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15567" y="1859279"/>
            <a:ext cx="7281672" cy="749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6269" y="426465"/>
            <a:ext cx="7071461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869160"/>
            <a:ext cx="8072119" cy="1927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4500" y="6556200"/>
            <a:ext cx="136080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xplainstuff.com/lcdtv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en.m.wikipedia.org/wiki/Liquid-crystal_display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://www.slideshar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03097" y="4801361"/>
            <a:ext cx="3200400" cy="512961"/>
          </a:xfrm>
          <a:prstGeom prst="rect">
            <a:avLst/>
          </a:prstGeom>
          <a:ln w="25907">
            <a:solidFill>
              <a:srgbClr val="0850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9730">
              <a:lnSpc>
                <a:spcPts val="4040"/>
              </a:lnSpc>
            </a:pPr>
            <a:endParaRPr sz="3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404" y="327406"/>
            <a:ext cx="322707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0" dirty="0"/>
              <a:t>LCD</a:t>
            </a:r>
            <a:r>
              <a:rPr sz="5000" spc="-114" dirty="0"/>
              <a:t> </a:t>
            </a:r>
            <a:r>
              <a:rPr sz="5000" spc="-10" dirty="0"/>
              <a:t>working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1083563" y="1447800"/>
            <a:ext cx="6342888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082" y="632206"/>
            <a:ext cx="329692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0" dirty="0">
                <a:solidFill>
                  <a:srgbClr val="FF0000"/>
                </a:solidFill>
              </a:rPr>
              <a:t>Types </a:t>
            </a:r>
            <a:r>
              <a:rPr sz="5000" spc="-5" dirty="0">
                <a:solidFill>
                  <a:srgbClr val="FF0000"/>
                </a:solidFill>
              </a:rPr>
              <a:t>of</a:t>
            </a:r>
            <a:r>
              <a:rPr sz="5000" spc="-40" dirty="0">
                <a:solidFill>
                  <a:srgbClr val="FF0000"/>
                </a:solidFill>
              </a:rPr>
              <a:t> </a:t>
            </a:r>
            <a:r>
              <a:rPr sz="5000" spc="-20" dirty="0">
                <a:solidFill>
                  <a:srgbClr val="FF0000"/>
                </a:solidFill>
              </a:rPr>
              <a:t>LCD</a:t>
            </a:r>
            <a:endParaRPr sz="500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9160"/>
            <a:ext cx="3542665" cy="14522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0" dirty="0">
                <a:latin typeface="Constantia"/>
                <a:cs typeface="Constantia"/>
              </a:rPr>
              <a:t>Direct </a:t>
            </a:r>
            <a:r>
              <a:rPr sz="2600" spc="-15" dirty="0">
                <a:latin typeface="Constantia"/>
                <a:cs typeface="Constantia"/>
              </a:rPr>
              <a:t>Address</a:t>
            </a:r>
            <a:r>
              <a:rPr sz="2600" spc="-1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Display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0" dirty="0">
                <a:latin typeface="Constantia"/>
                <a:cs typeface="Constantia"/>
              </a:rPr>
              <a:t>Passive </a:t>
            </a:r>
            <a:r>
              <a:rPr sz="2600" spc="-5" dirty="0">
                <a:latin typeface="Constantia"/>
                <a:cs typeface="Constantia"/>
              </a:rPr>
              <a:t>Matrix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Display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0" dirty="0">
                <a:latin typeface="Constantia"/>
                <a:cs typeface="Constantia"/>
              </a:rPr>
              <a:t>Active </a:t>
            </a:r>
            <a:r>
              <a:rPr sz="2600" spc="-5" dirty="0">
                <a:latin typeface="Constantia"/>
                <a:cs typeface="Constantia"/>
              </a:rPr>
              <a:t>Matrix</a:t>
            </a:r>
            <a:r>
              <a:rPr sz="2600" spc="-1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Display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431" y="784606"/>
            <a:ext cx="576326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Direct </a:t>
            </a:r>
            <a:r>
              <a:rPr sz="5000" spc="-10" dirty="0"/>
              <a:t>Address</a:t>
            </a:r>
            <a:r>
              <a:rPr sz="5000" spc="-114" dirty="0"/>
              <a:t> </a:t>
            </a:r>
            <a:r>
              <a:rPr sz="5000" spc="-15" dirty="0"/>
              <a:t>Display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485343" y="2100148"/>
            <a:ext cx="3942079" cy="3361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1968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When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the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display</a:t>
            </a:r>
            <a:r>
              <a:rPr sz="2600" spc="-3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include  </a:t>
            </a:r>
            <a:r>
              <a:rPr sz="2600" spc="-5" dirty="0">
                <a:latin typeface="Constantia"/>
                <a:cs typeface="Constantia"/>
              </a:rPr>
              <a:t>limited variable  </a:t>
            </a:r>
            <a:r>
              <a:rPr sz="2600" spc="-10" dirty="0">
                <a:latin typeface="Constantia"/>
                <a:cs typeface="Constantia"/>
              </a:rPr>
              <a:t>components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such</a:t>
            </a:r>
            <a:r>
              <a:rPr sz="2600" spc="-2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as</a:t>
            </a:r>
            <a:endParaRPr sz="260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spc="-30" dirty="0">
                <a:latin typeface="Constantia"/>
                <a:cs typeface="Constantia"/>
              </a:rPr>
              <a:t>Watches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spc="-10" dirty="0">
                <a:latin typeface="Constantia"/>
                <a:cs typeface="Constantia"/>
              </a:rPr>
              <a:t>Calculators</a:t>
            </a:r>
            <a:endParaRPr sz="24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Simple </a:t>
            </a:r>
            <a:r>
              <a:rPr sz="2600" spc="-5" dirty="0">
                <a:latin typeface="Constantia"/>
                <a:cs typeface="Constantia"/>
              </a:rPr>
              <a:t>electronics is</a:t>
            </a:r>
            <a:r>
              <a:rPr sz="2600" spc="-3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 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15" dirty="0">
                <a:latin typeface="Constantia"/>
                <a:cs typeface="Constantia"/>
              </a:rPr>
              <a:t>control </a:t>
            </a:r>
            <a:r>
              <a:rPr sz="2600" spc="-5" dirty="0">
                <a:latin typeface="Constantia"/>
                <a:cs typeface="Constantia"/>
              </a:rPr>
              <a:t>the  components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3440" y="2209800"/>
            <a:ext cx="4241292" cy="2750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216" y="669163"/>
            <a:ext cx="571119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5" dirty="0"/>
              <a:t>Passive </a:t>
            </a:r>
            <a:r>
              <a:rPr sz="5000" spc="-10" dirty="0"/>
              <a:t>Matrix</a:t>
            </a:r>
            <a:r>
              <a:rPr sz="5000" spc="-55" dirty="0"/>
              <a:t> </a:t>
            </a:r>
            <a:r>
              <a:rPr sz="5000" spc="-15" dirty="0"/>
              <a:t>Display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16127" y="1831812"/>
            <a:ext cx="4248150" cy="45224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Passive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matrix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display</a:t>
            </a:r>
            <a:r>
              <a:rPr sz="2400" spc="-25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has</a:t>
            </a:r>
            <a:endParaRPr sz="240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652780" marR="481965" lvl="1" indent="-247650">
              <a:lnSpc>
                <a:spcPct val="100000"/>
              </a:lnSpc>
              <a:spcBef>
                <a:spcPts val="55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25" dirty="0">
                <a:solidFill>
                  <a:srgbClr val="FF0000"/>
                </a:solidFill>
                <a:latin typeface="Constantia"/>
                <a:cs typeface="Constantia"/>
              </a:rPr>
              <a:t>Rows </a:t>
            </a:r>
            <a:r>
              <a:rPr sz="2200" spc="-5" dirty="0">
                <a:solidFill>
                  <a:srgbClr val="FF0000"/>
                </a:solidFill>
                <a:latin typeface="Constantia"/>
                <a:cs typeface="Constantia"/>
              </a:rPr>
              <a:t>of electrodes on</a:t>
            </a:r>
            <a:r>
              <a:rPr sz="2200" spc="-3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one  </a:t>
            </a:r>
            <a:r>
              <a:rPr sz="2200" spc="-15" dirty="0">
                <a:latin typeface="Constantia"/>
                <a:cs typeface="Constantia"/>
              </a:rPr>
              <a:t>piece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glass.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Columns </a:t>
            </a:r>
            <a:r>
              <a:rPr sz="2200" spc="-5" dirty="0">
                <a:solidFill>
                  <a:srgbClr val="FF0000"/>
                </a:solidFill>
                <a:latin typeface="Constantia"/>
                <a:cs typeface="Constantia"/>
              </a:rPr>
              <a:t>of electrodes on</a:t>
            </a:r>
            <a:r>
              <a:rPr sz="2200" spc="-3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endParaRPr sz="220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</a:pPr>
            <a:r>
              <a:rPr sz="2200" spc="-5" dirty="0">
                <a:latin typeface="Constantia"/>
                <a:cs typeface="Constantia"/>
              </a:rPr>
              <a:t>opposing </a:t>
            </a:r>
            <a:r>
              <a:rPr sz="2200" spc="-15" dirty="0">
                <a:latin typeface="Constantia"/>
                <a:cs typeface="Constantia"/>
              </a:rPr>
              <a:t>piece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-16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glass.</a:t>
            </a:r>
            <a:endParaRPr sz="2200">
              <a:latin typeface="Constantia"/>
              <a:cs typeface="Constantia"/>
            </a:endParaRPr>
          </a:p>
          <a:p>
            <a:pPr marL="652780" marR="50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Complex </a:t>
            </a:r>
            <a:r>
              <a:rPr sz="2200" spc="-5" dirty="0">
                <a:solidFill>
                  <a:srgbClr val="FF0000"/>
                </a:solidFill>
                <a:latin typeface="Constantia"/>
                <a:cs typeface="Constantia"/>
              </a:rPr>
              <a:t>electrical </a:t>
            </a:r>
            <a:r>
              <a:rPr sz="2200" spc="-20" dirty="0">
                <a:solidFill>
                  <a:srgbClr val="FF0000"/>
                </a:solidFill>
                <a:latin typeface="Constantia"/>
                <a:cs typeface="Constantia"/>
              </a:rPr>
              <a:t>waveform 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control 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the </a:t>
            </a:r>
            <a:r>
              <a:rPr sz="2200" spc="-20" dirty="0">
                <a:latin typeface="Constantia"/>
                <a:cs typeface="Constantia"/>
              </a:rPr>
              <a:t>voltage  </a:t>
            </a:r>
            <a:r>
              <a:rPr sz="2200" spc="-10" dirty="0">
                <a:latin typeface="Constantia"/>
                <a:cs typeface="Constantia"/>
              </a:rPr>
              <a:t>differential </a:t>
            </a:r>
            <a:r>
              <a:rPr sz="2200" spc="-5" dirty="0">
                <a:latin typeface="Constantia"/>
                <a:cs typeface="Constantia"/>
              </a:rPr>
              <a:t>at the</a:t>
            </a:r>
            <a:r>
              <a:rPr sz="2200" spc="-2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intersection  of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electrodes.</a:t>
            </a:r>
            <a:endParaRPr sz="2200">
              <a:latin typeface="Constantia"/>
              <a:cs typeface="Constantia"/>
            </a:endParaRPr>
          </a:p>
          <a:p>
            <a:pPr marL="287020" marR="609600" indent="-274320">
              <a:lnSpc>
                <a:spcPct val="100000"/>
              </a:lnSpc>
              <a:spcBef>
                <a:spcPts val="55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intersection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the 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columns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and 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rows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are</a:t>
            </a:r>
            <a:r>
              <a:rPr sz="2400" spc="-31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400" spc="-5" dirty="0">
                <a:latin typeface="Constantia"/>
                <a:cs typeface="Constantia"/>
              </a:rPr>
              <a:t>  </a:t>
            </a:r>
            <a:r>
              <a:rPr sz="2400" spc="-10" dirty="0">
                <a:latin typeface="Constantia"/>
                <a:cs typeface="Constantia"/>
              </a:rPr>
              <a:t>pixels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0" y="1495044"/>
            <a:ext cx="4303776" cy="2392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7988" y="3948684"/>
            <a:ext cx="3429000" cy="2289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845" y="479806"/>
            <a:ext cx="544385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Active Matrix</a:t>
            </a:r>
            <a:r>
              <a:rPr sz="5000" spc="-85" dirty="0"/>
              <a:t> </a:t>
            </a:r>
            <a:r>
              <a:rPr sz="5000" spc="-15" dirty="0"/>
              <a:t>Display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57885" y="1806041"/>
            <a:ext cx="4095115" cy="42659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09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Allow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very high</a:t>
            </a:r>
            <a:r>
              <a:rPr sz="2600" spc="-3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resolution</a:t>
            </a:r>
            <a:endParaRPr sz="2600">
              <a:latin typeface="Constantia"/>
              <a:cs typeface="Constantia"/>
            </a:endParaRPr>
          </a:p>
          <a:p>
            <a:pPr marL="287020" marR="158115" indent="-274320">
              <a:lnSpc>
                <a:spcPct val="9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Each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sub-pixel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is  individually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controlled</a:t>
            </a:r>
            <a:r>
              <a:rPr sz="2600" spc="-2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by 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an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isolated </a:t>
            </a:r>
            <a:r>
              <a:rPr sz="2600" dirty="0">
                <a:latin typeface="Constantia"/>
                <a:cs typeface="Constantia"/>
              </a:rPr>
              <a:t>thin-film  </a:t>
            </a:r>
            <a:r>
              <a:rPr sz="2600" spc="-10" dirty="0">
                <a:latin typeface="Constantia"/>
                <a:cs typeface="Constantia"/>
              </a:rPr>
              <a:t>transistor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(TFT).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9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It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allows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the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electrical 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signal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for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 </a:t>
            </a:r>
            <a:r>
              <a:rPr sz="2600" spc="-10" dirty="0">
                <a:latin typeface="Constantia"/>
                <a:cs typeface="Constantia"/>
              </a:rPr>
              <a:t>sub-pixel</a:t>
            </a:r>
            <a:r>
              <a:rPr sz="2600" spc="-335" dirty="0"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to  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avoid </a:t>
            </a:r>
            <a:r>
              <a:rPr sz="2600" spc="15" dirty="0">
                <a:solidFill>
                  <a:srgbClr val="FF0000"/>
                </a:solidFill>
                <a:latin typeface="Constantia"/>
                <a:cs typeface="Constantia"/>
              </a:rPr>
              <a:t>influencing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adjacent  elements.</a:t>
            </a:r>
            <a:endParaRPr sz="2600">
              <a:latin typeface="Constantia"/>
              <a:cs typeface="Constantia"/>
            </a:endParaRPr>
          </a:p>
          <a:p>
            <a:pPr marL="287020" marR="170180" indent="-274320">
              <a:lnSpc>
                <a:spcPts val="2810"/>
              </a:lnSpc>
              <a:spcBef>
                <a:spcPts val="66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TFT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is patterned</a:t>
            </a:r>
            <a:r>
              <a:rPr sz="2600" spc="-2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into 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600" spc="-5" dirty="0">
                <a:latin typeface="Constantia"/>
                <a:cs typeface="Constantia"/>
              </a:rPr>
              <a:t> glass</a:t>
            </a:r>
            <a:r>
              <a:rPr sz="2600" spc="-204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layer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0" y="1371600"/>
            <a:ext cx="4267200" cy="2029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7204" y="635888"/>
            <a:ext cx="754253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45" dirty="0"/>
              <a:t>Twisted </a:t>
            </a:r>
            <a:r>
              <a:rPr sz="5000" spc="-10" dirty="0"/>
              <a:t>Nematic </a:t>
            </a:r>
            <a:r>
              <a:rPr sz="5000" spc="-5" dirty="0"/>
              <a:t>(TN)</a:t>
            </a:r>
            <a:r>
              <a:rPr sz="5000" spc="-50" dirty="0"/>
              <a:t> </a:t>
            </a:r>
            <a:r>
              <a:rPr sz="5000" spc="-15" dirty="0"/>
              <a:t>Display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307340" y="1741424"/>
            <a:ext cx="3923665" cy="41478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 indent="-274320">
              <a:lnSpc>
                <a:spcPts val="2810"/>
              </a:lnSpc>
              <a:spcBef>
                <a:spcPts val="45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Is </a:t>
            </a:r>
            <a:r>
              <a:rPr sz="2600" spc="-5" dirty="0">
                <a:latin typeface="Constantia"/>
                <a:cs typeface="Constantia"/>
              </a:rPr>
              <a:t>the most </a:t>
            </a:r>
            <a:r>
              <a:rPr sz="2600" spc="-10" dirty="0">
                <a:latin typeface="Constantia"/>
                <a:cs typeface="Constantia"/>
              </a:rPr>
              <a:t>common</a:t>
            </a:r>
            <a:r>
              <a:rPr sz="2600" spc="-3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LCD  </a:t>
            </a:r>
            <a:r>
              <a:rPr sz="2600" spc="-40" dirty="0">
                <a:latin typeface="Constantia"/>
                <a:cs typeface="Constantia"/>
              </a:rPr>
              <a:t>Display.</a:t>
            </a:r>
            <a:endParaRPr sz="2600">
              <a:latin typeface="Constantia"/>
              <a:cs typeface="Constantia"/>
            </a:endParaRPr>
          </a:p>
          <a:p>
            <a:pPr marL="286385" marR="62865" indent="-274320">
              <a:lnSpc>
                <a:spcPts val="281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20" dirty="0">
                <a:latin typeface="Constantia"/>
                <a:cs typeface="Constantia"/>
              </a:rPr>
              <a:t>two </a:t>
            </a:r>
            <a:r>
              <a:rPr sz="2600" spc="-5" dirty="0">
                <a:latin typeface="Constantia"/>
                <a:cs typeface="Constantia"/>
              </a:rPr>
              <a:t>alignments</a:t>
            </a:r>
            <a:r>
              <a:rPr sz="2600" spc="-33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layer 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liquid crystal  </a:t>
            </a:r>
            <a:r>
              <a:rPr sz="2600" spc="-5" dirty="0">
                <a:latin typeface="Constantia"/>
                <a:cs typeface="Constantia"/>
              </a:rPr>
              <a:t>material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2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orthogonal.</a:t>
            </a:r>
            <a:endParaRPr sz="2600">
              <a:latin typeface="Constantia"/>
              <a:cs typeface="Constantia"/>
            </a:endParaRPr>
          </a:p>
          <a:p>
            <a:pPr marL="286385" marR="136525" indent="-274320">
              <a:lnSpc>
                <a:spcPct val="90000"/>
              </a:lnSpc>
              <a:spcBef>
                <a:spcPts val="58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light </a:t>
            </a:r>
            <a:r>
              <a:rPr sz="2600" spc="-5" dirty="0">
                <a:latin typeface="Constantia"/>
                <a:cs typeface="Constantia"/>
              </a:rPr>
              <a:t>entering the  polarize panel </a:t>
            </a:r>
            <a:r>
              <a:rPr sz="2600" spc="-10" dirty="0">
                <a:latin typeface="Constantia"/>
                <a:cs typeface="Constantia"/>
              </a:rPr>
              <a:t>rotates</a:t>
            </a:r>
            <a:r>
              <a:rPr sz="2600" spc="-2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  </a:t>
            </a:r>
            <a:r>
              <a:rPr sz="2600" spc="-5" dirty="0">
                <a:latin typeface="Constantia"/>
                <a:cs typeface="Constantia"/>
              </a:rPr>
              <a:t>the twist in the </a:t>
            </a:r>
            <a:r>
              <a:rPr sz="2600" dirty="0">
                <a:latin typeface="Constantia"/>
                <a:cs typeface="Constantia"/>
              </a:rPr>
              <a:t>liquid  crystal and </a:t>
            </a:r>
            <a:r>
              <a:rPr sz="2600" spc="-5" dirty="0">
                <a:latin typeface="Constantia"/>
                <a:cs typeface="Constantia"/>
              </a:rPr>
              <a:t>allowing it</a:t>
            </a:r>
            <a:r>
              <a:rPr sz="2600" spc="-3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  </a:t>
            </a:r>
            <a:r>
              <a:rPr sz="2600" dirty="0">
                <a:latin typeface="Constantia"/>
                <a:cs typeface="Constantia"/>
              </a:rPr>
              <a:t>pass </a:t>
            </a:r>
            <a:r>
              <a:rPr sz="2600" spc="-10" dirty="0">
                <a:latin typeface="Constantia"/>
                <a:cs typeface="Constantia"/>
              </a:rPr>
              <a:t>through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second  </a:t>
            </a:r>
            <a:r>
              <a:rPr sz="2600" spc="-5" dirty="0">
                <a:latin typeface="Constantia"/>
                <a:cs typeface="Constantia"/>
              </a:rPr>
              <a:t>polarize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64379" y="1905000"/>
            <a:ext cx="4303776" cy="1962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3100" y="532841"/>
            <a:ext cx="73736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Disadvantages </a:t>
            </a:r>
            <a:r>
              <a:rPr sz="3600" spc="-5" dirty="0"/>
              <a:t>of </a:t>
            </a:r>
            <a:r>
              <a:rPr sz="3600" spc="-15" dirty="0"/>
              <a:t>Passive </a:t>
            </a:r>
            <a:r>
              <a:rPr sz="3600" spc="-5" dirty="0"/>
              <a:t>Matrix</a:t>
            </a:r>
            <a:r>
              <a:rPr sz="3600" spc="-35" dirty="0"/>
              <a:t> </a:t>
            </a:r>
            <a:r>
              <a:rPr sz="3600" spc="-15" dirty="0"/>
              <a:t>Display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775587"/>
            <a:ext cx="7869555" cy="3923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As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more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rows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columns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added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range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 </a:t>
            </a:r>
            <a:r>
              <a:rPr sz="2600" spc="-15" dirty="0">
                <a:latin typeface="Constantia"/>
                <a:cs typeface="Constantia"/>
              </a:rPr>
              <a:t>allowed </a:t>
            </a:r>
            <a:r>
              <a:rPr sz="2600" spc="-20" dirty="0">
                <a:latin typeface="Constantia"/>
                <a:cs typeface="Constantia"/>
              </a:rPr>
              <a:t>voltage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2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reduced.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At high </a:t>
            </a:r>
            <a:r>
              <a:rPr sz="2400" spc="-20" dirty="0">
                <a:latin typeface="Constantia"/>
                <a:cs typeface="Constantia"/>
              </a:rPr>
              <a:t>range </a:t>
            </a:r>
            <a:r>
              <a:rPr sz="2400" spc="-10" dirty="0">
                <a:latin typeface="Constantia"/>
                <a:cs typeface="Constantia"/>
              </a:rPr>
              <a:t>adjacent </a:t>
            </a:r>
            <a:r>
              <a:rPr sz="2400" spc="-5" dirty="0">
                <a:latin typeface="Constantia"/>
                <a:cs typeface="Constantia"/>
              </a:rPr>
              <a:t>channels</a:t>
            </a:r>
            <a:r>
              <a:rPr sz="2400" spc="-3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interferes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20" dirty="0">
                <a:latin typeface="Constantia"/>
                <a:cs typeface="Constantia"/>
              </a:rPr>
              <a:t>Range </a:t>
            </a:r>
            <a:r>
              <a:rPr sz="2400" dirty="0">
                <a:latin typeface="Constantia"/>
                <a:cs typeface="Constantia"/>
              </a:rPr>
              <a:t>limit </a:t>
            </a:r>
            <a:r>
              <a:rPr sz="2400" spc="-15" dirty="0">
                <a:latin typeface="Constantia"/>
                <a:cs typeface="Constantia"/>
              </a:rPr>
              <a:t>reduces</a:t>
            </a:r>
            <a:r>
              <a:rPr sz="2400" spc="-2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contrast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Limit </a:t>
            </a:r>
            <a:r>
              <a:rPr sz="2400" spc="-5" dirty="0">
                <a:latin typeface="Constantia"/>
                <a:cs typeface="Constantia"/>
              </a:rPr>
              <a:t>the types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useful </a:t>
            </a:r>
            <a:r>
              <a:rPr sz="2400" dirty="0">
                <a:latin typeface="Constantia"/>
                <a:cs typeface="Constantia"/>
              </a:rPr>
              <a:t>liquid</a:t>
            </a:r>
            <a:r>
              <a:rPr sz="2400" spc="-3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crystal.</a:t>
            </a:r>
            <a:endParaRPr sz="24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30" dirty="0">
                <a:latin typeface="Constantia"/>
                <a:cs typeface="Constantia"/>
              </a:rPr>
              <a:t>It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usually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limited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about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50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rows</a:t>
            </a:r>
            <a:endParaRPr sz="2600">
              <a:latin typeface="Constantia"/>
              <a:cs typeface="Constantia"/>
            </a:endParaRPr>
          </a:p>
          <a:p>
            <a:pPr marL="287020" marR="3886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35" dirty="0">
                <a:latin typeface="Constantia"/>
                <a:cs typeface="Constantia"/>
              </a:rPr>
              <a:t>Twisted </a:t>
            </a:r>
            <a:r>
              <a:rPr sz="2600" spc="-5" dirty="0">
                <a:latin typeface="Constantia"/>
                <a:cs typeface="Constantia"/>
              </a:rPr>
              <a:t>nematic </a:t>
            </a:r>
            <a:r>
              <a:rPr sz="2600" dirty="0">
                <a:latin typeface="Constantia"/>
                <a:cs typeface="Constantia"/>
              </a:rPr>
              <a:t>(TN) </a:t>
            </a:r>
            <a:r>
              <a:rPr sz="2600" spc="-10" dirty="0">
                <a:latin typeface="Constantia"/>
                <a:cs typeface="Constantia"/>
              </a:rPr>
              <a:t>Display </a:t>
            </a:r>
            <a:r>
              <a:rPr sz="2600" spc="-25" dirty="0">
                <a:latin typeface="Constantia"/>
                <a:cs typeface="Constantia"/>
              </a:rPr>
              <a:t>work </a:t>
            </a:r>
            <a:r>
              <a:rPr sz="2600" spc="-5" dirty="0">
                <a:latin typeface="Constantia"/>
                <a:cs typeface="Constantia"/>
              </a:rPr>
              <a:t>best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409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large  voltage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variation.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30" dirty="0">
                <a:latin typeface="Constantia"/>
                <a:cs typeface="Constantia"/>
              </a:rPr>
              <a:t>It </a:t>
            </a:r>
            <a:r>
              <a:rPr sz="2400" spc="-5" dirty="0">
                <a:latin typeface="Constantia"/>
                <a:cs typeface="Constantia"/>
              </a:rPr>
              <a:t>can not be used in </a:t>
            </a:r>
            <a:r>
              <a:rPr sz="2400" spc="-20" dirty="0">
                <a:latin typeface="Constantia"/>
                <a:cs typeface="Constantia"/>
              </a:rPr>
              <a:t>Passive </a:t>
            </a:r>
            <a:r>
              <a:rPr sz="2400" spc="-5" dirty="0">
                <a:latin typeface="Constantia"/>
                <a:cs typeface="Constantia"/>
              </a:rPr>
              <a:t>Matrix</a:t>
            </a:r>
            <a:r>
              <a:rPr sz="2400" spc="-409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Display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712978"/>
            <a:ext cx="80918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19850" algn="l"/>
              </a:tabLst>
            </a:pPr>
            <a:r>
              <a:rPr spc="-25" dirty="0"/>
              <a:t>Advantage </a:t>
            </a:r>
            <a:r>
              <a:rPr spc="-5" dirty="0"/>
              <a:t>of</a:t>
            </a:r>
            <a:r>
              <a:rPr spc="15" dirty="0"/>
              <a:t> </a:t>
            </a:r>
            <a:r>
              <a:rPr spc="-10" dirty="0"/>
              <a:t>Active</a:t>
            </a:r>
            <a:r>
              <a:rPr spc="20" dirty="0"/>
              <a:t> </a:t>
            </a:r>
            <a:r>
              <a:rPr spc="-10" dirty="0"/>
              <a:t>Matrix	</a:t>
            </a:r>
            <a:r>
              <a:rPr spc="-20" dirty="0"/>
              <a:t>Display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2161768"/>
            <a:ext cx="5702300" cy="335470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Higher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sizes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Higher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contrast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Higher </a:t>
            </a:r>
            <a:r>
              <a:rPr sz="2600" spc="-25" dirty="0">
                <a:latin typeface="Constantia"/>
                <a:cs typeface="Constantia"/>
              </a:rPr>
              <a:t>gray</a:t>
            </a:r>
            <a:r>
              <a:rPr sz="2600" spc="-2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scale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Higher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resolution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Higher </a:t>
            </a:r>
            <a:r>
              <a:rPr sz="2600" dirty="0">
                <a:latin typeface="Constantia"/>
                <a:cs typeface="Constantia"/>
              </a:rPr>
              <a:t>viewing</a:t>
            </a:r>
            <a:r>
              <a:rPr sz="2600" spc="-2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angle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5" dirty="0">
                <a:latin typeface="Constantia"/>
                <a:cs typeface="Constantia"/>
              </a:rPr>
              <a:t>Faster </a:t>
            </a:r>
            <a:r>
              <a:rPr sz="2600" spc="-5" dirty="0">
                <a:latin typeface="Constantia"/>
                <a:cs typeface="Constantia"/>
              </a:rPr>
              <a:t>response. Eliminates</a:t>
            </a:r>
            <a:r>
              <a:rPr sz="2600" spc="-2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“ghosting”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5" dirty="0">
                <a:latin typeface="Constantia"/>
                <a:cs typeface="Constantia"/>
              </a:rPr>
              <a:t>Better control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3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color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0" marR="5080" indent="-269176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Advantage </a:t>
            </a:r>
            <a:r>
              <a:rPr spc="-5" dirty="0"/>
              <a:t>of </a:t>
            </a:r>
            <a:r>
              <a:rPr spc="-45" dirty="0"/>
              <a:t>Twisted </a:t>
            </a:r>
            <a:r>
              <a:rPr spc="-5" dirty="0"/>
              <a:t>Nematic  </a:t>
            </a:r>
            <a:r>
              <a:rPr spc="-15" dirty="0"/>
              <a:t>Display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9160"/>
            <a:ext cx="7974965" cy="184848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Shortest </a:t>
            </a:r>
            <a:r>
              <a:rPr sz="2600" spc="-10" dirty="0">
                <a:latin typeface="Constantia"/>
                <a:cs typeface="Constantia"/>
              </a:rPr>
              <a:t>response</a:t>
            </a:r>
            <a:r>
              <a:rPr sz="2600" spc="-2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time.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Higher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brightness.</a:t>
            </a:r>
            <a:endParaRPr sz="2600">
              <a:latin typeface="Constantia"/>
              <a:cs typeface="Constantia"/>
            </a:endParaRPr>
          </a:p>
          <a:p>
            <a:pPr marL="287020" marR="508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They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cheap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manufacture,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resulting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low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prices  for 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19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user.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25851" y="936701"/>
            <a:ext cx="304736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40" dirty="0"/>
              <a:t>Refferences</a:t>
            </a:r>
            <a:endParaRPr sz="50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9160"/>
            <a:ext cx="8030209" cy="1927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u="heavy" spc="-5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7"/>
              </a:rPr>
              <a:t>http://en.m.wikipedia.org/wiki/Liquid-crystal_display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u="heavy" spc="-2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8"/>
              </a:rPr>
              <a:t>http://www.explainstuff.com/lcdtv.html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u="heavy" spc="-15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9"/>
              </a:rPr>
              <a:t>http://www.slideshare.com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Electronic </a:t>
            </a:r>
            <a:r>
              <a:rPr sz="2600" dirty="0">
                <a:latin typeface="Constantia"/>
                <a:cs typeface="Constantia"/>
              </a:rPr>
              <a:t>Instrumentation </a:t>
            </a:r>
            <a:r>
              <a:rPr sz="2600" spc="-15" dirty="0">
                <a:latin typeface="Constantia"/>
                <a:cs typeface="Constantia"/>
              </a:rPr>
              <a:t>by </a:t>
            </a:r>
            <a:r>
              <a:rPr sz="2600" dirty="0">
                <a:latin typeface="Constantia"/>
                <a:cs typeface="Constantia"/>
              </a:rPr>
              <a:t>H S</a:t>
            </a:r>
            <a:r>
              <a:rPr sz="2600" spc="-25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Kalsi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13658" y="484378"/>
            <a:ext cx="29165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Introduction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2423287"/>
            <a:ext cx="7817484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A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Liquid Crystal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Display (LCD)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is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thin 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spc="50" dirty="0">
                <a:latin typeface="Constantia"/>
                <a:cs typeface="Constantia"/>
              </a:rPr>
              <a:t>flat </a:t>
            </a:r>
            <a:r>
              <a:rPr sz="2600" spc="-5" dirty="0">
                <a:latin typeface="Constantia"/>
                <a:cs typeface="Constantia"/>
              </a:rPr>
              <a:t>panel  </a:t>
            </a:r>
            <a:r>
              <a:rPr sz="2600" spc="-10" dirty="0">
                <a:latin typeface="Constantia"/>
                <a:cs typeface="Constantia"/>
              </a:rPr>
              <a:t>display </a:t>
            </a:r>
            <a:r>
              <a:rPr sz="2600" spc="-15" dirty="0">
                <a:latin typeface="Constantia"/>
                <a:cs typeface="Constantia"/>
              </a:rPr>
              <a:t>device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used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for</a:t>
            </a:r>
            <a:r>
              <a:rPr sz="2600" spc="-10" dirty="0">
                <a:latin typeface="Constantia"/>
                <a:cs typeface="Constantia"/>
              </a:rPr>
              <a:t> electronically displaying  information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such</a:t>
            </a:r>
            <a:r>
              <a:rPr sz="2600" spc="-1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as</a:t>
            </a:r>
            <a:r>
              <a:rPr sz="26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text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,images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0" dirty="0">
                <a:latin typeface="Constantia"/>
                <a:cs typeface="Constantia"/>
              </a:rPr>
              <a:t>moving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picture.</a:t>
            </a:r>
            <a:endParaRPr sz="2600">
              <a:latin typeface="Constantia"/>
              <a:cs typeface="Constantia"/>
            </a:endParaRPr>
          </a:p>
          <a:p>
            <a:pPr marL="287020" marR="690245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LCD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is used in </a:t>
            </a:r>
            <a:r>
              <a:rPr sz="2600" spc="-10" dirty="0">
                <a:latin typeface="Constantia"/>
                <a:cs typeface="Constantia"/>
              </a:rPr>
              <a:t>Computer monitors, </a:t>
            </a:r>
            <a:r>
              <a:rPr sz="2600" spc="-25" dirty="0">
                <a:latin typeface="Constantia"/>
                <a:cs typeface="Constantia"/>
              </a:rPr>
              <a:t>Televisions</a:t>
            </a:r>
            <a:r>
              <a:rPr sz="2600" spc="-4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,  Instrument </a:t>
            </a:r>
            <a:r>
              <a:rPr sz="2600" spc="-5" dirty="0">
                <a:latin typeface="Constantia"/>
                <a:cs typeface="Constantia"/>
              </a:rPr>
              <a:t>panels, </a:t>
            </a:r>
            <a:r>
              <a:rPr sz="2600" dirty="0">
                <a:latin typeface="Constantia"/>
                <a:cs typeface="Constantia"/>
              </a:rPr>
              <a:t>Gaming </a:t>
            </a:r>
            <a:r>
              <a:rPr sz="2600" spc="-10" dirty="0">
                <a:latin typeface="Constantia"/>
                <a:cs typeface="Constantia"/>
              </a:rPr>
              <a:t>devices</a:t>
            </a:r>
            <a:r>
              <a:rPr sz="2600" spc="-3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etc.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Polarization</a:t>
            </a:r>
            <a:r>
              <a:rPr sz="2600" spc="-11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600" spc="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lights</a:t>
            </a:r>
            <a:r>
              <a:rPr sz="26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is</a:t>
            </a:r>
            <a:r>
              <a:rPr sz="2600" spc="-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used</a:t>
            </a:r>
            <a:r>
              <a:rPr sz="2600" spc="-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here</a:t>
            </a:r>
            <a:r>
              <a:rPr sz="2600" spc="-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to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display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objects.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5558" y="2004187"/>
            <a:ext cx="268668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Thank</a:t>
            </a:r>
            <a:r>
              <a:rPr sz="5000" spc="-80" dirty="0"/>
              <a:t> </a:t>
            </a:r>
            <a:r>
              <a:rPr sz="5000" spc="-25" dirty="0"/>
              <a:t>you</a:t>
            </a:r>
            <a:endParaRPr sz="5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734" y="632206"/>
            <a:ext cx="277114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0" dirty="0"/>
              <a:t>Why </a:t>
            </a:r>
            <a:r>
              <a:rPr sz="5000" spc="-25" dirty="0"/>
              <a:t>LCD</a:t>
            </a:r>
            <a:r>
              <a:rPr sz="5000" spc="-60" dirty="0"/>
              <a:t> </a:t>
            </a:r>
            <a:r>
              <a:rPr sz="5000" dirty="0"/>
              <a:t>?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866341"/>
            <a:ext cx="8009255" cy="41347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6100" indent="-534035">
              <a:lnSpc>
                <a:spcPts val="216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546100" algn="l"/>
                <a:tab pos="546735" algn="l"/>
              </a:tabLst>
            </a:pPr>
            <a:r>
              <a:rPr sz="2000" b="1" spc="-5" dirty="0">
                <a:latin typeface="Constantia"/>
                <a:cs typeface="Constantia"/>
              </a:rPr>
              <a:t>Smaller</a:t>
            </a:r>
            <a:r>
              <a:rPr sz="2000" b="1" spc="-114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size</a:t>
            </a:r>
            <a:r>
              <a:rPr sz="2000" b="1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—LCDs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onstantia"/>
                <a:cs typeface="Constantia"/>
              </a:rPr>
              <a:t>occupy</a:t>
            </a:r>
            <a:r>
              <a:rPr sz="2000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onstantia"/>
                <a:cs typeface="Constantia"/>
              </a:rPr>
              <a:t>approximately</a:t>
            </a:r>
            <a:r>
              <a:rPr sz="2000" spc="-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60</a:t>
            </a:r>
            <a:r>
              <a:rPr sz="2000" spc="-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percent</a:t>
            </a:r>
            <a:r>
              <a:rPr sz="2000" spc="-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less</a:t>
            </a:r>
            <a:r>
              <a:rPr sz="20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space</a:t>
            </a:r>
            <a:endParaRPr sz="200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546100">
              <a:lnSpc>
                <a:spcPts val="2160"/>
              </a:lnSpc>
            </a:pP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than</a:t>
            </a:r>
            <a:r>
              <a:rPr sz="2000" spc="-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CRT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displays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important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feature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when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office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space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limited.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546100" marR="73660" indent="-534035">
              <a:lnSpc>
                <a:spcPct val="8130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546100" algn="l"/>
                <a:tab pos="546735" algn="l"/>
              </a:tabLst>
            </a:pPr>
            <a:r>
              <a:rPr sz="2000" b="1" spc="-15" dirty="0">
                <a:latin typeface="Constantia"/>
                <a:cs typeface="Constantia"/>
              </a:rPr>
              <a:t>Lower</a:t>
            </a:r>
            <a:r>
              <a:rPr sz="2000" b="1" spc="-90" dirty="0">
                <a:latin typeface="Constantia"/>
                <a:cs typeface="Constantia"/>
              </a:rPr>
              <a:t> </a:t>
            </a:r>
            <a:r>
              <a:rPr sz="2400" b="1" spc="-25" dirty="0">
                <a:latin typeface="Constantia"/>
                <a:cs typeface="Constantia"/>
              </a:rPr>
              <a:t>power</a:t>
            </a:r>
            <a:r>
              <a:rPr sz="2400" b="1" spc="-11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consumption</a:t>
            </a:r>
            <a:r>
              <a:rPr sz="2400" spc="-10" dirty="0">
                <a:latin typeface="Constantia"/>
                <a:cs typeface="Constantia"/>
              </a:rPr>
              <a:t>—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LCDs</a:t>
            </a:r>
            <a:r>
              <a:rPr sz="2400" spc="-10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typically</a:t>
            </a:r>
            <a:r>
              <a:rPr sz="20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consume</a:t>
            </a:r>
            <a:r>
              <a:rPr sz="2000" spc="-1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about  </a:t>
            </a:r>
            <a:r>
              <a:rPr sz="2000" dirty="0">
                <a:latin typeface="Constantia"/>
                <a:cs typeface="Constantia"/>
              </a:rPr>
              <a:t>half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power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and</a:t>
            </a:r>
            <a:r>
              <a:rPr sz="2000" spc="-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emit</a:t>
            </a:r>
            <a:r>
              <a:rPr sz="2000" spc="-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much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less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heat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than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CRT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displays.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Wingdings 2"/>
              <a:buChar char=""/>
            </a:pPr>
            <a:endParaRPr sz="2500">
              <a:latin typeface="Times New Roman"/>
              <a:cs typeface="Times New Roman"/>
            </a:endParaRPr>
          </a:p>
          <a:p>
            <a:pPr marL="546100" marR="288925" indent="-534035">
              <a:lnSpc>
                <a:spcPct val="80000"/>
              </a:lnSpc>
              <a:buClr>
                <a:srgbClr val="0AD0D9"/>
              </a:buClr>
              <a:buSzPct val="95000"/>
              <a:buFont typeface="Wingdings 2"/>
              <a:buChar char=""/>
              <a:tabLst>
                <a:tab pos="546100" algn="l"/>
                <a:tab pos="546735" algn="l"/>
              </a:tabLst>
            </a:pPr>
            <a:r>
              <a:rPr sz="2000" b="1" spc="-15" dirty="0">
                <a:latin typeface="Constantia"/>
                <a:cs typeface="Constantia"/>
              </a:rPr>
              <a:t>Lighter</a:t>
            </a:r>
            <a:r>
              <a:rPr sz="2000" b="1" spc="-125" dirty="0">
                <a:latin typeface="Constantia"/>
                <a:cs typeface="Constantia"/>
              </a:rPr>
              <a:t> </a:t>
            </a:r>
            <a:r>
              <a:rPr sz="2000" b="1" spc="-15" dirty="0">
                <a:latin typeface="Constantia"/>
                <a:cs typeface="Constantia"/>
              </a:rPr>
              <a:t>weight</a:t>
            </a:r>
            <a:r>
              <a:rPr sz="2000" b="1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—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LCDs</a:t>
            </a:r>
            <a:r>
              <a:rPr sz="2000"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onstantia"/>
                <a:cs typeface="Constantia"/>
              </a:rPr>
              <a:t>weigh</a:t>
            </a:r>
            <a:r>
              <a:rPr sz="2000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onstantia"/>
                <a:cs typeface="Constantia"/>
              </a:rPr>
              <a:t>approximately</a:t>
            </a:r>
            <a:r>
              <a:rPr sz="2000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70</a:t>
            </a:r>
            <a:r>
              <a:rPr sz="2000" spc="-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percent</a:t>
            </a:r>
            <a:r>
              <a:rPr sz="2000" spc="-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less</a:t>
            </a:r>
            <a:r>
              <a:rPr sz="2000" spc="-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than  </a:t>
            </a:r>
            <a:r>
              <a:rPr sz="2000" spc="-25" dirty="0">
                <a:latin typeface="Constantia"/>
                <a:cs typeface="Constantia"/>
              </a:rPr>
              <a:t>CRT </a:t>
            </a:r>
            <a:r>
              <a:rPr sz="2000" spc="-15" dirty="0">
                <a:latin typeface="Constantia"/>
                <a:cs typeface="Constantia"/>
              </a:rPr>
              <a:t>displays </a:t>
            </a:r>
            <a:r>
              <a:rPr sz="2000" dirty="0">
                <a:latin typeface="Constantia"/>
                <a:cs typeface="Constantia"/>
              </a:rPr>
              <a:t>of </a:t>
            </a:r>
            <a:r>
              <a:rPr sz="2000" spc="-10" dirty="0">
                <a:latin typeface="Constantia"/>
                <a:cs typeface="Constantia"/>
              </a:rPr>
              <a:t>comparable</a:t>
            </a:r>
            <a:r>
              <a:rPr sz="2000" spc="-25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size.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Wingdings 2"/>
              <a:buChar char=""/>
            </a:pPr>
            <a:endParaRPr sz="2500">
              <a:latin typeface="Times New Roman"/>
              <a:cs typeface="Times New Roman"/>
            </a:endParaRPr>
          </a:p>
          <a:p>
            <a:pPr marL="546100" marR="5080" indent="-534035">
              <a:lnSpc>
                <a:spcPct val="8010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546100" algn="l"/>
                <a:tab pos="546735" algn="l"/>
              </a:tabLst>
            </a:pPr>
            <a:r>
              <a:rPr sz="2000" b="1" spc="-20" dirty="0">
                <a:latin typeface="Constantia"/>
                <a:cs typeface="Constantia"/>
              </a:rPr>
              <a:t>No </a:t>
            </a:r>
            <a:r>
              <a:rPr sz="2000" b="1" spc="-5" dirty="0">
                <a:latin typeface="Constantia"/>
                <a:cs typeface="Constantia"/>
              </a:rPr>
              <a:t>electromagnetic </a:t>
            </a:r>
            <a:r>
              <a:rPr sz="2000" b="1" spc="5" dirty="0">
                <a:latin typeface="Constantia"/>
                <a:cs typeface="Constantia"/>
              </a:rPr>
              <a:t>fields </a:t>
            </a:r>
            <a:r>
              <a:rPr sz="2000" spc="-5" dirty="0">
                <a:latin typeface="Constantia"/>
                <a:cs typeface="Constantia"/>
              </a:rPr>
              <a:t>—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LCDs do not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emit </a:t>
            </a:r>
            <a:r>
              <a:rPr sz="2000" dirty="0">
                <a:latin typeface="Constantia"/>
                <a:cs typeface="Constantia"/>
              </a:rPr>
              <a:t>electromagnetic  </a:t>
            </a:r>
            <a:r>
              <a:rPr sz="2000" spc="5" dirty="0">
                <a:latin typeface="Constantia"/>
                <a:cs typeface="Constantia"/>
              </a:rPr>
              <a:t>fields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and</a:t>
            </a:r>
            <a:r>
              <a:rPr sz="2000" spc="-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are</a:t>
            </a:r>
            <a:r>
              <a:rPr sz="2000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not</a:t>
            </a:r>
            <a:r>
              <a:rPr sz="2000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susceptible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to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them.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Thus,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they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suitable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for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  in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areas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where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Constantia"/>
                <a:cs typeface="Constantia"/>
              </a:rPr>
              <a:t>CRTs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cannot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used.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AD0D9"/>
              </a:buClr>
              <a:buFont typeface="Wingdings 2"/>
              <a:buChar char=""/>
            </a:pPr>
            <a:endParaRPr sz="205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buClr>
                <a:srgbClr val="0AD0D9"/>
              </a:buClr>
              <a:buSzPct val="95000"/>
              <a:buFont typeface="Wingdings 2"/>
              <a:buChar char=""/>
              <a:tabLst>
                <a:tab pos="546100" algn="l"/>
                <a:tab pos="546735" algn="l"/>
              </a:tabLst>
            </a:pPr>
            <a:r>
              <a:rPr sz="2000" b="1" spc="-5" dirty="0">
                <a:latin typeface="Constantia"/>
                <a:cs typeface="Constantia"/>
              </a:rPr>
              <a:t>Longer</a:t>
            </a:r>
            <a:r>
              <a:rPr sz="2000" b="1" spc="-100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life</a:t>
            </a:r>
            <a:r>
              <a:rPr sz="2000" b="1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—LCDs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have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longer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useful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life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than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CRTs.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898" y="1031189"/>
            <a:ext cx="364553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Liquid</a:t>
            </a:r>
            <a:r>
              <a:rPr sz="5000" spc="-75" dirty="0"/>
              <a:t> </a:t>
            </a:r>
            <a:r>
              <a:rPr sz="5000" spc="-20" dirty="0"/>
              <a:t>crystals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799"/>
            <a:ext cx="7904480" cy="4068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71755" indent="-27495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Liquid</a:t>
            </a:r>
            <a:r>
              <a:rPr sz="26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crystals</a:t>
            </a:r>
            <a:r>
              <a:rPr sz="2600" spc="-1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are</a:t>
            </a:r>
            <a:r>
              <a:rPr sz="26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liquid</a:t>
            </a:r>
            <a:r>
              <a:rPr sz="2600" spc="-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chemicals</a:t>
            </a:r>
            <a:r>
              <a:rPr sz="26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in</a:t>
            </a:r>
            <a:r>
              <a:rPr sz="2600"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spc="-1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state</a:t>
            </a:r>
            <a:r>
              <a:rPr sz="2600" spc="-1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that</a:t>
            </a:r>
            <a:r>
              <a:rPr sz="2600" spc="-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has 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properties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between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those </a:t>
            </a:r>
            <a:r>
              <a:rPr sz="2600" spc="-15" dirty="0">
                <a:latin typeface="Constantia"/>
                <a:cs typeface="Constantia"/>
              </a:rPr>
              <a:t>conventional </a:t>
            </a:r>
            <a:r>
              <a:rPr sz="2600" dirty="0">
                <a:latin typeface="Constantia"/>
                <a:cs typeface="Constantia"/>
              </a:rPr>
              <a:t>liquid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and</a:t>
            </a:r>
            <a:r>
              <a:rPr sz="2600" dirty="0">
                <a:latin typeface="Constantia"/>
                <a:cs typeface="Constantia"/>
              </a:rPr>
              <a:t>  </a:t>
            </a:r>
            <a:r>
              <a:rPr sz="2600" spc="-5" dirty="0">
                <a:latin typeface="Constantia"/>
                <a:cs typeface="Constantia"/>
              </a:rPr>
              <a:t>solid crystals. That is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a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liquid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crystal </a:t>
            </a:r>
            <a:r>
              <a:rPr sz="2600" spc="-20" dirty="0">
                <a:solidFill>
                  <a:srgbClr val="FF0000"/>
                </a:solidFill>
                <a:latin typeface="Constantia"/>
                <a:cs typeface="Constantia"/>
              </a:rPr>
              <a:t>may </a:t>
            </a:r>
            <a:r>
              <a:rPr sz="2600" spc="35" dirty="0">
                <a:solidFill>
                  <a:srgbClr val="FF0000"/>
                </a:solidFill>
                <a:latin typeface="Constantia"/>
                <a:cs typeface="Constantia"/>
              </a:rPr>
              <a:t>flow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like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a </a:t>
            </a:r>
            <a:r>
              <a:rPr sz="2600" dirty="0">
                <a:latin typeface="Constantia"/>
                <a:cs typeface="Constantia"/>
              </a:rPr>
              <a:t> liquid,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but its molecules </a:t>
            </a:r>
            <a:r>
              <a:rPr sz="2600" spc="-20" dirty="0">
                <a:solidFill>
                  <a:srgbClr val="FF0000"/>
                </a:solidFill>
                <a:latin typeface="Constantia"/>
                <a:cs typeface="Constantia"/>
              </a:rPr>
              <a:t>may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be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oriented </a:t>
            </a:r>
            <a:r>
              <a:rPr sz="2600" dirty="0">
                <a:latin typeface="Constantia"/>
                <a:cs typeface="Constantia"/>
              </a:rPr>
              <a:t>in a crystal  </a:t>
            </a:r>
            <a:r>
              <a:rPr sz="2600" spc="-15" dirty="0">
                <a:latin typeface="Constantia"/>
                <a:cs typeface="Constantia"/>
              </a:rPr>
              <a:t>like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85" dirty="0">
                <a:latin typeface="Constantia"/>
                <a:cs typeface="Constantia"/>
              </a:rPr>
              <a:t>way.</a:t>
            </a:r>
            <a:endParaRPr sz="2600">
              <a:latin typeface="Constantia"/>
              <a:cs typeface="Constantia"/>
            </a:endParaRPr>
          </a:p>
          <a:p>
            <a:pPr marL="287020" marR="508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Liquid crystals </a:t>
            </a:r>
            <a:r>
              <a:rPr sz="2600" spc="-5" dirty="0">
                <a:latin typeface="Constantia"/>
                <a:cs typeface="Constantia"/>
              </a:rPr>
              <a:t>molecules can be aligned </a:t>
            </a:r>
            <a:r>
              <a:rPr sz="2600" spc="-10" dirty="0">
                <a:latin typeface="Constantia"/>
                <a:cs typeface="Constantia"/>
              </a:rPr>
              <a:t>precisely 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when subjected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to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electric fields</a:t>
            </a:r>
            <a:r>
              <a:rPr sz="2600" dirty="0">
                <a:latin typeface="Constantia"/>
                <a:cs typeface="Constantia"/>
              </a:rPr>
              <a:t>, as </a:t>
            </a:r>
            <a:r>
              <a:rPr sz="2600" spc="-15" dirty="0">
                <a:latin typeface="Constantia"/>
                <a:cs typeface="Constantia"/>
              </a:rPr>
              <a:t>like </a:t>
            </a:r>
            <a:r>
              <a:rPr sz="2600" dirty="0">
                <a:latin typeface="Constantia"/>
                <a:cs typeface="Constantia"/>
              </a:rPr>
              <a:t>as </a:t>
            </a:r>
            <a:r>
              <a:rPr sz="2600" spc="-5" dirty="0">
                <a:latin typeface="Constantia"/>
                <a:cs typeface="Constantia"/>
              </a:rPr>
              <a:t>in the </a:t>
            </a:r>
            <a:r>
              <a:rPr sz="2600" spc="-25" dirty="0">
                <a:latin typeface="Constantia"/>
                <a:cs typeface="Constantia"/>
              </a:rPr>
              <a:t>way  </a:t>
            </a:r>
            <a:r>
              <a:rPr sz="2600" spc="-5" dirty="0">
                <a:latin typeface="Constantia"/>
                <a:cs typeface="Constantia"/>
              </a:rPr>
              <a:t>metal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shavings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line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up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field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magnet.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When 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properly</a:t>
            </a:r>
            <a:r>
              <a:rPr sz="2600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aligned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liquid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crystals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allow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light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pass  </a:t>
            </a:r>
            <a:r>
              <a:rPr sz="2600" spc="-10" dirty="0">
                <a:latin typeface="Constantia"/>
                <a:cs typeface="Constantia"/>
              </a:rPr>
              <a:t>through.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47799"/>
            <a:ext cx="754951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90" dirty="0">
                <a:solidFill>
                  <a:srgbClr val="FF0000"/>
                </a:solidFill>
                <a:latin typeface="Constantia"/>
                <a:cs typeface="Constantia"/>
              </a:rPr>
              <a:t>Two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liquid crystal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materials which</a:t>
            </a:r>
            <a:r>
              <a:rPr sz="2600" spc="-4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are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important in 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display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technology </a:t>
            </a:r>
            <a:r>
              <a:rPr sz="2600" spc="-15">
                <a:solidFill>
                  <a:srgbClr val="FF0000"/>
                </a:solidFill>
                <a:latin typeface="Constantia"/>
                <a:cs typeface="Constantia"/>
              </a:rPr>
              <a:t>are</a:t>
            </a:r>
            <a:r>
              <a:rPr sz="2600" spc="-15">
                <a:latin typeface="Constantia"/>
                <a:cs typeface="Constantia"/>
              </a:rPr>
              <a:t> </a:t>
            </a:r>
            <a:r>
              <a:rPr sz="2600" spc="-5" smtClean="0">
                <a:latin typeface="Constantia"/>
                <a:cs typeface="Constantia"/>
              </a:rPr>
              <a:t>nematic</a:t>
            </a:r>
            <a:r>
              <a:rPr lang="en-US" sz="2600" spc="-5" dirty="0" smtClean="0">
                <a:latin typeface="Constantia"/>
                <a:cs typeface="Constantia"/>
              </a:rPr>
              <a:t> </a:t>
            </a:r>
            <a:r>
              <a:rPr sz="2600" spc="-495" smtClean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smectic.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952" y="5197602"/>
            <a:ext cx="22136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1600" algn="l"/>
              </a:tabLst>
            </a:pPr>
            <a:r>
              <a:rPr sz="2600" spc="-3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ematic	phase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5028" y="5197602"/>
            <a:ext cx="20161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onstantia"/>
                <a:cs typeface="Constantia"/>
              </a:rPr>
              <a:t>smectic</a:t>
            </a:r>
            <a:r>
              <a:rPr sz="2600" spc="-1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phase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1391" y="3166872"/>
            <a:ext cx="1142999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6800" y="3148583"/>
            <a:ext cx="2324100" cy="1827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19298" y="860501"/>
            <a:ext cx="364553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Liquid</a:t>
            </a:r>
            <a:r>
              <a:rPr sz="5000" spc="-75" dirty="0"/>
              <a:t> </a:t>
            </a:r>
            <a:r>
              <a:rPr sz="5000" spc="-20" dirty="0"/>
              <a:t>crystals</a:t>
            </a:r>
            <a:endParaRPr sz="50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49322"/>
            <a:ext cx="8063865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474980" indent="-27495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400" spc="-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most</a:t>
            </a:r>
            <a:r>
              <a:rPr sz="2400"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popular</a:t>
            </a:r>
            <a:r>
              <a:rPr sz="2400" spc="-10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liquid</a:t>
            </a:r>
            <a:r>
              <a:rPr sz="2400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crystal</a:t>
            </a:r>
            <a:r>
              <a:rPr sz="2400" spc="-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structure</a:t>
            </a:r>
            <a:r>
              <a:rPr sz="24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is</a:t>
            </a:r>
            <a:r>
              <a:rPr sz="24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nematic  </a:t>
            </a:r>
            <a:r>
              <a:rPr sz="2400" dirty="0">
                <a:latin typeface="Constantia"/>
                <a:cs typeface="Constantia"/>
              </a:rPr>
              <a:t>liquid </a:t>
            </a:r>
            <a:r>
              <a:rPr sz="2400" spc="-5" dirty="0">
                <a:latin typeface="Constantia"/>
                <a:cs typeface="Constantia"/>
              </a:rPr>
              <a:t>crystal(NLC).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When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they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are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in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nematic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phase</a:t>
            </a:r>
            <a:r>
              <a:rPr sz="2400" dirty="0">
                <a:latin typeface="Constantia"/>
                <a:cs typeface="Constantia"/>
              </a:rPr>
              <a:t>,  liquid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crystals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like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liquid: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their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molecules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  </a:t>
            </a:r>
            <a:r>
              <a:rPr sz="2400" spc="-25" dirty="0">
                <a:latin typeface="Constantia"/>
                <a:cs typeface="Constantia"/>
              </a:rPr>
              <a:t>move </a:t>
            </a:r>
            <a:r>
              <a:rPr sz="2400" spc="-10" dirty="0">
                <a:latin typeface="Constantia"/>
                <a:cs typeface="Constantia"/>
              </a:rPr>
              <a:t>around </a:t>
            </a:r>
            <a:r>
              <a:rPr sz="2400" spc="-5" dirty="0">
                <a:latin typeface="Constantia"/>
                <a:cs typeface="Constantia"/>
              </a:rPr>
              <a:t>and </a:t>
            </a:r>
            <a:r>
              <a:rPr sz="2400" spc="25" dirty="0">
                <a:latin typeface="Constantia"/>
                <a:cs typeface="Constantia"/>
              </a:rPr>
              <a:t>shuffle </a:t>
            </a:r>
            <a:r>
              <a:rPr sz="2400" dirty="0">
                <a:latin typeface="Constantia"/>
                <a:cs typeface="Constantia"/>
              </a:rPr>
              <a:t>past </a:t>
            </a:r>
            <a:r>
              <a:rPr sz="2400" spc="-5" dirty="0">
                <a:latin typeface="Constantia"/>
                <a:cs typeface="Constantia"/>
              </a:rPr>
              <a:t>one </a:t>
            </a:r>
            <a:r>
              <a:rPr sz="2400" spc="-25" dirty="0">
                <a:latin typeface="Constantia"/>
                <a:cs typeface="Constantia"/>
              </a:rPr>
              <a:t>another, </a:t>
            </a:r>
            <a:r>
              <a:rPr sz="2400" spc="-10" dirty="0">
                <a:latin typeface="Constantia"/>
                <a:cs typeface="Constantia"/>
              </a:rPr>
              <a:t>but </a:t>
            </a:r>
            <a:r>
              <a:rPr sz="2400" spc="-5" dirty="0">
                <a:latin typeface="Constantia"/>
                <a:cs typeface="Constantia"/>
              </a:rPr>
              <a:t>they </a:t>
            </a:r>
            <a:r>
              <a:rPr sz="2400" dirty="0">
                <a:latin typeface="Constantia"/>
                <a:cs typeface="Constantia"/>
              </a:rPr>
              <a:t>all  point </a:t>
            </a:r>
            <a:r>
              <a:rPr sz="2400" spc="-5" dirty="0">
                <a:latin typeface="Constantia"/>
                <a:cs typeface="Constantia"/>
              </a:rPr>
              <a:t>in </a:t>
            </a:r>
            <a:r>
              <a:rPr sz="2400" spc="-15" dirty="0">
                <a:latin typeface="Constantia"/>
                <a:cs typeface="Constantia"/>
              </a:rPr>
              <a:t>broadly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same</a:t>
            </a:r>
            <a:r>
              <a:rPr sz="2400" spc="-3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direction.</a:t>
            </a:r>
            <a:endParaRPr sz="2400">
              <a:latin typeface="Constantia"/>
              <a:cs typeface="Constantia"/>
            </a:endParaRPr>
          </a:p>
          <a:p>
            <a:pPr marL="287020" marR="5080" indent="-27495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4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liquid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is</a:t>
            </a:r>
            <a:r>
              <a:rPr sz="2400" spc="-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normally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transparent,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but</a:t>
            </a:r>
            <a:r>
              <a:rPr sz="2400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if</a:t>
            </a:r>
            <a:r>
              <a:rPr sz="2400" spc="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it</a:t>
            </a:r>
            <a:r>
              <a:rPr sz="2400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is</a:t>
            </a:r>
            <a:r>
              <a:rPr sz="2400" spc="-1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subjected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 to</a:t>
            </a:r>
            <a:r>
              <a:rPr sz="2400" spc="-11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 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strong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electric 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field</a:t>
            </a:r>
            <a:r>
              <a:rPr sz="2400" spc="5" dirty="0">
                <a:latin typeface="Constantia"/>
                <a:cs typeface="Constantia"/>
              </a:rPr>
              <a:t>, </a:t>
            </a:r>
            <a:r>
              <a:rPr sz="2400" spc="-5" dirty="0">
                <a:latin typeface="Constantia"/>
                <a:cs typeface="Constantia"/>
              </a:rPr>
              <a:t>ions </a:t>
            </a:r>
            <a:r>
              <a:rPr sz="2400" spc="-30" dirty="0">
                <a:latin typeface="Constantia"/>
                <a:cs typeface="Constantia"/>
              </a:rPr>
              <a:t>move </a:t>
            </a:r>
            <a:r>
              <a:rPr sz="2400" spc="-10" dirty="0">
                <a:latin typeface="Constantia"/>
                <a:cs typeface="Constantia"/>
              </a:rPr>
              <a:t>through </a:t>
            </a:r>
            <a:r>
              <a:rPr sz="2400" spc="-5" dirty="0">
                <a:latin typeface="Constantia"/>
                <a:cs typeface="Constantia"/>
              </a:rPr>
              <a:t>it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disrupt the  </a:t>
            </a:r>
            <a:r>
              <a:rPr sz="2400" spc="-20" dirty="0">
                <a:latin typeface="Constantia"/>
                <a:cs typeface="Constantia"/>
              </a:rPr>
              <a:t>well </a:t>
            </a:r>
            <a:r>
              <a:rPr sz="2400" spc="-15" dirty="0">
                <a:latin typeface="Constantia"/>
                <a:cs typeface="Constantia"/>
              </a:rPr>
              <a:t>ordered </a:t>
            </a:r>
            <a:r>
              <a:rPr sz="2400" dirty="0">
                <a:latin typeface="Constantia"/>
                <a:cs typeface="Constantia"/>
              </a:rPr>
              <a:t>crystal </a:t>
            </a:r>
            <a:r>
              <a:rPr sz="2400" spc="-5" dirty="0">
                <a:latin typeface="Constantia"/>
                <a:cs typeface="Constantia"/>
              </a:rPr>
              <a:t>structure,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causing the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liquid 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to  </a:t>
            </a:r>
            <a:r>
              <a:rPr sz="2400" dirty="0">
                <a:latin typeface="Constantia"/>
                <a:cs typeface="Constantia"/>
              </a:rPr>
              <a:t>polarise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and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hence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turn </a:t>
            </a:r>
            <a:r>
              <a:rPr sz="2400" dirty="0">
                <a:latin typeface="Constantia"/>
                <a:cs typeface="Constantia"/>
              </a:rPr>
              <a:t>opaque.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removal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the 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applied</a:t>
            </a:r>
            <a:r>
              <a:rPr sz="2400" spc="-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Constantia"/>
                <a:cs typeface="Constantia"/>
              </a:rPr>
              <a:t>field</a:t>
            </a:r>
            <a:r>
              <a:rPr sz="2400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allows</a:t>
            </a:r>
            <a:r>
              <a:rPr sz="2400" spc="-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400" spc="-1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crystals</a:t>
            </a:r>
            <a:r>
              <a:rPr sz="2400" spc="-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structure</a:t>
            </a:r>
            <a:r>
              <a:rPr sz="2400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to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reform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and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the 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material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regains its</a:t>
            </a:r>
            <a:r>
              <a:rPr sz="2400" spc="-16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transparency.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9298" y="708406"/>
            <a:ext cx="364490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Liquid</a:t>
            </a:r>
            <a:r>
              <a:rPr sz="5000" spc="-80" dirty="0"/>
              <a:t> </a:t>
            </a:r>
            <a:r>
              <a:rPr sz="5000" spc="-20" dirty="0"/>
              <a:t>crystals</a:t>
            </a:r>
            <a:endParaRPr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0447" y="1031189"/>
            <a:ext cx="40227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How </a:t>
            </a:r>
            <a:r>
              <a:rPr sz="5000" spc="-15" dirty="0"/>
              <a:t>LCDs</a:t>
            </a:r>
            <a:r>
              <a:rPr sz="5000" spc="-114" dirty="0"/>
              <a:t> </a:t>
            </a:r>
            <a:r>
              <a:rPr sz="5000" spc="-15" dirty="0"/>
              <a:t>work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799"/>
            <a:ext cx="7954645" cy="4068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3340" indent="-27495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Liquid crystals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can adopt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twisted </a:t>
            </a:r>
            <a:r>
              <a:rPr sz="2600" spc="-5" dirty="0">
                <a:latin typeface="Constantia"/>
                <a:cs typeface="Constantia"/>
              </a:rPr>
              <a:t>up structure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and 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when</a:t>
            </a:r>
            <a:r>
              <a:rPr sz="2600" spc="-1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we</a:t>
            </a:r>
            <a:r>
              <a:rPr sz="2600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apply</a:t>
            </a:r>
            <a:r>
              <a:rPr sz="2600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electricity</a:t>
            </a:r>
            <a:r>
              <a:rPr sz="2600" spc="-11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20" dirty="0">
                <a:solidFill>
                  <a:srgbClr val="FF0000"/>
                </a:solidFill>
                <a:latin typeface="Constantia"/>
                <a:cs typeface="Constantia"/>
              </a:rPr>
              <a:t>to</a:t>
            </a:r>
            <a:r>
              <a:rPr sz="2600" spc="-1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them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they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straighten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out  </a:t>
            </a:r>
            <a:r>
              <a:rPr sz="2600" spc="-5" dirty="0">
                <a:latin typeface="Constantia"/>
                <a:cs typeface="Constantia"/>
              </a:rPr>
              <a:t>again.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This</a:t>
            </a:r>
            <a:r>
              <a:rPr sz="2600" spc="-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is</a:t>
            </a:r>
            <a:r>
              <a:rPr sz="26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600" spc="-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key</a:t>
            </a:r>
            <a:r>
              <a:rPr sz="2600" spc="-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20" dirty="0">
                <a:solidFill>
                  <a:srgbClr val="FF0000"/>
                </a:solidFill>
                <a:latin typeface="Constantia"/>
                <a:cs typeface="Constantia"/>
              </a:rPr>
              <a:t>how</a:t>
            </a:r>
            <a:r>
              <a:rPr sz="26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LCD</a:t>
            </a:r>
            <a:r>
              <a:rPr sz="2600" spc="-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displays</a:t>
            </a:r>
            <a:r>
              <a:rPr sz="2600"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turn</a:t>
            </a:r>
            <a:r>
              <a:rPr sz="2600" spc="-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pixels</a:t>
            </a:r>
            <a:r>
              <a:rPr sz="2600" spc="-1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  and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off.</a:t>
            </a:r>
            <a:endParaRPr sz="2600">
              <a:latin typeface="Constantia"/>
              <a:cs typeface="Constantia"/>
            </a:endParaRPr>
          </a:p>
          <a:p>
            <a:pPr marL="287020" marR="508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  <a:tab pos="6495415" algn="l"/>
              </a:tabLst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polarization property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of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light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is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used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in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LCD 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screen</a:t>
            </a:r>
            <a:r>
              <a:rPr sz="2600" spc="-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20" dirty="0">
                <a:solidFill>
                  <a:srgbClr val="FF0000"/>
                </a:solidFill>
                <a:latin typeface="Constantia"/>
                <a:cs typeface="Constantia"/>
              </a:rPr>
              <a:t>to</a:t>
            </a:r>
            <a:r>
              <a:rPr sz="2600" spc="-1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switch</a:t>
            </a:r>
            <a:r>
              <a:rPr sz="2600" spc="-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its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colored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pixels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off.	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At the  back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of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the screen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spc="-10" dirty="0">
                <a:latin typeface="Constantia"/>
                <a:cs typeface="Constantia"/>
              </a:rPr>
              <a:t>there is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bright light </a:t>
            </a:r>
            <a:r>
              <a:rPr sz="2600" spc="-5" dirty="0">
                <a:latin typeface="Constantia"/>
                <a:cs typeface="Constantia"/>
              </a:rPr>
              <a:t>that </a:t>
            </a:r>
            <a:r>
              <a:rPr sz="2600" dirty="0">
                <a:latin typeface="Constantia"/>
                <a:cs typeface="Constantia"/>
              </a:rPr>
              <a:t>shines  out </a:t>
            </a:r>
            <a:r>
              <a:rPr sz="2600" spc="-25" dirty="0">
                <a:latin typeface="Constantia"/>
                <a:cs typeface="Constantia"/>
              </a:rPr>
              <a:t>towards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40" dirty="0">
                <a:latin typeface="Constantia"/>
                <a:cs typeface="Constantia"/>
              </a:rPr>
              <a:t>viewer.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In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front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of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this, there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are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the  </a:t>
            </a:r>
            <a:r>
              <a:rPr sz="2600" spc="-5" dirty="0">
                <a:latin typeface="Constantia"/>
                <a:cs typeface="Constantia"/>
              </a:rPr>
              <a:t>millions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15" dirty="0">
                <a:latin typeface="Constantia"/>
                <a:cs typeface="Constantia"/>
              </a:rPr>
              <a:t>pixels, </a:t>
            </a:r>
            <a:r>
              <a:rPr sz="2600" dirty="0">
                <a:latin typeface="Constantia"/>
                <a:cs typeface="Constantia"/>
              </a:rPr>
              <a:t>each </a:t>
            </a:r>
            <a:r>
              <a:rPr sz="2600" spc="-5" dirty="0">
                <a:latin typeface="Constantia"/>
                <a:cs typeface="Constantia"/>
              </a:rPr>
              <a:t>one made up </a:t>
            </a:r>
            <a:r>
              <a:rPr sz="2600" dirty="0">
                <a:latin typeface="Constantia"/>
                <a:cs typeface="Constantia"/>
              </a:rPr>
              <a:t>of smaller </a:t>
            </a:r>
            <a:r>
              <a:rPr sz="2600" spc="-10" dirty="0">
                <a:latin typeface="Constantia"/>
                <a:cs typeface="Constantia"/>
              </a:rPr>
              <a:t>areas  </a:t>
            </a:r>
            <a:r>
              <a:rPr sz="2600" spc="-5" dirty="0">
                <a:latin typeface="Constantia"/>
                <a:cs typeface="Constantia"/>
              </a:rPr>
              <a:t>called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sub-pixels,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that</a:t>
            </a:r>
            <a:r>
              <a:rPr sz="2600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are</a:t>
            </a:r>
            <a:r>
              <a:rPr sz="2600" spc="-1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colored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Red,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Green,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Blue.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500885"/>
            <a:ext cx="7999730" cy="427822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marR="520700" indent="-274320">
              <a:lnSpc>
                <a:spcPct val="901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Each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pixel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has a polarizing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glass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filter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behind it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and  another</a:t>
            </a:r>
            <a:r>
              <a:rPr sz="2400" spc="-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front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90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degrees.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Normally</a:t>
            </a:r>
            <a:r>
              <a:rPr sz="2400" spc="-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400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pixels 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looks</a:t>
            </a:r>
            <a:r>
              <a:rPr sz="24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dark.</a:t>
            </a:r>
            <a:endParaRPr sz="2400">
              <a:latin typeface="Constantia"/>
              <a:cs typeface="Constantia"/>
            </a:endParaRPr>
          </a:p>
          <a:p>
            <a:pPr marL="286385" marR="5080" indent="-274320">
              <a:lnSpc>
                <a:spcPts val="2590"/>
              </a:lnSpc>
              <a:spcBef>
                <a:spcPts val="61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In</a:t>
            </a:r>
            <a:r>
              <a:rPr sz="2400" spc="-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between</a:t>
            </a:r>
            <a:r>
              <a:rPr sz="2400" spc="-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4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two</a:t>
            </a:r>
            <a:r>
              <a:rPr sz="2400" spc="-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polarizing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filters</a:t>
            </a:r>
            <a:r>
              <a:rPr sz="24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there</a:t>
            </a:r>
            <a:r>
              <a:rPr sz="24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is</a:t>
            </a:r>
            <a:r>
              <a:rPr sz="2400" spc="-10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tiny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twisted,  nematic </a:t>
            </a:r>
            <a:r>
              <a:rPr sz="2400" dirty="0">
                <a:latin typeface="Constantia"/>
                <a:cs typeface="Constantia"/>
              </a:rPr>
              <a:t>liquid crystal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that can be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switched </a:t>
            </a:r>
            <a:r>
              <a:rPr sz="2400" dirty="0">
                <a:latin typeface="Constantia"/>
                <a:cs typeface="Constantia"/>
              </a:rPr>
              <a:t>on or off  </a:t>
            </a:r>
            <a:r>
              <a:rPr sz="2400" spc="-20" dirty="0">
                <a:latin typeface="Constantia"/>
                <a:cs typeface="Constantia"/>
              </a:rPr>
              <a:t>electronically.</a:t>
            </a:r>
            <a:endParaRPr sz="2400">
              <a:latin typeface="Constantia"/>
              <a:cs typeface="Constantia"/>
            </a:endParaRPr>
          </a:p>
          <a:p>
            <a:pPr marL="286385" marR="5715" indent="-274320">
              <a:lnSpc>
                <a:spcPts val="259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When</a:t>
            </a:r>
            <a:r>
              <a:rPr sz="2400" spc="-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it</a:t>
            </a:r>
            <a:r>
              <a:rPr sz="2400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is</a:t>
            </a:r>
            <a:r>
              <a:rPr sz="2400" spc="-1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switched</a:t>
            </a:r>
            <a:r>
              <a:rPr sz="2400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on</a:t>
            </a:r>
            <a:r>
              <a:rPr sz="2400" dirty="0">
                <a:latin typeface="Constantia"/>
                <a:cs typeface="Constantia"/>
              </a:rPr>
              <a:t>,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rotates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light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passing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through  </a:t>
            </a:r>
            <a:r>
              <a:rPr sz="2400" spc="-5" dirty="0">
                <a:latin typeface="Constantia"/>
                <a:cs typeface="Constantia"/>
              </a:rPr>
              <a:t>it </a:t>
            </a:r>
            <a:r>
              <a:rPr sz="2400" spc="-10" dirty="0">
                <a:latin typeface="Constantia"/>
                <a:cs typeface="Constantia"/>
              </a:rPr>
              <a:t>through </a:t>
            </a:r>
            <a:r>
              <a:rPr sz="2400" spc="-5" dirty="0">
                <a:latin typeface="Constantia"/>
                <a:cs typeface="Constantia"/>
              </a:rPr>
              <a:t>90 </a:t>
            </a:r>
            <a:r>
              <a:rPr sz="2400" spc="-10" dirty="0">
                <a:latin typeface="Constantia"/>
                <a:cs typeface="Constantia"/>
              </a:rPr>
              <a:t>degrees, effectively </a:t>
            </a:r>
            <a:r>
              <a:rPr sz="2400" spc="-5" dirty="0">
                <a:latin typeface="Constantia"/>
                <a:cs typeface="Constantia"/>
              </a:rPr>
              <a:t>not </a:t>
            </a:r>
            <a:r>
              <a:rPr sz="2400" spc="-10" dirty="0">
                <a:latin typeface="Constantia"/>
                <a:cs typeface="Constantia"/>
              </a:rPr>
              <a:t>allowing </a:t>
            </a:r>
            <a:r>
              <a:rPr sz="2400" spc="-5" dirty="0">
                <a:latin typeface="Constantia"/>
                <a:cs typeface="Constantia"/>
              </a:rPr>
              <a:t>light </a:t>
            </a:r>
            <a:r>
              <a:rPr sz="2400" spc="-15" dirty="0">
                <a:latin typeface="Constantia"/>
                <a:cs typeface="Constantia"/>
              </a:rPr>
              <a:t>to </a:t>
            </a:r>
            <a:r>
              <a:rPr sz="2400" spc="35" dirty="0">
                <a:latin typeface="Constantia"/>
                <a:cs typeface="Constantia"/>
              </a:rPr>
              <a:t>flow  </a:t>
            </a:r>
            <a:r>
              <a:rPr sz="2400" spc="-10" dirty="0">
                <a:latin typeface="Constantia"/>
                <a:cs typeface="Constantia"/>
              </a:rPr>
              <a:t>through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25" dirty="0">
                <a:latin typeface="Constantia"/>
                <a:cs typeface="Constantia"/>
              </a:rPr>
              <a:t>two </a:t>
            </a:r>
            <a:r>
              <a:rPr sz="2400" dirty="0">
                <a:latin typeface="Constantia"/>
                <a:cs typeface="Constantia"/>
              </a:rPr>
              <a:t>polarizing filters and </a:t>
            </a:r>
            <a:r>
              <a:rPr sz="2400" spc="-5" dirty="0">
                <a:latin typeface="Constantia"/>
                <a:cs typeface="Constantia"/>
              </a:rPr>
              <a:t>making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pixel  </a:t>
            </a:r>
            <a:r>
              <a:rPr sz="2400" dirty="0">
                <a:latin typeface="Constantia"/>
                <a:cs typeface="Constantia"/>
              </a:rPr>
              <a:t>look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dark.</a:t>
            </a:r>
            <a:endParaRPr sz="2400">
              <a:latin typeface="Constantia"/>
              <a:cs typeface="Constantia"/>
            </a:endParaRPr>
          </a:p>
          <a:p>
            <a:pPr marL="286385" marR="440055" indent="-274320">
              <a:lnSpc>
                <a:spcPts val="259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Each</a:t>
            </a:r>
            <a:r>
              <a:rPr sz="24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pixel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is</a:t>
            </a:r>
            <a:r>
              <a:rPr sz="2400" spc="-1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controlled</a:t>
            </a:r>
            <a:r>
              <a:rPr sz="2400" spc="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by</a:t>
            </a:r>
            <a:r>
              <a:rPr sz="2400" spc="-1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10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separate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transistor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that</a:t>
            </a:r>
            <a:r>
              <a:rPr sz="2400" spc="-11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can  switch</a:t>
            </a:r>
            <a:r>
              <a:rPr sz="2400" spc="-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it</a:t>
            </a:r>
            <a:r>
              <a:rPr sz="2400" spc="-1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off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many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each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second.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54404" y="327406"/>
            <a:ext cx="322707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0" dirty="0"/>
              <a:t>LCD</a:t>
            </a:r>
            <a:r>
              <a:rPr sz="5000" spc="-114" dirty="0"/>
              <a:t> </a:t>
            </a:r>
            <a:r>
              <a:rPr sz="5000" spc="-10" dirty="0"/>
              <a:t>working</a:t>
            </a:r>
            <a:endParaRPr sz="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371600"/>
            <a:ext cx="7476744" cy="438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4404" y="327406"/>
            <a:ext cx="322707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0" dirty="0"/>
              <a:t>LCD</a:t>
            </a:r>
            <a:r>
              <a:rPr sz="5000" spc="-114" dirty="0"/>
              <a:t> </a:t>
            </a:r>
            <a:r>
              <a:rPr sz="5000" spc="-10" dirty="0"/>
              <a:t>working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8/7/2015 6:45:54</a:t>
            </a:r>
            <a:r>
              <a:rPr spc="-55" dirty="0"/>
              <a:t> </a:t>
            </a:r>
            <a:r>
              <a:rPr spc="-5" dirty="0"/>
              <a:t>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91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914</Words>
  <Application>Microsoft Office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Introduction</vt:lpstr>
      <vt:lpstr>Why LCD ?</vt:lpstr>
      <vt:lpstr>Liquid crystals</vt:lpstr>
      <vt:lpstr>Liquid crystals</vt:lpstr>
      <vt:lpstr>Liquid crystals</vt:lpstr>
      <vt:lpstr>How LCDs work</vt:lpstr>
      <vt:lpstr>LCD working</vt:lpstr>
      <vt:lpstr>LCD working</vt:lpstr>
      <vt:lpstr>LCD working</vt:lpstr>
      <vt:lpstr>Types of LCD</vt:lpstr>
      <vt:lpstr>Direct Address Display</vt:lpstr>
      <vt:lpstr>Passive Matrix Display</vt:lpstr>
      <vt:lpstr>Active Matrix Display</vt:lpstr>
      <vt:lpstr>Twisted Nematic (TN) Display</vt:lpstr>
      <vt:lpstr>Disadvantages of Passive Matrix Display</vt:lpstr>
      <vt:lpstr>Advantage of Active Matrix Display</vt:lpstr>
      <vt:lpstr>Advantage of Twisted Nematic  Display</vt:lpstr>
      <vt:lpstr>Refferences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Varun</dc:creator>
  <cp:lastModifiedBy>Varun</cp:lastModifiedBy>
  <cp:revision>13</cp:revision>
  <dcterms:created xsi:type="dcterms:W3CDTF">2019-09-30T07:24:54Z</dcterms:created>
  <dcterms:modified xsi:type="dcterms:W3CDTF">2019-09-30T08:08:41Z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2019-09-30T00:00:00Z</vt:filetime>
  </property>
</Properties>
</file>