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9"/>
  </p:notesMasterIdLst>
  <p:sldIdLst>
    <p:sldId id="257" r:id="rId5"/>
    <p:sldId id="262" r:id="rId6"/>
    <p:sldId id="263" r:id="rId7"/>
    <p:sldId id="271" r:id="rId8"/>
    <p:sldId id="264" r:id="rId9"/>
    <p:sldId id="265" r:id="rId10"/>
    <p:sldId id="266" r:id="rId11"/>
    <p:sldId id="272" r:id="rId12"/>
    <p:sldId id="273" r:id="rId13"/>
    <p:sldId id="274" r:id="rId14"/>
    <p:sldId id="275" r:id="rId15"/>
    <p:sldId id="276"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6EA53-7B43-46D7-B664-EC7F05B05BE5}" type="datetimeFigureOut">
              <a:rPr lang="en-US" smtClean="0"/>
              <a:t>07-Jun-20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854A8-9941-430F-BDA8-ACE948F19DF6}" type="slidenum">
              <a:rPr lang="en-US" smtClean="0"/>
              <a:t>‹#›</a:t>
            </a:fld>
            <a:endParaRPr lang="en-US"/>
          </a:p>
        </p:txBody>
      </p:sp>
    </p:spTree>
    <p:extLst>
      <p:ext uri="{BB962C8B-B14F-4D97-AF65-F5344CB8AC3E}">
        <p14:creationId xmlns:p14="http://schemas.microsoft.com/office/powerpoint/2010/main" val="1992613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07-Jun-20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07-Jun-20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07-Jun-20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07-Jun-20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07-Jun-20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07-Jun-20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07-Jun-20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07-Jun-20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07-Jun-20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07-Jun-20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PROFINCH</a:t>
            </a:r>
            <a:br>
              <a:rPr lang="en-US" sz="4400" dirty="0">
                <a:solidFill>
                  <a:schemeClr val="tx1"/>
                </a:solidFill>
              </a:rPr>
            </a:br>
            <a:r>
              <a:rPr lang="en-US" sz="4400" dirty="0">
                <a:solidFill>
                  <a:schemeClr val="tx1"/>
                </a:solidFill>
              </a:rPr>
              <a:t>Internship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Krishnakanth 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92A87-31E0-4628-852E-5BFA4FDB1F88}"/>
              </a:ext>
            </a:extLst>
          </p:cNvPr>
          <p:cNvSpPr/>
          <p:nvPr/>
        </p:nvSpPr>
        <p:spPr>
          <a:xfrm>
            <a:off x="1796999" y="727055"/>
            <a:ext cx="83968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Rule based classification</a:t>
            </a:r>
          </a:p>
        </p:txBody>
      </p:sp>
      <p:sp>
        <p:nvSpPr>
          <p:cNvPr id="3" name="Rectangle 2">
            <a:extLst>
              <a:ext uri="{FF2B5EF4-FFF2-40B4-BE49-F238E27FC236}">
                <a16:creationId xmlns:a16="http://schemas.microsoft.com/office/drawing/2014/main" id="{D66710B8-ADA0-4A78-8C3A-9B8FDE669E64}"/>
              </a:ext>
            </a:extLst>
          </p:cNvPr>
          <p:cNvSpPr/>
          <p:nvPr/>
        </p:nvSpPr>
        <p:spPr>
          <a:xfrm>
            <a:off x="348166" y="1650385"/>
            <a:ext cx="2194832" cy="584775"/>
          </a:xfrm>
          <a:prstGeom prst="rect">
            <a:avLst/>
          </a:prstGeom>
          <a:noFill/>
        </p:spPr>
        <p:txBody>
          <a:bodyPr wrap="square" lIns="91440" tIns="45720" rIns="91440" bIns="45720">
            <a:spAutoFit/>
          </a:bodyPr>
          <a:lstStyle/>
          <a:p>
            <a:pPr algn="ctr"/>
            <a:r>
              <a:rPr lang="en-US" sz="3200" dirty="0">
                <a:ln w="0"/>
                <a:solidFill>
                  <a:srgbClr val="C00000"/>
                </a:solidFill>
                <a:effectLst>
                  <a:outerShdw blurRad="38100" dist="25400" dir="5400000" algn="ctr" rotWithShape="0">
                    <a:srgbClr val="6E747A">
                      <a:alpha val="43000"/>
                    </a:srgbClr>
                  </a:outerShdw>
                </a:effectLst>
              </a:rPr>
              <a:t>Rule3:</a:t>
            </a:r>
          </a:p>
        </p:txBody>
      </p:sp>
      <p:sp>
        <p:nvSpPr>
          <p:cNvPr id="5" name="TextBox 4">
            <a:extLst>
              <a:ext uri="{FF2B5EF4-FFF2-40B4-BE49-F238E27FC236}">
                <a16:creationId xmlns:a16="http://schemas.microsoft.com/office/drawing/2014/main" id="{133842EA-B209-4FED-BA95-5E0A5324F9CA}"/>
              </a:ext>
            </a:extLst>
          </p:cNvPr>
          <p:cNvSpPr txBox="1"/>
          <p:nvPr/>
        </p:nvSpPr>
        <p:spPr>
          <a:xfrm>
            <a:off x="727970" y="2235160"/>
            <a:ext cx="10866268" cy="1938992"/>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This rule considers transaction mapping between multiple senders/receivers.</a:t>
            </a:r>
          </a:p>
          <a:p>
            <a:r>
              <a:rPr lang="en-US" sz="2400" dirty="0">
                <a:ln w="0"/>
                <a:effectLst>
                  <a:outerShdw blurRad="38100" dist="19050" dir="2700000" algn="tl" rotWithShape="0">
                    <a:schemeClr val="dk1">
                      <a:alpha val="40000"/>
                    </a:schemeClr>
                  </a:outerShdw>
                </a:effectLst>
              </a:rPr>
              <a:t>Example:</a:t>
            </a:r>
          </a:p>
          <a:p>
            <a:r>
              <a:rPr lang="en-US" sz="2400" dirty="0">
                <a:ln w="0"/>
                <a:effectLst>
                  <a:outerShdw blurRad="38100" dist="19050" dir="2700000" algn="tl" rotWithShape="0">
                    <a:schemeClr val="dk1">
                      <a:alpha val="40000"/>
                    </a:schemeClr>
                  </a:outerShdw>
                </a:effectLst>
              </a:rPr>
              <a:t> </a:t>
            </a:r>
          </a:p>
          <a:p>
            <a:endParaRPr lang="en-US" sz="2400" dirty="0">
              <a:ln w="0"/>
              <a:effectLst>
                <a:outerShdw blurRad="38100" dist="19050" dir="2700000" algn="tl" rotWithShape="0">
                  <a:schemeClr val="dk1">
                    <a:alpha val="40000"/>
                  </a:schemeClr>
                </a:outerShdw>
              </a:effectLst>
            </a:endParaRPr>
          </a:p>
        </p:txBody>
      </p:sp>
      <p:graphicFrame>
        <p:nvGraphicFramePr>
          <p:cNvPr id="7" name="Table 7">
            <a:extLst>
              <a:ext uri="{FF2B5EF4-FFF2-40B4-BE49-F238E27FC236}">
                <a16:creationId xmlns:a16="http://schemas.microsoft.com/office/drawing/2014/main" id="{D0861F33-300D-4309-B6B0-F275E8358B0B}"/>
              </a:ext>
            </a:extLst>
          </p:cNvPr>
          <p:cNvGraphicFramePr>
            <a:graphicFrameLocks noGrp="1"/>
          </p:cNvGraphicFramePr>
          <p:nvPr>
            <p:extLst>
              <p:ext uri="{D42A27DB-BD31-4B8C-83A1-F6EECF244321}">
                <p14:modId xmlns:p14="http://schemas.microsoft.com/office/powerpoint/2010/main" val="3866849677"/>
              </p:ext>
            </p:extLst>
          </p:nvPr>
        </p:nvGraphicFramePr>
        <p:xfrm>
          <a:off x="1134862" y="3646407"/>
          <a:ext cx="3577700" cy="2225040"/>
        </p:xfrm>
        <a:graphic>
          <a:graphicData uri="http://schemas.openxmlformats.org/drawingml/2006/table">
            <a:tbl>
              <a:tblPr firstRow="1" bandRow="1">
                <a:tableStyleId>{B301B821-A1FF-4177-AEE7-76D212191A09}</a:tableStyleId>
              </a:tblPr>
              <a:tblGrid>
                <a:gridCol w="1196222">
                  <a:extLst>
                    <a:ext uri="{9D8B030D-6E8A-4147-A177-3AD203B41FA5}">
                      <a16:colId xmlns:a16="http://schemas.microsoft.com/office/drawing/2014/main" val="598964482"/>
                    </a:ext>
                  </a:extLst>
                </a:gridCol>
                <a:gridCol w="1182993">
                  <a:extLst>
                    <a:ext uri="{9D8B030D-6E8A-4147-A177-3AD203B41FA5}">
                      <a16:colId xmlns:a16="http://schemas.microsoft.com/office/drawing/2014/main" val="3041168585"/>
                    </a:ext>
                  </a:extLst>
                </a:gridCol>
                <a:gridCol w="1198485">
                  <a:extLst>
                    <a:ext uri="{9D8B030D-6E8A-4147-A177-3AD203B41FA5}">
                      <a16:colId xmlns:a16="http://schemas.microsoft.com/office/drawing/2014/main" val="1619739211"/>
                    </a:ext>
                  </a:extLst>
                </a:gridCol>
              </a:tblGrid>
              <a:tr h="370840">
                <a:tc>
                  <a:txBody>
                    <a:bodyPr/>
                    <a:lstStyle/>
                    <a:p>
                      <a:r>
                        <a:rPr lang="en-US" dirty="0"/>
                        <a:t>Sender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Receiver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44651"/>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480562"/>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65246"/>
                  </a:ext>
                </a:extLst>
              </a:tr>
              <a:tr h="370840">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232458"/>
                  </a:ext>
                </a:extLst>
              </a:tr>
              <a:tr h="370840">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703752"/>
                  </a:ext>
                </a:extLst>
              </a:tr>
              <a:tr h="370840">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830529"/>
                  </a:ext>
                </a:extLst>
              </a:tr>
            </a:tbl>
          </a:graphicData>
        </a:graphic>
      </p:graphicFrame>
      <p:graphicFrame>
        <p:nvGraphicFramePr>
          <p:cNvPr id="12" name="Table 7">
            <a:extLst>
              <a:ext uri="{FF2B5EF4-FFF2-40B4-BE49-F238E27FC236}">
                <a16:creationId xmlns:a16="http://schemas.microsoft.com/office/drawing/2014/main" id="{0764EB9F-E000-467B-8B7A-1744BCD5D60E}"/>
              </a:ext>
            </a:extLst>
          </p:cNvPr>
          <p:cNvGraphicFramePr>
            <a:graphicFrameLocks noGrp="1"/>
          </p:cNvGraphicFramePr>
          <p:nvPr>
            <p:extLst>
              <p:ext uri="{D42A27DB-BD31-4B8C-83A1-F6EECF244321}">
                <p14:modId xmlns:p14="http://schemas.microsoft.com/office/powerpoint/2010/main" val="3245151146"/>
              </p:ext>
            </p:extLst>
          </p:nvPr>
        </p:nvGraphicFramePr>
        <p:xfrm>
          <a:off x="6251360" y="3646407"/>
          <a:ext cx="3016928" cy="1381760"/>
        </p:xfrm>
        <a:graphic>
          <a:graphicData uri="http://schemas.openxmlformats.org/drawingml/2006/table">
            <a:tbl>
              <a:tblPr firstRow="1" bandRow="1">
                <a:tableStyleId>{B301B821-A1FF-4177-AEE7-76D212191A09}</a:tableStyleId>
              </a:tblPr>
              <a:tblGrid>
                <a:gridCol w="1507039">
                  <a:extLst>
                    <a:ext uri="{9D8B030D-6E8A-4147-A177-3AD203B41FA5}">
                      <a16:colId xmlns:a16="http://schemas.microsoft.com/office/drawing/2014/main" val="598964482"/>
                    </a:ext>
                  </a:extLst>
                </a:gridCol>
                <a:gridCol w="1509889">
                  <a:extLst>
                    <a:ext uri="{9D8B030D-6E8A-4147-A177-3AD203B41FA5}">
                      <a16:colId xmlns:a16="http://schemas.microsoft.com/office/drawing/2014/main" val="1619739211"/>
                    </a:ext>
                  </a:extLst>
                </a:gridCol>
              </a:tblGrid>
              <a:tr h="370840">
                <a:tc>
                  <a:txBody>
                    <a:bodyPr/>
                    <a:lstStyle/>
                    <a:p>
                      <a:r>
                        <a:rPr lang="en-US" dirty="0"/>
                        <a:t>Mapping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Total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44651"/>
                  </a:ext>
                </a:extLst>
              </a:tr>
              <a:tr h="370840">
                <a:tc>
                  <a:txBody>
                    <a:bodyPr/>
                    <a:lstStyle/>
                    <a:p>
                      <a:r>
                        <a:rPr lang="en-US" dirty="0"/>
                        <a:t>1   4   5   10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5480562"/>
                  </a:ext>
                </a:extLst>
              </a:tr>
              <a:tr h="370840">
                <a:tc>
                  <a:txBody>
                    <a:bodyPr/>
                    <a:lstStyle/>
                    <a:p>
                      <a:r>
                        <a:rPr lang="en-US" dirty="0"/>
                        <a:t>7   8    11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65246"/>
                  </a:ext>
                </a:extLst>
              </a:tr>
            </a:tbl>
          </a:graphicData>
        </a:graphic>
      </p:graphicFrame>
      <p:sp>
        <p:nvSpPr>
          <p:cNvPr id="13" name="Arrow: Right 12">
            <a:extLst>
              <a:ext uri="{FF2B5EF4-FFF2-40B4-BE49-F238E27FC236}">
                <a16:creationId xmlns:a16="http://schemas.microsoft.com/office/drawing/2014/main" id="{1F8E3EA5-9208-450B-B1D0-D9F15DC66B08}"/>
              </a:ext>
            </a:extLst>
          </p:cNvPr>
          <p:cNvSpPr/>
          <p:nvPr/>
        </p:nvSpPr>
        <p:spPr>
          <a:xfrm>
            <a:off x="6455546" y="4400069"/>
            <a:ext cx="176073" cy="1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9D72C23-029F-491A-9E8F-10064AFE69A1}"/>
              </a:ext>
            </a:extLst>
          </p:cNvPr>
          <p:cNvSpPr/>
          <p:nvPr/>
        </p:nvSpPr>
        <p:spPr>
          <a:xfrm>
            <a:off x="6791417" y="4400069"/>
            <a:ext cx="176073" cy="1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970AA68-7DCF-43C4-ACCA-9EF8C3774F43}"/>
              </a:ext>
            </a:extLst>
          </p:cNvPr>
          <p:cNvSpPr/>
          <p:nvPr/>
        </p:nvSpPr>
        <p:spPr>
          <a:xfrm>
            <a:off x="7127288" y="4400069"/>
            <a:ext cx="176073" cy="1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1F230A79-1F2C-42B1-BCCB-41F56BEF5A72}"/>
              </a:ext>
            </a:extLst>
          </p:cNvPr>
          <p:cNvSpPr/>
          <p:nvPr/>
        </p:nvSpPr>
        <p:spPr>
          <a:xfrm>
            <a:off x="6455546" y="4798686"/>
            <a:ext cx="176073" cy="1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07BE19FE-3CB4-4827-AC48-049DE14396E3}"/>
              </a:ext>
            </a:extLst>
          </p:cNvPr>
          <p:cNvSpPr/>
          <p:nvPr/>
        </p:nvSpPr>
        <p:spPr>
          <a:xfrm>
            <a:off x="6844683" y="4798686"/>
            <a:ext cx="176073" cy="11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04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92A87-31E0-4628-852E-5BFA4FDB1F88}"/>
              </a:ext>
            </a:extLst>
          </p:cNvPr>
          <p:cNvSpPr/>
          <p:nvPr/>
        </p:nvSpPr>
        <p:spPr>
          <a:xfrm>
            <a:off x="1814754" y="480833"/>
            <a:ext cx="83968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Rule based classification</a:t>
            </a:r>
          </a:p>
        </p:txBody>
      </p:sp>
      <p:sp>
        <p:nvSpPr>
          <p:cNvPr id="3" name="Rectangle 2">
            <a:extLst>
              <a:ext uri="{FF2B5EF4-FFF2-40B4-BE49-F238E27FC236}">
                <a16:creationId xmlns:a16="http://schemas.microsoft.com/office/drawing/2014/main" id="{D66710B8-ADA0-4A78-8C3A-9B8FDE669E64}"/>
              </a:ext>
            </a:extLst>
          </p:cNvPr>
          <p:cNvSpPr/>
          <p:nvPr/>
        </p:nvSpPr>
        <p:spPr>
          <a:xfrm>
            <a:off x="348166" y="1446380"/>
            <a:ext cx="2194832" cy="584775"/>
          </a:xfrm>
          <a:prstGeom prst="rect">
            <a:avLst/>
          </a:prstGeom>
          <a:noFill/>
        </p:spPr>
        <p:txBody>
          <a:bodyPr wrap="square" lIns="91440" tIns="45720" rIns="91440" bIns="45720">
            <a:spAutoFit/>
          </a:bodyPr>
          <a:lstStyle/>
          <a:p>
            <a:pPr algn="ctr"/>
            <a:r>
              <a:rPr lang="en-US" sz="3200" dirty="0">
                <a:ln w="0"/>
                <a:solidFill>
                  <a:srgbClr val="C00000"/>
                </a:solidFill>
                <a:effectLst>
                  <a:outerShdw blurRad="38100" dist="25400" dir="5400000" algn="ctr" rotWithShape="0">
                    <a:srgbClr val="6E747A">
                      <a:alpha val="43000"/>
                    </a:srgbClr>
                  </a:outerShdw>
                </a:effectLst>
              </a:rPr>
              <a:t>Rule3:</a:t>
            </a:r>
          </a:p>
        </p:txBody>
      </p:sp>
      <p:sp>
        <p:nvSpPr>
          <p:cNvPr id="5" name="TextBox 4">
            <a:extLst>
              <a:ext uri="{FF2B5EF4-FFF2-40B4-BE49-F238E27FC236}">
                <a16:creationId xmlns:a16="http://schemas.microsoft.com/office/drawing/2014/main" id="{133842EA-B209-4FED-BA95-5E0A5324F9CA}"/>
              </a:ext>
            </a:extLst>
          </p:cNvPr>
          <p:cNvSpPr txBox="1"/>
          <p:nvPr/>
        </p:nvSpPr>
        <p:spPr>
          <a:xfrm>
            <a:off x="727970" y="2086913"/>
            <a:ext cx="10866268" cy="1200329"/>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After finding the total amount of the mappings, the rule checks whether the total amount exceeds limit and marks the Suspicious Activity.</a:t>
            </a:r>
          </a:p>
          <a:p>
            <a:endParaRPr lang="en-US" sz="2400" dirty="0">
              <a:ln w="0"/>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19E28F96-68BB-41B0-BD94-48ED621C1B57}"/>
              </a:ext>
            </a:extLst>
          </p:cNvPr>
          <p:cNvSpPr/>
          <p:nvPr/>
        </p:nvSpPr>
        <p:spPr>
          <a:xfrm>
            <a:off x="348166" y="3136612"/>
            <a:ext cx="2194832" cy="584775"/>
          </a:xfrm>
          <a:prstGeom prst="rect">
            <a:avLst/>
          </a:prstGeom>
          <a:noFill/>
        </p:spPr>
        <p:txBody>
          <a:bodyPr wrap="square" lIns="91440" tIns="45720" rIns="91440" bIns="45720">
            <a:spAutoFit/>
          </a:bodyPr>
          <a:lstStyle/>
          <a:p>
            <a:pPr algn="ctr"/>
            <a:r>
              <a:rPr lang="en-US" sz="3200" dirty="0">
                <a:ln w="0"/>
                <a:solidFill>
                  <a:srgbClr val="C00000"/>
                </a:solidFill>
                <a:effectLst>
                  <a:outerShdw blurRad="38100" dist="25400" dir="5400000" algn="ctr" rotWithShape="0">
                    <a:srgbClr val="6E747A">
                      <a:alpha val="43000"/>
                    </a:srgbClr>
                  </a:outerShdw>
                </a:effectLst>
              </a:rPr>
              <a:t>Rule4:</a:t>
            </a:r>
          </a:p>
        </p:txBody>
      </p:sp>
      <p:sp>
        <p:nvSpPr>
          <p:cNvPr id="4" name="TextBox 3">
            <a:extLst>
              <a:ext uri="{FF2B5EF4-FFF2-40B4-BE49-F238E27FC236}">
                <a16:creationId xmlns:a16="http://schemas.microsoft.com/office/drawing/2014/main" id="{915C4EFF-E204-4D24-B4E4-8D00216FFBDD}"/>
              </a:ext>
            </a:extLst>
          </p:cNvPr>
          <p:cNvSpPr txBox="1"/>
          <p:nvPr/>
        </p:nvSpPr>
        <p:spPr>
          <a:xfrm>
            <a:off x="772358" y="3721387"/>
            <a:ext cx="10777492" cy="830997"/>
          </a:xfrm>
          <a:prstGeom prst="rect">
            <a:avLst/>
          </a:prstGeom>
          <a:noFill/>
        </p:spPr>
        <p:txBody>
          <a:bodyPr wrap="square" rtlCol="0">
            <a:spAutoFit/>
          </a:bodyPr>
          <a:lstStyle/>
          <a:p>
            <a:r>
              <a:rPr lang="en-US" sz="2400" dirty="0"/>
              <a:t>This rule checks whether multiple transactions are made just under the maximum amount you can withdrawn in a day. </a:t>
            </a:r>
          </a:p>
        </p:txBody>
      </p:sp>
      <p:sp>
        <p:nvSpPr>
          <p:cNvPr id="8" name="Rectangle 7">
            <a:extLst>
              <a:ext uri="{FF2B5EF4-FFF2-40B4-BE49-F238E27FC236}">
                <a16:creationId xmlns:a16="http://schemas.microsoft.com/office/drawing/2014/main" id="{94360081-530B-496F-84DB-01B25AFF9F96}"/>
              </a:ext>
            </a:extLst>
          </p:cNvPr>
          <p:cNvSpPr/>
          <p:nvPr/>
        </p:nvSpPr>
        <p:spPr>
          <a:xfrm>
            <a:off x="410310" y="4694141"/>
            <a:ext cx="2194832" cy="584775"/>
          </a:xfrm>
          <a:prstGeom prst="rect">
            <a:avLst/>
          </a:prstGeom>
          <a:noFill/>
        </p:spPr>
        <p:txBody>
          <a:bodyPr wrap="square" lIns="91440" tIns="45720" rIns="91440" bIns="45720">
            <a:spAutoFit/>
          </a:bodyPr>
          <a:lstStyle/>
          <a:p>
            <a:pPr algn="ctr"/>
            <a:r>
              <a:rPr lang="en-US" sz="3200" dirty="0">
                <a:ln w="0"/>
                <a:solidFill>
                  <a:srgbClr val="C00000"/>
                </a:solidFill>
                <a:effectLst>
                  <a:outerShdw blurRad="38100" dist="25400" dir="5400000" algn="ctr" rotWithShape="0">
                    <a:srgbClr val="6E747A">
                      <a:alpha val="43000"/>
                    </a:srgbClr>
                  </a:outerShdw>
                </a:effectLst>
              </a:rPr>
              <a:t>Rule5:</a:t>
            </a:r>
          </a:p>
        </p:txBody>
      </p:sp>
      <p:sp>
        <p:nvSpPr>
          <p:cNvPr id="9" name="TextBox 8">
            <a:extLst>
              <a:ext uri="{FF2B5EF4-FFF2-40B4-BE49-F238E27FC236}">
                <a16:creationId xmlns:a16="http://schemas.microsoft.com/office/drawing/2014/main" id="{C3EEE2AD-7C83-4542-8695-A1E68BF5D0D3}"/>
              </a:ext>
            </a:extLst>
          </p:cNvPr>
          <p:cNvSpPr txBox="1"/>
          <p:nvPr/>
        </p:nvSpPr>
        <p:spPr>
          <a:xfrm>
            <a:off x="816746" y="5303403"/>
            <a:ext cx="10777492" cy="830997"/>
          </a:xfrm>
          <a:prstGeom prst="rect">
            <a:avLst/>
          </a:prstGeom>
          <a:noFill/>
        </p:spPr>
        <p:txBody>
          <a:bodyPr wrap="square" rtlCol="0">
            <a:spAutoFit/>
          </a:bodyPr>
          <a:lstStyle/>
          <a:p>
            <a:r>
              <a:rPr lang="en-US" sz="2400" dirty="0"/>
              <a:t>This rule checks that the money transferred is not to any blacklisted country such as North Korea, Iran, Syria etc.</a:t>
            </a:r>
          </a:p>
        </p:txBody>
      </p:sp>
    </p:spTree>
    <p:extLst>
      <p:ext uri="{BB962C8B-B14F-4D97-AF65-F5344CB8AC3E}">
        <p14:creationId xmlns:p14="http://schemas.microsoft.com/office/powerpoint/2010/main" val="182612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DAAC7F-B8D6-450E-88FF-B578AB9D0FED}"/>
              </a:ext>
            </a:extLst>
          </p:cNvPr>
          <p:cNvSpPr/>
          <p:nvPr/>
        </p:nvSpPr>
        <p:spPr>
          <a:xfrm>
            <a:off x="3859725" y="419443"/>
            <a:ext cx="402866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Rule Mining</a:t>
            </a:r>
          </a:p>
        </p:txBody>
      </p:sp>
      <p:sp>
        <p:nvSpPr>
          <p:cNvPr id="5" name="Rectangle 4">
            <a:extLst>
              <a:ext uri="{FF2B5EF4-FFF2-40B4-BE49-F238E27FC236}">
                <a16:creationId xmlns:a16="http://schemas.microsoft.com/office/drawing/2014/main" id="{F250C524-E0CF-4416-BB7D-F3173F00AFFA}"/>
              </a:ext>
            </a:extLst>
          </p:cNvPr>
          <p:cNvSpPr/>
          <p:nvPr/>
        </p:nvSpPr>
        <p:spPr>
          <a:xfrm>
            <a:off x="901522" y="1442167"/>
            <a:ext cx="10669909" cy="2677656"/>
          </a:xfrm>
          <a:prstGeom prst="rect">
            <a:avLst/>
          </a:prstGeom>
        </p:spPr>
        <p:txBody>
          <a:bodyPr wrap="none">
            <a:spAutoFit/>
          </a:bodyPr>
          <a:lstStyle/>
          <a:p>
            <a:r>
              <a:rPr lang="en-US" sz="2400" b="1" dirty="0"/>
              <a:t>Association rule mining:</a:t>
            </a:r>
            <a:r>
              <a:rPr lang="en-US" sz="2400" dirty="0"/>
              <a:t>-is done to find the most likely antecedents</a:t>
            </a:r>
          </a:p>
          <a:p>
            <a:r>
              <a:rPr lang="en-US" sz="2400" dirty="0"/>
              <a:t> and consequents after mentioning support and confidence levels.</a:t>
            </a:r>
          </a:p>
          <a:p>
            <a:endParaRPr lang="en-US" sz="2400" b="1" dirty="0"/>
          </a:p>
          <a:p>
            <a:r>
              <a:rPr lang="en-US" sz="2400" dirty="0"/>
              <a:t>The idea is to first implement Apriori algorithm which finds the frequent </a:t>
            </a:r>
          </a:p>
          <a:p>
            <a:r>
              <a:rPr lang="en-US" sz="2400" dirty="0"/>
              <a:t>itemsets in the data. The sets determined can be used to form</a:t>
            </a:r>
          </a:p>
          <a:p>
            <a:r>
              <a:rPr lang="en-US" sz="2400" dirty="0"/>
              <a:t>association rules highlighting general treads in the data. </a:t>
            </a:r>
          </a:p>
          <a:p>
            <a:endParaRPr lang="en-US" sz="2400" dirty="0"/>
          </a:p>
        </p:txBody>
      </p:sp>
      <p:pic>
        <p:nvPicPr>
          <p:cNvPr id="1026" name="Picture 2" descr="What the heck are Association Rules in Analytics? – BI Corner">
            <a:extLst>
              <a:ext uri="{FF2B5EF4-FFF2-40B4-BE49-F238E27FC236}">
                <a16:creationId xmlns:a16="http://schemas.microsoft.com/office/drawing/2014/main" id="{81F7F2DA-F1CF-4BB8-A25E-8B8AAD9E9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09" y="4041482"/>
            <a:ext cx="6067378" cy="226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79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FE2503-4273-4D8B-BFFF-2ACA8005E892}"/>
              </a:ext>
            </a:extLst>
          </p:cNvPr>
          <p:cNvSpPr/>
          <p:nvPr/>
        </p:nvSpPr>
        <p:spPr>
          <a:xfrm>
            <a:off x="3856825" y="552609"/>
            <a:ext cx="41232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Future Work</a:t>
            </a:r>
          </a:p>
        </p:txBody>
      </p:sp>
      <p:sp>
        <p:nvSpPr>
          <p:cNvPr id="3" name="TextBox 2">
            <a:extLst>
              <a:ext uri="{FF2B5EF4-FFF2-40B4-BE49-F238E27FC236}">
                <a16:creationId xmlns:a16="http://schemas.microsoft.com/office/drawing/2014/main" id="{A406691A-6868-46BB-8F79-DD6C3C5512B9}"/>
              </a:ext>
            </a:extLst>
          </p:cNvPr>
          <p:cNvSpPr txBox="1"/>
          <p:nvPr/>
        </p:nvSpPr>
        <p:spPr>
          <a:xfrm>
            <a:off x="727969" y="1642369"/>
            <a:ext cx="10546671" cy="1200329"/>
          </a:xfrm>
          <a:prstGeom prst="rect">
            <a:avLst/>
          </a:prstGeom>
          <a:noFill/>
        </p:spPr>
        <p:txBody>
          <a:bodyPr wrap="square" rtlCol="0">
            <a:spAutoFit/>
          </a:bodyPr>
          <a:lstStyle/>
          <a:p>
            <a:endParaRPr lang="en-US" sz="2400" dirty="0"/>
          </a:p>
          <a:p>
            <a:r>
              <a:rPr lang="en-US" sz="2400" b="1" dirty="0"/>
              <a:t>Sequential covering algorithm</a:t>
            </a:r>
            <a:r>
              <a:rPr lang="en-US" sz="2400" dirty="0"/>
              <a:t>-</a:t>
            </a:r>
          </a:p>
          <a:p>
            <a:endParaRPr lang="en-US" sz="2400" dirty="0"/>
          </a:p>
        </p:txBody>
      </p:sp>
      <p:pic>
        <p:nvPicPr>
          <p:cNvPr id="3074" name="Picture 2" descr="The covering algorithm works by sequentially covering the feature space with single rules and removing the data points that are already covered by those rules. For visualization purposes, the features x1 and x2 are continuous, but most rule learning algorithms require categorical features.">
            <a:extLst>
              <a:ext uri="{FF2B5EF4-FFF2-40B4-BE49-F238E27FC236}">
                <a16:creationId xmlns:a16="http://schemas.microsoft.com/office/drawing/2014/main" id="{234C634E-2B92-4523-AC41-B5A1505B3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970" y="2498921"/>
            <a:ext cx="5277474" cy="3032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50BE50-0853-48C5-94F4-59ABC4AA55CC}"/>
              </a:ext>
            </a:extLst>
          </p:cNvPr>
          <p:cNvSpPr txBox="1"/>
          <p:nvPr/>
        </p:nvSpPr>
        <p:spPr>
          <a:xfrm>
            <a:off x="727969" y="2842698"/>
            <a:ext cx="4145872" cy="1938992"/>
          </a:xfrm>
          <a:prstGeom prst="rect">
            <a:avLst/>
          </a:prstGeom>
          <a:noFill/>
        </p:spPr>
        <p:txBody>
          <a:bodyPr wrap="square" rtlCol="0">
            <a:spAutoFit/>
          </a:bodyPr>
          <a:lstStyle/>
          <a:p>
            <a:r>
              <a:rPr lang="en-US" sz="2400" dirty="0"/>
              <a:t>It repeatedly learns a single rule to create a decision list that covers the entire dataset rule by rule.</a:t>
            </a:r>
          </a:p>
        </p:txBody>
      </p:sp>
    </p:spTree>
    <p:extLst>
      <p:ext uri="{BB962C8B-B14F-4D97-AF65-F5344CB8AC3E}">
        <p14:creationId xmlns:p14="http://schemas.microsoft.com/office/powerpoint/2010/main" val="182291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36F478-BB0C-4442-B587-E81FEE8F6361}"/>
              </a:ext>
            </a:extLst>
          </p:cNvPr>
          <p:cNvSpPr/>
          <p:nvPr/>
        </p:nvSpPr>
        <p:spPr>
          <a:xfrm>
            <a:off x="3467519" y="2399164"/>
            <a:ext cx="5487784" cy="1446550"/>
          </a:xfrm>
          <a:prstGeom prst="rect">
            <a:avLst/>
          </a:prstGeom>
          <a:noFill/>
        </p:spPr>
        <p:txBody>
          <a:bodyPr wrap="none" lIns="91440" tIns="45720" rIns="91440" bIns="45720">
            <a:spAutoFit/>
            <a:scene3d>
              <a:camera prst="orthographicFront"/>
              <a:lightRig rig="threePt" dir="t"/>
            </a:scene3d>
            <a:sp3d extrusionH="57150">
              <a:bevelT w="38100" h="38100" prst="angle"/>
            </a:sp3d>
          </a:bodyPr>
          <a:lstStyle/>
          <a:p>
            <a:pPr algn="ctr"/>
            <a:r>
              <a:rPr lang="en-US" sz="8800" b="1" dirty="0">
                <a:ln w="12700">
                  <a:solidFill>
                    <a:schemeClr val="accent1"/>
                  </a:solidFill>
                  <a:prstDash val="solid"/>
                </a:ln>
                <a:solidFill>
                  <a:srgbClr val="0070C0"/>
                </a:solidFill>
                <a:effectLst>
                  <a:outerShdw dist="38100" dir="2640000" algn="bl" rotWithShape="0">
                    <a:schemeClr val="accent1"/>
                  </a:outerShdw>
                </a:effectLst>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313680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E25D2-E15D-4E34-8FCF-0013F6EFD587}"/>
              </a:ext>
            </a:extLst>
          </p:cNvPr>
          <p:cNvSpPr/>
          <p:nvPr/>
        </p:nvSpPr>
        <p:spPr>
          <a:xfrm>
            <a:off x="1860548" y="627891"/>
            <a:ext cx="823494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Topic: AML and Fraud Detection</a:t>
            </a:r>
          </a:p>
        </p:txBody>
      </p:sp>
      <p:sp>
        <p:nvSpPr>
          <p:cNvPr id="3" name="TextBox 2">
            <a:extLst>
              <a:ext uri="{FF2B5EF4-FFF2-40B4-BE49-F238E27FC236}">
                <a16:creationId xmlns:a16="http://schemas.microsoft.com/office/drawing/2014/main" id="{52E8DCB8-A1B0-474D-9D95-ABD1B2DF1DAC}"/>
              </a:ext>
            </a:extLst>
          </p:cNvPr>
          <p:cNvSpPr txBox="1"/>
          <p:nvPr/>
        </p:nvSpPr>
        <p:spPr>
          <a:xfrm>
            <a:off x="1078992" y="2066544"/>
            <a:ext cx="10296144" cy="3724096"/>
          </a:xfrm>
          <a:prstGeom prst="rect">
            <a:avLst/>
          </a:prstGeom>
          <a:noFill/>
        </p:spPr>
        <p:txBody>
          <a:bodyPr wrap="square" rtlCol="0">
            <a:spAutoFit/>
          </a:bodyPr>
          <a:lstStyle/>
          <a:p>
            <a:r>
              <a:rPr lang="en-US" sz="2800" dirty="0"/>
              <a:t>Contents</a:t>
            </a:r>
          </a:p>
          <a:p>
            <a:endParaRPr lang="en-US" sz="2800" dirty="0"/>
          </a:p>
          <a:p>
            <a:pPr marL="285750" indent="-285750">
              <a:buFont typeface="Arial" panose="020B0604020202020204" pitchFamily="34" charset="0"/>
              <a:buChar char="•"/>
            </a:pPr>
            <a:r>
              <a:rPr lang="en-US" dirty="0"/>
              <a:t>System Overview</a:t>
            </a:r>
          </a:p>
          <a:p>
            <a:endParaRPr lang="en-US" dirty="0"/>
          </a:p>
          <a:p>
            <a:pPr marL="285750" indent="-285750">
              <a:buFont typeface="Arial" panose="020B0604020202020204" pitchFamily="34" charset="0"/>
              <a:buChar char="•"/>
            </a:pPr>
            <a:r>
              <a:rPr lang="en-US" dirty="0"/>
              <a:t>Dataset Description</a:t>
            </a:r>
          </a:p>
          <a:p>
            <a:endParaRPr lang="en-US" dirty="0"/>
          </a:p>
          <a:p>
            <a:pPr marL="285750" indent="-285750">
              <a:buFont typeface="Arial" panose="020B0604020202020204" pitchFamily="34" charset="0"/>
              <a:buChar char="•"/>
            </a:pPr>
            <a:r>
              <a:rPr lang="en-US" dirty="0"/>
              <a:t>ML Classification</a:t>
            </a:r>
          </a:p>
          <a:p>
            <a:endParaRPr lang="en-US" dirty="0"/>
          </a:p>
          <a:p>
            <a:pPr marL="285750" indent="-285750">
              <a:buFont typeface="Arial" panose="020B0604020202020204" pitchFamily="34" charset="0"/>
              <a:buChar char="•"/>
            </a:pPr>
            <a:r>
              <a:rPr lang="en-US" dirty="0"/>
              <a:t>Rule Based Classification</a:t>
            </a:r>
          </a:p>
          <a:p>
            <a:endParaRPr lang="en-US" dirty="0"/>
          </a:p>
          <a:p>
            <a:pPr marL="285750" indent="-285750">
              <a:buFont typeface="Arial" panose="020B0604020202020204" pitchFamily="34" charset="0"/>
              <a:buChar char="•"/>
            </a:pPr>
            <a:r>
              <a:rPr lang="en-US" dirty="0"/>
              <a:t>Future Work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3187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9BB20F-877D-48CA-BEE5-C16D27A4B55A}"/>
              </a:ext>
            </a:extLst>
          </p:cNvPr>
          <p:cNvSpPr/>
          <p:nvPr/>
        </p:nvSpPr>
        <p:spPr>
          <a:xfrm>
            <a:off x="3152726" y="663047"/>
            <a:ext cx="588654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System Overview</a:t>
            </a:r>
          </a:p>
        </p:txBody>
      </p:sp>
      <p:pic>
        <p:nvPicPr>
          <p:cNvPr id="4" name="Picture 3">
            <a:extLst>
              <a:ext uri="{FF2B5EF4-FFF2-40B4-BE49-F238E27FC236}">
                <a16:creationId xmlns:a16="http://schemas.microsoft.com/office/drawing/2014/main" id="{CB8CE74A-FE52-4FCD-895C-B84EF49AB3B7}"/>
              </a:ext>
            </a:extLst>
          </p:cNvPr>
          <p:cNvPicPr>
            <a:picLocks noChangeAspect="1"/>
          </p:cNvPicPr>
          <p:nvPr/>
        </p:nvPicPr>
        <p:blipFill>
          <a:blip r:embed="rId2"/>
          <a:stretch>
            <a:fillRect/>
          </a:stretch>
        </p:blipFill>
        <p:spPr>
          <a:xfrm>
            <a:off x="2580416" y="1641407"/>
            <a:ext cx="7149510" cy="4431717"/>
          </a:xfrm>
          <a:prstGeom prst="rect">
            <a:avLst/>
          </a:prstGeom>
        </p:spPr>
      </p:pic>
    </p:spTree>
    <p:extLst>
      <p:ext uri="{BB962C8B-B14F-4D97-AF65-F5344CB8AC3E}">
        <p14:creationId xmlns:p14="http://schemas.microsoft.com/office/powerpoint/2010/main" val="414438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E12D95-F245-4E90-B9BC-2BD5C6CDBA38}"/>
              </a:ext>
            </a:extLst>
          </p:cNvPr>
          <p:cNvSpPr/>
          <p:nvPr/>
        </p:nvSpPr>
        <p:spPr>
          <a:xfrm>
            <a:off x="4519788" y="605875"/>
            <a:ext cx="28328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Dataset</a:t>
            </a:r>
          </a:p>
        </p:txBody>
      </p:sp>
      <p:sp>
        <p:nvSpPr>
          <p:cNvPr id="6" name="TextBox 5">
            <a:extLst>
              <a:ext uri="{FF2B5EF4-FFF2-40B4-BE49-F238E27FC236}">
                <a16:creationId xmlns:a16="http://schemas.microsoft.com/office/drawing/2014/main" id="{812B7F31-5442-4F1E-A492-521006176FE7}"/>
              </a:ext>
            </a:extLst>
          </p:cNvPr>
          <p:cNvSpPr txBox="1"/>
          <p:nvPr/>
        </p:nvSpPr>
        <p:spPr>
          <a:xfrm>
            <a:off x="1020932" y="1846555"/>
            <a:ext cx="1012942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Generated using mockaroo</a:t>
            </a:r>
          </a:p>
          <a:p>
            <a:endParaRPr lang="en-US" dirty="0"/>
          </a:p>
          <a:p>
            <a:pPr marL="285750" indent="-285750">
              <a:buFont typeface="Arial" panose="020B0604020202020204" pitchFamily="34" charset="0"/>
              <a:buChar char="•"/>
            </a:pPr>
            <a:r>
              <a:rPr lang="en-US" dirty="0"/>
              <a:t>Columns generated include:</a:t>
            </a:r>
          </a:p>
          <a:p>
            <a:pPr lvl="1"/>
            <a:r>
              <a:rPr lang="en-US" dirty="0"/>
              <a:t>     first_name, last_name, social_security_number, gender, age, country, state, card   number, card type, job title, </a:t>
            </a:r>
            <a:r>
              <a:rPr lang="en-US" b="1" dirty="0"/>
              <a:t>salary</a:t>
            </a:r>
          </a:p>
          <a:p>
            <a:pPr lvl="1"/>
            <a:r>
              <a:rPr lang="en-US" b="1" dirty="0"/>
              <a:t>money_withdrawn_amount</a:t>
            </a:r>
            <a:r>
              <a:rPr lang="en-US" dirty="0"/>
              <a:t>, money_withdrawn_reason, </a:t>
            </a:r>
            <a:r>
              <a:rPr lang="en-US" b="1" dirty="0"/>
              <a:t>money_withdrawn_location</a:t>
            </a:r>
            <a:r>
              <a:rPr lang="en-US" dirty="0"/>
              <a:t>, </a:t>
            </a:r>
            <a:r>
              <a:rPr lang="en-US" b="1" dirty="0"/>
              <a:t>money_withdrawn_date</a:t>
            </a:r>
            <a:r>
              <a:rPr lang="en-US" dirty="0"/>
              <a:t>, sender_id, receiver_id, </a:t>
            </a:r>
            <a:r>
              <a:rPr lang="en-US" b="1" dirty="0"/>
              <a:t>amount_transferred</a:t>
            </a:r>
            <a:r>
              <a:rPr lang="en-US" dirty="0"/>
              <a:t>, </a:t>
            </a:r>
            <a:r>
              <a:rPr lang="en-US" b="1" dirty="0"/>
              <a:t>receiver_country</a:t>
            </a:r>
            <a:r>
              <a:rPr lang="en-US" dirty="0"/>
              <a:t>, </a:t>
            </a:r>
            <a:r>
              <a:rPr lang="en-US" b="1" dirty="0"/>
              <a:t>no.of transactions  </a:t>
            </a:r>
            <a:r>
              <a:rPr lang="en-US" dirty="0"/>
              <a:t>  </a:t>
            </a:r>
          </a:p>
          <a:p>
            <a:endParaRPr lang="en-US" dirty="0"/>
          </a:p>
          <a:p>
            <a:pPr marL="285750" indent="-285750">
              <a:buFont typeface="Arial" panose="020B0604020202020204" pitchFamily="34" charset="0"/>
              <a:buChar char="•"/>
            </a:pPr>
            <a:r>
              <a:rPr lang="en-US" dirty="0"/>
              <a:t>Target class : Suspicious Activity ( Boolean )    </a:t>
            </a:r>
          </a:p>
        </p:txBody>
      </p:sp>
      <p:sp>
        <p:nvSpPr>
          <p:cNvPr id="8" name="Rectangle 7">
            <a:extLst>
              <a:ext uri="{FF2B5EF4-FFF2-40B4-BE49-F238E27FC236}">
                <a16:creationId xmlns:a16="http://schemas.microsoft.com/office/drawing/2014/main" id="{FC8C2234-C1FC-498E-9015-291DFD3B0782}"/>
              </a:ext>
            </a:extLst>
          </p:cNvPr>
          <p:cNvSpPr/>
          <p:nvPr/>
        </p:nvSpPr>
        <p:spPr>
          <a:xfrm>
            <a:off x="1020932" y="5373183"/>
            <a:ext cx="5376793" cy="400110"/>
          </a:xfrm>
          <a:prstGeom prst="rect">
            <a:avLst/>
          </a:prstGeom>
          <a:noFill/>
        </p:spPr>
        <p:txBody>
          <a:bodyPr wrap="none" lIns="91440" tIns="45720" rIns="91440" bIns="45720">
            <a:spAutoFit/>
          </a:bodyPr>
          <a:lstStyle/>
          <a:p>
            <a:r>
              <a:rPr lang="en-US" sz="2000" dirty="0">
                <a:ln w="0"/>
                <a:solidFill>
                  <a:sysClr val="windowText" lastClr="000000"/>
                </a:solidFill>
                <a:effectLst>
                  <a:outerShdw blurRad="38100" dist="25400" dir="5400000" algn="ctr" rotWithShape="0">
                    <a:srgbClr val="6E747A">
                      <a:alpha val="43000"/>
                    </a:srgbClr>
                  </a:outerShdw>
                </a:effectLst>
              </a:rPr>
              <a:t>Bolded columns: features used in the rules</a:t>
            </a:r>
          </a:p>
        </p:txBody>
      </p:sp>
    </p:spTree>
    <p:extLst>
      <p:ext uri="{BB962C8B-B14F-4D97-AF65-F5344CB8AC3E}">
        <p14:creationId xmlns:p14="http://schemas.microsoft.com/office/powerpoint/2010/main" val="8689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FA4C87-17DB-4253-AD87-A78A8E485B96}"/>
              </a:ext>
            </a:extLst>
          </p:cNvPr>
          <p:cNvSpPr/>
          <p:nvPr/>
        </p:nvSpPr>
        <p:spPr>
          <a:xfrm>
            <a:off x="3169345" y="681335"/>
            <a:ext cx="570701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ML Classification</a:t>
            </a:r>
          </a:p>
        </p:txBody>
      </p:sp>
      <p:sp>
        <p:nvSpPr>
          <p:cNvPr id="3" name="TextBox 2">
            <a:extLst>
              <a:ext uri="{FF2B5EF4-FFF2-40B4-BE49-F238E27FC236}">
                <a16:creationId xmlns:a16="http://schemas.microsoft.com/office/drawing/2014/main" id="{3DB4F3CF-8767-4C3C-81C0-61CBD07C8143}"/>
              </a:ext>
            </a:extLst>
          </p:cNvPr>
          <p:cNvSpPr txBox="1"/>
          <p:nvPr/>
        </p:nvSpPr>
        <p:spPr>
          <a:xfrm>
            <a:off x="1127464" y="1669002"/>
            <a:ext cx="1011166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Randomly generated </a:t>
            </a:r>
            <a:r>
              <a:rPr lang="en-US" b="1" dirty="0"/>
              <a:t>‘Fraudulent’ </a:t>
            </a:r>
            <a:r>
              <a:rPr lang="en-US" dirty="0"/>
              <a:t>column using numpy.random()</a:t>
            </a:r>
          </a:p>
          <a:p>
            <a:endParaRPr lang="en-US" dirty="0"/>
          </a:p>
          <a:p>
            <a:pPr marL="285750" indent="-285750">
              <a:buFont typeface="Arial" panose="020B0604020202020204" pitchFamily="34" charset="0"/>
              <a:buChar char="•"/>
            </a:pPr>
            <a:r>
              <a:rPr lang="en-US" dirty="0"/>
              <a:t>Label Encoded the object string columns</a:t>
            </a:r>
          </a:p>
          <a:p>
            <a:endParaRPr lang="en-US" dirty="0"/>
          </a:p>
          <a:p>
            <a:pPr marL="285750" indent="-285750">
              <a:buFont typeface="Arial" panose="020B0604020202020204" pitchFamily="34" charset="0"/>
              <a:buChar char="•"/>
            </a:pPr>
            <a:r>
              <a:rPr lang="en-US" dirty="0"/>
              <a:t>Converted money_withdrawn_amount to type float ( originally in dollars )</a:t>
            </a:r>
          </a:p>
          <a:p>
            <a:endParaRPr lang="en-US" dirty="0"/>
          </a:p>
          <a:p>
            <a:pPr marL="285750" indent="-285750">
              <a:buFont typeface="Arial" panose="020B0604020202020204" pitchFamily="34" charset="0"/>
              <a:buChar char="•"/>
            </a:pPr>
            <a:r>
              <a:rPr lang="en-US" dirty="0"/>
              <a:t>Train test spilt of 70-30 is done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Classifiers used: </a:t>
            </a:r>
          </a:p>
          <a:p>
            <a:r>
              <a:rPr lang="en-US" dirty="0"/>
              <a:t> </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925D135-D836-4D20-A3E4-73AD3095047A}"/>
              </a:ext>
            </a:extLst>
          </p:cNvPr>
          <p:cNvSpPr txBox="1"/>
          <p:nvPr/>
        </p:nvSpPr>
        <p:spPr>
          <a:xfrm>
            <a:off x="1660125" y="4318484"/>
            <a:ext cx="5086905" cy="1754326"/>
          </a:xfrm>
          <a:prstGeom prst="rect">
            <a:avLst/>
          </a:prstGeom>
          <a:noFill/>
        </p:spPr>
        <p:txBody>
          <a:bodyPr wrap="square" rtlCol="0">
            <a:spAutoFit/>
          </a:bodyPr>
          <a:lstStyle/>
          <a:p>
            <a:pPr marL="342900" indent="-342900">
              <a:buFont typeface="+mj-lt"/>
              <a:buAutoNum type="arabicPeriod"/>
            </a:pPr>
            <a:r>
              <a:rPr lang="en-US" dirty="0"/>
              <a:t>Decision Tree</a:t>
            </a:r>
          </a:p>
          <a:p>
            <a:pPr marL="342900" indent="-342900">
              <a:buFont typeface="+mj-lt"/>
              <a:buAutoNum type="arabicPeriod"/>
            </a:pPr>
            <a:r>
              <a:rPr lang="en-US" dirty="0"/>
              <a:t>Logistic Regression ( highest accuracy )</a:t>
            </a:r>
          </a:p>
          <a:p>
            <a:pPr marL="342900" indent="-342900">
              <a:buFont typeface="+mj-lt"/>
              <a:buAutoNum type="arabicPeriod"/>
            </a:pPr>
            <a:r>
              <a:rPr lang="en-US" dirty="0"/>
              <a:t>K Nearest Neighbors</a:t>
            </a:r>
          </a:p>
          <a:p>
            <a:pPr marL="342900" indent="-342900">
              <a:buFont typeface="+mj-lt"/>
              <a:buAutoNum type="arabicPeriod"/>
            </a:pPr>
            <a:r>
              <a:rPr lang="en-US" dirty="0"/>
              <a:t>Extra Trees</a:t>
            </a:r>
          </a:p>
          <a:p>
            <a:pPr marL="342900" indent="-342900">
              <a:buFont typeface="+mj-lt"/>
              <a:buAutoNum type="arabicPeriod"/>
            </a:pPr>
            <a:r>
              <a:rPr lang="en-US" dirty="0"/>
              <a:t>Random Forest</a:t>
            </a:r>
          </a:p>
          <a:p>
            <a:pPr marL="342900" indent="-342900">
              <a:buFont typeface="+mj-lt"/>
              <a:buAutoNum type="arabicPeriod"/>
            </a:pPr>
            <a:endParaRPr lang="en-US" dirty="0"/>
          </a:p>
        </p:txBody>
      </p:sp>
      <p:pic>
        <p:nvPicPr>
          <p:cNvPr id="2050" name="Picture 2">
            <a:extLst>
              <a:ext uri="{FF2B5EF4-FFF2-40B4-BE49-F238E27FC236}">
                <a16:creationId xmlns:a16="http://schemas.microsoft.com/office/drawing/2014/main" id="{82A64D8A-5DE9-4F82-9EAF-A21C3417C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81" y="3672510"/>
            <a:ext cx="4705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18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92A87-31E0-4628-852E-5BFA4FDB1F88}"/>
              </a:ext>
            </a:extLst>
          </p:cNvPr>
          <p:cNvSpPr/>
          <p:nvPr/>
        </p:nvSpPr>
        <p:spPr>
          <a:xfrm>
            <a:off x="3819182" y="727055"/>
            <a:ext cx="43524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Keras model</a:t>
            </a:r>
          </a:p>
        </p:txBody>
      </p:sp>
      <p:sp>
        <p:nvSpPr>
          <p:cNvPr id="3" name="TextBox 2">
            <a:extLst>
              <a:ext uri="{FF2B5EF4-FFF2-40B4-BE49-F238E27FC236}">
                <a16:creationId xmlns:a16="http://schemas.microsoft.com/office/drawing/2014/main" id="{8FF9BD9A-B325-41A9-91D1-7012E970D777}"/>
              </a:ext>
            </a:extLst>
          </p:cNvPr>
          <p:cNvSpPr txBox="1"/>
          <p:nvPr/>
        </p:nvSpPr>
        <p:spPr>
          <a:xfrm>
            <a:off x="924757" y="1801306"/>
            <a:ext cx="1034248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Simple keras Sequential model is implemented</a:t>
            </a:r>
          </a:p>
          <a:p>
            <a:endParaRPr lang="en-US" dirty="0"/>
          </a:p>
          <a:p>
            <a:pPr marL="285750" indent="-285750">
              <a:buFont typeface="Arial" panose="020B0604020202020204" pitchFamily="34" charset="0"/>
              <a:buChar char="•"/>
            </a:pPr>
            <a:r>
              <a:rPr lang="en-US" dirty="0"/>
              <a:t>One hidden layer model with Relu activation functions and output layer Sigmoid function is used</a:t>
            </a:r>
          </a:p>
          <a:p>
            <a:endParaRPr lang="en-US" dirty="0"/>
          </a:p>
          <a:p>
            <a:pPr marL="285750" indent="-285750">
              <a:buFont typeface="Arial" panose="020B0604020202020204" pitchFamily="34" charset="0"/>
              <a:buChar char="•"/>
            </a:pPr>
            <a:r>
              <a:rPr lang="en-US" dirty="0"/>
              <a:t>200 epoch model produced maximum accuracy = 80.00</a:t>
            </a:r>
          </a:p>
        </p:txBody>
      </p:sp>
      <p:pic>
        <p:nvPicPr>
          <p:cNvPr id="2050" name="Picture 2" descr="Keras Sequential Api – mc.ai">
            <a:extLst>
              <a:ext uri="{FF2B5EF4-FFF2-40B4-BE49-F238E27FC236}">
                <a16:creationId xmlns:a16="http://schemas.microsoft.com/office/drawing/2014/main" id="{920F8866-4A3C-48D5-83D8-1F8AD0A1D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727" y="3706553"/>
            <a:ext cx="4656383" cy="257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92A87-31E0-4628-852E-5BFA4FDB1F88}"/>
              </a:ext>
            </a:extLst>
          </p:cNvPr>
          <p:cNvSpPr/>
          <p:nvPr/>
        </p:nvSpPr>
        <p:spPr>
          <a:xfrm>
            <a:off x="1770366" y="336437"/>
            <a:ext cx="83968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Rule based classification</a:t>
            </a:r>
          </a:p>
        </p:txBody>
      </p:sp>
      <p:sp>
        <p:nvSpPr>
          <p:cNvPr id="3" name="Rectangle 2">
            <a:extLst>
              <a:ext uri="{FF2B5EF4-FFF2-40B4-BE49-F238E27FC236}">
                <a16:creationId xmlns:a16="http://schemas.microsoft.com/office/drawing/2014/main" id="{B79A42A9-407F-45A1-8641-1B8641306157}"/>
              </a:ext>
            </a:extLst>
          </p:cNvPr>
          <p:cNvSpPr/>
          <p:nvPr/>
        </p:nvSpPr>
        <p:spPr>
          <a:xfrm>
            <a:off x="608990" y="1174046"/>
            <a:ext cx="10719601" cy="6124754"/>
          </a:xfrm>
          <a:prstGeom prst="rect">
            <a:avLst/>
          </a:prstGeom>
          <a:noFill/>
          <a:ln>
            <a:noFill/>
          </a:ln>
        </p:spPr>
        <p:txBody>
          <a:bodyPr wrap="none" lIns="91440" tIns="45720" rIns="91440" bIns="45720">
            <a:spAutoFit/>
          </a:bodyPr>
          <a:lstStyle/>
          <a:p>
            <a:pPr marL="742950" indent="-74295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Connection to the SQL server is established using</a:t>
            </a:r>
          </a:p>
          <a:p>
            <a:r>
              <a:rPr lang="en-US" sz="2800" dirty="0">
                <a:ln w="0"/>
                <a:effectLst>
                  <a:outerShdw blurRad="38100" dist="19050" dir="2700000" algn="tl" rotWithShape="0">
                    <a:schemeClr val="dk1">
                      <a:alpha val="40000"/>
                    </a:schemeClr>
                  </a:outerShdw>
                </a:effectLst>
              </a:rPr>
              <a:t>the pyodbc library and rules are written as SQL queries </a:t>
            </a:r>
          </a:p>
          <a:p>
            <a:r>
              <a:rPr lang="en-US" sz="2800" dirty="0">
                <a:ln w="0"/>
                <a:effectLst>
                  <a:outerShdw blurRad="38100" dist="19050" dir="2700000" algn="tl" rotWithShape="0">
                    <a:schemeClr val="dk1">
                      <a:alpha val="40000"/>
                    </a:schemeClr>
                  </a:outerShdw>
                </a:effectLst>
              </a:rPr>
              <a:t>within a text-file.</a:t>
            </a:r>
          </a:p>
          <a:p>
            <a:endParaRPr lang="en-US" sz="2800" dirty="0">
              <a:ln w="0"/>
              <a:effectLst>
                <a:outerShdw blurRad="38100" dist="19050" dir="2700000" algn="tl" rotWithShape="0">
                  <a:schemeClr val="dk1">
                    <a:alpha val="40000"/>
                  </a:schemeClr>
                </a:outerShdw>
              </a:effectLst>
            </a:endParaRPr>
          </a:p>
          <a:p>
            <a:pPr marL="742950" indent="-74295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The file is read in the notebook and a function is written</a:t>
            </a:r>
          </a:p>
          <a:p>
            <a:r>
              <a:rPr lang="en-US" sz="2800" dirty="0">
                <a:ln w="0"/>
                <a:effectLst>
                  <a:outerShdw blurRad="38100" dist="19050" dir="2700000" algn="tl" rotWithShape="0">
                    <a:schemeClr val="dk1">
                      <a:alpha val="40000"/>
                    </a:schemeClr>
                  </a:outerShdw>
                </a:effectLst>
              </a:rPr>
              <a:t>to execute the queries in the database.</a:t>
            </a:r>
          </a:p>
          <a:p>
            <a:endParaRPr lang="en-US" sz="2800" dirty="0">
              <a:ln w="0"/>
              <a:effectLst>
                <a:outerShdw blurRad="38100" dist="19050" dir="2700000" algn="tl" rotWithShape="0">
                  <a:schemeClr val="dk1">
                    <a:alpha val="40000"/>
                  </a:schemeClr>
                </a:outerShdw>
              </a:effectLst>
            </a:endParaRPr>
          </a:p>
          <a:p>
            <a:pPr marL="742950" indent="-74295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Suspicious activity is marked accordingly if any </a:t>
            </a:r>
          </a:p>
          <a:p>
            <a:r>
              <a:rPr lang="en-US" sz="2800" dirty="0">
                <a:ln w="0"/>
                <a:effectLst>
                  <a:outerShdw blurRad="38100" dist="19050" dir="2700000" algn="tl" rotWithShape="0">
                    <a:schemeClr val="dk1">
                      <a:alpha val="40000"/>
                    </a:schemeClr>
                  </a:outerShdw>
                </a:effectLst>
              </a:rPr>
              <a:t>particular transaction satisfies any rule.</a:t>
            </a:r>
          </a:p>
          <a:p>
            <a:endParaRPr lang="en-US" sz="2800" dirty="0">
              <a:ln w="0"/>
              <a:effectLst>
                <a:outerShdw blurRad="38100" dist="19050" dir="2700000" algn="tl" rotWithShape="0">
                  <a:schemeClr val="dk1">
                    <a:alpha val="40000"/>
                  </a:schemeClr>
                </a:outerShdw>
              </a:effectLst>
            </a:endParaRPr>
          </a:p>
          <a:p>
            <a:pPr marL="742950" indent="-74295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The names of people marked suspicious are updated in </a:t>
            </a:r>
          </a:p>
          <a:p>
            <a:r>
              <a:rPr lang="en-US" sz="2800" dirty="0">
                <a:ln w="0"/>
                <a:effectLst>
                  <a:outerShdw blurRad="38100" dist="19050" dir="2700000" algn="tl" rotWithShape="0">
                    <a:schemeClr val="dk1">
                      <a:alpha val="40000"/>
                    </a:schemeClr>
                  </a:outerShdw>
                </a:effectLst>
              </a:rPr>
              <a:t>the fraud names table.</a:t>
            </a:r>
          </a:p>
          <a:p>
            <a:endParaRPr lang="en-US" sz="2800" dirty="0">
              <a:ln w="0"/>
              <a:effectLst>
                <a:outerShdw blurRad="38100" dist="19050" dir="2700000" algn="tl" rotWithShape="0">
                  <a:schemeClr val="dk1">
                    <a:alpha val="40000"/>
                  </a:schemeClr>
                </a:outerShdw>
              </a:effectLst>
            </a:endParaRPr>
          </a:p>
          <a:p>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033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92A87-31E0-4628-852E-5BFA4FDB1F88}"/>
              </a:ext>
            </a:extLst>
          </p:cNvPr>
          <p:cNvSpPr/>
          <p:nvPr/>
        </p:nvSpPr>
        <p:spPr>
          <a:xfrm>
            <a:off x="1796999" y="727055"/>
            <a:ext cx="83968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Rule based classification</a:t>
            </a:r>
          </a:p>
        </p:txBody>
      </p:sp>
      <p:sp>
        <p:nvSpPr>
          <p:cNvPr id="3" name="Rectangle 2">
            <a:extLst>
              <a:ext uri="{FF2B5EF4-FFF2-40B4-BE49-F238E27FC236}">
                <a16:creationId xmlns:a16="http://schemas.microsoft.com/office/drawing/2014/main" id="{33F8EB92-8C3F-4D4B-BB39-41197DB4FCBD}"/>
              </a:ext>
            </a:extLst>
          </p:cNvPr>
          <p:cNvSpPr/>
          <p:nvPr/>
        </p:nvSpPr>
        <p:spPr>
          <a:xfrm>
            <a:off x="195766" y="1650385"/>
            <a:ext cx="2194832" cy="584775"/>
          </a:xfrm>
          <a:prstGeom prst="rect">
            <a:avLst/>
          </a:prstGeom>
          <a:noFill/>
        </p:spPr>
        <p:txBody>
          <a:bodyPr wrap="square" lIns="91440" tIns="45720" rIns="91440" bIns="45720">
            <a:spAutoFit/>
          </a:bodyPr>
          <a:lstStyle/>
          <a:p>
            <a:pPr algn="ctr"/>
            <a:r>
              <a:rPr lang="en-US" sz="3200" dirty="0">
                <a:ln w="0"/>
                <a:solidFill>
                  <a:srgbClr val="C00000"/>
                </a:solidFill>
                <a:effectLst>
                  <a:outerShdw blurRad="38100" dist="25400" dir="5400000" algn="ctr" rotWithShape="0">
                    <a:srgbClr val="6E747A">
                      <a:alpha val="43000"/>
                    </a:srgbClr>
                  </a:outerShdw>
                </a:effectLst>
              </a:rPr>
              <a:t>Rule1:</a:t>
            </a:r>
          </a:p>
        </p:txBody>
      </p:sp>
      <p:sp>
        <p:nvSpPr>
          <p:cNvPr id="5" name="Rectangle 4">
            <a:extLst>
              <a:ext uri="{FF2B5EF4-FFF2-40B4-BE49-F238E27FC236}">
                <a16:creationId xmlns:a16="http://schemas.microsoft.com/office/drawing/2014/main" id="{4E07FA44-BEF8-4B6B-B038-1D689D1FB4AA}"/>
              </a:ext>
            </a:extLst>
          </p:cNvPr>
          <p:cNvSpPr/>
          <p:nvPr/>
        </p:nvSpPr>
        <p:spPr>
          <a:xfrm>
            <a:off x="623044" y="2235160"/>
            <a:ext cx="11338360" cy="4154984"/>
          </a:xfrm>
          <a:prstGeom prst="rect">
            <a:avLst/>
          </a:prstGeom>
          <a:noFill/>
        </p:spPr>
        <p:txBody>
          <a:bodyPr wrap="non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Select the rows where the money_withdrawn_amount is greater than</a:t>
            </a:r>
          </a:p>
          <a:p>
            <a:r>
              <a:rPr lang="en-US" sz="2400" b="0" cap="none" spc="0" dirty="0">
                <a:ln w="0"/>
                <a:solidFill>
                  <a:schemeClr val="tx1"/>
                </a:solidFill>
                <a:effectLst>
                  <a:outerShdw blurRad="38100" dist="19050" dir="2700000" algn="tl" rotWithShape="0">
                    <a:schemeClr val="dk1">
                      <a:alpha val="40000"/>
                    </a:schemeClr>
                  </a:outerShdw>
                </a:effectLst>
              </a:rPr>
              <a:t> a certain limit ( 25,000 for example) </a:t>
            </a:r>
          </a:p>
          <a:p>
            <a:r>
              <a:rPr lang="en-US" sz="2400" dirty="0">
                <a:ln w="0"/>
                <a:effectLst>
                  <a:outerShdw blurRad="38100" dist="19050" dir="2700000" algn="tl" rotWithShape="0">
                    <a:schemeClr val="dk1">
                      <a:alpha val="40000"/>
                    </a:schemeClr>
                  </a:outerShdw>
                </a:effectLst>
              </a:rPr>
              <a:t>If this condition satisfies with the following two, this transaction is marked as </a:t>
            </a:r>
          </a:p>
          <a:p>
            <a:r>
              <a:rPr lang="en-US" sz="2400" dirty="0">
                <a:ln w="0"/>
                <a:effectLst>
                  <a:outerShdw blurRad="38100" dist="19050" dir="2700000" algn="tl" rotWithShape="0">
                    <a:schemeClr val="dk1">
                      <a:alpha val="40000"/>
                    </a:schemeClr>
                  </a:outerShdw>
                </a:effectLst>
              </a:rPr>
              <a:t>s</a:t>
            </a:r>
            <a:r>
              <a:rPr lang="en-US" sz="2400" b="0" cap="none" spc="0" dirty="0">
                <a:ln w="0"/>
                <a:solidFill>
                  <a:schemeClr val="tx1"/>
                </a:solidFill>
                <a:effectLst>
                  <a:outerShdw blurRad="38100" dist="19050" dir="2700000" algn="tl" rotWithShape="0">
                    <a:schemeClr val="dk1">
                      <a:alpha val="40000"/>
                    </a:schemeClr>
                  </a:outerShdw>
                </a:effectLst>
              </a:rPr>
              <a:t>uspicious</a:t>
            </a:r>
            <a:r>
              <a:rPr lang="en-US" sz="2400" dirty="0">
                <a:ln w="0"/>
                <a:effectLst>
                  <a:outerShdw blurRad="38100" dist="19050" dir="2700000" algn="tl" rotWithShape="0">
                    <a:schemeClr val="dk1">
                      <a:alpha val="40000"/>
                    </a:schemeClr>
                  </a:outerShdw>
                </a:effectLst>
              </a:rPr>
              <a:t>:</a:t>
            </a:r>
          </a:p>
          <a:p>
            <a:endParaRPr lang="en-US" sz="2400" dirty="0">
              <a:ln w="0"/>
              <a:effectLst>
                <a:outerShdw blurRad="38100" dist="19050" dir="2700000" algn="tl" rotWithShape="0">
                  <a:schemeClr val="dk1">
                    <a:alpha val="40000"/>
                  </a:schemeClr>
                </a:outerShdw>
              </a:effectLst>
            </a:endParaRPr>
          </a:p>
          <a:p>
            <a:pPr marL="457200" indent="-457200">
              <a:buFont typeface="+mj-lt"/>
              <a:buAutoNum type="arabicPeriod"/>
            </a:pPr>
            <a:r>
              <a:rPr lang="en-US" sz="2400" dirty="0">
                <a:ln w="0"/>
                <a:effectLst>
                  <a:outerShdw blurRad="38100" dist="19050" dir="2700000" algn="tl" rotWithShape="0">
                    <a:schemeClr val="dk1">
                      <a:alpha val="40000"/>
                    </a:schemeClr>
                  </a:outerShdw>
                </a:effectLst>
              </a:rPr>
              <a:t> The withdrawal takes between 1 AM and 5 AM in the morning.</a:t>
            </a:r>
          </a:p>
          <a:p>
            <a:pPr marL="457200" indent="-457200">
              <a:buFont typeface="+mj-lt"/>
              <a:buAutoNum type="arabicPeriod"/>
            </a:pPr>
            <a:endParaRPr lang="en-US" sz="2400" dirty="0">
              <a:ln w="0"/>
              <a:effectLst>
                <a:outerShdw blurRad="38100" dist="19050" dir="2700000" algn="tl" rotWithShape="0">
                  <a:schemeClr val="dk1">
                    <a:alpha val="40000"/>
                  </a:schemeClr>
                </a:outerShdw>
              </a:effectLst>
            </a:endParaRPr>
          </a:p>
          <a:p>
            <a:pPr marL="457200" indent="-457200">
              <a:buFont typeface="+mj-lt"/>
              <a:buAutoNum type="arabicPeriod"/>
            </a:pPr>
            <a:r>
              <a:rPr lang="en-US" sz="2400" dirty="0">
                <a:ln w="0"/>
                <a:effectLst>
                  <a:outerShdw blurRad="38100" dist="19050" dir="2700000" algn="tl" rotWithShape="0">
                    <a:schemeClr val="dk1">
                      <a:alpha val="40000"/>
                    </a:schemeClr>
                  </a:outerShdw>
                </a:effectLst>
              </a:rPr>
              <a:t>The withdrawal takes place in a state different than the person’s native </a:t>
            </a:r>
          </a:p>
          <a:p>
            <a:r>
              <a:rPr lang="en-US" sz="2400" dirty="0">
                <a:ln w="0"/>
                <a:effectLst>
                  <a:outerShdw blurRad="38100" dist="19050" dir="2700000" algn="tl" rotWithShape="0">
                    <a:schemeClr val="dk1">
                      <a:alpha val="40000"/>
                    </a:schemeClr>
                  </a:outerShdw>
                </a:effectLst>
              </a:rPr>
              <a:t>      state.</a:t>
            </a:r>
          </a:p>
          <a:p>
            <a:pPr marL="457200" indent="-457200">
              <a:buFont typeface="+mj-lt"/>
              <a:buAutoNum type="arabicPeriod"/>
            </a:pPr>
            <a:endParaRPr lang="en-US" sz="2400" b="0" cap="none" spc="0" dirty="0">
              <a:ln w="0"/>
              <a:solidFill>
                <a:schemeClr val="tx1"/>
              </a:solidFill>
              <a:effectLst>
                <a:outerShdw blurRad="38100" dist="19050" dir="2700000" algn="tl" rotWithShape="0">
                  <a:schemeClr val="dk1">
                    <a:alpha val="40000"/>
                  </a:schemeClr>
                </a:outerShdw>
              </a:effectLst>
            </a:endParaRPr>
          </a:p>
          <a:p>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9403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92A87-31E0-4628-852E-5BFA4FDB1F88}"/>
              </a:ext>
            </a:extLst>
          </p:cNvPr>
          <p:cNvSpPr/>
          <p:nvPr/>
        </p:nvSpPr>
        <p:spPr>
          <a:xfrm>
            <a:off x="1796999" y="727055"/>
            <a:ext cx="83968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Rule based classification</a:t>
            </a:r>
          </a:p>
        </p:txBody>
      </p:sp>
      <p:sp>
        <p:nvSpPr>
          <p:cNvPr id="3" name="Rectangle 2">
            <a:extLst>
              <a:ext uri="{FF2B5EF4-FFF2-40B4-BE49-F238E27FC236}">
                <a16:creationId xmlns:a16="http://schemas.microsoft.com/office/drawing/2014/main" id="{D66710B8-ADA0-4A78-8C3A-9B8FDE669E64}"/>
              </a:ext>
            </a:extLst>
          </p:cNvPr>
          <p:cNvSpPr/>
          <p:nvPr/>
        </p:nvSpPr>
        <p:spPr>
          <a:xfrm>
            <a:off x="348166" y="1650385"/>
            <a:ext cx="2194832" cy="584775"/>
          </a:xfrm>
          <a:prstGeom prst="rect">
            <a:avLst/>
          </a:prstGeom>
          <a:noFill/>
        </p:spPr>
        <p:txBody>
          <a:bodyPr wrap="square" lIns="91440" tIns="45720" rIns="91440" bIns="45720">
            <a:spAutoFit/>
          </a:bodyPr>
          <a:lstStyle/>
          <a:p>
            <a:pPr algn="ctr"/>
            <a:r>
              <a:rPr lang="en-US" sz="3200" dirty="0">
                <a:ln w="0"/>
                <a:solidFill>
                  <a:srgbClr val="C00000"/>
                </a:solidFill>
                <a:effectLst>
                  <a:outerShdw blurRad="38100" dist="25400" dir="5400000" algn="ctr" rotWithShape="0">
                    <a:srgbClr val="6E747A">
                      <a:alpha val="43000"/>
                    </a:srgbClr>
                  </a:outerShdw>
                </a:effectLst>
              </a:rPr>
              <a:t>Rule2:</a:t>
            </a:r>
          </a:p>
        </p:txBody>
      </p:sp>
      <p:sp>
        <p:nvSpPr>
          <p:cNvPr id="5" name="TextBox 4">
            <a:extLst>
              <a:ext uri="{FF2B5EF4-FFF2-40B4-BE49-F238E27FC236}">
                <a16:creationId xmlns:a16="http://schemas.microsoft.com/office/drawing/2014/main" id="{133842EA-B209-4FED-BA95-5E0A5324F9CA}"/>
              </a:ext>
            </a:extLst>
          </p:cNvPr>
          <p:cNvSpPr txBox="1"/>
          <p:nvPr/>
        </p:nvSpPr>
        <p:spPr>
          <a:xfrm>
            <a:off x="727970" y="2235160"/>
            <a:ext cx="10866268" cy="4154984"/>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This rule takes into account the same person making multiple withdrawals on the same day such that the total money taken exceeds the specified limit.</a:t>
            </a:r>
          </a:p>
          <a:p>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The rule selects the SUM( money_withdrawn_amount ) as well as other columns grouped by the money_withdrawn_date.</a:t>
            </a:r>
          </a:p>
          <a:p>
            <a:endParaRPr lang="en-US" sz="2400" dirty="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The selection is updated as the new transaction table in the database and Rule1 can be run again for finding defaulters.</a:t>
            </a:r>
          </a:p>
          <a:p>
            <a:endParaRPr lang="en-US" sz="2400" dirty="0">
              <a:ln w="0"/>
              <a:effectLst>
                <a:outerShdw blurRad="38100" dist="19050" dir="2700000" algn="tl" rotWithShape="0">
                  <a:schemeClr val="dk1">
                    <a:alpha val="40000"/>
                  </a:schemeClr>
                </a:outerShdw>
              </a:effectLst>
            </a:endParaRPr>
          </a:p>
          <a:p>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7561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{16A82B3E-3555-40C5-99D6-59A490D11826}tf78438558</Template>
  <TotalTime>0</TotalTime>
  <Words>650</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Century Gothic</vt:lpstr>
      <vt:lpstr>Garamond</vt:lpstr>
      <vt:lpstr>SavonVTI</vt:lpstr>
      <vt:lpstr>PROFINCH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2020-06-05T15:01:30Z</dcterms:created>
  <dcterms:modified xsi:type="dcterms:W3CDTF">2020-06-07T17:28:52Z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