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81" r:id="rId17"/>
    <p:sldId id="270" r:id="rId18"/>
    <p:sldId id="271" r:id="rId19"/>
    <p:sldId id="272" r:id="rId20"/>
    <p:sldId id="273" r:id="rId21"/>
    <p:sldId id="274" r:id="rId22"/>
    <p:sldId id="279" r:id="rId23"/>
    <p:sldId id="275"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86" d="100"/>
          <a:sy n="86"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3C2090-8FB8-4EBE-9F3C-1982270ECB81}" type="datetimeFigureOut">
              <a:rPr lang="en-IN" smtClean="0"/>
              <a:t>28-03-2019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331710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C2090-8FB8-4EBE-9F3C-1982270ECB81}"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153772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C2090-8FB8-4EBE-9F3C-1982270ECB81}"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4079392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C2090-8FB8-4EBE-9F3C-1982270ECB81}"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F9871-AD21-411D-A12E-30FC1C4A0FA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279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C2090-8FB8-4EBE-9F3C-1982270ECB81}"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802253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B3C2090-8FB8-4EBE-9F3C-1982270ECB81}" type="datetimeFigureOut">
              <a:rPr lang="en-IN" smtClean="0"/>
              <a:t>28-03-2019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601179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B3C2090-8FB8-4EBE-9F3C-1982270ECB81}" type="datetimeFigureOut">
              <a:rPr lang="en-IN" smtClean="0"/>
              <a:t>28-03-2019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409426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C2090-8FB8-4EBE-9F3C-1982270ECB81}"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687881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C2090-8FB8-4EBE-9F3C-1982270ECB81}"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110510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C2090-8FB8-4EBE-9F3C-1982270ECB81}"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285229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3C2090-8FB8-4EBE-9F3C-1982270ECB81}" type="datetimeFigureOut">
              <a:rPr lang="en-IN" smtClean="0"/>
              <a:t>28-03-2019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152791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C2090-8FB8-4EBE-9F3C-1982270ECB81}"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59940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C2090-8FB8-4EBE-9F3C-1982270ECB81}" type="datetimeFigureOut">
              <a:rPr lang="en-IN" smtClean="0"/>
              <a:t>28-03-2019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107621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C2090-8FB8-4EBE-9F3C-1982270ECB81}" type="datetimeFigureOut">
              <a:rPr lang="en-IN" smtClean="0"/>
              <a:t>28-03-2019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252871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C2090-8FB8-4EBE-9F3C-1982270ECB81}" type="datetimeFigureOut">
              <a:rPr lang="en-IN" smtClean="0"/>
              <a:t>28-03-2019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322755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C2090-8FB8-4EBE-9F3C-1982270ECB81}"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281938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C2090-8FB8-4EBE-9F3C-1982270ECB81}" type="datetimeFigureOut">
              <a:rPr lang="en-IN" smtClean="0"/>
              <a:t>28-03-2019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1F9871-AD21-411D-A12E-30FC1C4A0FA7}" type="slidenum">
              <a:rPr lang="en-IN" smtClean="0"/>
              <a:t>‹#›</a:t>
            </a:fld>
            <a:endParaRPr lang="en-IN"/>
          </a:p>
        </p:txBody>
      </p:sp>
    </p:spTree>
    <p:extLst>
      <p:ext uri="{BB962C8B-B14F-4D97-AF65-F5344CB8AC3E}">
        <p14:creationId xmlns:p14="http://schemas.microsoft.com/office/powerpoint/2010/main" val="271647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3C2090-8FB8-4EBE-9F3C-1982270ECB81}" type="datetimeFigureOut">
              <a:rPr lang="en-IN" smtClean="0"/>
              <a:t>28-03-2019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1F9871-AD21-411D-A12E-30FC1C4A0FA7}" type="slidenum">
              <a:rPr lang="en-IN" smtClean="0"/>
              <a:t>‹#›</a:t>
            </a:fld>
            <a:endParaRPr lang="en-IN"/>
          </a:p>
        </p:txBody>
      </p:sp>
    </p:spTree>
    <p:extLst>
      <p:ext uri="{BB962C8B-B14F-4D97-AF65-F5344CB8AC3E}">
        <p14:creationId xmlns:p14="http://schemas.microsoft.com/office/powerpoint/2010/main" val="11249413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549D-DEEB-49F7-94F6-D44DC7C923FF}"/>
              </a:ext>
            </a:extLst>
          </p:cNvPr>
          <p:cNvSpPr>
            <a:spLocks noGrp="1"/>
          </p:cNvSpPr>
          <p:nvPr>
            <p:ph type="ctrTitle"/>
          </p:nvPr>
        </p:nvSpPr>
        <p:spPr/>
        <p:txBody>
          <a:bodyPr>
            <a:normAutofit/>
          </a:bodyPr>
          <a:lstStyle/>
          <a:p>
            <a:r>
              <a:rPr lang="en-IN" sz="6600" b="1" u="sng" dirty="0"/>
              <a:t>SQL Injection Prevention System</a:t>
            </a:r>
          </a:p>
        </p:txBody>
      </p:sp>
      <p:sp>
        <p:nvSpPr>
          <p:cNvPr id="3" name="Subtitle 2">
            <a:extLst>
              <a:ext uri="{FF2B5EF4-FFF2-40B4-BE49-F238E27FC236}">
                <a16:creationId xmlns:a16="http://schemas.microsoft.com/office/drawing/2014/main" id="{2ECF5F47-9AC0-4647-AE20-7EB027094449}"/>
              </a:ext>
            </a:extLst>
          </p:cNvPr>
          <p:cNvSpPr>
            <a:spLocks noGrp="1"/>
          </p:cNvSpPr>
          <p:nvPr>
            <p:ph type="subTitle" idx="1"/>
          </p:nvPr>
        </p:nvSpPr>
        <p:spPr/>
        <p:txBody>
          <a:bodyPr>
            <a:normAutofit fontScale="92500" lnSpcReduction="20000"/>
          </a:bodyPr>
          <a:lstStyle/>
          <a:p>
            <a:r>
              <a:rPr lang="en-IN" dirty="0"/>
              <a:t>BY</a:t>
            </a:r>
          </a:p>
          <a:p>
            <a:r>
              <a:rPr lang="en-IN" dirty="0" err="1"/>
              <a:t>Akshay</a:t>
            </a:r>
            <a:r>
              <a:rPr lang="en-IN" dirty="0"/>
              <a:t> </a:t>
            </a:r>
            <a:r>
              <a:rPr lang="en-IN" dirty="0" err="1"/>
              <a:t>jain</a:t>
            </a:r>
            <a:endParaRPr lang="en-IN" dirty="0"/>
          </a:p>
          <a:p>
            <a:r>
              <a:rPr lang="en-IN" dirty="0"/>
              <a:t>Krishna Kashiv</a:t>
            </a:r>
          </a:p>
          <a:p>
            <a:r>
              <a:rPr lang="en-IN" dirty="0"/>
              <a:t>Shraddha </a:t>
            </a:r>
            <a:r>
              <a:rPr lang="en-IN" dirty="0" err="1"/>
              <a:t>mali</a:t>
            </a:r>
            <a:endParaRPr lang="en-IN" dirty="0"/>
          </a:p>
        </p:txBody>
      </p:sp>
    </p:spTree>
    <p:extLst>
      <p:ext uri="{BB962C8B-B14F-4D97-AF65-F5344CB8AC3E}">
        <p14:creationId xmlns:p14="http://schemas.microsoft.com/office/powerpoint/2010/main" val="4280658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07C9-78FB-4524-8CFC-EC842FFC86BF}"/>
              </a:ext>
            </a:extLst>
          </p:cNvPr>
          <p:cNvSpPr>
            <a:spLocks noGrp="1"/>
          </p:cNvSpPr>
          <p:nvPr>
            <p:ph type="title"/>
          </p:nvPr>
        </p:nvSpPr>
        <p:spPr/>
        <p:txBody>
          <a:bodyPr/>
          <a:lstStyle/>
          <a:p>
            <a:r>
              <a:rPr lang="en-IN" b="1" u="sng" dirty="0" err="1"/>
              <a:t>Greensql</a:t>
            </a:r>
            <a:endParaRPr lang="en-IN" b="1" u="sng" dirty="0"/>
          </a:p>
        </p:txBody>
      </p:sp>
      <p:sp>
        <p:nvSpPr>
          <p:cNvPr id="3" name="Content Placeholder 2">
            <a:extLst>
              <a:ext uri="{FF2B5EF4-FFF2-40B4-BE49-F238E27FC236}">
                <a16:creationId xmlns:a16="http://schemas.microsoft.com/office/drawing/2014/main" id="{476443E4-DB78-4780-8127-5AFAE06E3745}"/>
              </a:ext>
            </a:extLst>
          </p:cNvPr>
          <p:cNvSpPr>
            <a:spLocks noGrp="1"/>
          </p:cNvSpPr>
          <p:nvPr>
            <p:ph idx="1"/>
          </p:nvPr>
        </p:nvSpPr>
        <p:spPr/>
        <p:txBody>
          <a:bodyPr>
            <a:normAutofit fontScale="85000" lnSpcReduction="10000"/>
          </a:bodyPr>
          <a:lstStyle/>
          <a:p>
            <a:r>
              <a:rPr lang="en-IN" dirty="0"/>
              <a:t>Green SQL is a free Open Source database firewall that sits between the web server and the database server and is used to protect databases from SQL injection attacks. </a:t>
            </a:r>
          </a:p>
          <a:p>
            <a:r>
              <a:rPr lang="en-IN" dirty="0"/>
              <a:t>The logic is based on evaluation of SQL commands using a risk scoring matrix as well as blocking known database administrative commands (e.g., DROP, CREATE, etc). Reports are generated on timestamp, query pattern, reason blocked (e.g., true expression, has 'or' token). It has a white list of approved SQL patterns. </a:t>
            </a:r>
          </a:p>
          <a:p>
            <a:r>
              <a:rPr lang="en-IN" dirty="0"/>
              <a:t>However, only MySQL database is currently supported. In comparison, the IDPS in this project may be used with any relational database, not just MySQL. The IDPS has both black and white list pattern features. </a:t>
            </a:r>
          </a:p>
          <a:p>
            <a:endParaRPr lang="en-IN" dirty="0"/>
          </a:p>
        </p:txBody>
      </p:sp>
    </p:spTree>
    <p:extLst>
      <p:ext uri="{BB962C8B-B14F-4D97-AF65-F5344CB8AC3E}">
        <p14:creationId xmlns:p14="http://schemas.microsoft.com/office/powerpoint/2010/main" val="343710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E2A4-8B43-408F-8979-448FC9311053}"/>
              </a:ext>
            </a:extLst>
          </p:cNvPr>
          <p:cNvSpPr>
            <a:spLocks noGrp="1"/>
          </p:cNvSpPr>
          <p:nvPr>
            <p:ph type="title"/>
          </p:nvPr>
        </p:nvSpPr>
        <p:spPr/>
        <p:txBody>
          <a:bodyPr/>
          <a:lstStyle/>
          <a:p>
            <a:r>
              <a:rPr lang="en-IN" u="sng" dirty="0"/>
              <a:t>dotDefender</a:t>
            </a:r>
            <a:br>
              <a:rPr lang="en-IN" dirty="0"/>
            </a:br>
            <a:endParaRPr lang="en-IN" dirty="0"/>
          </a:p>
        </p:txBody>
      </p:sp>
      <p:sp>
        <p:nvSpPr>
          <p:cNvPr id="3" name="Content Placeholder 2">
            <a:extLst>
              <a:ext uri="{FF2B5EF4-FFF2-40B4-BE49-F238E27FC236}">
                <a16:creationId xmlns:a16="http://schemas.microsoft.com/office/drawing/2014/main" id="{D9FAA6B0-0E7F-4FF6-98D1-F8352F65983A}"/>
              </a:ext>
            </a:extLst>
          </p:cNvPr>
          <p:cNvSpPr>
            <a:spLocks noGrp="1"/>
          </p:cNvSpPr>
          <p:nvPr>
            <p:ph idx="1"/>
          </p:nvPr>
        </p:nvSpPr>
        <p:spPr/>
        <p:txBody>
          <a:bodyPr/>
          <a:lstStyle/>
          <a:p>
            <a:r>
              <a:rPr lang="en-IN" dirty="0" err="1"/>
              <a:t>Applicure’s</a:t>
            </a:r>
            <a:r>
              <a:rPr lang="en-IN" dirty="0"/>
              <a:t> dotDefender is a web application firewall that offers a SQL-Injection solution. dotDefender is a multi-platform solution running on Apache and IIS web servers. </a:t>
            </a:r>
          </a:p>
          <a:p>
            <a:r>
              <a:rPr lang="en-IN" dirty="0"/>
              <a:t>Central management ensures a single point of control and reporting for all servers. There is an application layer firewall in front of web applications. It has a set of security rules that enable it to be a powerful solution. However, the cost is prohibitive.</a:t>
            </a:r>
          </a:p>
          <a:p>
            <a:endParaRPr lang="en-IN" dirty="0"/>
          </a:p>
        </p:txBody>
      </p:sp>
    </p:spTree>
    <p:extLst>
      <p:ext uri="{BB962C8B-B14F-4D97-AF65-F5344CB8AC3E}">
        <p14:creationId xmlns:p14="http://schemas.microsoft.com/office/powerpoint/2010/main" val="297757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BE19-BDA6-4545-8799-9BB18428BA5A}"/>
              </a:ext>
            </a:extLst>
          </p:cNvPr>
          <p:cNvSpPr>
            <a:spLocks noGrp="1"/>
          </p:cNvSpPr>
          <p:nvPr>
            <p:ph type="title"/>
          </p:nvPr>
        </p:nvSpPr>
        <p:spPr/>
        <p:txBody>
          <a:bodyPr/>
          <a:lstStyle/>
          <a:p>
            <a:r>
              <a:rPr lang="en-IN" u="sng" dirty="0" err="1"/>
              <a:t>CodeScan</a:t>
            </a:r>
            <a:r>
              <a:rPr lang="en-IN" u="sng" dirty="0"/>
              <a:t> Labs: SQL-Injection</a:t>
            </a:r>
            <a:r>
              <a:rPr lang="en-IN" dirty="0"/>
              <a:t> </a:t>
            </a:r>
            <a:br>
              <a:rPr lang="en-IN" dirty="0"/>
            </a:br>
            <a:endParaRPr lang="en-IN" dirty="0"/>
          </a:p>
        </p:txBody>
      </p:sp>
      <p:sp>
        <p:nvSpPr>
          <p:cNvPr id="3" name="Content Placeholder 2">
            <a:extLst>
              <a:ext uri="{FF2B5EF4-FFF2-40B4-BE49-F238E27FC236}">
                <a16:creationId xmlns:a16="http://schemas.microsoft.com/office/drawing/2014/main" id="{7A8B14BE-3BCD-407F-A5DA-58FC3AD38AED}"/>
              </a:ext>
            </a:extLst>
          </p:cNvPr>
          <p:cNvSpPr>
            <a:spLocks noGrp="1"/>
          </p:cNvSpPr>
          <p:nvPr>
            <p:ph idx="1"/>
          </p:nvPr>
        </p:nvSpPr>
        <p:spPr/>
        <p:txBody>
          <a:bodyPr/>
          <a:lstStyle/>
          <a:p>
            <a:r>
              <a:rPr lang="en-IN" dirty="0"/>
              <a:t>Another product is </a:t>
            </a:r>
            <a:r>
              <a:rPr lang="en-IN" dirty="0" err="1"/>
              <a:t>CodeScan</a:t>
            </a:r>
            <a:r>
              <a:rPr lang="en-IN" dirty="0"/>
              <a:t> Labs’ SQL-Injection detection product. It has the capability to scan web application source code that you selected for code syntax vulnerabilities. It subsequently generates a "debug style" report. The speed depends on how large the web application is and its complexity. </a:t>
            </a:r>
          </a:p>
          <a:p>
            <a:endParaRPr lang="en-IN" dirty="0"/>
          </a:p>
        </p:txBody>
      </p:sp>
    </p:spTree>
    <p:extLst>
      <p:ext uri="{BB962C8B-B14F-4D97-AF65-F5344CB8AC3E}">
        <p14:creationId xmlns:p14="http://schemas.microsoft.com/office/powerpoint/2010/main" val="257094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353B-C3D2-4756-93B5-48F1A0340654}"/>
              </a:ext>
            </a:extLst>
          </p:cNvPr>
          <p:cNvSpPr>
            <a:spLocks noGrp="1"/>
          </p:cNvSpPr>
          <p:nvPr>
            <p:ph type="title"/>
          </p:nvPr>
        </p:nvSpPr>
        <p:spPr/>
        <p:txBody>
          <a:bodyPr/>
          <a:lstStyle/>
          <a:p>
            <a:r>
              <a:rPr lang="en-IN" b="1" u="sng" dirty="0"/>
              <a:t>Current Problems:</a:t>
            </a:r>
            <a:endParaRPr lang="en-IN" dirty="0"/>
          </a:p>
        </p:txBody>
      </p:sp>
      <p:sp>
        <p:nvSpPr>
          <p:cNvPr id="3" name="Content Placeholder 2">
            <a:extLst>
              <a:ext uri="{FF2B5EF4-FFF2-40B4-BE49-F238E27FC236}">
                <a16:creationId xmlns:a16="http://schemas.microsoft.com/office/drawing/2014/main" id="{B900DE33-716E-4C77-AD90-5682B6A30A48}"/>
              </a:ext>
            </a:extLst>
          </p:cNvPr>
          <p:cNvSpPr>
            <a:spLocks noGrp="1"/>
          </p:cNvSpPr>
          <p:nvPr>
            <p:ph idx="1"/>
          </p:nvPr>
        </p:nvSpPr>
        <p:spPr/>
        <p:txBody>
          <a:bodyPr>
            <a:normAutofit lnSpcReduction="10000"/>
          </a:bodyPr>
          <a:lstStyle/>
          <a:p>
            <a:r>
              <a:rPr lang="en-IN" dirty="0"/>
              <a:t>Over 15 years after it was first publicly disclosed, SQL injection is still the number one threat to websites. When an IT department noticed an enormous spike in queries to its website and corresponding error messages, they correctly suspected it was the subject of an SQL injection </a:t>
            </a:r>
            <a:r>
              <a:rPr lang="en-IN" dirty="0" err="1"/>
              <a:t>attack.In</a:t>
            </a:r>
            <a:r>
              <a:rPr lang="en-IN" dirty="0"/>
              <a:t> such case of attack, an attacker sends intentionally malformed requests to a company’s website hoping that the server will malfunction and either return non-public data in response to the request or grant the attacker administrative access to the server. Any (requires interaction with a SQL database) SQL Injection </a:t>
            </a:r>
          </a:p>
          <a:p>
            <a:endParaRPr lang="en-IN" dirty="0"/>
          </a:p>
        </p:txBody>
      </p:sp>
    </p:spTree>
    <p:extLst>
      <p:ext uri="{BB962C8B-B14F-4D97-AF65-F5344CB8AC3E}">
        <p14:creationId xmlns:p14="http://schemas.microsoft.com/office/powerpoint/2010/main" val="2588625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C504-FA3B-4FAB-8506-04212A5151EC}"/>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D26BDF43-4B95-4386-894E-1A14794FA940}"/>
              </a:ext>
            </a:extLst>
          </p:cNvPr>
          <p:cNvSpPr>
            <a:spLocks noGrp="1"/>
          </p:cNvSpPr>
          <p:nvPr>
            <p:ph idx="1"/>
          </p:nvPr>
        </p:nvSpPr>
        <p:spPr/>
        <p:txBody>
          <a:bodyPr>
            <a:normAutofit fontScale="70000" lnSpcReduction="20000"/>
          </a:bodyPr>
          <a:lstStyle/>
          <a:p>
            <a:r>
              <a:rPr lang="en-IN" dirty="0"/>
              <a:t>Confidentiality: Since SQL databases generally hold sensitive data, loss of confidentiality is a frequent problem with has become a common issue with database driven web sites and web applications. Essentially the attack is accomplished by placing a meta character into data input to then place SQL commands in the control plane, which did not exist there before. This flaw depends on the fact that SQL makes no real distinction between the control and data planes. </a:t>
            </a:r>
          </a:p>
          <a:p>
            <a:r>
              <a:rPr lang="en-IN" dirty="0"/>
              <a:t>Authentication: If poor SQL commands are used to check user names and passwords, it may be possible to connect to a system as another user with no previous knowledge of the </a:t>
            </a:r>
            <a:r>
              <a:rPr lang="en-IN" dirty="0" err="1"/>
              <a:t>passwordvulnerabilities</a:t>
            </a:r>
            <a:r>
              <a:rPr lang="en-IN" dirty="0"/>
              <a:t>. </a:t>
            </a:r>
          </a:p>
          <a:p>
            <a:r>
              <a:rPr lang="en-IN" dirty="0"/>
              <a:t>Authorization: If authorization information is held in a SQL database, it is very much possible to change this information through the successful exploitation of SQL Injection vulnerability. </a:t>
            </a:r>
          </a:p>
          <a:p>
            <a:r>
              <a:rPr lang="en-IN" dirty="0"/>
              <a:t>Integrity: Just as it may be possible to read sensitive information, it is also possible to make changes or even delete this information with a SQL Injection</a:t>
            </a:r>
          </a:p>
          <a:p>
            <a:endParaRPr lang="en-IN" dirty="0"/>
          </a:p>
        </p:txBody>
      </p:sp>
    </p:spTree>
    <p:extLst>
      <p:ext uri="{BB962C8B-B14F-4D97-AF65-F5344CB8AC3E}">
        <p14:creationId xmlns:p14="http://schemas.microsoft.com/office/powerpoint/2010/main" val="3438764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C8A5-7880-4963-B13E-0274C42E746F}"/>
              </a:ext>
            </a:extLst>
          </p:cNvPr>
          <p:cNvSpPr>
            <a:spLocks noGrp="1"/>
          </p:cNvSpPr>
          <p:nvPr>
            <p:ph type="title"/>
          </p:nvPr>
        </p:nvSpPr>
        <p:spPr/>
        <p:txBody>
          <a:bodyPr/>
          <a:lstStyle/>
          <a:p>
            <a:r>
              <a:rPr lang="en-IN" dirty="0"/>
              <a:t>SQL injection example</a:t>
            </a:r>
          </a:p>
        </p:txBody>
      </p:sp>
      <p:sp>
        <p:nvSpPr>
          <p:cNvPr id="3" name="Content Placeholder 2">
            <a:extLst>
              <a:ext uri="{FF2B5EF4-FFF2-40B4-BE49-F238E27FC236}">
                <a16:creationId xmlns:a16="http://schemas.microsoft.com/office/drawing/2014/main" id="{C6C4993B-290D-4CB2-B7AA-7467D3945A38}"/>
              </a:ext>
            </a:extLst>
          </p:cNvPr>
          <p:cNvSpPr>
            <a:spLocks noGrp="1"/>
          </p:cNvSpPr>
          <p:nvPr>
            <p:ph idx="1"/>
          </p:nvPr>
        </p:nvSpPr>
        <p:spPr>
          <a:xfrm>
            <a:off x="1141412" y="2249487"/>
            <a:ext cx="9905999" cy="3867228"/>
          </a:xfrm>
        </p:spPr>
        <p:txBody>
          <a:bodyPr>
            <a:normAutofit fontScale="92500" lnSpcReduction="10000"/>
          </a:bodyPr>
          <a:lstStyle/>
          <a:p>
            <a:pPr eaLnBrk="0" fontAlgn="base" hangingPunct="0">
              <a:lnSpc>
                <a:spcPct val="100000"/>
              </a:lnSpc>
              <a:spcBef>
                <a:spcPct val="0"/>
              </a:spcBef>
              <a:spcAft>
                <a:spcPct val="0"/>
              </a:spcAft>
              <a:buSzTx/>
            </a:pPr>
            <a:r>
              <a:rPr lang="en-US" altLang="en-US" dirty="0">
                <a:latin typeface="Roboto"/>
              </a:rPr>
              <a:t>Suppose we have an application based on student records. Any student can view only his or her own records by entering a unique and private student ID. Suppose we have a field like below:</a:t>
            </a:r>
            <a:br>
              <a:rPr lang="en-US" altLang="en-US" dirty="0">
                <a:latin typeface="Roboto"/>
              </a:rPr>
            </a:br>
            <a:r>
              <a:rPr lang="en-US" altLang="en-US" dirty="0">
                <a:latin typeface="Roboto"/>
              </a:rPr>
              <a:t>Student id:</a:t>
            </a:r>
            <a:endParaRPr lang="en-US" altLang="en-US" dirty="0"/>
          </a:p>
          <a:p>
            <a:pPr eaLnBrk="0" fontAlgn="base" hangingPunct="0">
              <a:lnSpc>
                <a:spcPct val="100000"/>
              </a:lnSpc>
              <a:spcBef>
                <a:spcPct val="0"/>
              </a:spcBef>
              <a:spcAft>
                <a:spcPct val="0"/>
              </a:spcAft>
              <a:buSzTx/>
            </a:pPr>
            <a:r>
              <a:rPr lang="en-US" altLang="en-US" dirty="0">
                <a:latin typeface="Roboto"/>
              </a:rPr>
              <a:t>And the student enters the following in the input field:</a:t>
            </a:r>
            <a:br>
              <a:rPr lang="en-US" altLang="en-US" dirty="0">
                <a:latin typeface="Roboto"/>
              </a:rPr>
            </a:br>
            <a:r>
              <a:rPr lang="en-US" altLang="en-US" dirty="0">
                <a:latin typeface="Roboto"/>
              </a:rPr>
              <a:t>12222345 or 1=1.</a:t>
            </a:r>
          </a:p>
          <a:p>
            <a:pPr eaLnBrk="0" fontAlgn="base" hangingPunct="0">
              <a:lnSpc>
                <a:spcPct val="100000"/>
              </a:lnSpc>
              <a:spcBef>
                <a:spcPct val="0"/>
              </a:spcBef>
              <a:spcAft>
                <a:spcPct val="0"/>
              </a:spcAft>
              <a:buSzTx/>
            </a:pPr>
            <a:r>
              <a:rPr lang="en-IN" dirty="0"/>
              <a:t>So this basically translates to </a:t>
            </a:r>
          </a:p>
          <a:p>
            <a:pPr marL="0" lvl="0" indent="0" eaLnBrk="0" fontAlgn="base" hangingPunct="0">
              <a:lnSpc>
                <a:spcPct val="100000"/>
              </a:lnSpc>
              <a:spcBef>
                <a:spcPct val="0"/>
              </a:spcBef>
              <a:spcAft>
                <a:spcPct val="0"/>
              </a:spcAft>
              <a:buSzTx/>
              <a:buNone/>
            </a:pPr>
            <a:r>
              <a:rPr lang="en-IN" dirty="0"/>
              <a:t>SELECT *from STUDENT where</a:t>
            </a:r>
          </a:p>
          <a:p>
            <a:pPr marL="0" lvl="0" indent="0" eaLnBrk="0" fontAlgn="base" hangingPunct="0">
              <a:lnSpc>
                <a:spcPct val="100000"/>
              </a:lnSpc>
              <a:spcBef>
                <a:spcPct val="0"/>
              </a:spcBef>
              <a:spcAft>
                <a:spcPct val="0"/>
              </a:spcAft>
              <a:buSzTx/>
              <a:buNone/>
            </a:pPr>
            <a:r>
              <a:rPr lang="en-IN" dirty="0"/>
              <a:t>STUDENT_ID == 12222345 or 1=1</a:t>
            </a:r>
          </a:p>
          <a:p>
            <a:pPr eaLnBrk="0" fontAlgn="base" hangingPunct="0">
              <a:lnSpc>
                <a:spcPct val="100000"/>
              </a:lnSpc>
              <a:spcBef>
                <a:spcPct val="0"/>
              </a:spcBef>
              <a:spcAft>
                <a:spcPct val="0"/>
              </a:spcAft>
              <a:buSzTx/>
            </a:pPr>
            <a:r>
              <a:rPr lang="en-IN" dirty="0"/>
              <a:t>Now this </a:t>
            </a:r>
            <a:r>
              <a:rPr lang="en-IN" b="1" dirty="0"/>
              <a:t>1=1</a:t>
            </a:r>
            <a:r>
              <a:rPr lang="en-IN" dirty="0"/>
              <a:t> will return all records for which this holds true. So basically, all the student data is compromised. Now the malicious user can also delete the student records in a similar fashion.</a:t>
            </a:r>
          </a:p>
          <a:p>
            <a:pPr marL="0" lvl="0" indent="0" eaLnBrk="0" fontAlgn="base" hangingPunct="0">
              <a:lnSpc>
                <a:spcPct val="100000"/>
              </a:lnSpc>
              <a:spcBef>
                <a:spcPct val="0"/>
              </a:spcBef>
              <a:spcAft>
                <a:spcPct val="0"/>
              </a:spcAft>
              <a:buSzTx/>
              <a:buNone/>
            </a:pPr>
            <a:endParaRPr lang="en-IN" dirty="0"/>
          </a:p>
          <a:p>
            <a:pPr marL="0" lvl="0" indent="0" eaLnBrk="0" fontAlgn="base" hangingPunct="0">
              <a:lnSpc>
                <a:spcPct val="100000"/>
              </a:lnSpc>
              <a:spcBef>
                <a:spcPct val="0"/>
              </a:spcBef>
              <a:spcAft>
                <a:spcPct val="0"/>
              </a:spcAft>
              <a:buSzTx/>
              <a:buNone/>
            </a:pPr>
            <a:endParaRPr lang="en-IN" dirty="0"/>
          </a:p>
          <a:p>
            <a:pPr marL="0" lvl="0" indent="0" eaLnBrk="0" fontAlgn="base" hangingPunct="0">
              <a:lnSpc>
                <a:spcPct val="100000"/>
              </a:lnSpc>
              <a:spcBef>
                <a:spcPct val="0"/>
              </a:spcBef>
              <a:spcAft>
                <a:spcPct val="0"/>
              </a:spcAft>
              <a:buSzTx/>
              <a:buNone/>
            </a:pPr>
            <a:endParaRPr lang="en-US" altLang="en-US" sz="1200" dirty="0">
              <a:solidFill>
                <a:schemeClr val="bg1"/>
              </a:solidFill>
            </a:endParaRPr>
          </a:p>
          <a:p>
            <a:endParaRPr lang="en-IN" dirty="0"/>
          </a:p>
        </p:txBody>
      </p:sp>
    </p:spTree>
    <p:extLst>
      <p:ext uri="{BB962C8B-B14F-4D97-AF65-F5344CB8AC3E}">
        <p14:creationId xmlns:p14="http://schemas.microsoft.com/office/powerpoint/2010/main" val="2872190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AEB6-3D83-4DF1-A737-E85FE08B0E81}"/>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F76953BD-BC92-4A65-99A4-27FB44C9A168}"/>
              </a:ext>
            </a:extLst>
          </p:cNvPr>
          <p:cNvSpPr>
            <a:spLocks noGrp="1"/>
          </p:cNvSpPr>
          <p:nvPr>
            <p:ph idx="1"/>
          </p:nvPr>
        </p:nvSpPr>
        <p:spPr>
          <a:xfrm>
            <a:off x="1141412" y="2249486"/>
            <a:ext cx="9905999" cy="4142435"/>
          </a:xfrm>
        </p:spPr>
        <p:txBody>
          <a:bodyPr>
            <a:normAutofit fontScale="85000" lnSpcReduction="20000"/>
          </a:bodyPr>
          <a:lstStyle/>
          <a:p>
            <a:r>
              <a:rPr lang="en-IN" dirty="0"/>
              <a:t>Consider the following SQL query.</a:t>
            </a:r>
          </a:p>
          <a:p>
            <a:pPr marL="0" indent="0">
              <a:buNone/>
            </a:pPr>
            <a:r>
              <a:rPr lang="en-IN" dirty="0"/>
              <a:t>SELECT * from USER	 where</a:t>
            </a:r>
          </a:p>
          <a:p>
            <a:pPr marL="0" indent="0">
              <a:buNone/>
            </a:pPr>
            <a:r>
              <a:rPr lang="en-IN" dirty="0"/>
              <a:t>USERNAME = “” and PASSWORD =“”</a:t>
            </a:r>
          </a:p>
          <a:p>
            <a:r>
              <a:rPr lang="en-IN" dirty="0"/>
              <a:t>Now the malicious can use the ‘=’ operator in a clever manner to retrieve private and secure user information. So instead of the above-mentioned query the following query when executed, retrieves protected data, not intended to be shown to users.</a:t>
            </a:r>
          </a:p>
          <a:p>
            <a:pPr marL="0" indent="0">
              <a:buNone/>
            </a:pPr>
            <a:r>
              <a:rPr lang="en-IN" dirty="0"/>
              <a:t>SELECT * from USER where</a:t>
            </a:r>
          </a:p>
          <a:p>
            <a:pPr marL="0" indent="0">
              <a:buNone/>
            </a:pPr>
            <a:r>
              <a:rPr lang="en-IN" dirty="0"/>
              <a:t>(USERNAME=“” or 1=1) AND </a:t>
            </a:r>
          </a:p>
          <a:p>
            <a:pPr marL="0" indent="0">
              <a:buNone/>
            </a:pPr>
            <a:r>
              <a:rPr lang="en-IN" dirty="0"/>
              <a:t>(PASSWORD=“” or 1=1)</a:t>
            </a:r>
          </a:p>
          <a:p>
            <a:pPr marL="0" indent="0">
              <a:buNone/>
            </a:pPr>
            <a:r>
              <a:rPr lang="en-IN" dirty="0"/>
              <a:t>Since </a:t>
            </a:r>
            <a:r>
              <a:rPr lang="en-IN" b="1" dirty="0"/>
              <a:t>1=1</a:t>
            </a:r>
            <a:r>
              <a:rPr lang="en-IN" dirty="0"/>
              <a:t> always holds true, user data is compromised.</a:t>
            </a:r>
          </a:p>
          <a:p>
            <a:endParaRPr lang="en-IN" dirty="0"/>
          </a:p>
        </p:txBody>
      </p:sp>
    </p:spTree>
    <p:extLst>
      <p:ext uri="{BB962C8B-B14F-4D97-AF65-F5344CB8AC3E}">
        <p14:creationId xmlns:p14="http://schemas.microsoft.com/office/powerpoint/2010/main" val="82664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AC0D-8001-4200-A373-993B0EA90B8A}"/>
              </a:ext>
            </a:extLst>
          </p:cNvPr>
          <p:cNvSpPr>
            <a:spLocks noGrp="1"/>
          </p:cNvSpPr>
          <p:nvPr>
            <p:ph type="title"/>
          </p:nvPr>
        </p:nvSpPr>
        <p:spPr/>
        <p:txBody>
          <a:bodyPr/>
          <a:lstStyle/>
          <a:p>
            <a:r>
              <a:rPr lang="en-IN" b="1" u="sng" dirty="0"/>
              <a:t>Proposed System:</a:t>
            </a:r>
            <a:br>
              <a:rPr lang="en-IN" dirty="0"/>
            </a:br>
            <a:endParaRPr lang="en-IN" dirty="0"/>
          </a:p>
        </p:txBody>
      </p:sp>
      <p:sp>
        <p:nvSpPr>
          <p:cNvPr id="3" name="Content Placeholder 2">
            <a:extLst>
              <a:ext uri="{FF2B5EF4-FFF2-40B4-BE49-F238E27FC236}">
                <a16:creationId xmlns:a16="http://schemas.microsoft.com/office/drawing/2014/main" id="{113B94EA-FB05-4058-8DE4-E47231909117}"/>
              </a:ext>
            </a:extLst>
          </p:cNvPr>
          <p:cNvSpPr>
            <a:spLocks noGrp="1"/>
          </p:cNvSpPr>
          <p:nvPr>
            <p:ph idx="1"/>
          </p:nvPr>
        </p:nvSpPr>
        <p:spPr/>
        <p:txBody>
          <a:bodyPr/>
          <a:lstStyle/>
          <a:p>
            <a:r>
              <a:rPr lang="en-IN" dirty="0"/>
              <a:t>The system discussed is called the Intrusion Detection and Prevention System (IDPS). The particular system discussed here is an extension of a particular system that protects a web application system from CGI attacks. However, the original system did not guard against SQL Injection attacks directed at databases connected to the system. We discuss how the SQL-I extension of the Intrusion Detection and Prevention System works in more detail. </a:t>
            </a:r>
          </a:p>
          <a:p>
            <a:endParaRPr lang="en-IN" dirty="0"/>
          </a:p>
        </p:txBody>
      </p:sp>
    </p:spTree>
    <p:extLst>
      <p:ext uri="{BB962C8B-B14F-4D97-AF65-F5344CB8AC3E}">
        <p14:creationId xmlns:p14="http://schemas.microsoft.com/office/powerpoint/2010/main" val="2694052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B0E3-DCCA-43CF-A85D-DFF7F3A8A299}"/>
              </a:ext>
            </a:extLst>
          </p:cNvPr>
          <p:cNvSpPr>
            <a:spLocks noGrp="1"/>
          </p:cNvSpPr>
          <p:nvPr>
            <p:ph type="title"/>
          </p:nvPr>
        </p:nvSpPr>
        <p:spPr/>
        <p:txBody>
          <a:bodyPr/>
          <a:lstStyle/>
          <a:p>
            <a:r>
              <a:rPr lang="en-IN" b="1" u="sng" dirty="0"/>
              <a:t>IDPS Detection Models</a:t>
            </a:r>
            <a:br>
              <a:rPr lang="en-IN" dirty="0"/>
            </a:br>
            <a:endParaRPr lang="en-IN" dirty="0"/>
          </a:p>
        </p:txBody>
      </p:sp>
      <p:sp>
        <p:nvSpPr>
          <p:cNvPr id="3" name="Content Placeholder 2">
            <a:extLst>
              <a:ext uri="{FF2B5EF4-FFF2-40B4-BE49-F238E27FC236}">
                <a16:creationId xmlns:a16="http://schemas.microsoft.com/office/drawing/2014/main" id="{7B9E2D81-1D5C-493A-8D0D-91DB05C826BB}"/>
              </a:ext>
            </a:extLst>
          </p:cNvPr>
          <p:cNvSpPr>
            <a:spLocks noGrp="1"/>
          </p:cNvSpPr>
          <p:nvPr>
            <p:ph idx="1"/>
          </p:nvPr>
        </p:nvSpPr>
        <p:spPr/>
        <p:txBody>
          <a:bodyPr>
            <a:normAutofit/>
          </a:bodyPr>
          <a:lstStyle/>
          <a:p>
            <a:r>
              <a:rPr lang="en-IN" dirty="0"/>
              <a:t>There are two models of detection used by this system. </a:t>
            </a:r>
          </a:p>
          <a:p>
            <a:r>
              <a:rPr lang="en-IN" dirty="0"/>
              <a:t>• Signature-based Detection Model </a:t>
            </a:r>
          </a:p>
          <a:p>
            <a:r>
              <a:rPr lang="en-IN" dirty="0"/>
              <a:t>• Anomaly-based Detection Model </a:t>
            </a:r>
          </a:p>
          <a:p>
            <a:endParaRPr lang="en-IN" dirty="0"/>
          </a:p>
        </p:txBody>
      </p:sp>
    </p:spTree>
    <p:extLst>
      <p:ext uri="{BB962C8B-B14F-4D97-AF65-F5344CB8AC3E}">
        <p14:creationId xmlns:p14="http://schemas.microsoft.com/office/powerpoint/2010/main" val="3629986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1D12-60B8-4C4E-9638-7A3BF0453263}"/>
              </a:ext>
            </a:extLst>
          </p:cNvPr>
          <p:cNvSpPr>
            <a:spLocks noGrp="1"/>
          </p:cNvSpPr>
          <p:nvPr>
            <p:ph type="title"/>
          </p:nvPr>
        </p:nvSpPr>
        <p:spPr/>
        <p:txBody>
          <a:bodyPr/>
          <a:lstStyle/>
          <a:p>
            <a:r>
              <a:rPr lang="en-IN" b="1" u="sng" dirty="0"/>
              <a:t>Signature-based (pattern) Detection Model</a:t>
            </a:r>
            <a:br>
              <a:rPr lang="en-IN" dirty="0"/>
            </a:br>
            <a:endParaRPr lang="en-IN" dirty="0"/>
          </a:p>
        </p:txBody>
      </p:sp>
      <p:sp>
        <p:nvSpPr>
          <p:cNvPr id="3" name="Content Placeholder 2">
            <a:extLst>
              <a:ext uri="{FF2B5EF4-FFF2-40B4-BE49-F238E27FC236}">
                <a16:creationId xmlns:a16="http://schemas.microsoft.com/office/drawing/2014/main" id="{EDAF1705-2C72-4B7C-9EFE-EF0A720CD123}"/>
              </a:ext>
            </a:extLst>
          </p:cNvPr>
          <p:cNvSpPr>
            <a:spLocks noGrp="1"/>
          </p:cNvSpPr>
          <p:nvPr>
            <p:ph idx="1"/>
          </p:nvPr>
        </p:nvSpPr>
        <p:spPr>
          <a:xfrm>
            <a:off x="1141412" y="2249487"/>
            <a:ext cx="9905999" cy="3541714"/>
          </a:xfrm>
        </p:spPr>
        <p:txBody>
          <a:bodyPr>
            <a:normAutofit fontScale="92500" lnSpcReduction="20000"/>
          </a:bodyPr>
          <a:lstStyle/>
          <a:p>
            <a:r>
              <a:rPr lang="en-IN" sz="1600" dirty="0"/>
              <a:t>In the signature-based detection model, the input obtained from an HTML form is compared to known SQL-I attack patterns (or signatures). If the input is found to match a signature, access is denied and the user is given a generic invalid username/password screen. We intentionally avoid returning a page with an HTTP response or status code which will describe the error that occurred to the user.</a:t>
            </a:r>
          </a:p>
          <a:p>
            <a:r>
              <a:rPr lang="en-IN" sz="1600" dirty="0"/>
              <a:t> This is to limit the information and feedback the IDPS system gives to would-be intruders. Even information that seems perfectly harmless can unwittingly give hints about how our system works to attackers which may help them to find a way to circumvent the system’s protections. </a:t>
            </a:r>
          </a:p>
          <a:p>
            <a:r>
              <a:rPr lang="en-IN" sz="1600" dirty="0"/>
              <a:t>If a user submits input that matches a known signature an arbitrary number of times, the user’s IP is automatically blocked from accessing the system altogether. An administrator would have to unblock the IP in order for this user to regain access. </a:t>
            </a:r>
          </a:p>
          <a:p>
            <a:r>
              <a:rPr lang="en-IN" sz="1600" dirty="0"/>
              <a:t>The signatures themselves would have to be efficient, because a database that contains too many signatures or inefficiently-written signatures would result in poor performance. Also, the signatures would have to be chosen carefully, because we would like to minimize the number of false positives returned. The biggest flaw in the signature-based detection model is it cannot detect attacks that are unknown. </a:t>
            </a:r>
            <a:endParaRPr lang="en-IN" sz="1400" dirty="0"/>
          </a:p>
        </p:txBody>
      </p:sp>
    </p:spTree>
    <p:extLst>
      <p:ext uri="{BB962C8B-B14F-4D97-AF65-F5344CB8AC3E}">
        <p14:creationId xmlns:p14="http://schemas.microsoft.com/office/powerpoint/2010/main" val="379535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1622-7619-46A2-A169-933598F7DEAF}"/>
              </a:ext>
            </a:extLst>
          </p:cNvPr>
          <p:cNvSpPr>
            <a:spLocks noGrp="1"/>
          </p:cNvSpPr>
          <p:nvPr>
            <p:ph type="title"/>
          </p:nvPr>
        </p:nvSpPr>
        <p:spPr/>
        <p:txBody>
          <a:bodyPr/>
          <a:lstStyle/>
          <a:p>
            <a:r>
              <a:rPr lang="en-IN" b="1" u="sng" dirty="0"/>
              <a:t>Abstract</a:t>
            </a:r>
          </a:p>
        </p:txBody>
      </p:sp>
      <p:sp>
        <p:nvSpPr>
          <p:cNvPr id="3" name="Content Placeholder 2">
            <a:extLst>
              <a:ext uri="{FF2B5EF4-FFF2-40B4-BE49-F238E27FC236}">
                <a16:creationId xmlns:a16="http://schemas.microsoft.com/office/drawing/2014/main" id="{84428074-A765-4E2A-B68B-BC7D99CCDC10}"/>
              </a:ext>
            </a:extLst>
          </p:cNvPr>
          <p:cNvSpPr>
            <a:spLocks noGrp="1"/>
          </p:cNvSpPr>
          <p:nvPr>
            <p:ph idx="1"/>
          </p:nvPr>
        </p:nvSpPr>
        <p:spPr/>
        <p:txBody>
          <a:bodyPr>
            <a:normAutofit fontScale="92500"/>
          </a:bodyPr>
          <a:lstStyle/>
          <a:p>
            <a:r>
              <a:rPr lang="en-IN" dirty="0"/>
              <a:t>Security and privacy of database-driven web applications are extremely multifaceted against web intruders. </a:t>
            </a:r>
          </a:p>
          <a:p>
            <a:r>
              <a:rPr lang="en-IN" dirty="0"/>
              <a:t>One of the most dangerous cyber-attacks is the SQL-injection attack, which simply creates huge loss to commercial vendors.</a:t>
            </a:r>
          </a:p>
          <a:p>
            <a:r>
              <a:rPr lang="en-IN" dirty="0"/>
              <a:t> Research deliberates to provide SQL-injection free (SQL-IF) secure algorithm to detect and prevent SQL-injection attacks (SQLIAs). We have re-addressed several detection methods to conflict against the proposed SQL-IF secure algorithm. </a:t>
            </a:r>
          </a:p>
          <a:p>
            <a:endParaRPr lang="en-IN" dirty="0"/>
          </a:p>
        </p:txBody>
      </p:sp>
    </p:spTree>
    <p:extLst>
      <p:ext uri="{BB962C8B-B14F-4D97-AF65-F5344CB8AC3E}">
        <p14:creationId xmlns:p14="http://schemas.microsoft.com/office/powerpoint/2010/main" val="446926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94DF-572C-4F60-B2CB-EB98A308F00B}"/>
              </a:ext>
            </a:extLst>
          </p:cNvPr>
          <p:cNvSpPr>
            <a:spLocks noGrp="1"/>
          </p:cNvSpPr>
          <p:nvPr>
            <p:ph type="title"/>
          </p:nvPr>
        </p:nvSpPr>
        <p:spPr>
          <a:xfrm>
            <a:off x="1141413" y="618518"/>
            <a:ext cx="9905998" cy="1478570"/>
          </a:xfrm>
        </p:spPr>
        <p:txBody>
          <a:bodyPr>
            <a:normAutofit fontScale="90000"/>
          </a:bodyPr>
          <a:lstStyle/>
          <a:p>
            <a:r>
              <a:rPr lang="en-IN" b="1" u="sng" dirty="0"/>
              <a:t>Anomaly-based (behavioural) Detection Model</a:t>
            </a:r>
            <a:br>
              <a:rPr lang="en-IN" dirty="0"/>
            </a:br>
            <a:endParaRPr lang="en-IN" dirty="0"/>
          </a:p>
        </p:txBody>
      </p:sp>
      <p:sp>
        <p:nvSpPr>
          <p:cNvPr id="3" name="Content Placeholder 2">
            <a:extLst>
              <a:ext uri="{FF2B5EF4-FFF2-40B4-BE49-F238E27FC236}">
                <a16:creationId xmlns:a16="http://schemas.microsoft.com/office/drawing/2014/main" id="{9F93EDC3-6C02-4354-A625-12B1B140981C}"/>
              </a:ext>
            </a:extLst>
          </p:cNvPr>
          <p:cNvSpPr>
            <a:spLocks noGrp="1"/>
          </p:cNvSpPr>
          <p:nvPr>
            <p:ph idx="1"/>
          </p:nvPr>
        </p:nvSpPr>
        <p:spPr/>
        <p:txBody>
          <a:bodyPr>
            <a:normAutofit fontScale="62500" lnSpcReduction="20000"/>
          </a:bodyPr>
          <a:lstStyle/>
          <a:p>
            <a:r>
              <a:rPr lang="en-IN" dirty="0"/>
              <a:t>In the anomaly-based detection model, the number of times a user attempts to log into the system, successful or not, is considered. If the attempts from a user exceed a predetermined number, the system will lock out this user’s IP for a period of time. The user may retry after this time has elapsed. It is important that this period and threshold be arbitrary.</a:t>
            </a:r>
          </a:p>
          <a:p>
            <a:r>
              <a:rPr lang="en-IN" dirty="0"/>
              <a:t> This allows the system administrator to determine what the appropriate values for each particular application are, since different systems have different requirements. Anytime the system detects a possible attack, it makes a record of this attack and may block an attacker from accessing the system any further. Furthermore, an alert may be sent to the system administrator.</a:t>
            </a:r>
          </a:p>
          <a:p>
            <a:r>
              <a:rPr lang="en-IN" dirty="0"/>
              <a:t> While the IDPS is scanning for attacks, it makes a log of access attempts into the system. This is critical, because if the system administrator wishes to determine if an attack is being attempted at a later time, he has the option of looking back at the access logs to see what input a suspected attack attempted to issue. </a:t>
            </a:r>
          </a:p>
          <a:p>
            <a:r>
              <a:rPr lang="en-IN" dirty="0"/>
              <a:t>The system administrator may subsequently block the user if he determines the user was launching an attack on the system. Furthermore, the system administrator or an analyst may examine the log to learn what strategies and patterns the attacker used. This invaluable information may be evaluated and used to develop new SQL-I attack signatures or tweak existing ones.</a:t>
            </a:r>
          </a:p>
          <a:p>
            <a:endParaRPr lang="en-IN" dirty="0"/>
          </a:p>
        </p:txBody>
      </p:sp>
    </p:spTree>
    <p:extLst>
      <p:ext uri="{BB962C8B-B14F-4D97-AF65-F5344CB8AC3E}">
        <p14:creationId xmlns:p14="http://schemas.microsoft.com/office/powerpoint/2010/main" val="2025046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2A35-64BD-4EBA-B1BB-3FA770AF0E89}"/>
              </a:ext>
            </a:extLst>
          </p:cNvPr>
          <p:cNvSpPr>
            <a:spLocks noGrp="1"/>
          </p:cNvSpPr>
          <p:nvPr>
            <p:ph type="title"/>
          </p:nvPr>
        </p:nvSpPr>
        <p:spPr/>
        <p:txBody>
          <a:bodyPr/>
          <a:lstStyle/>
          <a:p>
            <a:r>
              <a:rPr lang="en-IN" b="1" u="sng" dirty="0"/>
              <a:t>Implementation</a:t>
            </a:r>
          </a:p>
        </p:txBody>
      </p:sp>
      <p:sp>
        <p:nvSpPr>
          <p:cNvPr id="3" name="Content Placeholder 2">
            <a:extLst>
              <a:ext uri="{FF2B5EF4-FFF2-40B4-BE49-F238E27FC236}">
                <a16:creationId xmlns:a16="http://schemas.microsoft.com/office/drawing/2014/main" id="{A6188B70-BCA7-4A90-8498-9C4539806462}"/>
              </a:ext>
            </a:extLst>
          </p:cNvPr>
          <p:cNvSpPr>
            <a:spLocks noGrp="1"/>
          </p:cNvSpPr>
          <p:nvPr>
            <p:ph idx="1"/>
          </p:nvPr>
        </p:nvSpPr>
        <p:spPr/>
        <p:txBody>
          <a:bodyPr>
            <a:normAutofit fontScale="77500" lnSpcReduction="20000"/>
          </a:bodyPr>
          <a:lstStyle/>
          <a:p>
            <a:r>
              <a:rPr lang="en-IN" dirty="0"/>
              <a:t>The IDPS system uses both signature-based and anomaly-based detection models to identify threats and attacks on the system.  Signatures are carefully selected to implement the signature-based model.  Anomaly-based detection is based on the number of times a user attempted to access the system, regardless of whether any SQL-I patterns have been detected. IDPS is case-insensitive while trying to use the signature-based detection method to detect SQL-I attacks.  </a:t>
            </a:r>
          </a:p>
          <a:p>
            <a:r>
              <a:rPr lang="en-IN" dirty="0"/>
              <a:t>The IDPS deals with White Space Manipulation attack by removing any white space before comparing text with known SQL-I attack patterns.  The IDPS deals with Comments attack by looking for comment characters in the submitted text.  The String Concatenation attack is dealt with by looking for the concatenation operation characters or CONCAT function.  The keyword “UNION” is searched for by the IDPS in case an attack tries to perform the UNION Injection attack. </a:t>
            </a:r>
          </a:p>
        </p:txBody>
      </p:sp>
    </p:spTree>
    <p:extLst>
      <p:ext uri="{BB962C8B-B14F-4D97-AF65-F5344CB8AC3E}">
        <p14:creationId xmlns:p14="http://schemas.microsoft.com/office/powerpoint/2010/main" val="3781850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2B34-B00B-444A-B8DE-2542D2575D2B}"/>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34180F8C-957A-4993-A63F-8504FA347D9B}"/>
              </a:ext>
            </a:extLst>
          </p:cNvPr>
          <p:cNvSpPr>
            <a:spLocks noGrp="1"/>
          </p:cNvSpPr>
          <p:nvPr>
            <p:ph idx="1"/>
          </p:nvPr>
        </p:nvSpPr>
        <p:spPr/>
        <p:txBody>
          <a:bodyPr>
            <a:normAutofit fontScale="85000" lnSpcReduction="20000"/>
          </a:bodyPr>
          <a:lstStyle/>
          <a:p>
            <a:r>
              <a:rPr lang="en-IN" dirty="0"/>
              <a:t> The system will also look for binary, hexadecimal, and decimal characters in the submitted text to catch instances of this SQL-I attack variation.  Sample patterns may be found in the SQLI_PATTERNS table described in the IDPS database schema. Even when no SQL-I attack pattern is detected in the submitted form text, the IDPS monitors the frequency of the login attempts to implement the anomaly-based detection method.  </a:t>
            </a:r>
          </a:p>
          <a:p>
            <a:r>
              <a:rPr lang="en-IN" dirty="0"/>
              <a:t>When the number of visits has exceeded a predetermined threshold, the system automatically blocks the visitor for a time. It is significant to note that the screen the user sees when he or she has entered an incorrect password or when an SQL-I pattern is detected in the text matches.  No feedback is communicated to the user as to whether or not the system has detected an attack to ensure the system limits unnecessary information broadcast.</a:t>
            </a:r>
          </a:p>
          <a:p>
            <a:endParaRPr lang="en-IN" dirty="0"/>
          </a:p>
        </p:txBody>
      </p:sp>
    </p:spTree>
    <p:extLst>
      <p:ext uri="{BB962C8B-B14F-4D97-AF65-F5344CB8AC3E}">
        <p14:creationId xmlns:p14="http://schemas.microsoft.com/office/powerpoint/2010/main" val="1867657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8172-46DC-409A-A7EC-296E8295704A}"/>
              </a:ext>
            </a:extLst>
          </p:cNvPr>
          <p:cNvSpPr>
            <a:spLocks noGrp="1"/>
          </p:cNvSpPr>
          <p:nvPr>
            <p:ph type="title"/>
          </p:nvPr>
        </p:nvSpPr>
        <p:spPr/>
        <p:txBody>
          <a:bodyPr/>
          <a:lstStyle/>
          <a:p>
            <a:r>
              <a:rPr lang="en-IN" b="1" u="sng" dirty="0"/>
              <a:t>Conclusion:</a:t>
            </a:r>
            <a:br>
              <a:rPr lang="en-IN" dirty="0"/>
            </a:br>
            <a:endParaRPr lang="en-IN" dirty="0"/>
          </a:p>
        </p:txBody>
      </p:sp>
      <p:sp>
        <p:nvSpPr>
          <p:cNvPr id="3" name="Content Placeholder 2">
            <a:extLst>
              <a:ext uri="{FF2B5EF4-FFF2-40B4-BE49-F238E27FC236}">
                <a16:creationId xmlns:a16="http://schemas.microsoft.com/office/drawing/2014/main" id="{1F8D5F49-A5FF-4F69-A335-0F0F1759A38F}"/>
              </a:ext>
            </a:extLst>
          </p:cNvPr>
          <p:cNvSpPr>
            <a:spLocks noGrp="1"/>
          </p:cNvSpPr>
          <p:nvPr>
            <p:ph idx="1"/>
          </p:nvPr>
        </p:nvSpPr>
        <p:spPr/>
        <p:txBody>
          <a:bodyPr>
            <a:normAutofit lnSpcReduction="10000"/>
          </a:bodyPr>
          <a:lstStyle/>
          <a:p>
            <a:r>
              <a:rPr lang="en-IN" dirty="0"/>
              <a:t>The proposed generic algorithm is substantial in scrutiny of its simple detection mechanism against SQL injection attacks. Testing of web applications for SQL injection attack is a significant step for ensuring its performance and quality. The proposed algorithm performs much faster and endowed with proficient solution to resolve against SQL injection attacks. The paper work has analysed with various detection methods and the proposed method cannot only be implemented on web applications also can be used on any applications which interacts towards databases. </a:t>
            </a:r>
          </a:p>
          <a:p>
            <a:endParaRPr lang="en-IN" dirty="0"/>
          </a:p>
        </p:txBody>
      </p:sp>
    </p:spTree>
    <p:extLst>
      <p:ext uri="{BB962C8B-B14F-4D97-AF65-F5344CB8AC3E}">
        <p14:creationId xmlns:p14="http://schemas.microsoft.com/office/powerpoint/2010/main" val="1020193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4AD5-ADBF-4025-B2B6-42823848EE61}"/>
              </a:ext>
            </a:extLst>
          </p:cNvPr>
          <p:cNvSpPr>
            <a:spLocks noGrp="1"/>
          </p:cNvSpPr>
          <p:nvPr>
            <p:ph type="title"/>
          </p:nvPr>
        </p:nvSpPr>
        <p:spPr/>
        <p:txBody>
          <a:bodyPr/>
          <a:lstStyle/>
          <a:p>
            <a:r>
              <a:rPr lang="en-IN" b="1" u="sng" dirty="0"/>
              <a:t>Future Work:</a:t>
            </a:r>
            <a:br>
              <a:rPr lang="en-IN" dirty="0"/>
            </a:br>
            <a:endParaRPr lang="en-IN" dirty="0"/>
          </a:p>
        </p:txBody>
      </p:sp>
      <p:sp>
        <p:nvSpPr>
          <p:cNvPr id="3" name="Content Placeholder 2">
            <a:extLst>
              <a:ext uri="{FF2B5EF4-FFF2-40B4-BE49-F238E27FC236}">
                <a16:creationId xmlns:a16="http://schemas.microsoft.com/office/drawing/2014/main" id="{8E7B4FEB-0202-48EE-9957-A894AA95D2B2}"/>
              </a:ext>
            </a:extLst>
          </p:cNvPr>
          <p:cNvSpPr>
            <a:spLocks noGrp="1"/>
          </p:cNvSpPr>
          <p:nvPr>
            <p:ph idx="1"/>
          </p:nvPr>
        </p:nvSpPr>
        <p:spPr/>
        <p:txBody>
          <a:bodyPr/>
          <a:lstStyle/>
          <a:p>
            <a:r>
              <a:rPr lang="en-IN" dirty="0"/>
              <a:t>The future research will be considerate to construct SQL parser. Generation of parser to detect critical vulnerabilities is another one complex approach. Also dynamic checking complier can be designed to harden the web applications in three-tier internet services for protecting from SQL Injection attacks (SQLIAs). Both the approaches were quite feasible to achieve effectiveness and efficiency</a:t>
            </a:r>
          </a:p>
          <a:p>
            <a:endParaRPr lang="en-IN" dirty="0"/>
          </a:p>
        </p:txBody>
      </p:sp>
    </p:spTree>
    <p:extLst>
      <p:ext uri="{BB962C8B-B14F-4D97-AF65-F5344CB8AC3E}">
        <p14:creationId xmlns:p14="http://schemas.microsoft.com/office/powerpoint/2010/main" val="4025066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F47D-3EE7-4640-958A-55AD0CCCFB81}"/>
              </a:ext>
            </a:extLst>
          </p:cNvPr>
          <p:cNvSpPr>
            <a:spLocks noGrp="1"/>
          </p:cNvSpPr>
          <p:nvPr>
            <p:ph type="title"/>
          </p:nvPr>
        </p:nvSpPr>
        <p:spPr/>
        <p:txBody>
          <a:bodyPr/>
          <a:lstStyle/>
          <a:p>
            <a:r>
              <a:rPr lang="en-IN" b="1" u="sng" dirty="0"/>
              <a:t>References </a:t>
            </a:r>
            <a:br>
              <a:rPr lang="en-IN" dirty="0"/>
            </a:br>
            <a:endParaRPr lang="en-IN" dirty="0"/>
          </a:p>
        </p:txBody>
      </p:sp>
      <p:sp>
        <p:nvSpPr>
          <p:cNvPr id="3" name="Content Placeholder 2">
            <a:extLst>
              <a:ext uri="{FF2B5EF4-FFF2-40B4-BE49-F238E27FC236}">
                <a16:creationId xmlns:a16="http://schemas.microsoft.com/office/drawing/2014/main" id="{655C6CFD-334D-4C6A-8ED4-5A88477AC5D1}"/>
              </a:ext>
            </a:extLst>
          </p:cNvPr>
          <p:cNvSpPr>
            <a:spLocks noGrp="1"/>
          </p:cNvSpPr>
          <p:nvPr>
            <p:ph idx="1"/>
          </p:nvPr>
        </p:nvSpPr>
        <p:spPr>
          <a:xfrm>
            <a:off x="1141412" y="1580226"/>
            <a:ext cx="9905999" cy="4793942"/>
          </a:xfrm>
        </p:spPr>
        <p:txBody>
          <a:bodyPr>
            <a:normAutofit fontScale="70000" lnSpcReduction="20000"/>
          </a:bodyPr>
          <a:lstStyle/>
          <a:p>
            <a:r>
              <a:rPr lang="en-IN" dirty="0"/>
              <a:t>1. Stephen Thomas, Laurie Williams, Tao </a:t>
            </a:r>
            <a:r>
              <a:rPr lang="en-IN" dirty="0" err="1"/>
              <a:t>Xie</a:t>
            </a:r>
            <a:r>
              <a:rPr lang="en-IN" dirty="0"/>
              <a:t>, on automated prepared statement generation to remove SQL injection vulnerabilities, Journal of Information and Software Technology, Elsevier Ltd, 2009</a:t>
            </a:r>
          </a:p>
          <a:p>
            <a:r>
              <a:rPr lang="en-IN" dirty="0"/>
              <a:t>2. Abdul </a:t>
            </a:r>
            <a:r>
              <a:rPr lang="en-IN" dirty="0" err="1"/>
              <a:t>Bashah</a:t>
            </a:r>
            <a:r>
              <a:rPr lang="en-IN" dirty="0"/>
              <a:t> Mat Ali , Ala’ Yaseen Ibrahim </a:t>
            </a:r>
            <a:r>
              <a:rPr lang="en-IN" dirty="0" err="1"/>
              <a:t>Shakhatrehb</a:t>
            </a:r>
            <a:r>
              <a:rPr lang="en-IN" dirty="0"/>
              <a:t>, </a:t>
            </a:r>
            <a:r>
              <a:rPr lang="en-IN" dirty="0" err="1"/>
              <a:t>MohdSyazwanAbdullahc</a:t>
            </a:r>
            <a:r>
              <a:rPr lang="en-IN" dirty="0"/>
              <a:t>, </a:t>
            </a:r>
            <a:r>
              <a:rPr lang="en-IN" dirty="0" err="1"/>
              <a:t>JasemAlostadd</a:t>
            </a:r>
            <a:r>
              <a:rPr lang="en-IN" dirty="0"/>
              <a:t>, SQL-injection vulnerability scanning tool for automatic creation of SQL-injection attacks, Journal of Procedia Computer Science, Elsevier Ltd, 2010</a:t>
            </a:r>
          </a:p>
          <a:p>
            <a:r>
              <a:rPr lang="en-IN" dirty="0"/>
              <a:t>3. </a:t>
            </a:r>
            <a:r>
              <a:rPr lang="en-IN" dirty="0" err="1"/>
              <a:t>Joa˜o</a:t>
            </a:r>
            <a:r>
              <a:rPr lang="en-IN" dirty="0"/>
              <a:t> Antunes, Nuno Neves, Miguel Correia, Paulo </a:t>
            </a:r>
            <a:r>
              <a:rPr lang="en-IN" dirty="0" err="1"/>
              <a:t>Verissimo</a:t>
            </a:r>
            <a:r>
              <a:rPr lang="en-IN" dirty="0"/>
              <a:t>, and Rui Neves, Vulnerability Discovery with Attack Injection, IEEE Transactions on Software Engineering, 2010, Vol. 36</a:t>
            </a:r>
          </a:p>
          <a:p>
            <a:r>
              <a:rPr lang="en-IN" dirty="0"/>
              <a:t>4. </a:t>
            </a:r>
            <a:r>
              <a:rPr lang="en-IN" dirty="0" err="1"/>
              <a:t>Inyong</a:t>
            </a:r>
            <a:r>
              <a:rPr lang="en-IN" dirty="0"/>
              <a:t> Lee, </a:t>
            </a:r>
            <a:r>
              <a:rPr lang="en-IN" dirty="0" err="1"/>
              <a:t>SoonkiJeong</a:t>
            </a:r>
            <a:r>
              <a:rPr lang="en-IN" dirty="0"/>
              <a:t>, </a:t>
            </a:r>
            <a:r>
              <a:rPr lang="en-IN" dirty="0" err="1"/>
              <a:t>Sangsoo</a:t>
            </a:r>
            <a:r>
              <a:rPr lang="en-IN" dirty="0"/>
              <a:t> Yeo, </a:t>
            </a:r>
            <a:r>
              <a:rPr lang="en-IN" dirty="0" err="1"/>
              <a:t>Jongsub</a:t>
            </a:r>
            <a:r>
              <a:rPr lang="en-IN" dirty="0"/>
              <a:t> Moon, A novel method for SQL injection attack detection based on removing SQL query attribute values, Journal of Mathematical and Computer </a:t>
            </a:r>
            <a:r>
              <a:rPr lang="en-IN" dirty="0" err="1"/>
              <a:t>Modeling</a:t>
            </a:r>
            <a:r>
              <a:rPr lang="en-IN" dirty="0"/>
              <a:t>, Elsevier Ltd, 2011 </a:t>
            </a:r>
          </a:p>
          <a:p>
            <a:r>
              <a:rPr lang="en-IN" dirty="0"/>
              <a:t>5. Shaukat Ali, </a:t>
            </a:r>
            <a:r>
              <a:rPr lang="en-IN" dirty="0" err="1"/>
              <a:t>Azhar</a:t>
            </a:r>
            <a:r>
              <a:rPr lang="en-IN" dirty="0"/>
              <a:t> Rauf, Huma </a:t>
            </a:r>
            <a:r>
              <a:rPr lang="en-IN" dirty="0" err="1"/>
              <a:t>Javed</a:t>
            </a:r>
            <a:r>
              <a:rPr lang="en-IN" dirty="0"/>
              <a:t>, SQLIPA: An Authentication Mechanism against SQL Injection, European Journal of Scientific Research, 2009, Vol.38</a:t>
            </a:r>
          </a:p>
          <a:p>
            <a:r>
              <a:rPr lang="en-IN" dirty="0"/>
              <a:t>6. J. Park, B. Noh, SQL injection attack detection: profiling of web application parameter using the sequence pairwise alignment, Journal of Information Security Applications, LNCS, 2007, vol. 4298</a:t>
            </a:r>
          </a:p>
          <a:p>
            <a:r>
              <a:rPr lang="en-IN" dirty="0"/>
              <a:t>7. http://www.ijarcs.info/index.php/Ijarcs/article/viewFile/3076/3059</a:t>
            </a:r>
          </a:p>
          <a:p>
            <a:endParaRPr lang="en-IN" dirty="0"/>
          </a:p>
        </p:txBody>
      </p:sp>
    </p:spTree>
    <p:extLst>
      <p:ext uri="{BB962C8B-B14F-4D97-AF65-F5344CB8AC3E}">
        <p14:creationId xmlns:p14="http://schemas.microsoft.com/office/powerpoint/2010/main" val="3511529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0118-4BE5-4B5A-AA52-157E2C765C8F}"/>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27FE6ABF-237E-4188-82BF-9867EE1A8B31}"/>
              </a:ext>
            </a:extLst>
          </p:cNvPr>
          <p:cNvSpPr>
            <a:spLocks noGrp="1"/>
          </p:cNvSpPr>
          <p:nvPr>
            <p:ph idx="1"/>
          </p:nvPr>
        </p:nvSpPr>
        <p:spPr>
          <a:xfrm>
            <a:off x="1141412" y="1864311"/>
            <a:ext cx="9905999" cy="4563122"/>
          </a:xfrm>
        </p:spPr>
        <p:txBody>
          <a:bodyPr>
            <a:normAutofit fontScale="77500" lnSpcReduction="20000"/>
          </a:bodyPr>
          <a:lstStyle/>
          <a:p>
            <a:r>
              <a:rPr lang="en-IN" dirty="0"/>
              <a:t>8. Webpage “Wikipedia.org: SQL”  </a:t>
            </a:r>
          </a:p>
          <a:p>
            <a:r>
              <a:rPr lang="en-IN" dirty="0"/>
              <a:t>http://en.wikipedia.org/wiki/SQL  </a:t>
            </a:r>
          </a:p>
          <a:p>
            <a:r>
              <a:rPr lang="en-IN" dirty="0"/>
              <a:t>9.Webpage “Homepage for </a:t>
            </a:r>
            <a:r>
              <a:rPr lang="en-IN" dirty="0" err="1"/>
              <a:t>GreenSQL</a:t>
            </a:r>
            <a:r>
              <a:rPr lang="en-IN" dirty="0"/>
              <a:t>” </a:t>
            </a:r>
          </a:p>
          <a:p>
            <a:r>
              <a:rPr lang="en-IN" dirty="0"/>
              <a:t>http://www.greensql.net/   Retrieved on 2009-12-15. </a:t>
            </a:r>
          </a:p>
          <a:p>
            <a:r>
              <a:rPr lang="en-IN" dirty="0"/>
              <a:t>10. Webpage “About page for dotDefender from </a:t>
            </a:r>
            <a:r>
              <a:rPr lang="en-IN" dirty="0" err="1"/>
              <a:t>Applicure</a:t>
            </a:r>
            <a:r>
              <a:rPr lang="en-IN" dirty="0"/>
              <a:t>” </a:t>
            </a:r>
          </a:p>
          <a:p>
            <a:r>
              <a:rPr lang="en-IN" dirty="0"/>
              <a:t>http://www.applicure.com/About_dotDefender    Retrieved on 2009-12-15. </a:t>
            </a:r>
          </a:p>
          <a:p>
            <a:r>
              <a:rPr lang="en-IN" dirty="0"/>
              <a:t>11. Webpage “About page for </a:t>
            </a:r>
            <a:r>
              <a:rPr lang="en-IN" dirty="0" err="1"/>
              <a:t>CodeScan</a:t>
            </a:r>
            <a:r>
              <a:rPr lang="en-IN" dirty="0"/>
              <a:t> from </a:t>
            </a:r>
            <a:r>
              <a:rPr lang="en-IN" dirty="0" err="1"/>
              <a:t>CodeScan</a:t>
            </a:r>
            <a:r>
              <a:rPr lang="en-IN" dirty="0"/>
              <a:t> Limited” </a:t>
            </a:r>
          </a:p>
          <a:p>
            <a:r>
              <a:rPr lang="en-IN" dirty="0"/>
              <a:t>http://www.codescan.com/about-codescan/what   Retrieved on 2010-04-10. </a:t>
            </a:r>
          </a:p>
          <a:p>
            <a:r>
              <a:rPr lang="en-IN" dirty="0"/>
              <a:t>12.Aulakh, T.   Intrusion Detection and Prevention System: CGI Attacks, 2009. San </a:t>
            </a:r>
          </a:p>
          <a:p>
            <a:r>
              <a:rPr lang="en-IN" dirty="0"/>
              <a:t>Jose State University master’s thesis project. </a:t>
            </a:r>
          </a:p>
          <a:p>
            <a:r>
              <a:rPr lang="en-IN" dirty="0"/>
              <a:t>13. https://www.geeksforgeeks.org/sql-injection-2/</a:t>
            </a:r>
          </a:p>
          <a:p>
            <a:endParaRPr lang="en-IN" dirty="0"/>
          </a:p>
        </p:txBody>
      </p:sp>
    </p:spTree>
    <p:extLst>
      <p:ext uri="{BB962C8B-B14F-4D97-AF65-F5344CB8AC3E}">
        <p14:creationId xmlns:p14="http://schemas.microsoft.com/office/powerpoint/2010/main" val="76866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B240-27F0-4670-9A69-C043DAB2F1FA}"/>
              </a:ext>
            </a:extLst>
          </p:cNvPr>
          <p:cNvSpPr>
            <a:spLocks noGrp="1"/>
          </p:cNvSpPr>
          <p:nvPr>
            <p:ph type="title"/>
          </p:nvPr>
        </p:nvSpPr>
        <p:spPr/>
        <p:txBody>
          <a:bodyPr/>
          <a:lstStyle/>
          <a:p>
            <a:r>
              <a:rPr lang="en-IN" b="1" u="sng" dirty="0"/>
              <a:t>Introduction</a:t>
            </a:r>
          </a:p>
        </p:txBody>
      </p:sp>
      <p:sp>
        <p:nvSpPr>
          <p:cNvPr id="3" name="Content Placeholder 2">
            <a:extLst>
              <a:ext uri="{FF2B5EF4-FFF2-40B4-BE49-F238E27FC236}">
                <a16:creationId xmlns:a16="http://schemas.microsoft.com/office/drawing/2014/main" id="{24545A2B-7B40-4B45-BCB5-CE834926774E}"/>
              </a:ext>
            </a:extLst>
          </p:cNvPr>
          <p:cNvSpPr>
            <a:spLocks noGrp="1"/>
          </p:cNvSpPr>
          <p:nvPr>
            <p:ph idx="1"/>
          </p:nvPr>
        </p:nvSpPr>
        <p:spPr/>
        <p:txBody>
          <a:bodyPr>
            <a:normAutofit fontScale="85000" lnSpcReduction="20000"/>
          </a:bodyPr>
          <a:lstStyle/>
          <a:p>
            <a:r>
              <a:rPr lang="en-IN" dirty="0"/>
              <a:t>Software has pervaded all over the world from past two decades and faced many fascinating challenges. Web applications have become obligatory in human’s day-to-day life while some of the frequently used functional web applications such as online banking, web mail, online auctions, online sales retails, social networks and blogs are the foremost targeted spots for the human web attackers. </a:t>
            </a:r>
          </a:p>
          <a:p>
            <a:r>
              <a:rPr lang="en-IN" dirty="0"/>
              <a:t>Web vulnerabilities have made tremendous growth in web applications whereas the web developers fail to meet global standards of designing framework and writing programming code. It is necessary to perform proper input sanitization, syntax validation and follow the security guidelines to secure for prevention of the major loopholes during the programming phase.</a:t>
            </a:r>
          </a:p>
          <a:p>
            <a:endParaRPr lang="en-IN" dirty="0"/>
          </a:p>
        </p:txBody>
      </p:sp>
    </p:spTree>
    <p:extLst>
      <p:ext uri="{BB962C8B-B14F-4D97-AF65-F5344CB8AC3E}">
        <p14:creationId xmlns:p14="http://schemas.microsoft.com/office/powerpoint/2010/main" val="241266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D469-508D-4C8C-905A-A6E6005DE9D5}"/>
              </a:ext>
            </a:extLst>
          </p:cNvPr>
          <p:cNvSpPr>
            <a:spLocks noGrp="1"/>
          </p:cNvSpPr>
          <p:nvPr>
            <p:ph type="title"/>
          </p:nvPr>
        </p:nvSpPr>
        <p:spPr/>
        <p:txBody>
          <a:bodyPr/>
          <a:lstStyle/>
          <a:p>
            <a:r>
              <a:rPr lang="en-IN" b="1" u="sng" dirty="0"/>
              <a:t>Introduction cont..</a:t>
            </a:r>
          </a:p>
        </p:txBody>
      </p:sp>
      <p:sp>
        <p:nvSpPr>
          <p:cNvPr id="3" name="Content Placeholder 2">
            <a:extLst>
              <a:ext uri="{FF2B5EF4-FFF2-40B4-BE49-F238E27FC236}">
                <a16:creationId xmlns:a16="http://schemas.microsoft.com/office/drawing/2014/main" id="{54958B66-A3C1-4550-B93D-02D05BABCE9D}"/>
              </a:ext>
            </a:extLst>
          </p:cNvPr>
          <p:cNvSpPr>
            <a:spLocks noGrp="1"/>
          </p:cNvSpPr>
          <p:nvPr>
            <p:ph idx="1"/>
          </p:nvPr>
        </p:nvSpPr>
        <p:spPr/>
        <p:txBody>
          <a:bodyPr>
            <a:normAutofit fontScale="77500" lnSpcReduction="20000"/>
          </a:bodyPr>
          <a:lstStyle/>
          <a:p>
            <a:r>
              <a:rPr lang="en-IN" dirty="0"/>
              <a:t>It is highly challengeable task for security-oriented developers to build reliable tools that provide easier approach to handle the security issues. Vulnerability detection scanners are highly intense, used most often among large organizations as they not detect potential vulnerability. </a:t>
            </a:r>
          </a:p>
          <a:p>
            <a:r>
              <a:rPr lang="en-IN" dirty="0"/>
              <a:t>Some scanners are not detecting stored vulnerabilities and others are very particular to detect Cross Site Scripting (XSS), Cross Channel Scripting (XCS), Information Leakage, etc. even with some major limitations. The research concentrates by taking SQL injection vulnerability which is one of the common critical attacks on web applications. </a:t>
            </a:r>
          </a:p>
          <a:p>
            <a:r>
              <a:rPr lang="en-IN" dirty="0"/>
              <a:t>An existing study performed in 2007 shows the result of about 70% of database-centric web applications are under high risk being hacked by the attackers; eventually most of them are SQL injection attacks. </a:t>
            </a:r>
          </a:p>
          <a:p>
            <a:endParaRPr lang="en-IN" dirty="0"/>
          </a:p>
        </p:txBody>
      </p:sp>
    </p:spTree>
    <p:extLst>
      <p:ext uri="{BB962C8B-B14F-4D97-AF65-F5344CB8AC3E}">
        <p14:creationId xmlns:p14="http://schemas.microsoft.com/office/powerpoint/2010/main" val="55791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C06D-31A7-4136-90F4-28FEF3C7CA01}"/>
              </a:ext>
            </a:extLst>
          </p:cNvPr>
          <p:cNvSpPr>
            <a:spLocks noGrp="1"/>
          </p:cNvSpPr>
          <p:nvPr>
            <p:ph type="title"/>
          </p:nvPr>
        </p:nvSpPr>
        <p:spPr/>
        <p:txBody>
          <a:bodyPr/>
          <a:lstStyle/>
          <a:p>
            <a:r>
              <a:rPr lang="en-IN" b="1" u="sng" dirty="0"/>
              <a:t>Background of the SQL Injection Attacks (SQLIAs)</a:t>
            </a:r>
          </a:p>
        </p:txBody>
      </p:sp>
      <p:sp>
        <p:nvSpPr>
          <p:cNvPr id="3" name="Content Placeholder 2">
            <a:extLst>
              <a:ext uri="{FF2B5EF4-FFF2-40B4-BE49-F238E27FC236}">
                <a16:creationId xmlns:a16="http://schemas.microsoft.com/office/drawing/2014/main" id="{85BFE166-E87A-43A5-B562-D99AD5BD62BB}"/>
              </a:ext>
            </a:extLst>
          </p:cNvPr>
          <p:cNvSpPr>
            <a:spLocks noGrp="1"/>
          </p:cNvSpPr>
          <p:nvPr>
            <p:ph idx="1"/>
          </p:nvPr>
        </p:nvSpPr>
        <p:spPr/>
        <p:txBody>
          <a:bodyPr>
            <a:normAutofit fontScale="92500" lnSpcReduction="10000"/>
          </a:bodyPr>
          <a:lstStyle/>
          <a:p>
            <a:r>
              <a:rPr lang="en-IN" dirty="0"/>
              <a:t>SQL injection attack (code injection) is the most common and easiest type of vulnerability technique adopted by the web attackers through data-driven web applications. By using simple SQL commands such as Select, Where, Insert, Delete and Update, the malicious attackers efficiently re-structure the actual SQL code (statements) and executes vulnerable code into the web applications. </a:t>
            </a:r>
          </a:p>
          <a:p>
            <a:r>
              <a:rPr lang="en-IN" dirty="0"/>
              <a:t>Once nasty attacker attain their goals they can easily access sensitive information, modify secured data, executes the data, and even they may collapse the entire application. Since the privacy of the database administrator loses their role by unauthorized accesses of malicious. </a:t>
            </a:r>
          </a:p>
        </p:txBody>
      </p:sp>
    </p:spTree>
    <p:extLst>
      <p:ext uri="{BB962C8B-B14F-4D97-AF65-F5344CB8AC3E}">
        <p14:creationId xmlns:p14="http://schemas.microsoft.com/office/powerpoint/2010/main" val="16467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E422-43D4-44DA-B750-2ADCE78938B2}"/>
              </a:ext>
            </a:extLst>
          </p:cNvPr>
          <p:cNvSpPr>
            <a:spLocks noGrp="1"/>
          </p:cNvSpPr>
          <p:nvPr>
            <p:ph type="title"/>
          </p:nvPr>
        </p:nvSpPr>
        <p:spPr/>
        <p:txBody>
          <a:bodyPr/>
          <a:lstStyle/>
          <a:p>
            <a:r>
              <a:rPr lang="en-IN" b="1" u="sng" dirty="0"/>
              <a:t>Background of the SQL Injection Attacks (SQLIAs) cont..</a:t>
            </a:r>
          </a:p>
        </p:txBody>
      </p:sp>
      <p:sp>
        <p:nvSpPr>
          <p:cNvPr id="3" name="Content Placeholder 2">
            <a:extLst>
              <a:ext uri="{FF2B5EF4-FFF2-40B4-BE49-F238E27FC236}">
                <a16:creationId xmlns:a16="http://schemas.microsoft.com/office/drawing/2014/main" id="{00DD8082-CDEE-4504-A121-C4DE4EA41A74}"/>
              </a:ext>
            </a:extLst>
          </p:cNvPr>
          <p:cNvSpPr>
            <a:spLocks noGrp="1"/>
          </p:cNvSpPr>
          <p:nvPr>
            <p:ph idx="1"/>
          </p:nvPr>
        </p:nvSpPr>
        <p:spPr/>
        <p:txBody>
          <a:bodyPr>
            <a:normAutofit fontScale="85000" lnSpcReduction="20000"/>
          </a:bodyPr>
          <a:lstStyle/>
          <a:p>
            <a:r>
              <a:rPr lang="en-IN" dirty="0"/>
              <a:t>SQL injection attacks are more lucrative for attackers as they mainly focus to stolen bank account, credit card numbers, etc. This type of security issues on web applications is more susceptible, can be handled by the authentication of users. Many forms of SQL injection attacks exist.</a:t>
            </a:r>
          </a:p>
          <a:p>
            <a:r>
              <a:rPr lang="en-IN" dirty="0"/>
              <a:t> Most common takes the benefits </a:t>
            </a:r>
            <a:r>
              <a:rPr lang="en-IN" dirty="0" err="1"/>
              <a:t>ofpassed</a:t>
            </a:r>
            <a:r>
              <a:rPr lang="en-IN" dirty="0"/>
              <a:t> parameters, type handling, use of SQL statements Various types of SQL injection attacks are available such as tautologies, illegal/logically incorrect queries, UNION query, Piggy-backed queries, Stored Procedures, Blind SQL, Timing Attack, Alternate Encoding and etc.</a:t>
            </a:r>
          </a:p>
          <a:p>
            <a:r>
              <a:rPr lang="en-IN" dirty="0"/>
              <a:t> Defeating these types of attacks is not simple since the attacker actually changes the behaviour of predefined SQL queries.</a:t>
            </a:r>
          </a:p>
        </p:txBody>
      </p:sp>
    </p:spTree>
    <p:extLst>
      <p:ext uri="{BB962C8B-B14F-4D97-AF65-F5344CB8AC3E}">
        <p14:creationId xmlns:p14="http://schemas.microsoft.com/office/powerpoint/2010/main" val="426262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034A-391E-4597-86A3-72C9BDEE94C8}"/>
              </a:ext>
            </a:extLst>
          </p:cNvPr>
          <p:cNvSpPr>
            <a:spLocks noGrp="1"/>
          </p:cNvSpPr>
          <p:nvPr>
            <p:ph type="title"/>
          </p:nvPr>
        </p:nvSpPr>
        <p:spPr/>
        <p:txBody>
          <a:bodyPr/>
          <a:lstStyle/>
          <a:p>
            <a:r>
              <a:rPr lang="en-IN" b="1" u="sng" dirty="0"/>
              <a:t>Methods to Detect and Prevent SQLIAs</a:t>
            </a:r>
            <a:endParaRPr lang="en-IN" dirty="0"/>
          </a:p>
        </p:txBody>
      </p:sp>
      <p:sp>
        <p:nvSpPr>
          <p:cNvPr id="3" name="Content Placeholder 2">
            <a:extLst>
              <a:ext uri="{FF2B5EF4-FFF2-40B4-BE49-F238E27FC236}">
                <a16:creationId xmlns:a16="http://schemas.microsoft.com/office/drawing/2014/main" id="{10D59E9C-C0BE-4A6B-9F5D-09BC0DC04603}"/>
              </a:ext>
            </a:extLst>
          </p:cNvPr>
          <p:cNvSpPr>
            <a:spLocks noGrp="1"/>
          </p:cNvSpPr>
          <p:nvPr>
            <p:ph idx="1"/>
          </p:nvPr>
        </p:nvSpPr>
        <p:spPr/>
        <p:txBody>
          <a:bodyPr>
            <a:normAutofit fontScale="85000" lnSpcReduction="20000"/>
          </a:bodyPr>
          <a:lstStyle/>
          <a:p>
            <a:r>
              <a:rPr lang="en-IN" dirty="0"/>
              <a:t>Many research authors explored a number of methods to detect and prevent SQLIAs; the most chosen techniques are static analysis, dynamic analysis, combined static and dynamic analysis, web framework, defensive programming and machine learning techniques. The method of static analysis is extreme were it analyses the code for vulnerability by without actually executing the code. </a:t>
            </a:r>
          </a:p>
          <a:p>
            <a:r>
              <a:rPr lang="en-IN" dirty="0"/>
              <a:t>Software metrics and reverse engineering are some forms of static analysis. Model checking, data flow analysis, abstract interpretation and use of assertions in source code are the several techniques of static code analysis. The method of dynamic analysis can be performed automatically by the analysis of vulnerabilities during the execution of web applications which avoids thousands of tests by doing several times manually. Example: CANDID tool. </a:t>
            </a:r>
          </a:p>
        </p:txBody>
      </p:sp>
    </p:spTree>
    <p:extLst>
      <p:ext uri="{BB962C8B-B14F-4D97-AF65-F5344CB8AC3E}">
        <p14:creationId xmlns:p14="http://schemas.microsoft.com/office/powerpoint/2010/main" val="243936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770A-9B92-4CD3-A6ED-4F010313678F}"/>
              </a:ext>
            </a:extLst>
          </p:cNvPr>
          <p:cNvSpPr>
            <a:spLocks noGrp="1"/>
          </p:cNvSpPr>
          <p:nvPr>
            <p:ph type="title"/>
          </p:nvPr>
        </p:nvSpPr>
        <p:spPr/>
        <p:txBody>
          <a:bodyPr/>
          <a:lstStyle/>
          <a:p>
            <a:r>
              <a:rPr lang="en-IN" b="1" u="sng" dirty="0"/>
              <a:t>Methods to Detect and Prevent SQLIAs cont..</a:t>
            </a:r>
          </a:p>
        </p:txBody>
      </p:sp>
      <p:sp>
        <p:nvSpPr>
          <p:cNvPr id="3" name="Content Placeholder 2">
            <a:extLst>
              <a:ext uri="{FF2B5EF4-FFF2-40B4-BE49-F238E27FC236}">
                <a16:creationId xmlns:a16="http://schemas.microsoft.com/office/drawing/2014/main" id="{2465F67A-070A-4A79-987C-82954B7F3FE2}"/>
              </a:ext>
            </a:extLst>
          </p:cNvPr>
          <p:cNvSpPr>
            <a:spLocks noGrp="1"/>
          </p:cNvSpPr>
          <p:nvPr>
            <p:ph idx="1"/>
          </p:nvPr>
        </p:nvSpPr>
        <p:spPr/>
        <p:txBody>
          <a:bodyPr>
            <a:normAutofit fontScale="85000" lnSpcReduction="20000"/>
          </a:bodyPr>
          <a:lstStyle/>
          <a:p>
            <a:r>
              <a:rPr lang="en-IN" dirty="0"/>
              <a:t>However, the research study analysed with various existing works and it has been proved dynamic analysis (penetration testing) tool is effective to test the web applications. Penetration testing tools are easy to use and assure to provide security information systems to their users by fixing the security weaknesses before they get exposed. The major advantages of penetration (dynamic) testing are:</a:t>
            </a:r>
          </a:p>
          <a:p>
            <a:pPr marL="457200" indent="-457200">
              <a:buFont typeface="+mj-lt"/>
              <a:buAutoNum type="arabicPeriod"/>
            </a:pPr>
            <a:r>
              <a:rPr lang="en-IN" dirty="0"/>
              <a:t>Not necessary to change the development lifecycle</a:t>
            </a:r>
          </a:p>
          <a:p>
            <a:pPr marL="457200" indent="-457200">
              <a:buFont typeface="+mj-lt"/>
              <a:buAutoNum type="arabicPeriod"/>
            </a:pPr>
            <a:r>
              <a:rPr lang="en-IN" dirty="0"/>
              <a:t>Avoids static analysis challenges </a:t>
            </a:r>
          </a:p>
          <a:p>
            <a:pPr marL="457200" indent="-457200">
              <a:buFont typeface="+mj-lt"/>
              <a:buAutoNum type="arabicPeriod"/>
            </a:pPr>
            <a:r>
              <a:rPr lang="en-IN" dirty="0"/>
              <a:t>No need for the source code </a:t>
            </a:r>
          </a:p>
          <a:p>
            <a:pPr marL="457200" indent="-457200">
              <a:buFont typeface="+mj-lt"/>
              <a:buAutoNum type="arabicPeriod"/>
            </a:pPr>
            <a:r>
              <a:rPr lang="en-IN" dirty="0"/>
              <a:t>Deployment-security.</a:t>
            </a:r>
          </a:p>
          <a:p>
            <a:endParaRPr lang="en-IN" dirty="0"/>
          </a:p>
        </p:txBody>
      </p:sp>
    </p:spTree>
    <p:extLst>
      <p:ext uri="{BB962C8B-B14F-4D97-AF65-F5344CB8AC3E}">
        <p14:creationId xmlns:p14="http://schemas.microsoft.com/office/powerpoint/2010/main" val="146015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6D92-A72D-474F-8FA4-9B2FAE7D95B5}"/>
              </a:ext>
            </a:extLst>
          </p:cNvPr>
          <p:cNvSpPr>
            <a:spLocks noGrp="1"/>
          </p:cNvSpPr>
          <p:nvPr>
            <p:ph type="title"/>
          </p:nvPr>
        </p:nvSpPr>
        <p:spPr/>
        <p:txBody>
          <a:bodyPr/>
          <a:lstStyle/>
          <a:p>
            <a:r>
              <a:rPr lang="en-IN" b="1" u="sng" dirty="0"/>
              <a:t>Literature Survey:</a:t>
            </a:r>
            <a:br>
              <a:rPr lang="en-IN" dirty="0"/>
            </a:br>
            <a:endParaRPr lang="en-IN" dirty="0"/>
          </a:p>
        </p:txBody>
      </p:sp>
      <p:sp>
        <p:nvSpPr>
          <p:cNvPr id="3" name="Content Placeholder 2">
            <a:extLst>
              <a:ext uri="{FF2B5EF4-FFF2-40B4-BE49-F238E27FC236}">
                <a16:creationId xmlns:a16="http://schemas.microsoft.com/office/drawing/2014/main" id="{5C09A7F9-2B9D-4214-BEA6-5E75B7C5BF83}"/>
              </a:ext>
            </a:extLst>
          </p:cNvPr>
          <p:cNvSpPr>
            <a:spLocks noGrp="1"/>
          </p:cNvSpPr>
          <p:nvPr>
            <p:ph idx="1"/>
          </p:nvPr>
        </p:nvSpPr>
        <p:spPr/>
        <p:txBody>
          <a:bodyPr>
            <a:normAutofit lnSpcReduction="10000"/>
          </a:bodyPr>
          <a:lstStyle/>
          <a:p>
            <a:r>
              <a:rPr lang="en-IN" dirty="0"/>
              <a:t>There are a number of existing tools available, both hardware and software based, to deal with SQL-Injection attacks. Tools exist to detect SQL-Injection attacks while others try to identify and fix SQL-Injection vulnerabilities. They are as follow:</a:t>
            </a:r>
          </a:p>
          <a:p>
            <a:pPr marL="457200" indent="-457200">
              <a:buFont typeface="+mj-lt"/>
              <a:buAutoNum type="arabicPeriod"/>
            </a:pPr>
            <a:r>
              <a:rPr lang="en-IN" u="sng" dirty="0" err="1"/>
              <a:t>GreenSQL</a:t>
            </a:r>
            <a:endParaRPr lang="en-IN" dirty="0"/>
          </a:p>
          <a:p>
            <a:pPr marL="457200" indent="-457200">
              <a:buFont typeface="+mj-lt"/>
              <a:buAutoNum type="arabicPeriod"/>
            </a:pPr>
            <a:r>
              <a:rPr lang="en-IN" u="sng" dirty="0"/>
              <a:t>dotDefender</a:t>
            </a:r>
          </a:p>
          <a:p>
            <a:pPr marL="457200" indent="-457200">
              <a:buFont typeface="+mj-lt"/>
              <a:buAutoNum type="arabicPeriod"/>
            </a:pPr>
            <a:r>
              <a:rPr lang="en-IN" u="sng" dirty="0" err="1"/>
              <a:t>CodeScan</a:t>
            </a:r>
            <a:r>
              <a:rPr lang="en-IN" u="sng" dirty="0"/>
              <a:t> Labs: SQL-Injection</a:t>
            </a:r>
            <a:r>
              <a:rPr lang="en-IN" dirty="0"/>
              <a:t> </a:t>
            </a:r>
          </a:p>
          <a:p>
            <a:endParaRPr lang="en-IN" dirty="0"/>
          </a:p>
        </p:txBody>
      </p:sp>
    </p:spTree>
    <p:extLst>
      <p:ext uri="{BB962C8B-B14F-4D97-AF65-F5344CB8AC3E}">
        <p14:creationId xmlns:p14="http://schemas.microsoft.com/office/powerpoint/2010/main" val="1589567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127</TotalTime>
  <Words>2935</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Roboto</vt:lpstr>
      <vt:lpstr>Tw Cen MT</vt:lpstr>
      <vt:lpstr>Circuit</vt:lpstr>
      <vt:lpstr>SQL Injection Prevention System</vt:lpstr>
      <vt:lpstr>Abstract</vt:lpstr>
      <vt:lpstr>Introduction</vt:lpstr>
      <vt:lpstr>Introduction cont..</vt:lpstr>
      <vt:lpstr>Background of the SQL Injection Attacks (SQLIAs)</vt:lpstr>
      <vt:lpstr>Background of the SQL Injection Attacks (SQLIAs) cont..</vt:lpstr>
      <vt:lpstr>Methods to Detect and Prevent SQLIAs</vt:lpstr>
      <vt:lpstr>Methods to Detect and Prevent SQLIAs cont..</vt:lpstr>
      <vt:lpstr>Literature Survey: </vt:lpstr>
      <vt:lpstr>Greensql</vt:lpstr>
      <vt:lpstr>dotDefender </vt:lpstr>
      <vt:lpstr>CodeScan Labs: SQL-Injection  </vt:lpstr>
      <vt:lpstr>Current Problems:</vt:lpstr>
      <vt:lpstr>Cont..</vt:lpstr>
      <vt:lpstr>SQL injection example</vt:lpstr>
      <vt:lpstr>Cont..</vt:lpstr>
      <vt:lpstr>Proposed System: </vt:lpstr>
      <vt:lpstr>IDPS Detection Models </vt:lpstr>
      <vt:lpstr>Signature-based (pattern) Detection Model </vt:lpstr>
      <vt:lpstr>Anomaly-based (behavioural) Detection Model </vt:lpstr>
      <vt:lpstr>Implementation</vt:lpstr>
      <vt:lpstr>Cont..</vt:lpstr>
      <vt:lpstr>Conclusion: </vt:lpstr>
      <vt:lpstr>Future Work: </vt:lpstr>
      <vt:lpstr>References  </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 Prevention System</dc:title>
  <dc:creator>Krishna Kashiv</dc:creator>
  <cp:lastModifiedBy>Akshay Jain</cp:lastModifiedBy>
  <cp:revision>11</cp:revision>
  <dcterms:created xsi:type="dcterms:W3CDTF">2019-02-27T08:42:06Z</dcterms:created>
  <dcterms:modified xsi:type="dcterms:W3CDTF">2019-03-28T09:46:51Z</dcterms:modified>
</cp:coreProperties>
</file>