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85">
          <p15:clr>
            <a:srgbClr val="A4A3A4"/>
          </p15:clr>
        </p15:guide>
        <p15:guide id="2" pos="39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2" roundtripDataSignature="AMtx7mjkjboCwmRddVy5HkuKeRdpkDQ/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185" orient="horz"/>
        <p:guide pos="39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bcda06c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6bcda06c0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Current version = 25 slides</a:t>
            </a:r>
            <a:endParaRPr/>
          </a:p>
          <a:p>
            <a:pPr indent="0" lvl="0" marL="0" rtl="0" algn="l">
              <a:spcBef>
                <a:spcPts val="0"/>
              </a:spcBef>
              <a:spcAft>
                <a:spcPts val="0"/>
              </a:spcAft>
              <a:buNone/>
            </a:pPr>
            <a:r>
              <a:rPr lang="en-US"/>
              <a:t>Average 24 sec per slide to hit 10min  Can cut time from transition slides to get to 32 sec per content slide…</a:t>
            </a:r>
            <a:endParaRPr/>
          </a:p>
          <a:p>
            <a:pPr indent="0" lvl="0" marL="0" rtl="0" algn="l">
              <a:spcBef>
                <a:spcPts val="0"/>
              </a:spcBef>
              <a:spcAft>
                <a:spcPts val="0"/>
              </a:spcAft>
              <a:buNone/>
            </a:pPr>
            <a:r>
              <a:rPr lang="en-US"/>
              <a:t>9 slides are transitions &lt; 10 sec = 90</a:t>
            </a:r>
            <a:endParaRPr/>
          </a:p>
          <a:p>
            <a:pPr indent="0" lvl="0" marL="0" rtl="0" algn="l">
              <a:spcBef>
                <a:spcPts val="0"/>
              </a:spcBef>
              <a:spcAft>
                <a:spcPts val="0"/>
              </a:spcAft>
              <a:buNone/>
            </a:pPr>
            <a:r>
              <a:rPr lang="en-US"/>
              <a:t>16 slides have content &lt; 32 sec = 512</a:t>
            </a:r>
            <a:endParaRPr/>
          </a:p>
          <a:p>
            <a:pPr indent="0" lvl="0" marL="0" rtl="0" algn="l">
              <a:spcBef>
                <a:spcPts val="0"/>
              </a:spcBef>
              <a:spcAft>
                <a:spcPts val="0"/>
              </a:spcAft>
              <a:buNone/>
            </a:pPr>
            <a:r>
              <a:t/>
            </a:r>
            <a:endParaRPr/>
          </a:p>
        </p:txBody>
      </p:sp>
      <p:sp>
        <p:nvSpPr>
          <p:cNvPr id="84" name="Google Shape;84;g6bcda06c0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Track:</a:t>
            </a:r>
            <a:endParaRPr/>
          </a:p>
          <a:p>
            <a:pPr indent="0" lvl="0" marL="0" rtl="0" algn="l">
              <a:spcBef>
                <a:spcPts val="0"/>
              </a:spcBef>
              <a:spcAft>
                <a:spcPts val="0"/>
              </a:spcAft>
              <a:buNone/>
            </a:pPr>
            <a:r>
              <a:rPr lang="en-US"/>
              <a:t>Our general method for each research question was to start with a simple model and increase the complexity to see if we can achieve significantly better results</a:t>
            </a:r>
            <a:endParaRPr/>
          </a:p>
          <a:p>
            <a:pPr indent="0" lvl="0" marL="0" rtl="0" algn="l">
              <a:spcBef>
                <a:spcPts val="0"/>
              </a:spcBef>
              <a:spcAft>
                <a:spcPts val="0"/>
              </a:spcAft>
              <a:buNone/>
            </a:pPr>
            <a:r>
              <a:t/>
            </a:r>
            <a:endParaRPr/>
          </a:p>
        </p:txBody>
      </p:sp>
      <p:sp>
        <p:nvSpPr>
          <p:cNvPr id="215" name="Google Shape;21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bcda06c05_3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6bcda06c05_3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Track:</a:t>
            </a:r>
            <a:endParaRPr/>
          </a:p>
          <a:p>
            <a:pPr indent="0" lvl="0" marL="0" rtl="0" algn="l">
              <a:spcBef>
                <a:spcPts val="0"/>
              </a:spcBef>
              <a:spcAft>
                <a:spcPts val="0"/>
              </a:spcAft>
              <a:buNone/>
            </a:pPr>
            <a:r>
              <a:rPr lang="en-US"/>
              <a:t>Our general method for each research question was to start with a simple model and increase the complexity to see if we can achieve significantly better results</a:t>
            </a:r>
            <a:endParaRPr/>
          </a:p>
          <a:p>
            <a:pPr indent="0" lvl="0" marL="0" rtl="0" algn="l">
              <a:spcBef>
                <a:spcPts val="0"/>
              </a:spcBef>
              <a:spcAft>
                <a:spcPts val="0"/>
              </a:spcAft>
              <a:buNone/>
            </a:pPr>
            <a:r>
              <a:t/>
            </a:r>
            <a:endParaRPr/>
          </a:p>
        </p:txBody>
      </p:sp>
      <p:sp>
        <p:nvSpPr>
          <p:cNvPr id="234" name="Google Shape;234;g6bcda06c05_3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5bca9a7c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75bca9a7c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5bca9a7cc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75bca9a7cc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bcda06c05_4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bcda06c05_4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6bcda06c05_4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bcda06c05_4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bcda06c05_4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6bcda06c05_4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bcda06c05_4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bcda06c05_4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6bcda06c05_4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bcda06c05_4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bcda06c05_4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6bcda06c05_4_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bcda06c05_4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bcda06c05_4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6bcda06c05_4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bcda06c05_4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bcda06c05_4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6bcda06c05_4_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a7d1df0cb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7a7d1df0cb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bcda06c0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6bcda06c05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Track:</a:t>
            </a:r>
            <a:endParaRPr/>
          </a:p>
          <a:p>
            <a:pPr indent="0" lvl="0" marL="0" rtl="0" algn="l">
              <a:spcBef>
                <a:spcPts val="0"/>
              </a:spcBef>
              <a:spcAft>
                <a:spcPts val="0"/>
              </a:spcAft>
              <a:buNone/>
            </a:pPr>
            <a:r>
              <a:rPr lang="en-US"/>
              <a:t>So, specifically what is the collections process?</a:t>
            </a:r>
            <a:endParaRPr/>
          </a:p>
          <a:p>
            <a:pPr indent="0" lvl="0" marL="0" rtl="0" algn="l">
              <a:spcBef>
                <a:spcPts val="0"/>
              </a:spcBef>
              <a:spcAft>
                <a:spcPts val="0"/>
              </a:spcAft>
              <a:buNone/>
            </a:pPr>
            <a:r>
              <a:rPr lang="en-US"/>
              <a:t>At a high level it is from when the customer signs an agreement to when the payment is received or written off.</a:t>
            </a:r>
            <a:endParaRPr/>
          </a:p>
          <a:p>
            <a:pPr indent="0" lvl="0" marL="0" rtl="0" algn="l">
              <a:spcBef>
                <a:spcPts val="0"/>
              </a:spcBef>
              <a:spcAft>
                <a:spcPts val="0"/>
              </a:spcAft>
              <a:buNone/>
            </a:pPr>
            <a:r>
              <a:rPr lang="en-US"/>
              <a:t>The key components and where our models fit in:</a:t>
            </a:r>
            <a:endParaRPr/>
          </a:p>
        </p:txBody>
      </p:sp>
      <p:sp>
        <p:nvSpPr>
          <p:cNvPr id="97" name="Google Shape;97;g6bcda06c05_0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Track:</a:t>
            </a:r>
            <a:endParaRPr/>
          </a:p>
          <a:p>
            <a:pPr indent="0" lvl="0" marL="0" rtl="0" algn="l">
              <a:spcBef>
                <a:spcPts val="0"/>
              </a:spcBef>
              <a:spcAft>
                <a:spcPts val="0"/>
              </a:spcAft>
              <a:buNone/>
            </a:pPr>
            <a:r>
              <a:rPr lang="en-US"/>
              <a:t>So, specifically what is the collections process?</a:t>
            </a:r>
            <a:endParaRPr/>
          </a:p>
          <a:p>
            <a:pPr indent="0" lvl="0" marL="0" rtl="0" algn="l">
              <a:spcBef>
                <a:spcPts val="0"/>
              </a:spcBef>
              <a:spcAft>
                <a:spcPts val="0"/>
              </a:spcAft>
              <a:buNone/>
            </a:pPr>
            <a:r>
              <a:rPr lang="en-US"/>
              <a:t>At a high level it is from when the customer signs an agreement to when the payment is received or written off.</a:t>
            </a:r>
            <a:endParaRPr/>
          </a:p>
          <a:p>
            <a:pPr indent="0" lvl="0" marL="0" rtl="0" algn="l">
              <a:spcBef>
                <a:spcPts val="0"/>
              </a:spcBef>
              <a:spcAft>
                <a:spcPts val="0"/>
              </a:spcAft>
              <a:buNone/>
            </a:pPr>
            <a:r>
              <a:rPr lang="en-US"/>
              <a:t>The key components and where our models fit in:</a:t>
            </a:r>
            <a:endParaRPr/>
          </a:p>
        </p:txBody>
      </p:sp>
      <p:sp>
        <p:nvSpPr>
          <p:cNvPr id="372" name="Google Shape;37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Track:</a:t>
            </a:r>
            <a:endParaRPr/>
          </a:p>
          <a:p>
            <a:pPr indent="-171450" lvl="0" marL="171450" rtl="0" algn="l">
              <a:spcBef>
                <a:spcPts val="0"/>
              </a:spcBef>
              <a:spcAft>
                <a:spcPts val="0"/>
              </a:spcAft>
              <a:buClr>
                <a:schemeClr val="dk1"/>
              </a:buClr>
              <a:buSzPts val="1200"/>
              <a:buFont typeface="Arial"/>
              <a:buChar char="•"/>
            </a:pPr>
            <a:r>
              <a:rPr lang="en-US"/>
              <a:t>The 4</a:t>
            </a:r>
            <a:r>
              <a:rPr baseline="30000" lang="en-US"/>
              <a:t>th</a:t>
            </a:r>
            <a:r>
              <a:rPr lang="en-US"/>
              <a:t> industrial revolution is a term used by the World Economic Forum to describe the current age of innovation.</a:t>
            </a:r>
            <a:endParaRPr/>
          </a:p>
          <a:p>
            <a:pPr indent="-171450" lvl="0" marL="171450" rtl="0" algn="l">
              <a:spcBef>
                <a:spcPts val="0"/>
              </a:spcBef>
              <a:spcAft>
                <a:spcPts val="0"/>
              </a:spcAft>
              <a:buClr>
                <a:schemeClr val="dk1"/>
              </a:buClr>
              <a:buSzPts val="1200"/>
              <a:buFont typeface="Arial"/>
              <a:buChar char="•"/>
            </a:pPr>
            <a:r>
              <a:rPr lang="en-US"/>
              <a:t>Each change brings about new technologies, new industries, and new ways that we connect with one another.</a:t>
            </a:r>
            <a:endParaRPr/>
          </a:p>
          <a:p>
            <a:pPr indent="-171450" lvl="1" marL="628650" rtl="0" algn="l">
              <a:spcBef>
                <a:spcPts val="0"/>
              </a:spcBef>
              <a:spcAft>
                <a:spcPts val="0"/>
              </a:spcAft>
              <a:buClr>
                <a:schemeClr val="dk1"/>
              </a:buClr>
              <a:buSzPts val="1200"/>
              <a:buFont typeface="Arial"/>
              <a:buChar char="•"/>
            </a:pPr>
            <a:r>
              <a:rPr lang="en-US"/>
              <a:t>Example:  </a:t>
            </a:r>
            <a:endParaRPr/>
          </a:p>
          <a:p>
            <a:pPr indent="-171450" lvl="2" marL="1085850" rtl="0" algn="l">
              <a:spcBef>
                <a:spcPts val="0"/>
              </a:spcBef>
              <a:spcAft>
                <a:spcPts val="0"/>
              </a:spcAft>
              <a:buClr>
                <a:schemeClr val="dk1"/>
              </a:buClr>
              <a:buSzPts val="1200"/>
              <a:buFont typeface="Arial"/>
              <a:buChar char="•"/>
            </a:pPr>
            <a:r>
              <a:rPr lang="en-US"/>
              <a:t>Steam brought trains which allowed us to travel to new places</a:t>
            </a:r>
            <a:endParaRPr/>
          </a:p>
          <a:p>
            <a:pPr indent="-171450" lvl="2" marL="1085850" rtl="0" algn="l">
              <a:spcBef>
                <a:spcPts val="0"/>
              </a:spcBef>
              <a:spcAft>
                <a:spcPts val="0"/>
              </a:spcAft>
              <a:buClr>
                <a:schemeClr val="dk1"/>
              </a:buClr>
              <a:buSzPts val="1200"/>
              <a:buFont typeface="Arial"/>
              <a:buChar char="•"/>
            </a:pPr>
            <a:r>
              <a:rPr lang="en-US"/>
              <a:t>The 2</a:t>
            </a:r>
            <a:r>
              <a:rPr baseline="30000" lang="en-US"/>
              <a:t>nd</a:t>
            </a:r>
            <a:r>
              <a:rPr lang="en-US"/>
              <a:t> industrial revolution saw the development of automobiles furthering freedom and connection</a:t>
            </a:r>
            <a:endParaRPr/>
          </a:p>
          <a:p>
            <a:pPr indent="-171450" lvl="2" marL="1085850" rtl="0" algn="l">
              <a:spcBef>
                <a:spcPts val="0"/>
              </a:spcBef>
              <a:spcAft>
                <a:spcPts val="0"/>
              </a:spcAft>
              <a:buClr>
                <a:schemeClr val="dk1"/>
              </a:buClr>
              <a:buSzPts val="1200"/>
              <a:buFont typeface="Arial"/>
              <a:buChar char="•"/>
            </a:pPr>
            <a:r>
              <a:rPr lang="en-US"/>
              <a:t>The internet of the computing age allowed us to share information across the globe with a click</a:t>
            </a:r>
            <a:endParaRPr/>
          </a:p>
          <a:p>
            <a:pPr indent="-171450" lvl="2" marL="1085850" rtl="0" algn="l">
              <a:spcBef>
                <a:spcPts val="0"/>
              </a:spcBef>
              <a:spcAft>
                <a:spcPts val="0"/>
              </a:spcAft>
              <a:buClr>
                <a:schemeClr val="dk1"/>
              </a:buClr>
              <a:buSzPts val="1200"/>
              <a:buFont typeface="Arial"/>
              <a:buChar char="•"/>
            </a:pPr>
            <a:r>
              <a:rPr lang="en-US"/>
              <a:t>Now in the 4</a:t>
            </a:r>
            <a:r>
              <a:rPr baseline="30000" lang="en-US"/>
              <a:t>th</a:t>
            </a:r>
            <a:r>
              <a:rPr lang="en-US"/>
              <a:t> industrial revolution data is being utilized to provide personal recommendations and experiences to consumers.</a:t>
            </a:r>
            <a:endParaRPr/>
          </a:p>
          <a:p>
            <a:pPr indent="-171450" lvl="0" marL="171450" rtl="0" algn="l">
              <a:spcBef>
                <a:spcPts val="0"/>
              </a:spcBef>
              <a:spcAft>
                <a:spcPts val="0"/>
              </a:spcAft>
              <a:buClr>
                <a:schemeClr val="dk1"/>
              </a:buClr>
              <a:buSzPts val="1200"/>
              <a:buFont typeface="Arial"/>
              <a:buChar char="•"/>
            </a:pPr>
            <a:r>
              <a:rPr lang="en-US"/>
              <a:t>This trend is not limited to the consumer space.  Businesses that sell to other companies need to innovate as well.  </a:t>
            </a:r>
            <a:endParaRPr/>
          </a:p>
          <a:p>
            <a:pPr indent="-171450" lvl="0" marL="171450" rtl="0" algn="l">
              <a:spcBef>
                <a:spcPts val="0"/>
              </a:spcBef>
              <a:spcAft>
                <a:spcPts val="0"/>
              </a:spcAft>
              <a:buClr>
                <a:schemeClr val="dk1"/>
              </a:buClr>
              <a:buSzPts val="1200"/>
              <a:buFont typeface="Arial"/>
              <a:buChar char="•"/>
            </a:pPr>
            <a:r>
              <a:rPr lang="en-US"/>
              <a:t>The part of the customer/stakeholder experience that we are focusing on in this project is not always the first thing that is thought of when discussion how ML can impact business.  </a:t>
            </a:r>
            <a:endParaRPr/>
          </a:p>
          <a:p>
            <a:pPr indent="-171450" lvl="1" marL="628650" rtl="0" algn="l">
              <a:spcBef>
                <a:spcPts val="0"/>
              </a:spcBef>
              <a:spcAft>
                <a:spcPts val="0"/>
              </a:spcAft>
              <a:buClr>
                <a:schemeClr val="dk1"/>
              </a:buClr>
              <a:buSzPts val="1200"/>
              <a:buFont typeface="Arial"/>
              <a:buChar char="•"/>
            </a:pPr>
            <a:r>
              <a:rPr lang="en-US"/>
              <a:t>The collections process can sometimes be frustrating and challenging for customers and stakeholders can be blindsided by variations in cash flow.</a:t>
            </a:r>
            <a:endParaRPr/>
          </a:p>
          <a:p>
            <a:pPr indent="-171450" lvl="1" marL="628650" rtl="0" algn="l">
              <a:spcBef>
                <a:spcPts val="0"/>
              </a:spcBef>
              <a:spcAft>
                <a:spcPts val="0"/>
              </a:spcAft>
              <a:buClr>
                <a:schemeClr val="dk1"/>
              </a:buClr>
              <a:buSzPts val="1200"/>
              <a:buFont typeface="Arial"/>
              <a:buChar char="•"/>
            </a:pPr>
            <a:r>
              <a:rPr lang="en-US"/>
              <a:t>Providing self-service functionality with personalized experiences is an improvement for the buyer.</a:t>
            </a:r>
            <a:endParaRPr/>
          </a:p>
          <a:p>
            <a:pPr indent="-171450" lvl="1" marL="628650" rtl="0" algn="l">
              <a:spcBef>
                <a:spcPts val="0"/>
              </a:spcBef>
              <a:spcAft>
                <a:spcPts val="0"/>
              </a:spcAft>
              <a:buClr>
                <a:schemeClr val="dk1"/>
              </a:buClr>
              <a:buSzPts val="1200"/>
              <a:buFont typeface="Arial"/>
              <a:buChar char="•"/>
            </a:pPr>
            <a:r>
              <a:rPr lang="en-US"/>
              <a:t>This also benefits the leaders and investors in a company as they may be able to more accurately predict the amount of cash inflows which allows them to make other investments using cash that is formerly held back in case of a variance in the estimated collections.</a:t>
            </a:r>
            <a:endParaRPr/>
          </a:p>
          <a:p>
            <a:pPr indent="-95250" lvl="0" marL="171450" rtl="0" algn="l">
              <a:spcBef>
                <a:spcPts val="0"/>
              </a:spcBef>
              <a:spcAft>
                <a:spcPts val="0"/>
              </a:spcAft>
              <a:buClr>
                <a:schemeClr val="dk1"/>
              </a:buClr>
              <a:buSzPts val="1200"/>
              <a:buFont typeface="Arial"/>
              <a:buNone/>
            </a:pPr>
            <a:r>
              <a:t/>
            </a:r>
            <a:endParaRPr/>
          </a:p>
        </p:txBody>
      </p:sp>
      <p:sp>
        <p:nvSpPr>
          <p:cNvPr id="394" name="Google Shape;39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bcda06c05_3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6bcda06c05_3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Track:</a:t>
            </a:r>
            <a:endParaRPr/>
          </a:p>
          <a:p>
            <a:pPr indent="0" lvl="0" marL="0" rtl="0" algn="l">
              <a:spcBef>
                <a:spcPts val="0"/>
              </a:spcBef>
              <a:spcAft>
                <a:spcPts val="0"/>
              </a:spcAft>
              <a:buNone/>
            </a:pPr>
            <a:r>
              <a:rPr lang="en-US"/>
              <a:t>Just review the research questions.  Probably don’t need to spend a long time on this slide.</a:t>
            </a:r>
            <a:endParaRPr/>
          </a:p>
        </p:txBody>
      </p:sp>
      <p:sp>
        <p:nvSpPr>
          <p:cNvPr id="403" name="Google Shape;403;g6bcda06c05_3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Track:</a:t>
            </a:r>
            <a:endParaRPr/>
          </a:p>
          <a:p>
            <a:pPr indent="0" lvl="0" marL="0" rtl="0" algn="l">
              <a:spcBef>
                <a:spcPts val="0"/>
              </a:spcBef>
              <a:spcAft>
                <a:spcPts val="0"/>
              </a:spcAft>
              <a:buNone/>
            </a:pPr>
            <a:r>
              <a:rPr lang="en-US"/>
              <a:t>Customer Experience – Customers don’t want to be bombarded with emails and phone calls if they usually pay on time.</a:t>
            </a:r>
            <a:endParaRPr/>
          </a:p>
          <a:p>
            <a:pPr indent="0" lvl="0" marL="0" rtl="0" algn="l">
              <a:spcBef>
                <a:spcPts val="0"/>
              </a:spcBef>
              <a:spcAft>
                <a:spcPts val="0"/>
              </a:spcAft>
              <a:buNone/>
            </a:pPr>
            <a:r>
              <a:rPr lang="en-US"/>
              <a:t>Forecasting Accuracy – Improved accuracy can allow a business to hold less reserves and to invest capitol sooner.</a:t>
            </a:r>
            <a:endParaRPr/>
          </a:p>
          <a:p>
            <a:pPr indent="0" lvl="0" marL="0" rtl="0" algn="l">
              <a:spcBef>
                <a:spcPts val="0"/>
              </a:spcBef>
              <a:spcAft>
                <a:spcPts val="0"/>
              </a:spcAft>
              <a:buNone/>
            </a:pPr>
            <a:r>
              <a:rPr lang="en-US"/>
              <a:t>Scale &amp; Efficiency – As the business grows using ML to help collectors focus on the potential issues.  </a:t>
            </a:r>
            <a:endParaRPr/>
          </a:p>
          <a:p>
            <a:pPr indent="0" lvl="0" marL="0" rtl="0" algn="l">
              <a:spcBef>
                <a:spcPts val="0"/>
              </a:spcBef>
              <a:spcAft>
                <a:spcPts val="0"/>
              </a:spcAft>
              <a:buNone/>
            </a:pPr>
            <a:r>
              <a:t/>
            </a:r>
            <a:endParaRPr/>
          </a:p>
        </p:txBody>
      </p:sp>
      <p:sp>
        <p:nvSpPr>
          <p:cNvPr id="411" name="Google Shape;41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cda06c05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6bcda06c05_0_3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Track:</a:t>
            </a:r>
            <a:endParaRPr/>
          </a:p>
          <a:p>
            <a:pPr indent="0" lvl="0" marL="0" rtl="0" algn="l">
              <a:spcBef>
                <a:spcPts val="0"/>
              </a:spcBef>
              <a:spcAft>
                <a:spcPts val="0"/>
              </a:spcAft>
              <a:buNone/>
            </a:pPr>
            <a:r>
              <a:rPr lang="en-US"/>
              <a:t>So, specifically what is the collections process?</a:t>
            </a:r>
            <a:endParaRPr/>
          </a:p>
          <a:p>
            <a:pPr indent="0" lvl="0" marL="0" rtl="0" algn="l">
              <a:spcBef>
                <a:spcPts val="0"/>
              </a:spcBef>
              <a:spcAft>
                <a:spcPts val="0"/>
              </a:spcAft>
              <a:buNone/>
            </a:pPr>
            <a:r>
              <a:rPr lang="en-US"/>
              <a:t>At a high level it is from when the customer signs an agreement to when the payment is received or written off.</a:t>
            </a:r>
            <a:endParaRPr/>
          </a:p>
          <a:p>
            <a:pPr indent="0" lvl="0" marL="0" rtl="0" algn="l">
              <a:spcBef>
                <a:spcPts val="0"/>
              </a:spcBef>
              <a:spcAft>
                <a:spcPts val="0"/>
              </a:spcAft>
              <a:buNone/>
            </a:pPr>
            <a:r>
              <a:rPr lang="en-US"/>
              <a:t>The key components and where our models fit in:</a:t>
            </a:r>
            <a:endParaRPr/>
          </a:p>
        </p:txBody>
      </p:sp>
      <p:sp>
        <p:nvSpPr>
          <p:cNvPr id="123" name="Google Shape;123;g6bcda06c05_0_3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Track:</a:t>
            </a:r>
            <a:endParaRPr/>
          </a:p>
          <a:p>
            <a:pPr indent="0" lvl="0" marL="0" rtl="0" algn="l">
              <a:spcBef>
                <a:spcPts val="0"/>
              </a:spcBef>
              <a:spcAft>
                <a:spcPts val="0"/>
              </a:spcAft>
              <a:buNone/>
            </a:pPr>
            <a:r>
              <a:rPr lang="en-US"/>
              <a:t>Just review the research questions.  Probably don’t need to spend a long time on this slide.</a:t>
            </a:r>
            <a:endParaRPr/>
          </a:p>
        </p:txBody>
      </p:sp>
      <p:sp>
        <p:nvSpPr>
          <p:cNvPr id="149" name="Google Shape;14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age">
  <p:cSld name="Title page">
    <p:bg>
      <p:bgPr>
        <a:solidFill>
          <a:srgbClr val="262626"/>
        </a:solidFill>
      </p:bgPr>
    </p:bg>
    <p:spTree>
      <p:nvGrpSpPr>
        <p:cNvPr id="12" name="Shape 12"/>
        <p:cNvGrpSpPr/>
        <p:nvPr/>
      </p:nvGrpSpPr>
      <p:grpSpPr>
        <a:xfrm>
          <a:off x="0" y="0"/>
          <a:ext cx="0" cy="0"/>
          <a:chOff x="0" y="0"/>
          <a:chExt cx="0" cy="0"/>
        </a:xfrm>
      </p:grpSpPr>
      <p:grpSp>
        <p:nvGrpSpPr>
          <p:cNvPr id="13" name="Google Shape;13;p27"/>
          <p:cNvGrpSpPr/>
          <p:nvPr/>
        </p:nvGrpSpPr>
        <p:grpSpPr>
          <a:xfrm>
            <a:off x="633304" y="-648376"/>
            <a:ext cx="733465" cy="2367520"/>
            <a:chOff x="685136" y="-246616"/>
            <a:chExt cx="733465" cy="2367520"/>
          </a:xfrm>
        </p:grpSpPr>
        <p:sp>
          <p:nvSpPr>
            <p:cNvPr id="14" name="Google Shape;14;p27"/>
            <p:cNvSpPr/>
            <p:nvPr/>
          </p:nvSpPr>
          <p:spPr>
            <a:xfrm>
              <a:off x="685136" y="-246616"/>
              <a:ext cx="733465" cy="236752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tab-rgb.eps" id="15" name="Google Shape;15;p27"/>
            <p:cNvPicPr preferRelativeResize="0"/>
            <p:nvPr/>
          </p:nvPicPr>
          <p:blipFill rotWithShape="1">
            <a:blip r:embed="rId2">
              <a:alphaModFix/>
            </a:blip>
            <a:srcRect b="0" l="0" r="0" t="0"/>
            <a:stretch/>
          </p:blipFill>
          <p:spPr>
            <a:xfrm>
              <a:off x="807308" y="1380149"/>
              <a:ext cx="489120" cy="620806"/>
            </a:xfrm>
            <a:prstGeom prst="rect">
              <a:avLst/>
            </a:prstGeom>
            <a:noFill/>
            <a:ln>
              <a:noFill/>
            </a:ln>
          </p:spPr>
        </p:pic>
      </p:grpSp>
      <p:sp>
        <p:nvSpPr>
          <p:cNvPr id="16" name="Google Shape;16;p27"/>
          <p:cNvSpPr txBox="1"/>
          <p:nvPr>
            <p:ph type="title"/>
          </p:nvPr>
        </p:nvSpPr>
        <p:spPr>
          <a:xfrm>
            <a:off x="502903" y="2766523"/>
            <a:ext cx="7734221" cy="111449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b="1" i="0" sz="4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body"/>
          </p:nvPr>
        </p:nvSpPr>
        <p:spPr>
          <a:xfrm>
            <a:off x="530694" y="4709821"/>
            <a:ext cx="7734222" cy="27765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100"/>
              <a:buNone/>
              <a:defRPr b="1"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7"/>
          <p:cNvSpPr txBox="1"/>
          <p:nvPr>
            <p:ph idx="2" type="body"/>
          </p:nvPr>
        </p:nvSpPr>
        <p:spPr>
          <a:xfrm>
            <a:off x="530694" y="2443859"/>
            <a:ext cx="7734222" cy="25241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b="0" sz="18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bg>
      <p:bgPr>
        <a:solidFill>
          <a:srgbClr val="660B13"/>
        </a:solidFill>
      </p:bgPr>
    </p:bg>
    <p:spTree>
      <p:nvGrpSpPr>
        <p:cNvPr id="19" name="Shape 19"/>
        <p:cNvGrpSpPr/>
        <p:nvPr/>
      </p:nvGrpSpPr>
      <p:grpSpPr>
        <a:xfrm>
          <a:off x="0" y="0"/>
          <a:ext cx="0" cy="0"/>
          <a:chOff x="0" y="0"/>
          <a:chExt cx="0" cy="0"/>
        </a:xfrm>
      </p:grpSpPr>
      <p:sp>
        <p:nvSpPr>
          <p:cNvPr id="20" name="Google Shape;20;p28"/>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28"/>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28"/>
          <p:cNvSpPr txBox="1"/>
          <p:nvPr/>
        </p:nvSpPr>
        <p:spPr>
          <a:xfrm>
            <a:off x="1378689" y="2390509"/>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28"/>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000"/>
              <a:buFont typeface="Arial"/>
              <a:buNone/>
              <a:defRPr b="1" i="0" sz="4000">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8"/>
          <p:cNvSpPr txBox="1"/>
          <p:nvPr>
            <p:ph idx="1" type="body"/>
          </p:nvPr>
        </p:nvSpPr>
        <p:spPr>
          <a:xfrm>
            <a:off x="526131" y="2031339"/>
            <a:ext cx="3700462" cy="25241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400"/>
              <a:buNone/>
              <a:defRPr b="1" i="0" sz="14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8"/>
          <p:cNvSpPr/>
          <p:nvPr/>
        </p:nvSpPr>
        <p:spPr>
          <a:xfrm>
            <a:off x="-14942" y="2032000"/>
            <a:ext cx="148614" cy="836706"/>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only: white">
  <p:cSld name="Content only: white">
    <p:spTree>
      <p:nvGrpSpPr>
        <p:cNvPr id="26" name="Shape 26"/>
        <p:cNvGrpSpPr/>
        <p:nvPr/>
      </p:nvGrpSpPr>
      <p:grpSpPr>
        <a:xfrm>
          <a:off x="0" y="0"/>
          <a:ext cx="0" cy="0"/>
          <a:chOff x="0" y="0"/>
          <a:chExt cx="0" cy="0"/>
        </a:xfrm>
      </p:grpSpPr>
      <p:sp>
        <p:nvSpPr>
          <p:cNvPr id="27" name="Google Shape;27;p29"/>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404041"/>
              </a:buClr>
              <a:buSzPts val="3000"/>
              <a:buFont typeface="Arial"/>
              <a:buNone/>
              <a:defRPr b="1" i="0" sz="3000" cap="none">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9"/>
          <p:cNvSpPr/>
          <p:nvPr/>
        </p:nvSpPr>
        <p:spPr>
          <a:xfrm>
            <a:off x="0" y="957832"/>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29"/>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0"/>
              </a:spcBef>
              <a:spcAft>
                <a:spcPts val="0"/>
              </a:spcAft>
              <a:buSzPts val="1100"/>
              <a:buNone/>
              <a:defRPr b="0" i="0"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9"/>
          <p:cNvSpPr txBox="1"/>
          <p:nvPr/>
        </p:nvSpPr>
        <p:spPr>
          <a:xfrm>
            <a:off x="3556000" y="3541059"/>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29"/>
          <p:cNvSpPr txBox="1"/>
          <p:nvPr>
            <p:ph idx="2" type="body"/>
          </p:nvPr>
        </p:nvSpPr>
        <p:spPr>
          <a:xfrm>
            <a:off x="518824" y="1629404"/>
            <a:ext cx="8015594" cy="2810633"/>
          </a:xfrm>
          <a:prstGeom prst="rect">
            <a:avLst/>
          </a:prstGeom>
          <a:noFill/>
          <a:ln>
            <a:noFill/>
          </a:ln>
        </p:spPr>
        <p:txBody>
          <a:bodyPr anchorCtr="0" anchor="t" bIns="45700" lIns="91425" spcFirstLastPara="1" rIns="91425" wrap="square" tIns="45700">
            <a:normAutofit/>
          </a:bodyPr>
          <a:lstStyle>
            <a:lvl1pPr indent="-342900" lvl="0" marL="457200" marR="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indent="-330200" lvl="1" marL="9144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indent="-330200" lvl="2" marL="13716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indent="-330200" lvl="3" marL="18288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indent="-330200" lvl="4" marL="22860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32" name="Google Shape;32;p29"/>
          <p:cNvGrpSpPr/>
          <p:nvPr/>
        </p:nvGrpSpPr>
        <p:grpSpPr>
          <a:xfrm>
            <a:off x="-30788" y="4661517"/>
            <a:ext cx="9228667" cy="528963"/>
            <a:chOff x="-30788" y="4661517"/>
            <a:chExt cx="9228667" cy="528963"/>
          </a:xfrm>
        </p:grpSpPr>
        <p:sp>
          <p:nvSpPr>
            <p:cNvPr id="33" name="Google Shape;33;p29"/>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29"/>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35" name="Google Shape;35;p29"/>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36" name="Google Shape;36;p29"/>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BLOOMINGTON</a:t>
              </a:r>
              <a:endParaRPr sz="900">
                <a:solidFill>
                  <a:srgbClr val="FFFFFF"/>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with IUPUI lockup">
  <p:cSld name="Closing slide with IUPUI lockup">
    <p:bg>
      <p:bgPr>
        <a:solidFill>
          <a:srgbClr val="690304"/>
        </a:solidFill>
      </p:bgPr>
    </p:bg>
    <p:spTree>
      <p:nvGrpSpPr>
        <p:cNvPr id="37" name="Shape 37"/>
        <p:cNvGrpSpPr/>
        <p:nvPr/>
      </p:nvGrpSpPr>
      <p:grpSpPr>
        <a:xfrm>
          <a:off x="0" y="0"/>
          <a:ext cx="0" cy="0"/>
          <a:chOff x="0" y="0"/>
          <a:chExt cx="0" cy="0"/>
        </a:xfrm>
      </p:grpSpPr>
      <p:sp>
        <p:nvSpPr>
          <p:cNvPr id="38" name="Google Shape;38;p30"/>
          <p:cNvSpPr txBox="1"/>
          <p:nvPr>
            <p:ph idx="1" type="body"/>
          </p:nvPr>
        </p:nvSpPr>
        <p:spPr>
          <a:xfrm>
            <a:off x="536602" y="680397"/>
            <a:ext cx="7859185" cy="272166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chemeClr val="lt1"/>
                </a:solidFill>
                <a:latin typeface="Arial"/>
                <a:ea typeface="Arial"/>
                <a:cs typeface="Arial"/>
                <a:sym typeface="Arial"/>
              </a:defRPr>
            </a:lvl1pPr>
            <a:lvl2pPr indent="-228600" lvl="1" marL="9144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2pPr>
            <a:lvl3pPr indent="-228600" lvl="2" marL="1371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4pPr>
            <a:lvl5pPr indent="-330200" lvl="4" marL="2286000" algn="l">
              <a:lnSpc>
                <a:spcPct val="100000"/>
              </a:lnSpc>
              <a:spcBef>
                <a:spcPts val="1800"/>
              </a:spcBef>
              <a:spcAft>
                <a:spcPts val="0"/>
              </a:spcAft>
              <a:buClr>
                <a:schemeClr val="lt1"/>
              </a:buClr>
              <a:buSzPts val="1600"/>
              <a:buChar char="»"/>
              <a:defRPr sz="1600">
                <a:solidFill>
                  <a:schemeClr val="lt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30"/>
          <p:cNvSpPr/>
          <p:nvPr/>
        </p:nvSpPr>
        <p:spPr>
          <a:xfrm>
            <a:off x="-15847" y="680397"/>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IUB_ftp.H.201.eps" id="40" name="Google Shape;40;p30"/>
          <p:cNvPicPr preferRelativeResize="0"/>
          <p:nvPr/>
        </p:nvPicPr>
        <p:blipFill rotWithShape="1">
          <a:blip r:embed="rId2">
            <a:alphaModFix/>
          </a:blip>
          <a:srcRect b="0" l="0" r="0" t="0"/>
          <a:stretch/>
        </p:blipFill>
        <p:spPr>
          <a:xfrm>
            <a:off x="1370367" y="4326067"/>
            <a:ext cx="4418054" cy="463183"/>
          </a:xfrm>
          <a:prstGeom prst="rect">
            <a:avLst/>
          </a:prstGeom>
          <a:noFill/>
          <a:ln>
            <a:noFill/>
          </a:ln>
        </p:spPr>
      </p:pic>
      <p:sp>
        <p:nvSpPr>
          <p:cNvPr id="41" name="Google Shape;41;p30"/>
          <p:cNvSpPr/>
          <p:nvPr/>
        </p:nvSpPr>
        <p:spPr>
          <a:xfrm>
            <a:off x="631042" y="4235585"/>
            <a:ext cx="536130" cy="922081"/>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42" name="Google Shape;42;p30"/>
          <p:cNvPicPr preferRelativeResize="0"/>
          <p:nvPr/>
        </p:nvPicPr>
        <p:blipFill rotWithShape="1">
          <a:blip r:embed="rId3">
            <a:alphaModFix/>
          </a:blip>
          <a:srcRect b="0" l="0" r="0" t="0"/>
          <a:stretch/>
        </p:blipFill>
        <p:spPr>
          <a:xfrm>
            <a:off x="720345" y="4326066"/>
            <a:ext cx="357525" cy="45378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and photo: white">
  <p:cSld name="Content and photo: white">
    <p:spTree>
      <p:nvGrpSpPr>
        <p:cNvPr id="43" name="Shape 43"/>
        <p:cNvGrpSpPr/>
        <p:nvPr/>
      </p:nvGrpSpPr>
      <p:grpSpPr>
        <a:xfrm>
          <a:off x="0" y="0"/>
          <a:ext cx="0" cy="0"/>
          <a:chOff x="0" y="0"/>
          <a:chExt cx="0" cy="0"/>
        </a:xfrm>
      </p:grpSpPr>
      <p:sp>
        <p:nvSpPr>
          <p:cNvPr id="44" name="Google Shape;44;p31"/>
          <p:cNvSpPr txBox="1"/>
          <p:nvPr>
            <p:ph type="title"/>
          </p:nvPr>
        </p:nvSpPr>
        <p:spPr>
          <a:xfrm>
            <a:off x="525303" y="464386"/>
            <a:ext cx="4560579" cy="7793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404041"/>
              </a:buClr>
              <a:buSzPts val="3000"/>
              <a:buFont typeface="Arial"/>
              <a:buNone/>
              <a:defRPr b="1" i="0" sz="3000">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1"/>
          <p:cNvSpPr txBox="1"/>
          <p:nvPr>
            <p:ph idx="1" type="body"/>
          </p:nvPr>
        </p:nvSpPr>
        <p:spPr>
          <a:xfrm>
            <a:off x="525303" y="1629405"/>
            <a:ext cx="4560579" cy="279236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Font typeface="Arial"/>
              <a:buChar char="•"/>
              <a:defRPr sz="1800">
                <a:solidFill>
                  <a:srgbClr val="404041"/>
                </a:solidFill>
                <a:latin typeface="Arial"/>
                <a:ea typeface="Arial"/>
                <a:cs typeface="Arial"/>
                <a:sym typeface="Arial"/>
              </a:defRPr>
            </a:lvl1pPr>
            <a:lvl2pPr indent="-342900" lvl="1" marL="9144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2pPr>
            <a:lvl3pPr indent="-342900" lvl="2" marL="13716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3pPr>
            <a:lvl4pPr indent="-342900" lvl="3" marL="18288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4pPr>
            <a:lvl5pPr indent="-342900" lvl="4" marL="22860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31"/>
          <p:cNvSpPr/>
          <p:nvPr>
            <p:ph idx="2" type="pic"/>
          </p:nvPr>
        </p:nvSpPr>
        <p:spPr>
          <a:xfrm>
            <a:off x="5573058" y="0"/>
            <a:ext cx="3570941" cy="51435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spcBef>
                <a:spcPts val="18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7" name="Google Shape;47;p31"/>
          <p:cNvSpPr/>
          <p:nvPr/>
        </p:nvSpPr>
        <p:spPr>
          <a:xfrm>
            <a:off x="0" y="486799"/>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8" name="Google Shape;48;p31"/>
          <p:cNvGrpSpPr/>
          <p:nvPr/>
        </p:nvGrpSpPr>
        <p:grpSpPr>
          <a:xfrm>
            <a:off x="635303" y="4661517"/>
            <a:ext cx="387197" cy="528963"/>
            <a:chOff x="635303" y="4661517"/>
            <a:chExt cx="387197" cy="528963"/>
          </a:xfrm>
        </p:grpSpPr>
        <p:sp>
          <p:nvSpPr>
            <p:cNvPr id="49" name="Google Shape;49;p31"/>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50" name="Google Shape;50;p31"/>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only: black">
  <p:cSld name="Content only: black">
    <p:bg>
      <p:bgPr>
        <a:solidFill>
          <a:srgbClr val="262626"/>
        </a:solidFill>
      </p:bgPr>
    </p:bg>
    <p:spTree>
      <p:nvGrpSpPr>
        <p:cNvPr id="51" name="Shape 51"/>
        <p:cNvGrpSpPr/>
        <p:nvPr/>
      </p:nvGrpSpPr>
      <p:grpSpPr>
        <a:xfrm>
          <a:off x="0" y="0"/>
          <a:ext cx="0" cy="0"/>
          <a:chOff x="0" y="0"/>
          <a:chExt cx="0" cy="0"/>
        </a:xfrm>
      </p:grpSpPr>
      <p:sp>
        <p:nvSpPr>
          <p:cNvPr id="52" name="Google Shape;52;p32"/>
          <p:cNvSpPr txBox="1"/>
          <p:nvPr>
            <p:ph type="ctrTitle"/>
          </p:nvPr>
        </p:nvSpPr>
        <p:spPr>
          <a:xfrm>
            <a:off x="523348" y="759070"/>
            <a:ext cx="8004409" cy="6990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000"/>
              <a:buFont typeface="Arial"/>
              <a:buNone/>
              <a:defRPr b="1" i="0" sz="3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2"/>
          <p:cNvSpPr txBox="1"/>
          <p:nvPr>
            <p:ph idx="1" type="subTitle"/>
          </p:nvPr>
        </p:nvSpPr>
        <p:spPr>
          <a:xfrm>
            <a:off x="523348" y="1630404"/>
            <a:ext cx="8011069" cy="281876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800"/>
              <a:buFont typeface="Arial"/>
              <a:buAutoNum type="arabicPeriod"/>
              <a:defRPr sz="1800">
                <a:solidFill>
                  <a:schemeClr val="lt1"/>
                </a:solidFill>
                <a:latin typeface="Arial"/>
                <a:ea typeface="Arial"/>
                <a:cs typeface="Arial"/>
                <a:sym typeface="Arial"/>
              </a:defRPr>
            </a:lvl1pPr>
            <a:lvl2pPr lvl="1" algn="ctr">
              <a:lnSpc>
                <a:spcPct val="100000"/>
              </a:lnSpc>
              <a:spcBef>
                <a:spcPts val="1800"/>
              </a:spcBef>
              <a:spcAft>
                <a:spcPts val="0"/>
              </a:spcAft>
              <a:buClr>
                <a:srgbClr val="888888"/>
              </a:buClr>
              <a:buSzPts val="1800"/>
              <a:buNone/>
              <a:defRPr>
                <a:solidFill>
                  <a:srgbClr val="888888"/>
                </a:solidFill>
              </a:defRPr>
            </a:lvl2pPr>
            <a:lvl3pPr lvl="2" algn="ctr">
              <a:lnSpc>
                <a:spcPct val="100000"/>
              </a:lnSpc>
              <a:spcBef>
                <a:spcPts val="1800"/>
              </a:spcBef>
              <a:spcAft>
                <a:spcPts val="0"/>
              </a:spcAft>
              <a:buClr>
                <a:srgbClr val="888888"/>
              </a:buClr>
              <a:buSzPts val="1800"/>
              <a:buNone/>
              <a:defRPr>
                <a:solidFill>
                  <a:srgbClr val="888888"/>
                </a:solidFill>
              </a:defRPr>
            </a:lvl3pPr>
            <a:lvl4pPr lvl="3" algn="ctr">
              <a:lnSpc>
                <a:spcPct val="100000"/>
              </a:lnSpc>
              <a:spcBef>
                <a:spcPts val="1800"/>
              </a:spcBef>
              <a:spcAft>
                <a:spcPts val="0"/>
              </a:spcAft>
              <a:buClr>
                <a:srgbClr val="888888"/>
              </a:buClr>
              <a:buSzPts val="1800"/>
              <a:buNone/>
              <a:defRPr>
                <a:solidFill>
                  <a:srgbClr val="888888"/>
                </a:solidFill>
              </a:defRPr>
            </a:lvl4pPr>
            <a:lvl5pPr lvl="4" algn="ctr">
              <a:lnSpc>
                <a:spcPct val="100000"/>
              </a:lnSpc>
              <a:spcBef>
                <a:spcPts val="1800"/>
              </a:spcBef>
              <a:spcAft>
                <a:spcPts val="0"/>
              </a:spcAft>
              <a:buClr>
                <a:srgbClr val="888888"/>
              </a:buClr>
              <a:buSzPts val="1800"/>
              <a:buNone/>
              <a:defRPr>
                <a:solidFill>
                  <a:srgbClr val="888888"/>
                </a:solidFill>
              </a:defRPr>
            </a:lvl5pPr>
            <a:lvl6pPr lvl="5" algn="ctr">
              <a:spcBef>
                <a:spcPts val="18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4" name="Google Shape;54;p32"/>
          <p:cNvSpPr txBox="1"/>
          <p:nvPr>
            <p:ph idx="2"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0"/>
              </a:spcBef>
              <a:spcAft>
                <a:spcPts val="0"/>
              </a:spcAft>
              <a:buSzPts val="1100"/>
              <a:buNone/>
              <a:defRPr b="0" i="0"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32"/>
          <p:cNvSpPr/>
          <p:nvPr/>
        </p:nvSpPr>
        <p:spPr>
          <a:xfrm>
            <a:off x="0" y="957832"/>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6" name="Google Shape;56;p32"/>
          <p:cNvGrpSpPr/>
          <p:nvPr/>
        </p:nvGrpSpPr>
        <p:grpSpPr>
          <a:xfrm>
            <a:off x="-30788" y="4661517"/>
            <a:ext cx="9228667" cy="528963"/>
            <a:chOff x="-30788" y="4661517"/>
            <a:chExt cx="9228667" cy="528963"/>
          </a:xfrm>
        </p:grpSpPr>
        <p:sp>
          <p:nvSpPr>
            <p:cNvPr id="57" name="Google Shape;57;p32"/>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 name="Google Shape;58;p32"/>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59" name="Google Shape;59;p32"/>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60" name="Google Shape;60;p32"/>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BLOOMINGTON</a:t>
              </a:r>
              <a:endParaRPr sz="900">
                <a:solidFill>
                  <a:srgbClr val="FFFFFF"/>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and photo: black">
  <p:cSld name="Content and photo: black">
    <p:bg>
      <p:bgPr>
        <a:solidFill>
          <a:srgbClr val="252626"/>
        </a:solidFill>
      </p:bgPr>
    </p:bg>
    <p:spTree>
      <p:nvGrpSpPr>
        <p:cNvPr id="61" name="Shape 61"/>
        <p:cNvGrpSpPr/>
        <p:nvPr/>
      </p:nvGrpSpPr>
      <p:grpSpPr>
        <a:xfrm>
          <a:off x="0" y="0"/>
          <a:ext cx="0" cy="0"/>
          <a:chOff x="0" y="0"/>
          <a:chExt cx="0" cy="0"/>
        </a:xfrm>
      </p:grpSpPr>
      <p:sp>
        <p:nvSpPr>
          <p:cNvPr id="62" name="Google Shape;62;p33"/>
          <p:cNvSpPr txBox="1"/>
          <p:nvPr>
            <p:ph type="title"/>
          </p:nvPr>
        </p:nvSpPr>
        <p:spPr>
          <a:xfrm>
            <a:off x="530124" y="464386"/>
            <a:ext cx="4560579" cy="7793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000"/>
              <a:buFont typeface="Arial"/>
              <a:buNone/>
              <a:defRPr b="1" i="0"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txBox="1"/>
          <p:nvPr>
            <p:ph idx="1" type="body"/>
          </p:nvPr>
        </p:nvSpPr>
        <p:spPr>
          <a:xfrm>
            <a:off x="530124" y="1629404"/>
            <a:ext cx="4560579" cy="280149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Font typeface="Arial"/>
              <a:buChar char="•"/>
              <a:defRPr sz="1800">
                <a:solidFill>
                  <a:schemeClr val="lt1"/>
                </a:solidFill>
                <a:latin typeface="Arial"/>
                <a:ea typeface="Arial"/>
                <a:cs typeface="Arial"/>
                <a:sym typeface="Arial"/>
              </a:defRPr>
            </a:lvl1pPr>
            <a:lvl2pPr indent="-342900" lvl="1" marL="9144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2pPr>
            <a:lvl3pPr indent="-342900" lvl="2" marL="13716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3pPr>
            <a:lvl4pPr indent="-342900" lvl="3" marL="18288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4pPr>
            <a:lvl5pPr indent="-342900" lvl="4" marL="22860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33"/>
          <p:cNvSpPr/>
          <p:nvPr>
            <p:ph idx="2" type="pic"/>
          </p:nvPr>
        </p:nvSpPr>
        <p:spPr>
          <a:xfrm>
            <a:off x="5564909" y="0"/>
            <a:ext cx="3570941" cy="51435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spcBef>
                <a:spcPts val="18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5" name="Google Shape;65;p33"/>
          <p:cNvSpPr/>
          <p:nvPr/>
        </p:nvSpPr>
        <p:spPr>
          <a:xfrm>
            <a:off x="-15847" y="486799"/>
            <a:ext cx="82664" cy="38719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6" name="Google Shape;66;p33"/>
          <p:cNvGrpSpPr/>
          <p:nvPr/>
        </p:nvGrpSpPr>
        <p:grpSpPr>
          <a:xfrm>
            <a:off x="635303" y="4661517"/>
            <a:ext cx="387197" cy="528963"/>
            <a:chOff x="635303" y="4661517"/>
            <a:chExt cx="387197" cy="528963"/>
          </a:xfrm>
        </p:grpSpPr>
        <p:sp>
          <p:nvSpPr>
            <p:cNvPr id="67" name="Google Shape;67;p33"/>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68" name="Google Shape;68;p33"/>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ooter: white">
  <p:cSld name="Blank with footer: white">
    <p:spTree>
      <p:nvGrpSpPr>
        <p:cNvPr id="69" name="Shape 69"/>
        <p:cNvGrpSpPr/>
        <p:nvPr/>
      </p:nvGrpSpPr>
      <p:grpSpPr>
        <a:xfrm>
          <a:off x="0" y="0"/>
          <a:ext cx="0" cy="0"/>
          <a:chOff x="0" y="0"/>
          <a:chExt cx="0" cy="0"/>
        </a:xfrm>
      </p:grpSpPr>
      <p:grpSp>
        <p:nvGrpSpPr>
          <p:cNvPr id="70" name="Google Shape;70;p34"/>
          <p:cNvGrpSpPr/>
          <p:nvPr/>
        </p:nvGrpSpPr>
        <p:grpSpPr>
          <a:xfrm>
            <a:off x="-30788" y="4661517"/>
            <a:ext cx="9228667" cy="528963"/>
            <a:chOff x="-30788" y="4661517"/>
            <a:chExt cx="9228667" cy="528963"/>
          </a:xfrm>
        </p:grpSpPr>
        <p:sp>
          <p:nvSpPr>
            <p:cNvPr id="71" name="Google Shape;71;p34"/>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34"/>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73" name="Google Shape;73;p34"/>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74" name="Google Shape;74;p34"/>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BLOOMINGTON</a:t>
              </a:r>
              <a:endParaRPr sz="900">
                <a:solidFill>
                  <a:srgbClr val="FFFFFF"/>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ooter: black">
  <p:cSld name="Blank with footer: black">
    <p:bg>
      <p:bgPr>
        <a:solidFill>
          <a:srgbClr val="252626"/>
        </a:solidFill>
      </p:bgPr>
    </p:bg>
    <p:spTree>
      <p:nvGrpSpPr>
        <p:cNvPr id="75" name="Shape 75"/>
        <p:cNvGrpSpPr/>
        <p:nvPr/>
      </p:nvGrpSpPr>
      <p:grpSpPr>
        <a:xfrm>
          <a:off x="0" y="0"/>
          <a:ext cx="0" cy="0"/>
          <a:chOff x="0" y="0"/>
          <a:chExt cx="0" cy="0"/>
        </a:xfrm>
      </p:grpSpPr>
      <p:grpSp>
        <p:nvGrpSpPr>
          <p:cNvPr id="76" name="Google Shape;76;p35"/>
          <p:cNvGrpSpPr/>
          <p:nvPr/>
        </p:nvGrpSpPr>
        <p:grpSpPr>
          <a:xfrm>
            <a:off x="-30788" y="4661517"/>
            <a:ext cx="9228667" cy="528963"/>
            <a:chOff x="-30788" y="4661517"/>
            <a:chExt cx="9228667" cy="528963"/>
          </a:xfrm>
        </p:grpSpPr>
        <p:sp>
          <p:nvSpPr>
            <p:cNvPr id="77" name="Google Shape;77;p35"/>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35"/>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79" name="Google Shape;79;p35"/>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80" name="Google Shape;80;p35"/>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BLOOMINGTON</a:t>
              </a:r>
              <a:endParaRPr sz="900">
                <a:solidFill>
                  <a:srgbClr val="FFFFFF"/>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161892" y="634604"/>
            <a:ext cx="6802482"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1161892" y="1589938"/>
            <a:ext cx="6802482" cy="321528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0"/>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18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g6bcda06c05_0_0"/>
          <p:cNvSpPr txBox="1"/>
          <p:nvPr>
            <p:ph type="title"/>
          </p:nvPr>
        </p:nvSpPr>
        <p:spPr>
          <a:xfrm>
            <a:off x="502903" y="2766523"/>
            <a:ext cx="7734300" cy="1114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sz="3200"/>
              <a:t>Forecasting </a:t>
            </a:r>
            <a:r>
              <a:rPr lang="en-US" sz="3200"/>
              <a:t>C</a:t>
            </a:r>
            <a:r>
              <a:rPr lang="en-US" sz="3200"/>
              <a:t>ash </a:t>
            </a:r>
            <a:r>
              <a:rPr lang="en-US" sz="3200"/>
              <a:t>F</a:t>
            </a:r>
            <a:r>
              <a:rPr lang="en-US" sz="3200"/>
              <a:t>low and </a:t>
            </a:r>
            <a:br>
              <a:rPr lang="en-US" sz="3200"/>
            </a:br>
            <a:r>
              <a:rPr lang="en-US" sz="3200"/>
              <a:t>Personalized Customer Experience </a:t>
            </a:r>
            <a:endParaRPr sz="3200"/>
          </a:p>
        </p:txBody>
      </p:sp>
      <p:sp>
        <p:nvSpPr>
          <p:cNvPr id="87" name="Google Shape;87;g6bcda06c05_0_0"/>
          <p:cNvSpPr txBox="1"/>
          <p:nvPr>
            <p:ph idx="1" type="body"/>
          </p:nvPr>
        </p:nvSpPr>
        <p:spPr>
          <a:xfrm>
            <a:off x="530694" y="4709821"/>
            <a:ext cx="7734300" cy="277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rPr lang="en-US"/>
              <a:t>Adam Hilgenkamp, Kaitlin Pet, Jashjeet Singh Madan, and Surya Prateek Soni</a:t>
            </a:r>
            <a:endParaRPr/>
          </a:p>
        </p:txBody>
      </p:sp>
      <p:sp>
        <p:nvSpPr>
          <p:cNvPr id="88" name="Google Shape;88;g6bcda06c05_0_0"/>
          <p:cNvSpPr txBox="1"/>
          <p:nvPr>
            <p:ph idx="2" type="body"/>
          </p:nvPr>
        </p:nvSpPr>
        <p:spPr>
          <a:xfrm>
            <a:off x="530694" y="2443859"/>
            <a:ext cx="7734300" cy="25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en-US"/>
              <a:t>CSCI-P556: Applied Machine Learning Fall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1"/>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Nominal Variable Correlation</a:t>
            </a:r>
            <a:endParaRPr/>
          </a:p>
        </p:txBody>
      </p:sp>
      <p:sp>
        <p:nvSpPr>
          <p:cNvPr id="204" name="Google Shape;204;p11"/>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The Data</a:t>
            </a:r>
            <a:endParaRPr/>
          </a:p>
        </p:txBody>
      </p:sp>
      <p:sp>
        <p:nvSpPr>
          <p:cNvPr id="205" name="Google Shape;205;p11"/>
          <p:cNvSpPr txBox="1"/>
          <p:nvPr>
            <p:ph idx="2" type="body"/>
          </p:nvPr>
        </p:nvSpPr>
        <p:spPr>
          <a:xfrm>
            <a:off x="5414674" y="1594009"/>
            <a:ext cx="3354676" cy="2819242"/>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395"/>
              <a:buFont typeface="Arial"/>
              <a:buChar char="•"/>
            </a:pPr>
            <a:r>
              <a:rPr lang="en-US" sz="1395"/>
              <a:t>Associations between nominal variables plotted using Cramer’s V statistic</a:t>
            </a:r>
            <a:endParaRPr/>
          </a:p>
          <a:p>
            <a:pPr indent="-342900" lvl="0" marL="342900" rtl="0" algn="l">
              <a:lnSpc>
                <a:spcPct val="80000"/>
              </a:lnSpc>
              <a:spcBef>
                <a:spcPts val="1800"/>
              </a:spcBef>
              <a:spcAft>
                <a:spcPts val="0"/>
              </a:spcAft>
              <a:buSzPts val="1395"/>
              <a:buFont typeface="Arial"/>
              <a:buChar char="•"/>
            </a:pPr>
            <a:r>
              <a:rPr lang="en-US" sz="1395"/>
              <a:t>The variables with the highest association were the collection status (0.28) and credit decision (0.24)</a:t>
            </a:r>
            <a:endParaRPr/>
          </a:p>
          <a:p>
            <a:pPr indent="-342900" lvl="0" marL="342900" rtl="0" algn="l">
              <a:lnSpc>
                <a:spcPct val="80000"/>
              </a:lnSpc>
              <a:spcBef>
                <a:spcPts val="1800"/>
              </a:spcBef>
              <a:spcAft>
                <a:spcPts val="0"/>
              </a:spcAft>
              <a:buSzPts val="1395"/>
              <a:buFont typeface="Arial"/>
              <a:buChar char="•"/>
            </a:pPr>
            <a:r>
              <a:rPr lang="en-US" sz="1395"/>
              <a:t>Correlation matrix of One-hot-encoded collection status shows that a status of “Non-Responsive” has a correlation of 0.22</a:t>
            </a:r>
            <a:endParaRPr/>
          </a:p>
          <a:p>
            <a:pPr indent="-254317" lvl="0" marL="342900" rtl="0" algn="l">
              <a:lnSpc>
                <a:spcPct val="80000"/>
              </a:lnSpc>
              <a:spcBef>
                <a:spcPts val="1800"/>
              </a:spcBef>
              <a:spcAft>
                <a:spcPts val="0"/>
              </a:spcAft>
              <a:buSzPts val="1395"/>
              <a:buFont typeface="Arial"/>
              <a:buNone/>
            </a:pPr>
            <a:r>
              <a:t/>
            </a:r>
            <a:endParaRPr sz="1395"/>
          </a:p>
        </p:txBody>
      </p:sp>
      <p:pic>
        <p:nvPicPr>
          <p:cNvPr id="206" name="Google Shape;206;p11"/>
          <p:cNvPicPr preferRelativeResize="0"/>
          <p:nvPr/>
        </p:nvPicPr>
        <p:blipFill rotWithShape="1">
          <a:blip r:embed="rId3">
            <a:alphaModFix/>
          </a:blip>
          <a:srcRect b="0" l="0" r="1097" t="0"/>
          <a:stretch/>
        </p:blipFill>
        <p:spPr>
          <a:xfrm>
            <a:off x="622300" y="1472950"/>
            <a:ext cx="4692649" cy="306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Arial"/>
              <a:buNone/>
            </a:pPr>
            <a:r>
              <a:rPr lang="en-US"/>
              <a:t>Methods &amp;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3"/>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General Research Method</a:t>
            </a:r>
            <a:endParaRPr/>
          </a:p>
        </p:txBody>
      </p:sp>
      <p:sp>
        <p:nvSpPr>
          <p:cNvPr id="218" name="Google Shape;218;p13"/>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Methods &amp; Results</a:t>
            </a:r>
            <a:endParaRPr/>
          </a:p>
        </p:txBody>
      </p:sp>
      <p:pic>
        <p:nvPicPr>
          <p:cNvPr id="219" name="Google Shape;219;p13"/>
          <p:cNvPicPr preferRelativeResize="0"/>
          <p:nvPr/>
        </p:nvPicPr>
        <p:blipFill rotWithShape="1">
          <a:blip r:embed="rId3">
            <a:alphaModFix/>
          </a:blip>
          <a:srcRect b="0" l="0" r="0" t="0"/>
          <a:stretch/>
        </p:blipFill>
        <p:spPr>
          <a:xfrm>
            <a:off x="3468475" y="2991212"/>
            <a:ext cx="2322725" cy="238125"/>
          </a:xfrm>
          <a:prstGeom prst="rect">
            <a:avLst/>
          </a:prstGeom>
          <a:noFill/>
          <a:ln>
            <a:noFill/>
          </a:ln>
        </p:spPr>
      </p:pic>
      <p:pic>
        <p:nvPicPr>
          <p:cNvPr id="220" name="Google Shape;220;p13"/>
          <p:cNvPicPr preferRelativeResize="0"/>
          <p:nvPr/>
        </p:nvPicPr>
        <p:blipFill rotWithShape="1">
          <a:blip r:embed="rId4">
            <a:alphaModFix/>
          </a:blip>
          <a:srcRect b="0" l="0" r="0" t="0"/>
          <a:stretch/>
        </p:blipFill>
        <p:spPr>
          <a:xfrm>
            <a:off x="6120181" y="2424475"/>
            <a:ext cx="2098964" cy="1371600"/>
          </a:xfrm>
          <a:prstGeom prst="rect">
            <a:avLst/>
          </a:prstGeom>
          <a:noFill/>
          <a:ln>
            <a:noFill/>
          </a:ln>
        </p:spPr>
      </p:pic>
      <p:pic>
        <p:nvPicPr>
          <p:cNvPr id="221" name="Google Shape;221;p13"/>
          <p:cNvPicPr preferRelativeResize="0"/>
          <p:nvPr/>
        </p:nvPicPr>
        <p:blipFill rotWithShape="1">
          <a:blip r:embed="rId5">
            <a:alphaModFix/>
          </a:blip>
          <a:srcRect b="0" l="0" r="0" t="0"/>
          <a:stretch/>
        </p:blipFill>
        <p:spPr>
          <a:xfrm>
            <a:off x="1047671" y="2424475"/>
            <a:ext cx="2091823" cy="1371600"/>
          </a:xfrm>
          <a:prstGeom prst="rect">
            <a:avLst/>
          </a:prstGeom>
          <a:noFill/>
          <a:ln>
            <a:noFill/>
          </a:ln>
        </p:spPr>
      </p:pic>
      <p:cxnSp>
        <p:nvCxnSpPr>
          <p:cNvPr id="222" name="Google Shape;222;p13"/>
          <p:cNvCxnSpPr/>
          <p:nvPr/>
        </p:nvCxnSpPr>
        <p:spPr>
          <a:xfrm flipH="1" rot="10800000">
            <a:off x="3890458" y="2187493"/>
            <a:ext cx="1485900" cy="6350"/>
          </a:xfrm>
          <a:prstGeom prst="straightConnector1">
            <a:avLst/>
          </a:prstGeom>
          <a:noFill/>
          <a:ln cap="flat" cmpd="sng" w="5715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223" name="Google Shape;223;p13"/>
          <p:cNvSpPr txBox="1"/>
          <p:nvPr>
            <p:ph idx="2" type="body"/>
          </p:nvPr>
        </p:nvSpPr>
        <p:spPr>
          <a:xfrm>
            <a:off x="1047671" y="1993898"/>
            <a:ext cx="2091823" cy="38719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Simple</a:t>
            </a:r>
            <a:endParaRPr/>
          </a:p>
        </p:txBody>
      </p:sp>
      <p:sp>
        <p:nvSpPr>
          <p:cNvPr id="224" name="Google Shape;224;p13"/>
          <p:cNvSpPr txBox="1"/>
          <p:nvPr/>
        </p:nvSpPr>
        <p:spPr>
          <a:xfrm>
            <a:off x="6127322" y="1993899"/>
            <a:ext cx="2091823" cy="387191"/>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7F7F7F"/>
              </a:buClr>
              <a:buSzPts val="1800"/>
              <a:buFont typeface="Arial"/>
              <a:buNone/>
            </a:pPr>
            <a:r>
              <a:rPr lang="en-US" sz="1800">
                <a:solidFill>
                  <a:srgbClr val="404041"/>
                </a:solidFill>
                <a:latin typeface="Arial"/>
                <a:ea typeface="Arial"/>
                <a:cs typeface="Arial"/>
                <a:sym typeface="Arial"/>
              </a:rPr>
              <a:t>Complex</a:t>
            </a:r>
            <a:endParaRPr sz="1800">
              <a:solidFill>
                <a:srgbClr val="40404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2000"/>
              <a:buFont typeface="Arial"/>
              <a:buNone/>
            </a:pPr>
            <a:r>
              <a:rPr lang="en-US" sz="2000"/>
              <a:t>Can we predict if a customer will pay more than 30 days late?</a:t>
            </a:r>
            <a:endParaRPr sz="2000"/>
          </a:p>
        </p:txBody>
      </p:sp>
      <p:sp>
        <p:nvSpPr>
          <p:cNvPr id="230" name="Google Shape;230;p14"/>
          <p:cNvSpPr txBox="1"/>
          <p:nvPr>
            <p:ph idx="1" type="body"/>
          </p:nvPr>
        </p:nvSpPr>
        <p:spPr>
          <a:xfrm>
            <a:off x="526131" y="2031339"/>
            <a:ext cx="3700462" cy="252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Question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6bcda06c05_3_17"/>
          <p:cNvSpPr txBox="1"/>
          <p:nvPr>
            <p:ph type="ctrTitle"/>
          </p:nvPr>
        </p:nvSpPr>
        <p:spPr>
          <a:xfrm>
            <a:off x="529827" y="759070"/>
            <a:ext cx="8004300" cy="69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Data Pre-processing and Types of Models </a:t>
            </a:r>
            <a:endParaRPr/>
          </a:p>
        </p:txBody>
      </p:sp>
      <p:sp>
        <p:nvSpPr>
          <p:cNvPr id="237" name="Google Shape;237;g6bcda06c05_3_17"/>
          <p:cNvSpPr txBox="1"/>
          <p:nvPr>
            <p:ph idx="1" type="body"/>
          </p:nvPr>
        </p:nvSpPr>
        <p:spPr>
          <a:xfrm>
            <a:off x="4833956" y="284947"/>
            <a:ext cx="3700500" cy="25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Methods &amp; Results</a:t>
            </a:r>
            <a:endParaRPr/>
          </a:p>
        </p:txBody>
      </p:sp>
      <p:pic>
        <p:nvPicPr>
          <p:cNvPr id="238" name="Google Shape;238;g6bcda06c05_3_17"/>
          <p:cNvPicPr preferRelativeResize="0"/>
          <p:nvPr/>
        </p:nvPicPr>
        <p:blipFill>
          <a:blip r:embed="rId3">
            <a:alphaModFix/>
          </a:blip>
          <a:stretch>
            <a:fillRect/>
          </a:stretch>
        </p:blipFill>
        <p:spPr>
          <a:xfrm>
            <a:off x="4137300" y="1496600"/>
            <a:ext cx="4034726" cy="3043700"/>
          </a:xfrm>
          <a:prstGeom prst="rect">
            <a:avLst/>
          </a:prstGeom>
          <a:noFill/>
          <a:ln>
            <a:noFill/>
          </a:ln>
        </p:spPr>
      </p:pic>
      <p:pic>
        <p:nvPicPr>
          <p:cNvPr id="239" name="Google Shape;239;g6bcda06c05_3_17"/>
          <p:cNvPicPr preferRelativeResize="0"/>
          <p:nvPr/>
        </p:nvPicPr>
        <p:blipFill>
          <a:blip r:embed="rId4">
            <a:alphaModFix/>
          </a:blip>
          <a:stretch>
            <a:fillRect/>
          </a:stretch>
        </p:blipFill>
        <p:spPr>
          <a:xfrm>
            <a:off x="152400" y="1610475"/>
            <a:ext cx="3823100" cy="304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75bca9a7cc_0_0"/>
          <p:cNvSpPr txBox="1"/>
          <p:nvPr>
            <p:ph type="ctrTitle"/>
          </p:nvPr>
        </p:nvSpPr>
        <p:spPr>
          <a:xfrm>
            <a:off x="529827" y="759070"/>
            <a:ext cx="8004300" cy="69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Logistics Regression &amp; SVM </a:t>
            </a:r>
            <a:endParaRPr/>
          </a:p>
        </p:txBody>
      </p:sp>
      <p:sp>
        <p:nvSpPr>
          <p:cNvPr id="245" name="Google Shape;245;g75bca9a7cc_0_0"/>
          <p:cNvSpPr txBox="1"/>
          <p:nvPr>
            <p:ph idx="1" type="body"/>
          </p:nvPr>
        </p:nvSpPr>
        <p:spPr>
          <a:xfrm>
            <a:off x="4833956" y="284947"/>
            <a:ext cx="3700500" cy="25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Methods &amp; Results: Research Question 1</a:t>
            </a:r>
            <a:endParaRPr/>
          </a:p>
        </p:txBody>
      </p:sp>
      <p:pic>
        <p:nvPicPr>
          <p:cNvPr id="246" name="Google Shape;246;g75bca9a7cc_0_0"/>
          <p:cNvPicPr preferRelativeResize="0"/>
          <p:nvPr/>
        </p:nvPicPr>
        <p:blipFill>
          <a:blip r:embed="rId3">
            <a:alphaModFix/>
          </a:blip>
          <a:stretch>
            <a:fillRect/>
          </a:stretch>
        </p:blipFill>
        <p:spPr>
          <a:xfrm>
            <a:off x="317950" y="1610475"/>
            <a:ext cx="8216500" cy="301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75bca9a7cc_0_7"/>
          <p:cNvSpPr txBox="1"/>
          <p:nvPr>
            <p:ph type="ctrTitle"/>
          </p:nvPr>
        </p:nvSpPr>
        <p:spPr>
          <a:xfrm>
            <a:off x="529827" y="759070"/>
            <a:ext cx="8004300" cy="69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Decision Trees and Random forest </a:t>
            </a:r>
            <a:endParaRPr/>
          </a:p>
        </p:txBody>
      </p:sp>
      <p:sp>
        <p:nvSpPr>
          <p:cNvPr id="252" name="Google Shape;252;g75bca9a7cc_0_7"/>
          <p:cNvSpPr txBox="1"/>
          <p:nvPr>
            <p:ph idx="1" type="body"/>
          </p:nvPr>
        </p:nvSpPr>
        <p:spPr>
          <a:xfrm>
            <a:off x="4833956" y="284947"/>
            <a:ext cx="3700500" cy="25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Methods &amp; Results: Research Question 1</a:t>
            </a:r>
            <a:endParaRPr/>
          </a:p>
        </p:txBody>
      </p:sp>
      <p:pic>
        <p:nvPicPr>
          <p:cNvPr id="253" name="Google Shape;253;g75bca9a7cc_0_7"/>
          <p:cNvPicPr preferRelativeResize="0"/>
          <p:nvPr/>
        </p:nvPicPr>
        <p:blipFill>
          <a:blip r:embed="rId3">
            <a:alphaModFix/>
          </a:blip>
          <a:stretch>
            <a:fillRect/>
          </a:stretch>
        </p:blipFill>
        <p:spPr>
          <a:xfrm>
            <a:off x="460775" y="1610475"/>
            <a:ext cx="8073675" cy="29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2000"/>
              <a:buFont typeface="Arial"/>
              <a:buNone/>
            </a:pPr>
            <a:r>
              <a:rPr lang="en-US" sz="2000"/>
              <a:t>Can we predict when a customer will pay?</a:t>
            </a:r>
            <a:endParaRPr sz="2000"/>
          </a:p>
        </p:txBody>
      </p:sp>
      <p:sp>
        <p:nvSpPr>
          <p:cNvPr id="259" name="Google Shape;259;p17"/>
          <p:cNvSpPr txBox="1"/>
          <p:nvPr>
            <p:ph idx="1" type="body"/>
          </p:nvPr>
        </p:nvSpPr>
        <p:spPr>
          <a:xfrm>
            <a:off x="526131" y="2031339"/>
            <a:ext cx="3700462" cy="252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Question 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18"/>
          <p:cNvSpPr txBox="1"/>
          <p:nvPr>
            <p:ph type="ctrTitle"/>
          </p:nvPr>
        </p:nvSpPr>
        <p:spPr>
          <a:xfrm>
            <a:off x="569802" y="2075620"/>
            <a:ext cx="8004300" cy="699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Baseline Model: Linear Regression</a:t>
            </a:r>
            <a:endParaRPr/>
          </a:p>
        </p:txBody>
      </p:sp>
      <p:sp>
        <p:nvSpPr>
          <p:cNvPr id="265" name="Google Shape;265;p18"/>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Methods &amp; Results: Research Question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g6bcda06c05_4_13"/>
          <p:cNvSpPr txBox="1"/>
          <p:nvPr>
            <p:ph type="ctrTitle"/>
          </p:nvPr>
        </p:nvSpPr>
        <p:spPr>
          <a:xfrm>
            <a:off x="529827" y="759070"/>
            <a:ext cx="8004300" cy="699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Optimization</a:t>
            </a:r>
            <a:endParaRPr/>
          </a:p>
        </p:txBody>
      </p:sp>
      <p:sp>
        <p:nvSpPr>
          <p:cNvPr id="272" name="Google Shape;272;g6bcda06c05_4_13"/>
          <p:cNvSpPr txBox="1"/>
          <p:nvPr>
            <p:ph idx="1" type="body"/>
          </p:nvPr>
        </p:nvSpPr>
        <p:spPr>
          <a:xfrm>
            <a:off x="4833956" y="284947"/>
            <a:ext cx="3700500" cy="252300"/>
          </a:xfrm>
          <a:prstGeom prst="rect">
            <a:avLst/>
          </a:prstGeom>
        </p:spPr>
        <p:txBody>
          <a:bodyPr anchorCtr="0" anchor="t" bIns="45700" lIns="91425" spcFirstLastPara="1" rIns="91425" wrap="square" tIns="45700">
            <a:noAutofit/>
          </a:bodyPr>
          <a:lstStyle/>
          <a:p>
            <a:pPr indent="0" lvl="0" marL="0" rtl="0" algn="r">
              <a:spcBef>
                <a:spcPts val="0"/>
              </a:spcBef>
              <a:spcAft>
                <a:spcPts val="1800"/>
              </a:spcAft>
              <a:buNone/>
            </a:pPr>
            <a:r>
              <a:t/>
            </a:r>
            <a:endParaRPr/>
          </a:p>
        </p:txBody>
      </p:sp>
      <p:pic>
        <p:nvPicPr>
          <p:cNvPr id="273" name="Google Shape;273;g6bcda06c05_4_13"/>
          <p:cNvPicPr preferRelativeResize="0"/>
          <p:nvPr/>
        </p:nvPicPr>
        <p:blipFill>
          <a:blip r:embed="rId3">
            <a:alphaModFix/>
          </a:blip>
          <a:stretch>
            <a:fillRect/>
          </a:stretch>
        </p:blipFill>
        <p:spPr>
          <a:xfrm>
            <a:off x="518825" y="2129125"/>
            <a:ext cx="3783433" cy="2428875"/>
          </a:xfrm>
          <a:prstGeom prst="rect">
            <a:avLst/>
          </a:prstGeom>
          <a:noFill/>
          <a:ln>
            <a:noFill/>
          </a:ln>
        </p:spPr>
      </p:pic>
      <p:pic>
        <p:nvPicPr>
          <p:cNvPr id="274" name="Google Shape;274;g6bcda06c05_4_13"/>
          <p:cNvPicPr preferRelativeResize="0"/>
          <p:nvPr/>
        </p:nvPicPr>
        <p:blipFill>
          <a:blip r:embed="rId4">
            <a:alphaModFix/>
          </a:blip>
          <a:stretch>
            <a:fillRect/>
          </a:stretch>
        </p:blipFill>
        <p:spPr>
          <a:xfrm>
            <a:off x="4683950" y="2129113"/>
            <a:ext cx="4000500" cy="2428875"/>
          </a:xfrm>
          <a:prstGeom prst="rect">
            <a:avLst/>
          </a:prstGeom>
          <a:noFill/>
          <a:ln>
            <a:noFill/>
          </a:ln>
        </p:spPr>
      </p:pic>
      <p:sp>
        <p:nvSpPr>
          <p:cNvPr id="275" name="Google Shape;275;g6bcda06c05_4_13"/>
          <p:cNvSpPr txBox="1"/>
          <p:nvPr/>
        </p:nvSpPr>
        <p:spPr>
          <a:xfrm>
            <a:off x="1579388" y="1707050"/>
            <a:ext cx="16623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Feature Selection</a:t>
            </a:r>
            <a:endParaRPr/>
          </a:p>
        </p:txBody>
      </p:sp>
      <p:pic>
        <p:nvPicPr>
          <p:cNvPr id="276" name="Google Shape;276;g6bcda06c05_4_13"/>
          <p:cNvPicPr preferRelativeResize="0"/>
          <p:nvPr/>
        </p:nvPicPr>
        <p:blipFill>
          <a:blip r:embed="rId4">
            <a:alphaModFix/>
          </a:blip>
          <a:stretch>
            <a:fillRect/>
          </a:stretch>
        </p:blipFill>
        <p:spPr>
          <a:xfrm>
            <a:off x="4833950" y="2129113"/>
            <a:ext cx="4000500" cy="2428875"/>
          </a:xfrm>
          <a:prstGeom prst="rect">
            <a:avLst/>
          </a:prstGeom>
          <a:noFill/>
          <a:ln>
            <a:noFill/>
          </a:ln>
        </p:spPr>
      </p:pic>
      <p:sp>
        <p:nvSpPr>
          <p:cNvPr id="277" name="Google Shape;277;g6bcda06c05_4_13"/>
          <p:cNvSpPr txBox="1"/>
          <p:nvPr/>
        </p:nvSpPr>
        <p:spPr>
          <a:xfrm>
            <a:off x="5864752" y="1707050"/>
            <a:ext cx="19389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Ridge Regularization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Arial"/>
              <a:buNone/>
            </a:pPr>
            <a:r>
              <a:rPr lang="en-US"/>
              <a:t>Background &amp; Research 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g6bcda06c05_4_25"/>
          <p:cNvSpPr txBox="1"/>
          <p:nvPr>
            <p:ph type="ctrTitle"/>
          </p:nvPr>
        </p:nvSpPr>
        <p:spPr>
          <a:xfrm>
            <a:off x="529827" y="759070"/>
            <a:ext cx="8004300" cy="699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Performance</a:t>
            </a:r>
            <a:endParaRPr/>
          </a:p>
        </p:txBody>
      </p:sp>
      <p:sp>
        <p:nvSpPr>
          <p:cNvPr id="284" name="Google Shape;284;g6bcda06c05_4_25"/>
          <p:cNvSpPr txBox="1"/>
          <p:nvPr>
            <p:ph idx="1" type="body"/>
          </p:nvPr>
        </p:nvSpPr>
        <p:spPr>
          <a:xfrm>
            <a:off x="4833956" y="284947"/>
            <a:ext cx="3700500" cy="252300"/>
          </a:xfrm>
          <a:prstGeom prst="rect">
            <a:avLst/>
          </a:prstGeom>
        </p:spPr>
        <p:txBody>
          <a:bodyPr anchorCtr="0" anchor="t" bIns="45700" lIns="91425" spcFirstLastPara="1" rIns="91425" wrap="square" tIns="45700">
            <a:noAutofit/>
          </a:bodyPr>
          <a:lstStyle/>
          <a:p>
            <a:pPr indent="0" lvl="0" marL="0" rtl="0" algn="r">
              <a:spcBef>
                <a:spcPts val="0"/>
              </a:spcBef>
              <a:spcAft>
                <a:spcPts val="1800"/>
              </a:spcAft>
              <a:buNone/>
            </a:pPr>
            <a:r>
              <a:t/>
            </a:r>
            <a:endParaRPr/>
          </a:p>
        </p:txBody>
      </p:sp>
      <p:sp>
        <p:nvSpPr>
          <p:cNvPr id="285" name="Google Shape;285;g6bcda06c05_4_25"/>
          <p:cNvSpPr txBox="1"/>
          <p:nvPr/>
        </p:nvSpPr>
        <p:spPr>
          <a:xfrm>
            <a:off x="7096025" y="2692950"/>
            <a:ext cx="1517400" cy="7497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Test error: </a:t>
            </a:r>
            <a:endParaRPr/>
          </a:p>
          <a:p>
            <a:pPr indent="0" lvl="0" marL="0" rtl="0" algn="l">
              <a:spcBef>
                <a:spcPts val="0"/>
              </a:spcBef>
              <a:spcAft>
                <a:spcPts val="0"/>
              </a:spcAft>
              <a:buNone/>
            </a:pPr>
            <a:r>
              <a:rPr lang="en-US"/>
              <a:t>22.43 Days</a:t>
            </a:r>
            <a:endParaRPr/>
          </a:p>
        </p:txBody>
      </p:sp>
      <p:pic>
        <p:nvPicPr>
          <p:cNvPr id="286" name="Google Shape;286;g6bcda06c05_4_25"/>
          <p:cNvPicPr preferRelativeResize="0"/>
          <p:nvPr/>
        </p:nvPicPr>
        <p:blipFill>
          <a:blip r:embed="rId3">
            <a:alphaModFix/>
          </a:blip>
          <a:stretch>
            <a:fillRect/>
          </a:stretch>
        </p:blipFill>
        <p:spPr>
          <a:xfrm>
            <a:off x="397850" y="1458083"/>
            <a:ext cx="6429375" cy="3190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g6bcda06c05_4_51"/>
          <p:cNvSpPr txBox="1"/>
          <p:nvPr>
            <p:ph type="ctrTitle"/>
          </p:nvPr>
        </p:nvSpPr>
        <p:spPr>
          <a:xfrm>
            <a:off x="529827" y="759070"/>
            <a:ext cx="8004300" cy="699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Best Three Features Performance</a:t>
            </a:r>
            <a:endParaRPr/>
          </a:p>
        </p:txBody>
      </p:sp>
      <p:sp>
        <p:nvSpPr>
          <p:cNvPr id="293" name="Google Shape;293;g6bcda06c05_4_51"/>
          <p:cNvSpPr txBox="1"/>
          <p:nvPr>
            <p:ph idx="1" type="body"/>
          </p:nvPr>
        </p:nvSpPr>
        <p:spPr>
          <a:xfrm>
            <a:off x="4833956" y="284947"/>
            <a:ext cx="3700500" cy="252300"/>
          </a:xfrm>
          <a:prstGeom prst="rect">
            <a:avLst/>
          </a:prstGeom>
        </p:spPr>
        <p:txBody>
          <a:bodyPr anchorCtr="0" anchor="t" bIns="45700" lIns="91425" spcFirstLastPara="1" rIns="91425" wrap="square" tIns="45700">
            <a:noAutofit/>
          </a:bodyPr>
          <a:lstStyle/>
          <a:p>
            <a:pPr indent="0" lvl="0" marL="0" rtl="0" algn="r">
              <a:spcBef>
                <a:spcPts val="0"/>
              </a:spcBef>
              <a:spcAft>
                <a:spcPts val="1800"/>
              </a:spcAft>
              <a:buNone/>
            </a:pPr>
            <a:r>
              <a:t/>
            </a:r>
            <a:endParaRPr/>
          </a:p>
        </p:txBody>
      </p:sp>
      <p:sp>
        <p:nvSpPr>
          <p:cNvPr id="294" name="Google Shape;294;g6bcda06c05_4_51"/>
          <p:cNvSpPr txBox="1"/>
          <p:nvPr/>
        </p:nvSpPr>
        <p:spPr>
          <a:xfrm>
            <a:off x="7096025" y="2692950"/>
            <a:ext cx="1517400" cy="7497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Test error: </a:t>
            </a:r>
            <a:endParaRPr/>
          </a:p>
          <a:p>
            <a:pPr indent="0" lvl="0" marL="0" rtl="0" algn="l">
              <a:spcBef>
                <a:spcPts val="0"/>
              </a:spcBef>
              <a:spcAft>
                <a:spcPts val="0"/>
              </a:spcAft>
              <a:buNone/>
            </a:pPr>
            <a:r>
              <a:rPr lang="en-US"/>
              <a:t>23.96 Days</a:t>
            </a:r>
            <a:endParaRPr/>
          </a:p>
        </p:txBody>
      </p:sp>
      <p:pic>
        <p:nvPicPr>
          <p:cNvPr id="295" name="Google Shape;295;g6bcda06c05_4_51"/>
          <p:cNvPicPr preferRelativeResize="0"/>
          <p:nvPr/>
        </p:nvPicPr>
        <p:blipFill>
          <a:blip r:embed="rId3">
            <a:alphaModFix/>
          </a:blip>
          <a:stretch>
            <a:fillRect/>
          </a:stretch>
        </p:blipFill>
        <p:spPr>
          <a:xfrm>
            <a:off x="42725" y="1398470"/>
            <a:ext cx="6791225" cy="3248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g6bcda06c05_4_60"/>
          <p:cNvSpPr txBox="1"/>
          <p:nvPr>
            <p:ph type="ctrTitle"/>
          </p:nvPr>
        </p:nvSpPr>
        <p:spPr>
          <a:xfrm>
            <a:off x="529827" y="759070"/>
            <a:ext cx="8004300" cy="699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Best Single Feature Performance</a:t>
            </a:r>
            <a:endParaRPr/>
          </a:p>
        </p:txBody>
      </p:sp>
      <p:sp>
        <p:nvSpPr>
          <p:cNvPr id="302" name="Google Shape;302;g6bcda06c05_4_60"/>
          <p:cNvSpPr txBox="1"/>
          <p:nvPr>
            <p:ph idx="1" type="body"/>
          </p:nvPr>
        </p:nvSpPr>
        <p:spPr>
          <a:xfrm>
            <a:off x="4833956" y="284947"/>
            <a:ext cx="3700500" cy="252300"/>
          </a:xfrm>
          <a:prstGeom prst="rect">
            <a:avLst/>
          </a:prstGeom>
        </p:spPr>
        <p:txBody>
          <a:bodyPr anchorCtr="0" anchor="t" bIns="45700" lIns="91425" spcFirstLastPara="1" rIns="91425" wrap="square" tIns="45700">
            <a:noAutofit/>
          </a:bodyPr>
          <a:lstStyle/>
          <a:p>
            <a:pPr indent="0" lvl="0" marL="0" rtl="0" algn="r">
              <a:spcBef>
                <a:spcPts val="0"/>
              </a:spcBef>
              <a:spcAft>
                <a:spcPts val="1800"/>
              </a:spcAft>
              <a:buNone/>
            </a:pPr>
            <a:r>
              <a:t/>
            </a:r>
            <a:endParaRPr/>
          </a:p>
        </p:txBody>
      </p:sp>
      <p:sp>
        <p:nvSpPr>
          <p:cNvPr id="303" name="Google Shape;303;g6bcda06c05_4_60"/>
          <p:cNvSpPr txBox="1"/>
          <p:nvPr/>
        </p:nvSpPr>
        <p:spPr>
          <a:xfrm>
            <a:off x="7096025" y="2692950"/>
            <a:ext cx="1517400" cy="7497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Test error: </a:t>
            </a:r>
            <a:endParaRPr/>
          </a:p>
          <a:p>
            <a:pPr indent="0" lvl="0" marL="0" rtl="0" algn="l">
              <a:spcBef>
                <a:spcPts val="0"/>
              </a:spcBef>
              <a:spcAft>
                <a:spcPts val="0"/>
              </a:spcAft>
              <a:buNone/>
            </a:pPr>
            <a:r>
              <a:rPr lang="en-US"/>
              <a:t>23.96 Days</a:t>
            </a:r>
            <a:endParaRPr/>
          </a:p>
        </p:txBody>
      </p:sp>
      <p:pic>
        <p:nvPicPr>
          <p:cNvPr id="304" name="Google Shape;304;g6bcda06c05_4_60"/>
          <p:cNvPicPr preferRelativeResize="0"/>
          <p:nvPr/>
        </p:nvPicPr>
        <p:blipFill>
          <a:blip r:embed="rId3">
            <a:alphaModFix/>
          </a:blip>
          <a:stretch>
            <a:fillRect/>
          </a:stretch>
        </p:blipFill>
        <p:spPr>
          <a:xfrm>
            <a:off x="301250" y="1332475"/>
            <a:ext cx="6549325" cy="3310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g6bcda06c05_4_33"/>
          <p:cNvSpPr txBox="1"/>
          <p:nvPr>
            <p:ph type="ctrTitle"/>
          </p:nvPr>
        </p:nvSpPr>
        <p:spPr>
          <a:xfrm>
            <a:off x="529827" y="759070"/>
            <a:ext cx="8004300" cy="699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Best Feature Description</a:t>
            </a:r>
            <a:endParaRPr/>
          </a:p>
        </p:txBody>
      </p:sp>
      <p:sp>
        <p:nvSpPr>
          <p:cNvPr id="311" name="Google Shape;311;g6bcda06c05_4_33"/>
          <p:cNvSpPr txBox="1"/>
          <p:nvPr>
            <p:ph idx="1" type="body"/>
          </p:nvPr>
        </p:nvSpPr>
        <p:spPr>
          <a:xfrm>
            <a:off x="4833956" y="284947"/>
            <a:ext cx="3700500" cy="252300"/>
          </a:xfrm>
          <a:prstGeom prst="rect">
            <a:avLst/>
          </a:prstGeom>
        </p:spPr>
        <p:txBody>
          <a:bodyPr anchorCtr="0" anchor="t" bIns="45700" lIns="91425" spcFirstLastPara="1" rIns="91425" wrap="square" tIns="45700">
            <a:noAutofit/>
          </a:bodyPr>
          <a:lstStyle/>
          <a:p>
            <a:pPr indent="0" lvl="0" marL="0" rtl="0" algn="r">
              <a:spcBef>
                <a:spcPts val="0"/>
              </a:spcBef>
              <a:spcAft>
                <a:spcPts val="1800"/>
              </a:spcAft>
              <a:buNone/>
            </a:pPr>
            <a:r>
              <a:t/>
            </a:r>
            <a:endParaRPr/>
          </a:p>
        </p:txBody>
      </p:sp>
      <p:pic>
        <p:nvPicPr>
          <p:cNvPr id="312" name="Google Shape;312;g6bcda06c05_4_33"/>
          <p:cNvPicPr preferRelativeResize="0"/>
          <p:nvPr/>
        </p:nvPicPr>
        <p:blipFill>
          <a:blip r:embed="rId3">
            <a:alphaModFix/>
          </a:blip>
          <a:stretch>
            <a:fillRect/>
          </a:stretch>
        </p:blipFill>
        <p:spPr>
          <a:xfrm>
            <a:off x="1392150" y="1458075"/>
            <a:ext cx="6473131" cy="2810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g6bcda06c05_4_74"/>
          <p:cNvSpPr txBox="1"/>
          <p:nvPr>
            <p:ph type="ctrTitle"/>
          </p:nvPr>
        </p:nvSpPr>
        <p:spPr>
          <a:xfrm>
            <a:off x="529827" y="759070"/>
            <a:ext cx="8004300" cy="699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Results</a:t>
            </a:r>
            <a:endParaRPr/>
          </a:p>
        </p:txBody>
      </p:sp>
      <p:sp>
        <p:nvSpPr>
          <p:cNvPr id="319" name="Google Shape;319;g6bcda06c05_4_74"/>
          <p:cNvSpPr txBox="1"/>
          <p:nvPr>
            <p:ph idx="1" type="body"/>
          </p:nvPr>
        </p:nvSpPr>
        <p:spPr>
          <a:xfrm>
            <a:off x="4833956" y="284947"/>
            <a:ext cx="3700500" cy="252300"/>
          </a:xfrm>
          <a:prstGeom prst="rect">
            <a:avLst/>
          </a:prstGeom>
        </p:spPr>
        <p:txBody>
          <a:bodyPr anchorCtr="0" anchor="t" bIns="45700" lIns="91425" spcFirstLastPara="1" rIns="91425" wrap="square" tIns="45700">
            <a:noAutofit/>
          </a:bodyPr>
          <a:lstStyle/>
          <a:p>
            <a:pPr indent="0" lvl="0" marL="0" rtl="0" algn="r">
              <a:spcBef>
                <a:spcPts val="0"/>
              </a:spcBef>
              <a:spcAft>
                <a:spcPts val="1800"/>
              </a:spcAft>
              <a:buNone/>
            </a:pPr>
            <a:r>
              <a:t/>
            </a:r>
            <a:endParaRPr/>
          </a:p>
        </p:txBody>
      </p:sp>
      <p:pic>
        <p:nvPicPr>
          <p:cNvPr id="320" name="Google Shape;320;g6bcda06c05_4_74"/>
          <p:cNvPicPr preferRelativeResize="0"/>
          <p:nvPr/>
        </p:nvPicPr>
        <p:blipFill>
          <a:blip r:embed="rId3">
            <a:alphaModFix/>
          </a:blip>
          <a:stretch>
            <a:fillRect/>
          </a:stretch>
        </p:blipFill>
        <p:spPr>
          <a:xfrm>
            <a:off x="1082250" y="1387300"/>
            <a:ext cx="5779474" cy="333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2000"/>
              <a:buFont typeface="Arial"/>
              <a:buNone/>
            </a:pPr>
            <a:r>
              <a:rPr lang="en-US" sz="2000"/>
              <a:t>Can we classify customers as likely to make a full payment, partial payment or no payment?</a:t>
            </a:r>
            <a:endParaRPr sz="2000"/>
          </a:p>
        </p:txBody>
      </p:sp>
      <p:sp>
        <p:nvSpPr>
          <p:cNvPr id="326" name="Google Shape;326;p20"/>
          <p:cNvSpPr txBox="1"/>
          <p:nvPr>
            <p:ph idx="1" type="body"/>
          </p:nvPr>
        </p:nvSpPr>
        <p:spPr>
          <a:xfrm>
            <a:off x="526131" y="2031339"/>
            <a:ext cx="3700462" cy="252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Question 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g7a7d1df0cb_1_0"/>
          <p:cNvSpPr txBox="1"/>
          <p:nvPr>
            <p:ph type="ctrTitle"/>
          </p:nvPr>
        </p:nvSpPr>
        <p:spPr>
          <a:xfrm>
            <a:off x="529827" y="759070"/>
            <a:ext cx="8004300" cy="69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Imbalanced Dataset Results</a:t>
            </a:r>
            <a:endParaRPr/>
          </a:p>
        </p:txBody>
      </p:sp>
      <p:sp>
        <p:nvSpPr>
          <p:cNvPr id="332" name="Google Shape;332;g7a7d1df0cb_1_0"/>
          <p:cNvSpPr txBox="1"/>
          <p:nvPr>
            <p:ph idx="1" type="body"/>
          </p:nvPr>
        </p:nvSpPr>
        <p:spPr>
          <a:xfrm>
            <a:off x="4833956" y="284947"/>
            <a:ext cx="3700500" cy="25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Methods &amp; Results: Research Question 3</a:t>
            </a:r>
            <a:endParaRPr/>
          </a:p>
        </p:txBody>
      </p:sp>
      <p:pic>
        <p:nvPicPr>
          <p:cNvPr id="333" name="Google Shape;333;g7a7d1df0cb_1_0"/>
          <p:cNvPicPr preferRelativeResize="0"/>
          <p:nvPr/>
        </p:nvPicPr>
        <p:blipFill>
          <a:blip r:embed="rId3">
            <a:alphaModFix/>
          </a:blip>
          <a:stretch>
            <a:fillRect/>
          </a:stretch>
        </p:blipFill>
        <p:spPr>
          <a:xfrm>
            <a:off x="622299" y="1421075"/>
            <a:ext cx="4005796" cy="3089176"/>
          </a:xfrm>
          <a:prstGeom prst="rect">
            <a:avLst/>
          </a:prstGeom>
          <a:noFill/>
          <a:ln>
            <a:noFill/>
          </a:ln>
        </p:spPr>
      </p:pic>
      <p:sp>
        <p:nvSpPr>
          <p:cNvPr id="334" name="Google Shape;334;g7a7d1df0cb_1_0"/>
          <p:cNvSpPr txBox="1"/>
          <p:nvPr>
            <p:ph idx="2" type="body"/>
          </p:nvPr>
        </p:nvSpPr>
        <p:spPr>
          <a:xfrm>
            <a:off x="5115510" y="1556122"/>
            <a:ext cx="3354600" cy="28191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Font typeface="Arial"/>
              <a:buChar char="•"/>
            </a:pPr>
            <a:r>
              <a:rPr lang="en-US"/>
              <a:t>Overall accuracy = ~97%</a:t>
            </a:r>
            <a:endParaRPr/>
          </a:p>
          <a:p>
            <a:pPr indent="-342900" lvl="0" marL="342900" rtl="0" algn="l">
              <a:lnSpc>
                <a:spcPct val="90000"/>
              </a:lnSpc>
              <a:spcBef>
                <a:spcPts val="1800"/>
              </a:spcBef>
              <a:spcAft>
                <a:spcPts val="0"/>
              </a:spcAft>
              <a:buSzPts val="1800"/>
              <a:buFont typeface="Arial"/>
              <a:buChar char="•"/>
            </a:pPr>
            <a:r>
              <a:rPr lang="en-US"/>
              <a:t>Model was not very good at predicting full write off (39.6%) but predicted paid in full correctly 99% of the time.</a:t>
            </a:r>
            <a:br>
              <a:rPr lang="en-US"/>
            </a:br>
            <a:endParaRPr/>
          </a:p>
          <a:p>
            <a:pPr indent="-342900" lvl="0" marL="342900" rtl="0" algn="l">
              <a:lnSpc>
                <a:spcPct val="90000"/>
              </a:lnSpc>
              <a:spcBef>
                <a:spcPts val="0"/>
              </a:spcBef>
              <a:spcAft>
                <a:spcPts val="0"/>
              </a:spcAft>
              <a:buSzPts val="1800"/>
              <a:buChar char="•"/>
            </a:pPr>
            <a:r>
              <a:rPr lang="en-US"/>
              <a:t>Balanced dataset using SMOTE oversampling technique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1"/>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2700"/>
              <a:buFont typeface="Arial"/>
              <a:buNone/>
            </a:pPr>
            <a:r>
              <a:rPr lang="en-US" sz="2700"/>
              <a:t>Baseline Model: Multiclass Logistic Regression</a:t>
            </a:r>
            <a:endParaRPr sz="2700"/>
          </a:p>
        </p:txBody>
      </p:sp>
      <p:sp>
        <p:nvSpPr>
          <p:cNvPr id="341" name="Google Shape;341;p21"/>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Methods &amp; Results: Research Question 3</a:t>
            </a:r>
            <a:endParaRPr/>
          </a:p>
        </p:txBody>
      </p:sp>
      <p:pic>
        <p:nvPicPr>
          <p:cNvPr id="342" name="Google Shape;342;p21"/>
          <p:cNvPicPr preferRelativeResize="0"/>
          <p:nvPr/>
        </p:nvPicPr>
        <p:blipFill>
          <a:blip r:embed="rId3">
            <a:alphaModFix/>
          </a:blip>
          <a:stretch>
            <a:fillRect/>
          </a:stretch>
        </p:blipFill>
        <p:spPr>
          <a:xfrm>
            <a:off x="622300" y="1673362"/>
            <a:ext cx="3700475" cy="2570763"/>
          </a:xfrm>
          <a:prstGeom prst="rect">
            <a:avLst/>
          </a:prstGeom>
          <a:noFill/>
          <a:ln>
            <a:noFill/>
          </a:ln>
        </p:spPr>
      </p:pic>
      <p:pic>
        <p:nvPicPr>
          <p:cNvPr id="343" name="Google Shape;343;p21"/>
          <p:cNvPicPr preferRelativeResize="0"/>
          <p:nvPr/>
        </p:nvPicPr>
        <p:blipFill>
          <a:blip r:embed="rId4">
            <a:alphaModFix/>
          </a:blip>
          <a:stretch>
            <a:fillRect/>
          </a:stretch>
        </p:blipFill>
        <p:spPr>
          <a:xfrm>
            <a:off x="4689800" y="1458125"/>
            <a:ext cx="3742852" cy="2967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2"/>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Decision Tree</a:t>
            </a:r>
            <a:endParaRPr/>
          </a:p>
        </p:txBody>
      </p:sp>
      <p:sp>
        <p:nvSpPr>
          <p:cNvPr id="349" name="Google Shape;349;p22"/>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Methods &amp; Results: Research Question 3</a:t>
            </a:r>
            <a:endParaRPr/>
          </a:p>
        </p:txBody>
      </p:sp>
      <p:pic>
        <p:nvPicPr>
          <p:cNvPr id="350" name="Google Shape;350;p22"/>
          <p:cNvPicPr preferRelativeResize="0"/>
          <p:nvPr/>
        </p:nvPicPr>
        <p:blipFill>
          <a:blip r:embed="rId3">
            <a:alphaModFix/>
          </a:blip>
          <a:stretch>
            <a:fillRect/>
          </a:stretch>
        </p:blipFill>
        <p:spPr>
          <a:xfrm>
            <a:off x="622300" y="1632735"/>
            <a:ext cx="3743325" cy="2695575"/>
          </a:xfrm>
          <a:prstGeom prst="rect">
            <a:avLst/>
          </a:prstGeom>
          <a:noFill/>
          <a:ln>
            <a:noFill/>
          </a:ln>
        </p:spPr>
      </p:pic>
      <p:pic>
        <p:nvPicPr>
          <p:cNvPr id="351" name="Google Shape;351;p22"/>
          <p:cNvPicPr preferRelativeResize="0"/>
          <p:nvPr/>
        </p:nvPicPr>
        <p:blipFill>
          <a:blip r:embed="rId4">
            <a:alphaModFix/>
          </a:blip>
          <a:stretch>
            <a:fillRect/>
          </a:stretch>
        </p:blipFill>
        <p:spPr>
          <a:xfrm>
            <a:off x="4694050" y="1372088"/>
            <a:ext cx="3980276" cy="32168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3"/>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Arial"/>
              <a:buNone/>
            </a:pPr>
            <a:r>
              <a:rPr lang="en-US"/>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g6bcda06c05_0_28"/>
          <p:cNvPicPr preferRelativeResize="0"/>
          <p:nvPr/>
        </p:nvPicPr>
        <p:blipFill rotWithShape="1">
          <a:blip r:embed="rId3">
            <a:alphaModFix/>
          </a:blip>
          <a:srcRect b="-20590" l="111093" r="-77560" t="20590"/>
          <a:stretch/>
        </p:blipFill>
        <p:spPr>
          <a:xfrm>
            <a:off x="3706475" y="1145275"/>
            <a:ext cx="3750074" cy="3759199"/>
          </a:xfrm>
          <a:prstGeom prst="rect">
            <a:avLst/>
          </a:prstGeom>
          <a:noFill/>
          <a:ln>
            <a:noFill/>
          </a:ln>
        </p:spPr>
      </p:pic>
      <p:sp>
        <p:nvSpPr>
          <p:cNvPr id="100" name="Google Shape;100;g6bcda06c05_0_28"/>
          <p:cNvSpPr txBox="1"/>
          <p:nvPr>
            <p:ph type="ctrTitle"/>
          </p:nvPr>
        </p:nvSpPr>
        <p:spPr>
          <a:xfrm>
            <a:off x="225025" y="759075"/>
            <a:ext cx="9041100" cy="69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The Current Collections Process </a:t>
            </a:r>
            <a:endParaRPr/>
          </a:p>
        </p:txBody>
      </p:sp>
      <p:sp>
        <p:nvSpPr>
          <p:cNvPr id="101" name="Google Shape;101;g6bcda06c05_0_28"/>
          <p:cNvSpPr txBox="1"/>
          <p:nvPr>
            <p:ph idx="1" type="body"/>
          </p:nvPr>
        </p:nvSpPr>
        <p:spPr>
          <a:xfrm>
            <a:off x="4833956" y="284947"/>
            <a:ext cx="3700500" cy="25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Background &amp; Research Questions</a:t>
            </a:r>
            <a:endParaRPr/>
          </a:p>
        </p:txBody>
      </p:sp>
      <p:sp>
        <p:nvSpPr>
          <p:cNvPr id="102" name="Google Shape;102;g6bcda06c05_0_28"/>
          <p:cNvSpPr/>
          <p:nvPr/>
        </p:nvSpPr>
        <p:spPr>
          <a:xfrm>
            <a:off x="2521385" y="1535517"/>
            <a:ext cx="1498500" cy="641400"/>
          </a:xfrm>
          <a:prstGeom prst="roundRect">
            <a:avLst>
              <a:gd fmla="val 16667" name="adj"/>
            </a:avLst>
          </a:prstGeom>
          <a:solidFill>
            <a:srgbClr val="690304"/>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Reminder to  ALL customers</a:t>
            </a:r>
            <a:endParaRPr sz="1200">
              <a:solidFill>
                <a:schemeClr val="lt1"/>
              </a:solidFill>
              <a:latin typeface="Arial"/>
              <a:ea typeface="Arial"/>
              <a:cs typeface="Arial"/>
              <a:sym typeface="Arial"/>
            </a:endParaRPr>
          </a:p>
        </p:txBody>
      </p:sp>
      <p:sp>
        <p:nvSpPr>
          <p:cNvPr id="103" name="Google Shape;103;g6bcda06c05_0_28"/>
          <p:cNvSpPr/>
          <p:nvPr/>
        </p:nvSpPr>
        <p:spPr>
          <a:xfrm>
            <a:off x="4391837" y="1535517"/>
            <a:ext cx="1498500" cy="641400"/>
          </a:xfrm>
          <a:prstGeom prst="roundRect">
            <a:avLst>
              <a:gd fmla="val 16667" name="adj"/>
            </a:avLst>
          </a:prstGeom>
          <a:solidFill>
            <a:srgbClr val="252626"/>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Payment is received</a:t>
            </a:r>
            <a:endParaRPr sz="1200">
              <a:solidFill>
                <a:schemeClr val="lt1"/>
              </a:solidFill>
              <a:latin typeface="Arial"/>
              <a:ea typeface="Arial"/>
              <a:cs typeface="Arial"/>
              <a:sym typeface="Arial"/>
            </a:endParaRPr>
          </a:p>
        </p:txBody>
      </p:sp>
      <p:sp>
        <p:nvSpPr>
          <p:cNvPr id="104" name="Google Shape;104;g6bcda06c05_0_28"/>
          <p:cNvSpPr/>
          <p:nvPr/>
        </p:nvSpPr>
        <p:spPr>
          <a:xfrm>
            <a:off x="2521385" y="2540000"/>
            <a:ext cx="1498500" cy="641400"/>
          </a:xfrm>
          <a:prstGeom prst="roundRect">
            <a:avLst>
              <a:gd fmla="val 16667" name="adj"/>
            </a:avLst>
          </a:prstGeom>
          <a:solidFill>
            <a:srgbClr val="690304"/>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rPr>
              <a:t>F</a:t>
            </a:r>
            <a:r>
              <a:rPr lang="en-US" sz="1200">
                <a:solidFill>
                  <a:schemeClr val="lt1"/>
                </a:solidFill>
                <a:latin typeface="Arial"/>
                <a:ea typeface="Arial"/>
                <a:cs typeface="Arial"/>
                <a:sym typeface="Arial"/>
              </a:rPr>
              <a:t>ollow up to ALL Custome</a:t>
            </a:r>
            <a:r>
              <a:rPr lang="en-US" sz="1200">
                <a:solidFill>
                  <a:schemeClr val="lt1"/>
                </a:solidFill>
              </a:rPr>
              <a:t>rs in SAME fashion</a:t>
            </a:r>
            <a:endParaRPr sz="1200">
              <a:solidFill>
                <a:schemeClr val="lt1"/>
              </a:solidFill>
              <a:latin typeface="Arial"/>
              <a:ea typeface="Arial"/>
              <a:cs typeface="Arial"/>
              <a:sym typeface="Arial"/>
            </a:endParaRPr>
          </a:p>
        </p:txBody>
      </p:sp>
      <p:sp>
        <p:nvSpPr>
          <p:cNvPr id="105" name="Google Shape;105;g6bcda06c05_0_28"/>
          <p:cNvSpPr/>
          <p:nvPr/>
        </p:nvSpPr>
        <p:spPr>
          <a:xfrm>
            <a:off x="2521375" y="3544476"/>
            <a:ext cx="1498500" cy="641400"/>
          </a:xfrm>
          <a:prstGeom prst="roundRect">
            <a:avLst>
              <a:gd fmla="val 16667" name="adj"/>
            </a:avLst>
          </a:prstGeom>
          <a:solidFill>
            <a:srgbClr val="690304"/>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rPr>
              <a:t>Send </a:t>
            </a:r>
            <a:r>
              <a:rPr lang="en-US" sz="1200">
                <a:solidFill>
                  <a:schemeClr val="lt1"/>
                </a:solidFill>
                <a:latin typeface="Arial"/>
                <a:ea typeface="Arial"/>
                <a:cs typeface="Arial"/>
                <a:sym typeface="Arial"/>
              </a:rPr>
              <a:t>service shut off notice </a:t>
            </a:r>
            <a:endParaRPr sz="1200">
              <a:solidFill>
                <a:schemeClr val="lt1"/>
              </a:solidFill>
              <a:latin typeface="Arial"/>
              <a:ea typeface="Arial"/>
              <a:cs typeface="Arial"/>
              <a:sym typeface="Arial"/>
            </a:endParaRPr>
          </a:p>
        </p:txBody>
      </p:sp>
      <p:sp>
        <p:nvSpPr>
          <p:cNvPr id="106" name="Google Shape;106;g6bcda06c05_0_28"/>
          <p:cNvSpPr/>
          <p:nvPr/>
        </p:nvSpPr>
        <p:spPr>
          <a:xfrm>
            <a:off x="4414687" y="3544467"/>
            <a:ext cx="1498500" cy="641400"/>
          </a:xfrm>
          <a:prstGeom prst="roundRect">
            <a:avLst>
              <a:gd fmla="val 16667" name="adj"/>
            </a:avLst>
          </a:prstGeom>
          <a:solidFill>
            <a:srgbClr val="252626"/>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Written off as bad debt</a:t>
            </a:r>
            <a:endParaRPr sz="1200">
              <a:solidFill>
                <a:schemeClr val="lt1"/>
              </a:solidFill>
              <a:latin typeface="Arial"/>
              <a:ea typeface="Arial"/>
              <a:cs typeface="Arial"/>
              <a:sym typeface="Arial"/>
            </a:endParaRPr>
          </a:p>
        </p:txBody>
      </p:sp>
      <p:cxnSp>
        <p:nvCxnSpPr>
          <p:cNvPr id="107" name="Google Shape;107;g6bcda06c05_0_28"/>
          <p:cNvCxnSpPr>
            <a:stCxn id="102" idx="2"/>
            <a:endCxn id="104" idx="0"/>
          </p:cNvCxnSpPr>
          <p:nvPr/>
        </p:nvCxnSpPr>
        <p:spPr>
          <a:xfrm>
            <a:off x="3270635" y="2176917"/>
            <a:ext cx="0" cy="3630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08" name="Google Shape;108;g6bcda06c05_0_28"/>
          <p:cNvCxnSpPr>
            <a:stCxn id="102" idx="3"/>
          </p:cNvCxnSpPr>
          <p:nvPr/>
        </p:nvCxnSpPr>
        <p:spPr>
          <a:xfrm>
            <a:off x="4019885" y="1856217"/>
            <a:ext cx="367200" cy="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09" name="Google Shape;109;g6bcda06c05_0_28"/>
          <p:cNvCxnSpPr>
            <a:stCxn id="104" idx="3"/>
          </p:cNvCxnSpPr>
          <p:nvPr/>
        </p:nvCxnSpPr>
        <p:spPr>
          <a:xfrm flipH="1" rot="10800000">
            <a:off x="4019885" y="2114900"/>
            <a:ext cx="348600" cy="7458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10" name="Google Shape;110;g6bcda06c05_0_28"/>
          <p:cNvCxnSpPr>
            <a:stCxn id="104" idx="2"/>
            <a:endCxn id="105" idx="0"/>
          </p:cNvCxnSpPr>
          <p:nvPr/>
        </p:nvCxnSpPr>
        <p:spPr>
          <a:xfrm>
            <a:off x="3270635" y="3181400"/>
            <a:ext cx="0" cy="3630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11" name="Google Shape;111;g6bcda06c05_0_28"/>
          <p:cNvCxnSpPr>
            <a:stCxn id="105" idx="3"/>
          </p:cNvCxnSpPr>
          <p:nvPr/>
        </p:nvCxnSpPr>
        <p:spPr>
          <a:xfrm>
            <a:off x="4019875" y="3865176"/>
            <a:ext cx="394800" cy="102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12" name="Google Shape;112;g6bcda06c05_0_28"/>
          <p:cNvCxnSpPr>
            <a:stCxn id="105" idx="3"/>
          </p:cNvCxnSpPr>
          <p:nvPr/>
        </p:nvCxnSpPr>
        <p:spPr>
          <a:xfrm flipH="1" rot="10800000">
            <a:off x="4019875" y="2184576"/>
            <a:ext cx="947400" cy="1680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pic>
        <p:nvPicPr>
          <p:cNvPr id="113" name="Google Shape;113;g6bcda06c05_0_28"/>
          <p:cNvPicPr preferRelativeResize="0"/>
          <p:nvPr/>
        </p:nvPicPr>
        <p:blipFill>
          <a:blip r:embed="rId4">
            <a:alphaModFix/>
          </a:blip>
          <a:stretch>
            <a:fillRect/>
          </a:stretch>
        </p:blipFill>
        <p:spPr>
          <a:xfrm>
            <a:off x="55299" y="1536738"/>
            <a:ext cx="2198350" cy="2777175"/>
          </a:xfrm>
          <a:prstGeom prst="rect">
            <a:avLst/>
          </a:prstGeom>
          <a:noFill/>
          <a:ln>
            <a:noFill/>
          </a:ln>
        </p:spPr>
      </p:pic>
      <p:pic>
        <p:nvPicPr>
          <p:cNvPr id="114" name="Google Shape;114;g6bcda06c05_0_28"/>
          <p:cNvPicPr preferRelativeResize="0"/>
          <p:nvPr/>
        </p:nvPicPr>
        <p:blipFill>
          <a:blip r:embed="rId5">
            <a:alphaModFix/>
          </a:blip>
          <a:stretch>
            <a:fillRect/>
          </a:stretch>
        </p:blipFill>
        <p:spPr>
          <a:xfrm>
            <a:off x="2197520" y="1615620"/>
            <a:ext cx="323850" cy="2619375"/>
          </a:xfrm>
          <a:prstGeom prst="rect">
            <a:avLst/>
          </a:prstGeom>
          <a:noFill/>
          <a:ln>
            <a:noFill/>
          </a:ln>
        </p:spPr>
      </p:pic>
      <p:pic>
        <p:nvPicPr>
          <p:cNvPr id="115" name="Google Shape;115;g6bcda06c05_0_28"/>
          <p:cNvPicPr preferRelativeResize="0"/>
          <p:nvPr/>
        </p:nvPicPr>
        <p:blipFill>
          <a:blip r:embed="rId5">
            <a:alphaModFix/>
          </a:blip>
          <a:stretch>
            <a:fillRect/>
          </a:stretch>
        </p:blipFill>
        <p:spPr>
          <a:xfrm>
            <a:off x="5970720" y="1615620"/>
            <a:ext cx="323850" cy="2619375"/>
          </a:xfrm>
          <a:prstGeom prst="rect">
            <a:avLst/>
          </a:prstGeom>
          <a:noFill/>
          <a:ln>
            <a:noFill/>
          </a:ln>
        </p:spPr>
      </p:pic>
      <p:pic>
        <p:nvPicPr>
          <p:cNvPr id="116" name="Google Shape;116;g6bcda06c05_0_28"/>
          <p:cNvPicPr preferRelativeResize="0"/>
          <p:nvPr/>
        </p:nvPicPr>
        <p:blipFill>
          <a:blip r:embed="rId6">
            <a:alphaModFix/>
          </a:blip>
          <a:stretch>
            <a:fillRect/>
          </a:stretch>
        </p:blipFill>
        <p:spPr>
          <a:xfrm>
            <a:off x="6338475" y="1500362"/>
            <a:ext cx="1342325" cy="2849925"/>
          </a:xfrm>
          <a:prstGeom prst="rect">
            <a:avLst/>
          </a:prstGeom>
          <a:noFill/>
          <a:ln>
            <a:noFill/>
          </a:ln>
        </p:spPr>
      </p:pic>
      <p:sp>
        <p:nvSpPr>
          <p:cNvPr id="117" name="Google Shape;117;g6bcda06c05_0_28"/>
          <p:cNvSpPr txBox="1"/>
          <p:nvPr/>
        </p:nvSpPr>
        <p:spPr>
          <a:xfrm>
            <a:off x="7559850" y="1790500"/>
            <a:ext cx="8664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rPr>
              <a:t>High</a:t>
            </a:r>
            <a:endParaRPr b="1" sz="2400">
              <a:solidFill>
                <a:srgbClr val="FF0000"/>
              </a:solidFill>
            </a:endParaRPr>
          </a:p>
        </p:txBody>
      </p:sp>
      <p:sp>
        <p:nvSpPr>
          <p:cNvPr id="118" name="Google Shape;118;g6bcda06c05_0_28"/>
          <p:cNvSpPr txBox="1"/>
          <p:nvPr/>
        </p:nvSpPr>
        <p:spPr>
          <a:xfrm>
            <a:off x="7559850" y="2785050"/>
            <a:ext cx="8664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rPr>
              <a:t>Bad</a:t>
            </a:r>
            <a:endParaRPr b="1" sz="2400">
              <a:solidFill>
                <a:srgbClr val="FF0000"/>
              </a:solidFill>
            </a:endParaRPr>
          </a:p>
        </p:txBody>
      </p:sp>
      <p:sp>
        <p:nvSpPr>
          <p:cNvPr id="119" name="Google Shape;119;g6bcda06c05_0_28"/>
          <p:cNvSpPr txBox="1"/>
          <p:nvPr/>
        </p:nvSpPr>
        <p:spPr>
          <a:xfrm>
            <a:off x="7559850" y="3637850"/>
            <a:ext cx="16368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FF0000"/>
                </a:solidFill>
              </a:rPr>
              <a:t>Uncertain</a:t>
            </a:r>
            <a:endParaRPr b="1" sz="240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4"/>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Summary and Next Steps</a:t>
            </a:r>
            <a:endParaRPr/>
          </a:p>
        </p:txBody>
      </p:sp>
      <p:sp>
        <p:nvSpPr>
          <p:cNvPr id="362" name="Google Shape;362;p24"/>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Conclusions</a:t>
            </a:r>
            <a:endParaRPr/>
          </a:p>
        </p:txBody>
      </p:sp>
      <p:sp>
        <p:nvSpPr>
          <p:cNvPr id="363" name="Google Shape;363;p24"/>
          <p:cNvSpPr txBox="1"/>
          <p:nvPr>
            <p:ph idx="2" type="body"/>
          </p:nvPr>
        </p:nvSpPr>
        <p:spPr>
          <a:xfrm>
            <a:off x="518824" y="1629404"/>
            <a:ext cx="8015594" cy="2810633"/>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00000"/>
              </a:lnSpc>
              <a:spcBef>
                <a:spcPts val="0"/>
              </a:spcBef>
              <a:spcAft>
                <a:spcPts val="0"/>
              </a:spcAft>
              <a:buSzPts val="1800"/>
              <a:buChar char="●"/>
            </a:pPr>
            <a:r>
              <a:rPr lang="en-US"/>
              <a:t>More Data for better accuracy. </a:t>
            </a:r>
            <a:endParaRPr/>
          </a:p>
          <a:p>
            <a:pPr indent="-342900" lvl="0" marL="457200" marR="0" rtl="0" algn="l">
              <a:lnSpc>
                <a:spcPct val="100000"/>
              </a:lnSpc>
              <a:spcBef>
                <a:spcPts val="0"/>
              </a:spcBef>
              <a:spcAft>
                <a:spcPts val="0"/>
              </a:spcAft>
              <a:buSzPts val="1800"/>
              <a:buChar char="●"/>
            </a:pPr>
            <a:r>
              <a:rPr lang="en-US"/>
              <a:t>Experiment with Feature Selection and Engineering.</a:t>
            </a:r>
            <a:endParaRPr/>
          </a:p>
          <a:p>
            <a:pPr indent="-342900" lvl="0" marL="457200" marR="0" rtl="0" algn="l">
              <a:lnSpc>
                <a:spcPct val="100000"/>
              </a:lnSpc>
              <a:spcBef>
                <a:spcPts val="0"/>
              </a:spcBef>
              <a:spcAft>
                <a:spcPts val="0"/>
              </a:spcAft>
              <a:buSzPts val="1800"/>
              <a:buChar char="●"/>
            </a:pPr>
            <a:r>
              <a:rPr lang="en-US"/>
              <a:t>Add more features, such as Customer’s past records to analyze his payment behaviour. </a:t>
            </a:r>
            <a:endParaRPr/>
          </a:p>
          <a:p>
            <a:pPr indent="-342900" lvl="0" marL="457200" marR="0" rtl="0" algn="l">
              <a:lnSpc>
                <a:spcPct val="100000"/>
              </a:lnSpc>
              <a:spcBef>
                <a:spcPts val="0"/>
              </a:spcBef>
              <a:spcAft>
                <a:spcPts val="0"/>
              </a:spcAft>
              <a:buSzPts val="1800"/>
              <a:buChar char="●"/>
            </a:pPr>
            <a:r>
              <a:rPr lang="en-US"/>
              <a:t>Try new models.</a:t>
            </a:r>
            <a:endParaRPr/>
          </a:p>
          <a:p>
            <a:pPr indent="-342900" lvl="0" marL="457200" marR="0" rtl="0" algn="l">
              <a:lnSpc>
                <a:spcPct val="100000"/>
              </a:lnSpc>
              <a:spcBef>
                <a:spcPts val="0"/>
              </a:spcBef>
              <a:spcAft>
                <a:spcPts val="0"/>
              </a:spcAft>
              <a:buSzPts val="1800"/>
              <a:buChar char="●"/>
            </a:pPr>
            <a:r>
              <a:rPr lang="en-US"/>
              <a:t>Get data for</a:t>
            </a:r>
            <a:r>
              <a:rPr lang="en-US"/>
              <a:t> different industries/ companies and compare results.</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5"/>
          <p:cNvSpPr txBox="1"/>
          <p:nvPr/>
        </p:nvSpPr>
        <p:spPr>
          <a:xfrm>
            <a:off x="58678" y="2015361"/>
            <a:ext cx="9026643" cy="6569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3200"/>
              <a:buFont typeface="Arial"/>
              <a:buNone/>
            </a:pPr>
            <a:r>
              <a:rPr b="1" i="0" lang="en-US" sz="3200">
                <a:solidFill>
                  <a:schemeClr val="lt1"/>
                </a:solidFill>
                <a:latin typeface="Arial"/>
                <a:ea typeface="Arial"/>
                <a:cs typeface="Arial"/>
                <a:sym typeface="Arial"/>
              </a:rPr>
              <a:t>Thank You!</a:t>
            </a:r>
            <a:endParaRPr b="1" i="0" sz="32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The Collections Process</a:t>
            </a:r>
            <a:endParaRPr/>
          </a:p>
        </p:txBody>
      </p:sp>
      <p:sp>
        <p:nvSpPr>
          <p:cNvPr id="375" name="Google Shape;375;p4"/>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Background &amp; Research Questions</a:t>
            </a:r>
            <a:endParaRPr/>
          </a:p>
        </p:txBody>
      </p:sp>
      <p:sp>
        <p:nvSpPr>
          <p:cNvPr id="376" name="Google Shape;376;p4"/>
          <p:cNvSpPr/>
          <p:nvPr/>
        </p:nvSpPr>
        <p:spPr>
          <a:xfrm>
            <a:off x="529827" y="1764117"/>
            <a:ext cx="1498600" cy="641350"/>
          </a:xfrm>
          <a:prstGeom prst="roundRect">
            <a:avLst>
              <a:gd fmla="val 16667" name="adj"/>
            </a:avLst>
          </a:prstGeom>
          <a:solidFill>
            <a:srgbClr val="69030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Customer signs a purchase agreement</a:t>
            </a:r>
            <a:endParaRPr sz="1200">
              <a:solidFill>
                <a:schemeClr val="lt1"/>
              </a:solidFill>
              <a:latin typeface="Arial"/>
              <a:ea typeface="Arial"/>
              <a:cs typeface="Arial"/>
              <a:sym typeface="Arial"/>
            </a:endParaRPr>
          </a:p>
        </p:txBody>
      </p:sp>
      <p:sp>
        <p:nvSpPr>
          <p:cNvPr id="377" name="Google Shape;377;p4"/>
          <p:cNvSpPr/>
          <p:nvPr/>
        </p:nvSpPr>
        <p:spPr>
          <a:xfrm>
            <a:off x="2325706" y="1764117"/>
            <a:ext cx="1498600" cy="641350"/>
          </a:xfrm>
          <a:prstGeom prst="roundRect">
            <a:avLst>
              <a:gd fmla="val 16667" name="adj"/>
            </a:avLst>
          </a:prstGeom>
          <a:solidFill>
            <a:srgbClr val="69030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Invoice is sent to the customer</a:t>
            </a:r>
            <a:endParaRPr sz="1200">
              <a:solidFill>
                <a:schemeClr val="lt1"/>
              </a:solidFill>
              <a:latin typeface="Arial"/>
              <a:ea typeface="Arial"/>
              <a:cs typeface="Arial"/>
              <a:sym typeface="Arial"/>
            </a:endParaRPr>
          </a:p>
        </p:txBody>
      </p:sp>
      <p:sp>
        <p:nvSpPr>
          <p:cNvPr id="378" name="Google Shape;378;p4"/>
          <p:cNvSpPr/>
          <p:nvPr/>
        </p:nvSpPr>
        <p:spPr>
          <a:xfrm>
            <a:off x="4121585" y="1764117"/>
            <a:ext cx="1498600" cy="641350"/>
          </a:xfrm>
          <a:prstGeom prst="roundRect">
            <a:avLst>
              <a:gd fmla="val 16667" name="adj"/>
            </a:avLst>
          </a:prstGeom>
          <a:solidFill>
            <a:srgbClr val="69030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Reminder email is sent to the customer</a:t>
            </a:r>
            <a:endParaRPr sz="1200">
              <a:solidFill>
                <a:schemeClr val="lt1"/>
              </a:solidFill>
              <a:latin typeface="Arial"/>
              <a:ea typeface="Arial"/>
              <a:cs typeface="Arial"/>
              <a:sym typeface="Arial"/>
            </a:endParaRPr>
          </a:p>
        </p:txBody>
      </p:sp>
      <p:sp>
        <p:nvSpPr>
          <p:cNvPr id="379" name="Google Shape;379;p4"/>
          <p:cNvSpPr/>
          <p:nvPr/>
        </p:nvSpPr>
        <p:spPr>
          <a:xfrm>
            <a:off x="7306487" y="1764117"/>
            <a:ext cx="1498600" cy="641350"/>
          </a:xfrm>
          <a:prstGeom prst="roundRect">
            <a:avLst>
              <a:gd fmla="val 16667" name="adj"/>
            </a:avLst>
          </a:prstGeom>
          <a:solidFill>
            <a:srgbClr val="25262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Payment is received</a:t>
            </a:r>
            <a:endParaRPr sz="1200">
              <a:solidFill>
                <a:schemeClr val="lt1"/>
              </a:solidFill>
              <a:latin typeface="Arial"/>
              <a:ea typeface="Arial"/>
              <a:cs typeface="Arial"/>
              <a:sym typeface="Arial"/>
            </a:endParaRPr>
          </a:p>
        </p:txBody>
      </p:sp>
      <p:sp>
        <p:nvSpPr>
          <p:cNvPr id="380" name="Google Shape;380;p4"/>
          <p:cNvSpPr/>
          <p:nvPr/>
        </p:nvSpPr>
        <p:spPr>
          <a:xfrm>
            <a:off x="4121585" y="2768600"/>
            <a:ext cx="1498600" cy="641350"/>
          </a:xfrm>
          <a:prstGeom prst="roundRect">
            <a:avLst>
              <a:gd fmla="val 16667" name="adj"/>
            </a:avLst>
          </a:prstGeom>
          <a:solidFill>
            <a:srgbClr val="69030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Collector follows up with the customer</a:t>
            </a:r>
            <a:endParaRPr sz="1200">
              <a:solidFill>
                <a:schemeClr val="lt1"/>
              </a:solidFill>
              <a:latin typeface="Arial"/>
              <a:ea typeface="Arial"/>
              <a:cs typeface="Arial"/>
              <a:sym typeface="Arial"/>
            </a:endParaRPr>
          </a:p>
        </p:txBody>
      </p:sp>
      <p:sp>
        <p:nvSpPr>
          <p:cNvPr id="381" name="Google Shape;381;p4"/>
          <p:cNvSpPr/>
          <p:nvPr/>
        </p:nvSpPr>
        <p:spPr>
          <a:xfrm>
            <a:off x="4121585" y="3773082"/>
            <a:ext cx="1498600" cy="830667"/>
          </a:xfrm>
          <a:prstGeom prst="roundRect">
            <a:avLst>
              <a:gd fmla="val 16667" name="adj"/>
            </a:avLst>
          </a:prstGeom>
          <a:solidFill>
            <a:srgbClr val="69030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If payment is really late service shut off notice is sent</a:t>
            </a:r>
            <a:endParaRPr sz="1200">
              <a:solidFill>
                <a:schemeClr val="lt1"/>
              </a:solidFill>
              <a:latin typeface="Arial"/>
              <a:ea typeface="Arial"/>
              <a:cs typeface="Arial"/>
              <a:sym typeface="Arial"/>
            </a:endParaRPr>
          </a:p>
        </p:txBody>
      </p:sp>
      <p:sp>
        <p:nvSpPr>
          <p:cNvPr id="382" name="Google Shape;382;p4"/>
          <p:cNvSpPr/>
          <p:nvPr/>
        </p:nvSpPr>
        <p:spPr>
          <a:xfrm>
            <a:off x="7306487" y="3867742"/>
            <a:ext cx="1498600" cy="641350"/>
          </a:xfrm>
          <a:prstGeom prst="roundRect">
            <a:avLst>
              <a:gd fmla="val 16667" name="adj"/>
            </a:avLst>
          </a:prstGeom>
          <a:solidFill>
            <a:srgbClr val="25262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Written off as bad debt</a:t>
            </a:r>
            <a:endParaRPr sz="1200">
              <a:solidFill>
                <a:schemeClr val="lt1"/>
              </a:solidFill>
              <a:latin typeface="Arial"/>
              <a:ea typeface="Arial"/>
              <a:cs typeface="Arial"/>
              <a:sym typeface="Arial"/>
            </a:endParaRPr>
          </a:p>
        </p:txBody>
      </p:sp>
      <p:cxnSp>
        <p:nvCxnSpPr>
          <p:cNvPr id="383" name="Google Shape;383;p4"/>
          <p:cNvCxnSpPr>
            <a:stCxn id="376" idx="3"/>
            <a:endCxn id="377" idx="1"/>
          </p:cNvCxnSpPr>
          <p:nvPr/>
        </p:nvCxnSpPr>
        <p:spPr>
          <a:xfrm>
            <a:off x="2028427" y="2084792"/>
            <a:ext cx="2973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84" name="Google Shape;384;p4"/>
          <p:cNvCxnSpPr>
            <a:stCxn id="377" idx="3"/>
            <a:endCxn id="378" idx="1"/>
          </p:cNvCxnSpPr>
          <p:nvPr/>
        </p:nvCxnSpPr>
        <p:spPr>
          <a:xfrm>
            <a:off x="3824306" y="2084792"/>
            <a:ext cx="2973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85" name="Google Shape;385;p4"/>
          <p:cNvCxnSpPr>
            <a:stCxn id="378" idx="2"/>
            <a:endCxn id="380" idx="0"/>
          </p:cNvCxnSpPr>
          <p:nvPr/>
        </p:nvCxnSpPr>
        <p:spPr>
          <a:xfrm>
            <a:off x="4870885" y="2405467"/>
            <a:ext cx="0" cy="3630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86" name="Google Shape;386;p4"/>
          <p:cNvCxnSpPr>
            <a:stCxn id="378" idx="3"/>
            <a:endCxn id="379" idx="1"/>
          </p:cNvCxnSpPr>
          <p:nvPr/>
        </p:nvCxnSpPr>
        <p:spPr>
          <a:xfrm>
            <a:off x="5620185" y="2084792"/>
            <a:ext cx="16863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87" name="Google Shape;387;p4"/>
          <p:cNvCxnSpPr>
            <a:stCxn id="380" idx="3"/>
            <a:endCxn id="379" idx="1"/>
          </p:cNvCxnSpPr>
          <p:nvPr/>
        </p:nvCxnSpPr>
        <p:spPr>
          <a:xfrm flipH="1" rot="10800000">
            <a:off x="5620185" y="2084875"/>
            <a:ext cx="1686300" cy="10044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88" name="Google Shape;388;p4"/>
          <p:cNvCxnSpPr>
            <a:stCxn id="380" idx="2"/>
            <a:endCxn id="381" idx="0"/>
          </p:cNvCxnSpPr>
          <p:nvPr/>
        </p:nvCxnSpPr>
        <p:spPr>
          <a:xfrm>
            <a:off x="4870885" y="3409950"/>
            <a:ext cx="0" cy="3630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89" name="Google Shape;389;p4"/>
          <p:cNvCxnSpPr>
            <a:stCxn id="381" idx="3"/>
            <a:endCxn id="382" idx="1"/>
          </p:cNvCxnSpPr>
          <p:nvPr/>
        </p:nvCxnSpPr>
        <p:spPr>
          <a:xfrm>
            <a:off x="5620185" y="4188416"/>
            <a:ext cx="16863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390" name="Google Shape;390;p4"/>
          <p:cNvCxnSpPr>
            <a:stCxn id="381" idx="3"/>
            <a:endCxn id="379" idx="1"/>
          </p:cNvCxnSpPr>
          <p:nvPr/>
        </p:nvCxnSpPr>
        <p:spPr>
          <a:xfrm flipH="1" rot="10800000">
            <a:off x="5620185" y="2084816"/>
            <a:ext cx="1686300" cy="2103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Increasing Stakeholder Expectations</a:t>
            </a:r>
            <a:endParaRPr/>
          </a:p>
        </p:txBody>
      </p:sp>
      <p:sp>
        <p:nvSpPr>
          <p:cNvPr id="397" name="Google Shape;397;p3"/>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Background &amp; Research Questions</a:t>
            </a:r>
            <a:endParaRPr/>
          </a:p>
        </p:txBody>
      </p:sp>
      <p:pic>
        <p:nvPicPr>
          <p:cNvPr id="398" name="Google Shape;398;p3"/>
          <p:cNvPicPr preferRelativeResize="0"/>
          <p:nvPr/>
        </p:nvPicPr>
        <p:blipFill rotWithShape="1">
          <a:blip r:embed="rId3">
            <a:alphaModFix/>
          </a:blip>
          <a:srcRect b="0" l="0" r="0" t="0"/>
          <a:stretch/>
        </p:blipFill>
        <p:spPr>
          <a:xfrm>
            <a:off x="2768182" y="1505887"/>
            <a:ext cx="3527680" cy="2956789"/>
          </a:xfrm>
          <a:prstGeom prst="rect">
            <a:avLst/>
          </a:prstGeom>
          <a:noFill/>
          <a:ln>
            <a:noFill/>
          </a:ln>
        </p:spPr>
      </p:pic>
      <p:sp>
        <p:nvSpPr>
          <p:cNvPr id="399" name="Google Shape;399;p3"/>
          <p:cNvSpPr txBox="1"/>
          <p:nvPr/>
        </p:nvSpPr>
        <p:spPr>
          <a:xfrm>
            <a:off x="2681791" y="4462676"/>
            <a:ext cx="3700462" cy="2524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900"/>
              <a:buFont typeface="Noto Sans Symbols"/>
              <a:buNone/>
            </a:pPr>
            <a:r>
              <a:rPr b="0" i="0" lang="en-US" sz="900">
                <a:solidFill>
                  <a:srgbClr val="A6A6A6"/>
                </a:solidFill>
                <a:latin typeface="Arial"/>
                <a:ea typeface="Arial"/>
                <a:cs typeface="Arial"/>
                <a:sym typeface="Arial"/>
              </a:rPr>
              <a:t>Source: https://www.pwc.com/us/en/library/4ir-ready.html </a:t>
            </a:r>
            <a:endParaRPr b="0" i="0" sz="900">
              <a:solidFill>
                <a:srgbClr val="A6A6A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g6bcda06c05_3_3"/>
          <p:cNvSpPr txBox="1"/>
          <p:nvPr>
            <p:ph type="ctrTitle"/>
          </p:nvPr>
        </p:nvSpPr>
        <p:spPr>
          <a:xfrm>
            <a:off x="529827" y="759070"/>
            <a:ext cx="8004300" cy="69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Research Questions</a:t>
            </a:r>
            <a:endParaRPr/>
          </a:p>
        </p:txBody>
      </p:sp>
      <p:sp>
        <p:nvSpPr>
          <p:cNvPr id="406" name="Google Shape;406;g6bcda06c05_3_3"/>
          <p:cNvSpPr txBox="1"/>
          <p:nvPr>
            <p:ph idx="1" type="body"/>
          </p:nvPr>
        </p:nvSpPr>
        <p:spPr>
          <a:xfrm>
            <a:off x="4833956" y="284947"/>
            <a:ext cx="3700500" cy="25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Background &amp; Research Questions</a:t>
            </a:r>
            <a:endParaRPr/>
          </a:p>
        </p:txBody>
      </p:sp>
      <p:sp>
        <p:nvSpPr>
          <p:cNvPr id="407" name="Google Shape;407;g6bcda06c05_3_3"/>
          <p:cNvSpPr txBox="1"/>
          <p:nvPr>
            <p:ph idx="2" type="body"/>
          </p:nvPr>
        </p:nvSpPr>
        <p:spPr>
          <a:xfrm>
            <a:off x="518824" y="1629404"/>
            <a:ext cx="8015700" cy="2810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7F7F7F"/>
              </a:buClr>
              <a:buSzPts val="1800"/>
              <a:buFont typeface="Arial"/>
              <a:buAutoNum type="arabicPeriod"/>
            </a:pPr>
            <a:r>
              <a:rPr lang="en-US"/>
              <a:t>Can we predict if a customer will pay more than thirty days late?</a:t>
            </a:r>
            <a:endParaRPr/>
          </a:p>
          <a:p>
            <a:pPr indent="-342900" lvl="0" marL="342900" marR="0" rtl="0" algn="l">
              <a:lnSpc>
                <a:spcPct val="100000"/>
              </a:lnSpc>
              <a:spcBef>
                <a:spcPts val="1800"/>
              </a:spcBef>
              <a:spcAft>
                <a:spcPts val="0"/>
              </a:spcAft>
              <a:buClr>
                <a:srgbClr val="7F7F7F"/>
              </a:buClr>
              <a:buSzPts val="1800"/>
              <a:buFont typeface="Arial"/>
              <a:buAutoNum type="arabicPeriod"/>
            </a:pPr>
            <a:r>
              <a:rPr lang="en-US"/>
              <a:t>Can we predict when a customer will pay?</a:t>
            </a:r>
            <a:endParaRPr/>
          </a:p>
          <a:p>
            <a:pPr indent="-342900" lvl="0" marL="342900" marR="0" rtl="0" algn="l">
              <a:lnSpc>
                <a:spcPct val="100000"/>
              </a:lnSpc>
              <a:spcBef>
                <a:spcPts val="1800"/>
              </a:spcBef>
              <a:spcAft>
                <a:spcPts val="0"/>
              </a:spcAft>
              <a:buClr>
                <a:srgbClr val="7F7F7F"/>
              </a:buClr>
              <a:buSzPts val="1800"/>
              <a:buFont typeface="Arial"/>
              <a:buAutoNum type="arabicPeriod"/>
            </a:pPr>
            <a:r>
              <a:rPr lang="en-US"/>
              <a:t>Can we classify customers as likely to make a full payment, partial payment or no payment?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Impact of Improving the Process</a:t>
            </a:r>
            <a:endParaRPr/>
          </a:p>
        </p:txBody>
      </p:sp>
      <p:sp>
        <p:nvSpPr>
          <p:cNvPr id="414" name="Google Shape;414;p6"/>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Background &amp; Research Questions</a:t>
            </a:r>
            <a:endParaRPr/>
          </a:p>
        </p:txBody>
      </p:sp>
      <p:grpSp>
        <p:nvGrpSpPr>
          <p:cNvPr id="415" name="Google Shape;415;p6"/>
          <p:cNvGrpSpPr/>
          <p:nvPr/>
        </p:nvGrpSpPr>
        <p:grpSpPr>
          <a:xfrm>
            <a:off x="1888486" y="2244302"/>
            <a:ext cx="5287071" cy="914400"/>
            <a:chOff x="1902776" y="2244302"/>
            <a:chExt cx="5287071" cy="914400"/>
          </a:xfrm>
        </p:grpSpPr>
        <p:sp>
          <p:nvSpPr>
            <p:cNvPr id="416" name="Google Shape;416;p6"/>
            <p:cNvSpPr/>
            <p:nvPr/>
          </p:nvSpPr>
          <p:spPr>
            <a:xfrm>
              <a:off x="3958785" y="2244302"/>
              <a:ext cx="1117525" cy="914400"/>
            </a:xfrm>
            <a:custGeom>
              <a:rect b="b" l="l" r="r" t="t"/>
              <a:pathLst>
                <a:path extrusionOk="0" h="21600" w="21600">
                  <a:moveTo>
                    <a:pt x="8335" y="0"/>
                  </a:moveTo>
                  <a:cubicBezTo>
                    <a:pt x="3749" y="0"/>
                    <a:pt x="0" y="4588"/>
                    <a:pt x="0" y="10202"/>
                  </a:cubicBezTo>
                  <a:cubicBezTo>
                    <a:pt x="0" y="13736"/>
                    <a:pt x="1461" y="16858"/>
                    <a:pt x="3678" y="18699"/>
                  </a:cubicBezTo>
                  <a:cubicBezTo>
                    <a:pt x="3710" y="18725"/>
                    <a:pt x="3750" y="18736"/>
                    <a:pt x="3783" y="18763"/>
                  </a:cubicBezTo>
                  <a:lnTo>
                    <a:pt x="1826" y="21170"/>
                  </a:lnTo>
                  <a:lnTo>
                    <a:pt x="2165" y="21600"/>
                  </a:lnTo>
                  <a:lnTo>
                    <a:pt x="4239" y="19065"/>
                  </a:lnTo>
                  <a:cubicBezTo>
                    <a:pt x="5455" y="19917"/>
                    <a:pt x="6840" y="20452"/>
                    <a:pt x="8335" y="20452"/>
                  </a:cubicBezTo>
                  <a:cubicBezTo>
                    <a:pt x="8912" y="20452"/>
                    <a:pt x="9474" y="20381"/>
                    <a:pt x="10017" y="20245"/>
                  </a:cubicBezTo>
                  <a:cubicBezTo>
                    <a:pt x="10561" y="20109"/>
                    <a:pt x="11084" y="19898"/>
                    <a:pt x="11583" y="19639"/>
                  </a:cubicBezTo>
                  <a:cubicBezTo>
                    <a:pt x="11909" y="19470"/>
                    <a:pt x="12206" y="19234"/>
                    <a:pt x="12509" y="19018"/>
                  </a:cubicBezTo>
                  <a:lnTo>
                    <a:pt x="14674" y="21600"/>
                  </a:lnTo>
                  <a:lnTo>
                    <a:pt x="15026" y="21170"/>
                  </a:lnTo>
                  <a:lnTo>
                    <a:pt x="13004" y="18699"/>
                  </a:lnTo>
                  <a:cubicBezTo>
                    <a:pt x="15108" y="16952"/>
                    <a:pt x="16492" y="14040"/>
                    <a:pt x="16630" y="10728"/>
                  </a:cubicBezTo>
                  <a:lnTo>
                    <a:pt x="18052" y="10728"/>
                  </a:lnTo>
                  <a:cubicBezTo>
                    <a:pt x="18062" y="10740"/>
                    <a:pt x="18453" y="11217"/>
                    <a:pt x="18548" y="11334"/>
                  </a:cubicBezTo>
                  <a:lnTo>
                    <a:pt x="19422" y="12482"/>
                  </a:lnTo>
                  <a:lnTo>
                    <a:pt x="19448" y="12450"/>
                  </a:lnTo>
                  <a:cubicBezTo>
                    <a:pt x="19473" y="12481"/>
                    <a:pt x="19448" y="12450"/>
                    <a:pt x="19474" y="12482"/>
                  </a:cubicBezTo>
                  <a:lnTo>
                    <a:pt x="19839" y="12004"/>
                  </a:lnTo>
                  <a:cubicBezTo>
                    <a:pt x="19839" y="12004"/>
                    <a:pt x="19839" y="11988"/>
                    <a:pt x="19839" y="11988"/>
                  </a:cubicBezTo>
                  <a:lnTo>
                    <a:pt x="18809" y="10728"/>
                  </a:lnTo>
                  <a:lnTo>
                    <a:pt x="19852" y="10728"/>
                  </a:lnTo>
                  <a:lnTo>
                    <a:pt x="19957" y="10856"/>
                  </a:lnTo>
                  <a:cubicBezTo>
                    <a:pt x="20009" y="10923"/>
                    <a:pt x="19964" y="10859"/>
                    <a:pt x="21222" y="12482"/>
                  </a:cubicBezTo>
                  <a:lnTo>
                    <a:pt x="21235" y="12466"/>
                  </a:lnTo>
                  <a:lnTo>
                    <a:pt x="21248" y="12482"/>
                  </a:lnTo>
                  <a:lnTo>
                    <a:pt x="21483" y="12147"/>
                  </a:lnTo>
                  <a:lnTo>
                    <a:pt x="21600" y="12004"/>
                  </a:lnTo>
                  <a:cubicBezTo>
                    <a:pt x="21600" y="12004"/>
                    <a:pt x="21600" y="11988"/>
                    <a:pt x="21600" y="11988"/>
                  </a:cubicBezTo>
                  <a:lnTo>
                    <a:pt x="20191" y="10186"/>
                  </a:lnTo>
                  <a:lnTo>
                    <a:pt x="21600" y="8465"/>
                  </a:lnTo>
                  <a:lnTo>
                    <a:pt x="21600" y="8449"/>
                  </a:lnTo>
                  <a:cubicBezTo>
                    <a:pt x="21600" y="8449"/>
                    <a:pt x="21493" y="8319"/>
                    <a:pt x="21483" y="8305"/>
                  </a:cubicBezTo>
                  <a:lnTo>
                    <a:pt x="21248" y="7970"/>
                  </a:lnTo>
                  <a:lnTo>
                    <a:pt x="21235" y="7986"/>
                  </a:lnTo>
                  <a:cubicBezTo>
                    <a:pt x="21223" y="7971"/>
                    <a:pt x="21235" y="7987"/>
                    <a:pt x="21222" y="7970"/>
                  </a:cubicBezTo>
                  <a:cubicBezTo>
                    <a:pt x="21222" y="7970"/>
                    <a:pt x="20813" y="8500"/>
                    <a:pt x="20778" y="8544"/>
                  </a:cubicBezTo>
                  <a:lnTo>
                    <a:pt x="19813" y="9708"/>
                  </a:lnTo>
                  <a:lnTo>
                    <a:pt x="18796" y="9708"/>
                  </a:lnTo>
                  <a:cubicBezTo>
                    <a:pt x="18879" y="9608"/>
                    <a:pt x="18810" y="9686"/>
                    <a:pt x="19826" y="8465"/>
                  </a:cubicBezTo>
                  <a:lnTo>
                    <a:pt x="19839" y="8465"/>
                  </a:lnTo>
                  <a:cubicBezTo>
                    <a:pt x="19846" y="8457"/>
                    <a:pt x="19833" y="8457"/>
                    <a:pt x="19839" y="8449"/>
                  </a:cubicBezTo>
                  <a:cubicBezTo>
                    <a:pt x="19839" y="8449"/>
                    <a:pt x="19831" y="8450"/>
                    <a:pt x="19474" y="7970"/>
                  </a:cubicBezTo>
                  <a:cubicBezTo>
                    <a:pt x="19474" y="7970"/>
                    <a:pt x="19448" y="8002"/>
                    <a:pt x="19448" y="8002"/>
                  </a:cubicBezTo>
                  <a:lnTo>
                    <a:pt x="19422" y="7970"/>
                  </a:lnTo>
                  <a:lnTo>
                    <a:pt x="18039" y="9708"/>
                  </a:lnTo>
                  <a:lnTo>
                    <a:pt x="16630" y="9708"/>
                  </a:lnTo>
                  <a:cubicBezTo>
                    <a:pt x="16415" y="4327"/>
                    <a:pt x="12814" y="0"/>
                    <a:pt x="8335" y="0"/>
                  </a:cubicBezTo>
                  <a:close/>
                  <a:moveTo>
                    <a:pt x="8335" y="638"/>
                  </a:moveTo>
                  <a:cubicBezTo>
                    <a:pt x="12523" y="638"/>
                    <a:pt x="15931" y="4682"/>
                    <a:pt x="16148" y="9708"/>
                  </a:cubicBezTo>
                  <a:lnTo>
                    <a:pt x="14387" y="9708"/>
                  </a:lnTo>
                  <a:cubicBezTo>
                    <a:pt x="14156" y="5850"/>
                    <a:pt x="11543" y="2806"/>
                    <a:pt x="8335" y="2806"/>
                  </a:cubicBezTo>
                  <a:cubicBezTo>
                    <a:pt x="4977" y="2806"/>
                    <a:pt x="2230" y="6135"/>
                    <a:pt x="2230" y="10250"/>
                  </a:cubicBezTo>
                  <a:cubicBezTo>
                    <a:pt x="2230" y="14405"/>
                    <a:pt x="4977" y="17726"/>
                    <a:pt x="8335" y="17726"/>
                  </a:cubicBezTo>
                  <a:cubicBezTo>
                    <a:pt x="11559" y="17726"/>
                    <a:pt x="14193" y="14650"/>
                    <a:pt x="14400" y="10728"/>
                  </a:cubicBezTo>
                  <a:lnTo>
                    <a:pt x="16135" y="10728"/>
                  </a:lnTo>
                  <a:cubicBezTo>
                    <a:pt x="15937" y="15125"/>
                    <a:pt x="13348" y="18761"/>
                    <a:pt x="9913" y="19623"/>
                  </a:cubicBezTo>
                  <a:cubicBezTo>
                    <a:pt x="9403" y="19751"/>
                    <a:pt x="8876" y="19815"/>
                    <a:pt x="8335" y="19815"/>
                  </a:cubicBezTo>
                  <a:cubicBezTo>
                    <a:pt x="4039" y="19815"/>
                    <a:pt x="522" y="15500"/>
                    <a:pt x="522" y="10202"/>
                  </a:cubicBezTo>
                  <a:cubicBezTo>
                    <a:pt x="522" y="9545"/>
                    <a:pt x="574" y="8910"/>
                    <a:pt x="678" y="8289"/>
                  </a:cubicBezTo>
                  <a:cubicBezTo>
                    <a:pt x="1411" y="3942"/>
                    <a:pt x="4576" y="638"/>
                    <a:pt x="8335" y="638"/>
                  </a:cubicBezTo>
                  <a:close/>
                  <a:moveTo>
                    <a:pt x="8335" y="3395"/>
                  </a:moveTo>
                  <a:cubicBezTo>
                    <a:pt x="11283" y="3395"/>
                    <a:pt x="13652" y="6201"/>
                    <a:pt x="13878" y="9708"/>
                  </a:cubicBezTo>
                  <a:lnTo>
                    <a:pt x="12300" y="9708"/>
                  </a:lnTo>
                  <a:cubicBezTo>
                    <a:pt x="12085" y="7264"/>
                    <a:pt x="10425" y="5308"/>
                    <a:pt x="8335" y="5308"/>
                  </a:cubicBezTo>
                  <a:cubicBezTo>
                    <a:pt x="6100" y="5308"/>
                    <a:pt x="4278" y="7519"/>
                    <a:pt x="4278" y="10202"/>
                  </a:cubicBezTo>
                  <a:cubicBezTo>
                    <a:pt x="4278" y="12925"/>
                    <a:pt x="6100" y="15144"/>
                    <a:pt x="8335" y="15144"/>
                  </a:cubicBezTo>
                  <a:cubicBezTo>
                    <a:pt x="10417" y="15144"/>
                    <a:pt x="12062" y="13192"/>
                    <a:pt x="12287" y="10728"/>
                  </a:cubicBezTo>
                  <a:lnTo>
                    <a:pt x="13878" y="10728"/>
                  </a:lnTo>
                  <a:cubicBezTo>
                    <a:pt x="13674" y="14294"/>
                    <a:pt x="11299" y="17089"/>
                    <a:pt x="8335" y="17089"/>
                  </a:cubicBezTo>
                  <a:cubicBezTo>
                    <a:pt x="5267" y="17089"/>
                    <a:pt x="2752" y="14049"/>
                    <a:pt x="2752" y="10250"/>
                  </a:cubicBezTo>
                  <a:cubicBezTo>
                    <a:pt x="2752" y="6491"/>
                    <a:pt x="5267" y="3395"/>
                    <a:pt x="8335" y="3395"/>
                  </a:cubicBezTo>
                  <a:close/>
                  <a:moveTo>
                    <a:pt x="8335" y="5946"/>
                  </a:moveTo>
                  <a:cubicBezTo>
                    <a:pt x="10133" y="5946"/>
                    <a:pt x="11565" y="7590"/>
                    <a:pt x="11778" y="9708"/>
                  </a:cubicBezTo>
                  <a:lnTo>
                    <a:pt x="10135" y="9708"/>
                  </a:lnTo>
                  <a:cubicBezTo>
                    <a:pt x="9941" y="8727"/>
                    <a:pt x="9229" y="7970"/>
                    <a:pt x="8348" y="7970"/>
                  </a:cubicBezTo>
                  <a:cubicBezTo>
                    <a:pt x="7351" y="7970"/>
                    <a:pt x="6509" y="8984"/>
                    <a:pt x="6509" y="10202"/>
                  </a:cubicBezTo>
                  <a:cubicBezTo>
                    <a:pt x="6509" y="11459"/>
                    <a:pt x="7351" y="12482"/>
                    <a:pt x="8348" y="12482"/>
                  </a:cubicBezTo>
                  <a:cubicBezTo>
                    <a:pt x="9225" y="12482"/>
                    <a:pt x="9937" y="11727"/>
                    <a:pt x="10135" y="10728"/>
                  </a:cubicBezTo>
                  <a:lnTo>
                    <a:pt x="11778" y="10728"/>
                  </a:lnTo>
                  <a:cubicBezTo>
                    <a:pt x="11555" y="12838"/>
                    <a:pt x="10126" y="14506"/>
                    <a:pt x="8335" y="14506"/>
                  </a:cubicBezTo>
                  <a:cubicBezTo>
                    <a:pt x="6391" y="14506"/>
                    <a:pt x="4800" y="12570"/>
                    <a:pt x="4800" y="10202"/>
                  </a:cubicBezTo>
                  <a:cubicBezTo>
                    <a:pt x="4800" y="7835"/>
                    <a:pt x="6391" y="5946"/>
                    <a:pt x="8335" y="5946"/>
                  </a:cubicBezTo>
                  <a:close/>
                  <a:moveTo>
                    <a:pt x="8348" y="8592"/>
                  </a:moveTo>
                  <a:cubicBezTo>
                    <a:pt x="8936" y="8592"/>
                    <a:pt x="9417" y="9080"/>
                    <a:pt x="9600" y="9708"/>
                  </a:cubicBezTo>
                  <a:lnTo>
                    <a:pt x="8335" y="9708"/>
                  </a:lnTo>
                  <a:lnTo>
                    <a:pt x="8335" y="10728"/>
                  </a:lnTo>
                  <a:lnTo>
                    <a:pt x="9600" y="10728"/>
                  </a:lnTo>
                  <a:cubicBezTo>
                    <a:pt x="9416" y="11374"/>
                    <a:pt x="8934" y="11860"/>
                    <a:pt x="8348" y="11860"/>
                  </a:cubicBezTo>
                  <a:cubicBezTo>
                    <a:pt x="7608" y="11860"/>
                    <a:pt x="7030" y="11106"/>
                    <a:pt x="7030" y="10202"/>
                  </a:cubicBezTo>
                  <a:cubicBezTo>
                    <a:pt x="7030" y="9338"/>
                    <a:pt x="7608" y="8592"/>
                    <a:pt x="8348" y="8592"/>
                  </a:cubicBezTo>
                  <a:close/>
                </a:path>
              </a:pathLst>
            </a:custGeom>
            <a:solidFill>
              <a:srgbClr val="4344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17" name="Google Shape;417;p6"/>
            <p:cNvSpPr/>
            <p:nvPr/>
          </p:nvSpPr>
          <p:spPr>
            <a:xfrm>
              <a:off x="1902776" y="2244302"/>
              <a:ext cx="1046921" cy="914400"/>
            </a:xfrm>
            <a:custGeom>
              <a:rect b="b" l="l" r="r" t="t"/>
              <a:pathLst>
                <a:path extrusionOk="0" h="21561" w="21600">
                  <a:moveTo>
                    <a:pt x="12018" y="92"/>
                  </a:moveTo>
                  <a:cubicBezTo>
                    <a:pt x="11694" y="-33"/>
                    <a:pt x="11373" y="-39"/>
                    <a:pt x="11085" y="128"/>
                  </a:cubicBezTo>
                  <a:cubicBezTo>
                    <a:pt x="10508" y="463"/>
                    <a:pt x="10213" y="968"/>
                    <a:pt x="10357" y="1971"/>
                  </a:cubicBezTo>
                  <a:cubicBezTo>
                    <a:pt x="10614" y="5554"/>
                    <a:pt x="7133" y="9113"/>
                    <a:pt x="6246" y="9869"/>
                  </a:cubicBezTo>
                  <a:lnTo>
                    <a:pt x="6246" y="8333"/>
                  </a:lnTo>
                  <a:cubicBezTo>
                    <a:pt x="6246" y="8006"/>
                    <a:pt x="6101" y="7845"/>
                    <a:pt x="5803" y="7845"/>
                  </a:cubicBezTo>
                  <a:lnTo>
                    <a:pt x="300" y="7845"/>
                  </a:lnTo>
                  <a:cubicBezTo>
                    <a:pt x="152" y="7845"/>
                    <a:pt x="0" y="8006"/>
                    <a:pt x="0" y="8333"/>
                  </a:cubicBezTo>
                  <a:lnTo>
                    <a:pt x="0" y="21073"/>
                  </a:lnTo>
                  <a:cubicBezTo>
                    <a:pt x="0" y="21400"/>
                    <a:pt x="152" y="21561"/>
                    <a:pt x="300" y="21561"/>
                  </a:cubicBezTo>
                  <a:lnTo>
                    <a:pt x="5803" y="21561"/>
                  </a:lnTo>
                  <a:cubicBezTo>
                    <a:pt x="6101" y="21561"/>
                    <a:pt x="6246" y="21400"/>
                    <a:pt x="6246" y="21073"/>
                  </a:cubicBezTo>
                  <a:lnTo>
                    <a:pt x="6246" y="19880"/>
                  </a:lnTo>
                  <a:cubicBezTo>
                    <a:pt x="11037" y="21412"/>
                    <a:pt x="16461" y="21561"/>
                    <a:pt x="17473" y="21561"/>
                  </a:cubicBezTo>
                  <a:cubicBezTo>
                    <a:pt x="17619" y="21561"/>
                    <a:pt x="17631" y="21561"/>
                    <a:pt x="17631" y="21561"/>
                  </a:cubicBezTo>
                  <a:cubicBezTo>
                    <a:pt x="18364" y="21561"/>
                    <a:pt x="18793" y="21409"/>
                    <a:pt x="19086" y="21091"/>
                  </a:cubicBezTo>
                  <a:cubicBezTo>
                    <a:pt x="19525" y="20773"/>
                    <a:pt x="19671" y="20462"/>
                    <a:pt x="19671" y="19826"/>
                  </a:cubicBezTo>
                  <a:cubicBezTo>
                    <a:pt x="19671" y="19613"/>
                    <a:pt x="19502" y="19408"/>
                    <a:pt x="19402" y="19194"/>
                  </a:cubicBezTo>
                  <a:cubicBezTo>
                    <a:pt x="20126" y="18875"/>
                    <a:pt x="20479" y="18162"/>
                    <a:pt x="20588" y="17531"/>
                  </a:cubicBezTo>
                  <a:cubicBezTo>
                    <a:pt x="20588" y="17029"/>
                    <a:pt x="20449" y="16528"/>
                    <a:pt x="20161" y="16194"/>
                  </a:cubicBezTo>
                  <a:cubicBezTo>
                    <a:pt x="20593" y="16027"/>
                    <a:pt x="20871" y="15855"/>
                    <a:pt x="21015" y="15688"/>
                  </a:cubicBezTo>
                  <a:cubicBezTo>
                    <a:pt x="21303" y="15353"/>
                    <a:pt x="21458" y="14689"/>
                    <a:pt x="21458" y="14188"/>
                  </a:cubicBezTo>
                  <a:cubicBezTo>
                    <a:pt x="21458" y="13686"/>
                    <a:pt x="21305" y="13004"/>
                    <a:pt x="20873" y="12670"/>
                  </a:cubicBezTo>
                  <a:cubicBezTo>
                    <a:pt x="21449" y="12335"/>
                    <a:pt x="21600" y="11676"/>
                    <a:pt x="21600" y="11007"/>
                  </a:cubicBezTo>
                  <a:cubicBezTo>
                    <a:pt x="21600" y="10506"/>
                    <a:pt x="21445" y="10004"/>
                    <a:pt x="21157" y="9670"/>
                  </a:cubicBezTo>
                  <a:cubicBezTo>
                    <a:pt x="21013" y="9336"/>
                    <a:pt x="20452" y="9001"/>
                    <a:pt x="19876" y="9001"/>
                  </a:cubicBezTo>
                  <a:lnTo>
                    <a:pt x="13393" y="9001"/>
                  </a:lnTo>
                  <a:cubicBezTo>
                    <a:pt x="14833" y="4821"/>
                    <a:pt x="14103" y="2135"/>
                    <a:pt x="12951" y="797"/>
                  </a:cubicBezTo>
                  <a:cubicBezTo>
                    <a:pt x="12662" y="462"/>
                    <a:pt x="12342" y="217"/>
                    <a:pt x="12018" y="92"/>
                  </a:cubicBezTo>
                  <a:close/>
                  <a:moveTo>
                    <a:pt x="11765" y="887"/>
                  </a:moveTo>
                  <a:cubicBezTo>
                    <a:pt x="11945" y="929"/>
                    <a:pt x="12165" y="1052"/>
                    <a:pt x="12381" y="1303"/>
                  </a:cubicBezTo>
                  <a:cubicBezTo>
                    <a:pt x="13389" y="2640"/>
                    <a:pt x="13964" y="5146"/>
                    <a:pt x="12524" y="9327"/>
                  </a:cubicBezTo>
                  <a:cubicBezTo>
                    <a:pt x="12380" y="9494"/>
                    <a:pt x="12380" y="9665"/>
                    <a:pt x="12524" y="9833"/>
                  </a:cubicBezTo>
                  <a:cubicBezTo>
                    <a:pt x="12524" y="9833"/>
                    <a:pt x="12664" y="9995"/>
                    <a:pt x="12808" y="9995"/>
                  </a:cubicBezTo>
                  <a:lnTo>
                    <a:pt x="19718" y="9995"/>
                  </a:lnTo>
                  <a:cubicBezTo>
                    <a:pt x="20150" y="9995"/>
                    <a:pt x="20300" y="10004"/>
                    <a:pt x="20588" y="10339"/>
                  </a:cubicBezTo>
                  <a:cubicBezTo>
                    <a:pt x="20732" y="10506"/>
                    <a:pt x="20730" y="10673"/>
                    <a:pt x="20730" y="11007"/>
                  </a:cubicBezTo>
                  <a:cubicBezTo>
                    <a:pt x="20730" y="11676"/>
                    <a:pt x="20438" y="12182"/>
                    <a:pt x="19718" y="12182"/>
                  </a:cubicBezTo>
                  <a:lnTo>
                    <a:pt x="19623" y="12182"/>
                  </a:lnTo>
                  <a:cubicBezTo>
                    <a:pt x="19561" y="12053"/>
                    <a:pt x="19464" y="11947"/>
                    <a:pt x="19291" y="11947"/>
                  </a:cubicBezTo>
                  <a:lnTo>
                    <a:pt x="17663" y="11947"/>
                  </a:lnTo>
                  <a:cubicBezTo>
                    <a:pt x="17393" y="11947"/>
                    <a:pt x="17267" y="12185"/>
                    <a:pt x="17267" y="12417"/>
                  </a:cubicBezTo>
                  <a:cubicBezTo>
                    <a:pt x="17267" y="12879"/>
                    <a:pt x="17393" y="13104"/>
                    <a:pt x="17663" y="13104"/>
                  </a:cubicBezTo>
                  <a:lnTo>
                    <a:pt x="19291" y="13104"/>
                  </a:lnTo>
                  <a:cubicBezTo>
                    <a:pt x="19377" y="13104"/>
                    <a:pt x="19423" y="13042"/>
                    <a:pt x="19481" y="12995"/>
                  </a:cubicBezTo>
                  <a:cubicBezTo>
                    <a:pt x="19513" y="12997"/>
                    <a:pt x="19550" y="13013"/>
                    <a:pt x="19576" y="13013"/>
                  </a:cubicBezTo>
                  <a:cubicBezTo>
                    <a:pt x="20296" y="13013"/>
                    <a:pt x="20588" y="13686"/>
                    <a:pt x="20588" y="14188"/>
                  </a:cubicBezTo>
                  <a:cubicBezTo>
                    <a:pt x="20588" y="14689"/>
                    <a:pt x="20296" y="15344"/>
                    <a:pt x="19576" y="15344"/>
                  </a:cubicBezTo>
                  <a:lnTo>
                    <a:pt x="18580" y="15344"/>
                  </a:lnTo>
                  <a:cubicBezTo>
                    <a:pt x="18466" y="15344"/>
                    <a:pt x="18386" y="15572"/>
                    <a:pt x="18343" y="15742"/>
                  </a:cubicBezTo>
                  <a:cubicBezTo>
                    <a:pt x="18382" y="15632"/>
                    <a:pt x="18422" y="15527"/>
                    <a:pt x="18422" y="15344"/>
                  </a:cubicBezTo>
                  <a:cubicBezTo>
                    <a:pt x="18422" y="15113"/>
                    <a:pt x="18282" y="14875"/>
                    <a:pt x="18026" y="14875"/>
                  </a:cubicBezTo>
                  <a:lnTo>
                    <a:pt x="16888" y="14875"/>
                  </a:lnTo>
                  <a:cubicBezTo>
                    <a:pt x="16760" y="14875"/>
                    <a:pt x="16619" y="15113"/>
                    <a:pt x="16619" y="15344"/>
                  </a:cubicBezTo>
                  <a:cubicBezTo>
                    <a:pt x="16619" y="15807"/>
                    <a:pt x="16760" y="16031"/>
                    <a:pt x="16888" y="16031"/>
                  </a:cubicBezTo>
                  <a:lnTo>
                    <a:pt x="18026" y="16031"/>
                  </a:lnTo>
                  <a:cubicBezTo>
                    <a:pt x="18136" y="16031"/>
                    <a:pt x="18217" y="15953"/>
                    <a:pt x="18279" y="15868"/>
                  </a:cubicBezTo>
                  <a:cubicBezTo>
                    <a:pt x="18287" y="16176"/>
                    <a:pt x="18440" y="16194"/>
                    <a:pt x="18580" y="16194"/>
                  </a:cubicBezTo>
                  <a:cubicBezTo>
                    <a:pt x="19012" y="16194"/>
                    <a:pt x="19146" y="16352"/>
                    <a:pt x="19434" y="16519"/>
                  </a:cubicBezTo>
                  <a:cubicBezTo>
                    <a:pt x="19578" y="16686"/>
                    <a:pt x="19718" y="17016"/>
                    <a:pt x="19718" y="17350"/>
                  </a:cubicBezTo>
                  <a:cubicBezTo>
                    <a:pt x="19718" y="17785"/>
                    <a:pt x="19436" y="18274"/>
                    <a:pt x="18817" y="18417"/>
                  </a:cubicBezTo>
                  <a:cubicBezTo>
                    <a:pt x="18524" y="18225"/>
                    <a:pt x="18191" y="18073"/>
                    <a:pt x="17773" y="18073"/>
                  </a:cubicBezTo>
                  <a:lnTo>
                    <a:pt x="17188" y="18073"/>
                  </a:lnTo>
                  <a:cubicBezTo>
                    <a:pt x="16895" y="18073"/>
                    <a:pt x="16746" y="18222"/>
                    <a:pt x="16746" y="18380"/>
                  </a:cubicBezTo>
                  <a:cubicBezTo>
                    <a:pt x="16746" y="18675"/>
                    <a:pt x="16888" y="18829"/>
                    <a:pt x="17141" y="18850"/>
                  </a:cubicBezTo>
                  <a:cubicBezTo>
                    <a:pt x="17140" y="18859"/>
                    <a:pt x="17125" y="18860"/>
                    <a:pt x="17125" y="18868"/>
                  </a:cubicBezTo>
                  <a:cubicBezTo>
                    <a:pt x="17125" y="19203"/>
                    <a:pt x="17281" y="19356"/>
                    <a:pt x="17425" y="19356"/>
                  </a:cubicBezTo>
                  <a:lnTo>
                    <a:pt x="18580" y="19356"/>
                  </a:lnTo>
                  <a:cubicBezTo>
                    <a:pt x="18628" y="19356"/>
                    <a:pt x="18660" y="19341"/>
                    <a:pt x="18706" y="19338"/>
                  </a:cubicBezTo>
                  <a:cubicBezTo>
                    <a:pt x="18818" y="19490"/>
                    <a:pt x="18943" y="19651"/>
                    <a:pt x="18943" y="19826"/>
                  </a:cubicBezTo>
                  <a:cubicBezTo>
                    <a:pt x="18944" y="19985"/>
                    <a:pt x="18936" y="20300"/>
                    <a:pt x="18643" y="20459"/>
                  </a:cubicBezTo>
                  <a:cubicBezTo>
                    <a:pt x="18497" y="20776"/>
                    <a:pt x="18217" y="20766"/>
                    <a:pt x="17631" y="20766"/>
                  </a:cubicBezTo>
                  <a:cubicBezTo>
                    <a:pt x="17631" y="20766"/>
                    <a:pt x="11469" y="20937"/>
                    <a:pt x="6341" y="19031"/>
                  </a:cubicBezTo>
                  <a:cubicBezTo>
                    <a:pt x="6315" y="19031"/>
                    <a:pt x="6279" y="19047"/>
                    <a:pt x="6246" y="19049"/>
                  </a:cubicBezTo>
                  <a:lnTo>
                    <a:pt x="6246" y="10881"/>
                  </a:lnTo>
                  <a:cubicBezTo>
                    <a:pt x="6330" y="10899"/>
                    <a:pt x="6426" y="10911"/>
                    <a:pt x="6483" y="10845"/>
                  </a:cubicBezTo>
                  <a:cubicBezTo>
                    <a:pt x="6627" y="10677"/>
                    <a:pt x="11517" y="6323"/>
                    <a:pt x="11085" y="1809"/>
                  </a:cubicBezTo>
                  <a:cubicBezTo>
                    <a:pt x="11085" y="1474"/>
                    <a:pt x="11081" y="1145"/>
                    <a:pt x="11369" y="978"/>
                  </a:cubicBezTo>
                  <a:cubicBezTo>
                    <a:pt x="11441" y="894"/>
                    <a:pt x="11585" y="845"/>
                    <a:pt x="11765" y="887"/>
                  </a:cubicBezTo>
                  <a:close/>
                  <a:moveTo>
                    <a:pt x="743" y="8658"/>
                  </a:moveTo>
                  <a:lnTo>
                    <a:pt x="5360" y="8658"/>
                  </a:lnTo>
                  <a:lnTo>
                    <a:pt x="5360" y="20748"/>
                  </a:lnTo>
                  <a:lnTo>
                    <a:pt x="743" y="20748"/>
                  </a:lnTo>
                  <a:lnTo>
                    <a:pt x="743" y="8658"/>
                  </a:lnTo>
                  <a:close/>
                </a:path>
              </a:pathLst>
            </a:custGeom>
            <a:solidFill>
              <a:srgbClr val="434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6"/>
            <p:cNvSpPr/>
            <p:nvPr/>
          </p:nvSpPr>
          <p:spPr>
            <a:xfrm>
              <a:off x="6085398" y="2244302"/>
              <a:ext cx="1104449" cy="914400"/>
            </a:xfrm>
            <a:custGeom>
              <a:rect b="b" l="l" r="r" t="t"/>
              <a:pathLst>
                <a:path extrusionOk="0" h="21600" w="21600">
                  <a:moveTo>
                    <a:pt x="351" y="0"/>
                  </a:moveTo>
                  <a:cubicBezTo>
                    <a:pt x="142" y="0"/>
                    <a:pt x="0" y="172"/>
                    <a:pt x="0" y="424"/>
                  </a:cubicBezTo>
                  <a:lnTo>
                    <a:pt x="0" y="17788"/>
                  </a:lnTo>
                  <a:cubicBezTo>
                    <a:pt x="0" y="18040"/>
                    <a:pt x="142" y="18212"/>
                    <a:pt x="351" y="18212"/>
                  </a:cubicBezTo>
                  <a:lnTo>
                    <a:pt x="6382" y="18212"/>
                  </a:lnTo>
                  <a:lnTo>
                    <a:pt x="5835" y="21092"/>
                  </a:lnTo>
                  <a:cubicBezTo>
                    <a:pt x="5811" y="21288"/>
                    <a:pt x="5949" y="21544"/>
                    <a:pt x="6115" y="21600"/>
                  </a:cubicBezTo>
                  <a:cubicBezTo>
                    <a:pt x="6139" y="21600"/>
                    <a:pt x="6138" y="21600"/>
                    <a:pt x="6185" y="21600"/>
                  </a:cubicBezTo>
                  <a:cubicBezTo>
                    <a:pt x="6352" y="21600"/>
                    <a:pt x="6503" y="21457"/>
                    <a:pt x="6550" y="21261"/>
                  </a:cubicBezTo>
                  <a:lnTo>
                    <a:pt x="7097" y="18212"/>
                  </a:lnTo>
                  <a:lnTo>
                    <a:pt x="14503" y="18212"/>
                  </a:lnTo>
                  <a:lnTo>
                    <a:pt x="15050" y="21261"/>
                  </a:lnTo>
                  <a:cubicBezTo>
                    <a:pt x="15097" y="21457"/>
                    <a:pt x="15234" y="21600"/>
                    <a:pt x="15401" y="21600"/>
                  </a:cubicBezTo>
                  <a:cubicBezTo>
                    <a:pt x="15448" y="21600"/>
                    <a:pt x="15471" y="21600"/>
                    <a:pt x="15471" y="21600"/>
                  </a:cubicBezTo>
                  <a:cubicBezTo>
                    <a:pt x="15685" y="21544"/>
                    <a:pt x="15789" y="21288"/>
                    <a:pt x="15765" y="21092"/>
                  </a:cubicBezTo>
                  <a:lnTo>
                    <a:pt x="15218" y="18212"/>
                  </a:lnTo>
                  <a:lnTo>
                    <a:pt x="21277" y="18212"/>
                  </a:lnTo>
                  <a:cubicBezTo>
                    <a:pt x="21463" y="18212"/>
                    <a:pt x="21600" y="18012"/>
                    <a:pt x="21600" y="17788"/>
                  </a:cubicBezTo>
                  <a:lnTo>
                    <a:pt x="21600" y="424"/>
                  </a:lnTo>
                  <a:cubicBezTo>
                    <a:pt x="21600" y="172"/>
                    <a:pt x="21463" y="0"/>
                    <a:pt x="21277" y="0"/>
                  </a:cubicBezTo>
                  <a:lnTo>
                    <a:pt x="351" y="0"/>
                  </a:lnTo>
                  <a:close/>
                  <a:moveTo>
                    <a:pt x="687" y="813"/>
                  </a:moveTo>
                  <a:lnTo>
                    <a:pt x="20927" y="813"/>
                  </a:lnTo>
                  <a:lnTo>
                    <a:pt x="20927" y="17382"/>
                  </a:lnTo>
                  <a:lnTo>
                    <a:pt x="14713" y="17382"/>
                  </a:lnTo>
                  <a:cubicBezTo>
                    <a:pt x="14701" y="17384"/>
                    <a:pt x="14697" y="17361"/>
                    <a:pt x="14685" y="17365"/>
                  </a:cubicBezTo>
                  <a:cubicBezTo>
                    <a:pt x="14678" y="17366"/>
                    <a:pt x="14679" y="17380"/>
                    <a:pt x="14671" y="17382"/>
                  </a:cubicBezTo>
                  <a:lnTo>
                    <a:pt x="6915" y="17382"/>
                  </a:lnTo>
                  <a:cubicBezTo>
                    <a:pt x="6908" y="17380"/>
                    <a:pt x="6907" y="17366"/>
                    <a:pt x="6901" y="17365"/>
                  </a:cubicBezTo>
                  <a:cubicBezTo>
                    <a:pt x="6889" y="17361"/>
                    <a:pt x="6885" y="17383"/>
                    <a:pt x="6873" y="17382"/>
                  </a:cubicBezTo>
                  <a:lnTo>
                    <a:pt x="687" y="17382"/>
                  </a:lnTo>
                  <a:lnTo>
                    <a:pt x="687" y="813"/>
                  </a:lnTo>
                  <a:close/>
                  <a:moveTo>
                    <a:pt x="9425" y="2592"/>
                  </a:moveTo>
                  <a:cubicBezTo>
                    <a:pt x="9218" y="2592"/>
                    <a:pt x="9075" y="2761"/>
                    <a:pt x="9075" y="3016"/>
                  </a:cubicBezTo>
                  <a:cubicBezTo>
                    <a:pt x="9075" y="3270"/>
                    <a:pt x="9218" y="3439"/>
                    <a:pt x="9425" y="3439"/>
                  </a:cubicBezTo>
                  <a:lnTo>
                    <a:pt x="10926" y="3439"/>
                  </a:lnTo>
                  <a:lnTo>
                    <a:pt x="6761" y="8521"/>
                  </a:lnTo>
                  <a:cubicBezTo>
                    <a:pt x="6622" y="8690"/>
                    <a:pt x="6622" y="8912"/>
                    <a:pt x="6761" y="9080"/>
                  </a:cubicBezTo>
                  <a:cubicBezTo>
                    <a:pt x="6830" y="9165"/>
                    <a:pt x="6906" y="9216"/>
                    <a:pt x="6999" y="9216"/>
                  </a:cubicBezTo>
                  <a:cubicBezTo>
                    <a:pt x="7092" y="9216"/>
                    <a:pt x="7200" y="9165"/>
                    <a:pt x="7223" y="9080"/>
                  </a:cubicBezTo>
                  <a:lnTo>
                    <a:pt x="11445" y="3998"/>
                  </a:lnTo>
                  <a:lnTo>
                    <a:pt x="11445" y="5963"/>
                  </a:lnTo>
                  <a:cubicBezTo>
                    <a:pt x="11445" y="6218"/>
                    <a:pt x="11584" y="6387"/>
                    <a:pt x="11768" y="6387"/>
                  </a:cubicBezTo>
                  <a:cubicBezTo>
                    <a:pt x="11975" y="6387"/>
                    <a:pt x="12118" y="6161"/>
                    <a:pt x="12118" y="5963"/>
                  </a:cubicBezTo>
                  <a:lnTo>
                    <a:pt x="12118" y="3016"/>
                  </a:lnTo>
                  <a:cubicBezTo>
                    <a:pt x="12118" y="2914"/>
                    <a:pt x="12018" y="2915"/>
                    <a:pt x="11978" y="2846"/>
                  </a:cubicBezTo>
                  <a:cubicBezTo>
                    <a:pt x="11964" y="2819"/>
                    <a:pt x="11998" y="2786"/>
                    <a:pt x="11978" y="2761"/>
                  </a:cubicBezTo>
                  <a:cubicBezTo>
                    <a:pt x="11958" y="2737"/>
                    <a:pt x="11930" y="2779"/>
                    <a:pt x="11908" y="2761"/>
                  </a:cubicBezTo>
                  <a:cubicBezTo>
                    <a:pt x="11852" y="2713"/>
                    <a:pt x="11851" y="2592"/>
                    <a:pt x="11768" y="2592"/>
                  </a:cubicBezTo>
                  <a:lnTo>
                    <a:pt x="9425" y="2592"/>
                  </a:lnTo>
                  <a:close/>
                  <a:moveTo>
                    <a:pt x="15050" y="5303"/>
                  </a:moveTo>
                  <a:cubicBezTo>
                    <a:pt x="14635" y="5303"/>
                    <a:pt x="14377" y="5615"/>
                    <a:pt x="14377" y="6116"/>
                  </a:cubicBezTo>
                  <a:lnTo>
                    <a:pt x="14377" y="13960"/>
                  </a:lnTo>
                  <a:cubicBezTo>
                    <a:pt x="14377" y="14460"/>
                    <a:pt x="14635" y="14756"/>
                    <a:pt x="15050" y="14756"/>
                  </a:cubicBezTo>
                  <a:lnTo>
                    <a:pt x="17238" y="14756"/>
                  </a:lnTo>
                  <a:cubicBezTo>
                    <a:pt x="17653" y="14756"/>
                    <a:pt x="17925" y="14460"/>
                    <a:pt x="17925" y="13960"/>
                  </a:cubicBezTo>
                  <a:lnTo>
                    <a:pt x="17925" y="6116"/>
                  </a:lnTo>
                  <a:cubicBezTo>
                    <a:pt x="17925" y="5615"/>
                    <a:pt x="17653" y="5303"/>
                    <a:pt x="17238" y="5303"/>
                  </a:cubicBezTo>
                  <a:lnTo>
                    <a:pt x="15050" y="5303"/>
                  </a:lnTo>
                  <a:close/>
                  <a:moveTo>
                    <a:pt x="15050" y="6116"/>
                  </a:moveTo>
                  <a:lnTo>
                    <a:pt x="17238" y="6116"/>
                  </a:lnTo>
                  <a:lnTo>
                    <a:pt x="17280" y="13960"/>
                  </a:lnTo>
                  <a:lnTo>
                    <a:pt x="15050" y="13960"/>
                  </a:lnTo>
                  <a:lnTo>
                    <a:pt x="15050" y="6116"/>
                  </a:lnTo>
                  <a:close/>
                  <a:moveTo>
                    <a:pt x="10043" y="8759"/>
                  </a:moveTo>
                  <a:cubicBezTo>
                    <a:pt x="9651" y="8759"/>
                    <a:pt x="9383" y="9088"/>
                    <a:pt x="9383" y="9589"/>
                  </a:cubicBezTo>
                  <a:lnTo>
                    <a:pt x="9383" y="13960"/>
                  </a:lnTo>
                  <a:cubicBezTo>
                    <a:pt x="9383" y="14460"/>
                    <a:pt x="9651" y="14756"/>
                    <a:pt x="10043" y="14756"/>
                  </a:cubicBezTo>
                  <a:lnTo>
                    <a:pt x="12231" y="14756"/>
                  </a:lnTo>
                  <a:cubicBezTo>
                    <a:pt x="12645" y="14756"/>
                    <a:pt x="12932" y="14460"/>
                    <a:pt x="12932" y="13960"/>
                  </a:cubicBezTo>
                  <a:lnTo>
                    <a:pt x="12932" y="9589"/>
                  </a:lnTo>
                  <a:cubicBezTo>
                    <a:pt x="12932" y="9088"/>
                    <a:pt x="12645" y="8759"/>
                    <a:pt x="12231" y="8759"/>
                  </a:cubicBezTo>
                  <a:lnTo>
                    <a:pt x="10043" y="8759"/>
                  </a:lnTo>
                  <a:close/>
                  <a:moveTo>
                    <a:pt x="10043" y="9589"/>
                  </a:moveTo>
                  <a:lnTo>
                    <a:pt x="12231" y="9589"/>
                  </a:lnTo>
                  <a:lnTo>
                    <a:pt x="12287" y="13960"/>
                  </a:lnTo>
                  <a:lnTo>
                    <a:pt x="10043" y="13960"/>
                  </a:lnTo>
                  <a:lnTo>
                    <a:pt x="10043" y="9589"/>
                  </a:lnTo>
                  <a:close/>
                  <a:moveTo>
                    <a:pt x="4965" y="11334"/>
                  </a:moveTo>
                  <a:cubicBezTo>
                    <a:pt x="4551" y="11334"/>
                    <a:pt x="4278" y="11680"/>
                    <a:pt x="4278" y="12181"/>
                  </a:cubicBezTo>
                  <a:lnTo>
                    <a:pt x="4278" y="13960"/>
                  </a:lnTo>
                  <a:cubicBezTo>
                    <a:pt x="4278" y="14460"/>
                    <a:pt x="4551" y="14756"/>
                    <a:pt x="4965" y="14756"/>
                  </a:cubicBezTo>
                  <a:lnTo>
                    <a:pt x="7139" y="14756"/>
                  </a:lnTo>
                  <a:cubicBezTo>
                    <a:pt x="7554" y="14756"/>
                    <a:pt x="7826" y="14460"/>
                    <a:pt x="7826" y="13960"/>
                  </a:cubicBezTo>
                  <a:lnTo>
                    <a:pt x="7826" y="12181"/>
                  </a:lnTo>
                  <a:cubicBezTo>
                    <a:pt x="7827" y="11680"/>
                    <a:pt x="7554" y="11334"/>
                    <a:pt x="7139" y="11334"/>
                  </a:cubicBezTo>
                  <a:lnTo>
                    <a:pt x="4965" y="11334"/>
                  </a:lnTo>
                  <a:close/>
                  <a:moveTo>
                    <a:pt x="4965" y="12181"/>
                  </a:moveTo>
                  <a:lnTo>
                    <a:pt x="7139" y="12181"/>
                  </a:lnTo>
                  <a:lnTo>
                    <a:pt x="7181" y="13960"/>
                  </a:lnTo>
                  <a:lnTo>
                    <a:pt x="4965" y="13960"/>
                  </a:lnTo>
                  <a:lnTo>
                    <a:pt x="4965" y="12181"/>
                  </a:lnTo>
                  <a:close/>
                </a:path>
              </a:pathLst>
            </a:custGeom>
            <a:solidFill>
              <a:srgbClr val="434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15"/>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4 Different Models and their Results </a:t>
            </a:r>
            <a:endParaRPr/>
          </a:p>
        </p:txBody>
      </p:sp>
      <p:sp>
        <p:nvSpPr>
          <p:cNvPr id="424" name="Google Shape;424;p15"/>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Methods &amp; Results: Research Question 1</a:t>
            </a:r>
            <a:endParaRPr/>
          </a:p>
        </p:txBody>
      </p:sp>
      <p:pic>
        <p:nvPicPr>
          <p:cNvPr id="425" name="Google Shape;425;p15"/>
          <p:cNvPicPr preferRelativeResize="0"/>
          <p:nvPr/>
        </p:nvPicPr>
        <p:blipFill>
          <a:blip r:embed="rId3">
            <a:alphaModFix/>
          </a:blip>
          <a:stretch>
            <a:fillRect/>
          </a:stretch>
        </p:blipFill>
        <p:spPr>
          <a:xfrm>
            <a:off x="1295400" y="1458126"/>
            <a:ext cx="6195524" cy="314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g6bcda06c05_0_332"/>
          <p:cNvPicPr preferRelativeResize="0"/>
          <p:nvPr/>
        </p:nvPicPr>
        <p:blipFill rotWithShape="1">
          <a:blip r:embed="rId3">
            <a:alphaModFix/>
          </a:blip>
          <a:srcRect b="-20590" l="111093" r="-77560" t="20590"/>
          <a:stretch/>
        </p:blipFill>
        <p:spPr>
          <a:xfrm>
            <a:off x="3706475" y="1145275"/>
            <a:ext cx="3750074" cy="3759199"/>
          </a:xfrm>
          <a:prstGeom prst="rect">
            <a:avLst/>
          </a:prstGeom>
          <a:noFill/>
          <a:ln>
            <a:noFill/>
          </a:ln>
        </p:spPr>
      </p:pic>
      <p:sp>
        <p:nvSpPr>
          <p:cNvPr id="126" name="Google Shape;126;g6bcda06c05_0_332"/>
          <p:cNvSpPr txBox="1"/>
          <p:nvPr>
            <p:ph type="ctrTitle"/>
          </p:nvPr>
        </p:nvSpPr>
        <p:spPr>
          <a:xfrm>
            <a:off x="225027" y="759070"/>
            <a:ext cx="8004300" cy="69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404041"/>
              </a:buClr>
              <a:buSzPts val="3000"/>
              <a:buFont typeface="Arial"/>
              <a:buNone/>
            </a:pPr>
            <a:r>
              <a:rPr lang="en-US"/>
              <a:t>The Proposed Collections Process </a:t>
            </a:r>
            <a:endParaRPr/>
          </a:p>
        </p:txBody>
      </p:sp>
      <p:sp>
        <p:nvSpPr>
          <p:cNvPr id="127" name="Google Shape;127;g6bcda06c05_0_332"/>
          <p:cNvSpPr txBox="1"/>
          <p:nvPr>
            <p:ph idx="1" type="body"/>
          </p:nvPr>
        </p:nvSpPr>
        <p:spPr>
          <a:xfrm>
            <a:off x="4833956" y="284947"/>
            <a:ext cx="3700500" cy="2523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Background &amp; Research Questions</a:t>
            </a:r>
            <a:endParaRPr/>
          </a:p>
        </p:txBody>
      </p:sp>
      <p:sp>
        <p:nvSpPr>
          <p:cNvPr id="128" name="Google Shape;128;g6bcda06c05_0_332"/>
          <p:cNvSpPr/>
          <p:nvPr/>
        </p:nvSpPr>
        <p:spPr>
          <a:xfrm>
            <a:off x="2521385" y="1535517"/>
            <a:ext cx="1498500" cy="641400"/>
          </a:xfrm>
          <a:prstGeom prst="roundRect">
            <a:avLst>
              <a:gd fmla="val 16667" name="adj"/>
            </a:avLst>
          </a:prstGeom>
          <a:solidFill>
            <a:srgbClr val="690304"/>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Reminder to  SELECTED customers</a:t>
            </a:r>
            <a:endParaRPr sz="1200">
              <a:solidFill>
                <a:schemeClr val="lt1"/>
              </a:solidFill>
              <a:latin typeface="Arial"/>
              <a:ea typeface="Arial"/>
              <a:cs typeface="Arial"/>
              <a:sym typeface="Arial"/>
            </a:endParaRPr>
          </a:p>
        </p:txBody>
      </p:sp>
      <p:sp>
        <p:nvSpPr>
          <p:cNvPr id="129" name="Google Shape;129;g6bcda06c05_0_332"/>
          <p:cNvSpPr/>
          <p:nvPr/>
        </p:nvSpPr>
        <p:spPr>
          <a:xfrm>
            <a:off x="4391837" y="1535517"/>
            <a:ext cx="1498500" cy="641400"/>
          </a:xfrm>
          <a:prstGeom prst="roundRect">
            <a:avLst>
              <a:gd fmla="val 16667" name="adj"/>
            </a:avLst>
          </a:prstGeom>
          <a:solidFill>
            <a:srgbClr val="252626"/>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Payment is received</a:t>
            </a:r>
            <a:endParaRPr sz="1200">
              <a:solidFill>
                <a:schemeClr val="lt1"/>
              </a:solidFill>
              <a:latin typeface="Arial"/>
              <a:ea typeface="Arial"/>
              <a:cs typeface="Arial"/>
              <a:sym typeface="Arial"/>
            </a:endParaRPr>
          </a:p>
        </p:txBody>
      </p:sp>
      <p:sp>
        <p:nvSpPr>
          <p:cNvPr id="130" name="Google Shape;130;g6bcda06c05_0_332"/>
          <p:cNvSpPr/>
          <p:nvPr/>
        </p:nvSpPr>
        <p:spPr>
          <a:xfrm>
            <a:off x="2521385" y="2540000"/>
            <a:ext cx="1498500" cy="641400"/>
          </a:xfrm>
          <a:prstGeom prst="roundRect">
            <a:avLst>
              <a:gd fmla="val 16667" name="adj"/>
            </a:avLst>
          </a:prstGeom>
          <a:solidFill>
            <a:srgbClr val="690304"/>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rPr>
              <a:t>F</a:t>
            </a:r>
            <a:r>
              <a:rPr lang="en-US" sz="1200">
                <a:solidFill>
                  <a:schemeClr val="lt1"/>
                </a:solidFill>
                <a:latin typeface="Arial"/>
                <a:ea typeface="Arial"/>
                <a:cs typeface="Arial"/>
                <a:sym typeface="Arial"/>
              </a:rPr>
              <a:t>ollow up to HIGH RISK Custome</a:t>
            </a:r>
            <a:r>
              <a:rPr lang="en-US" sz="1200">
                <a:solidFill>
                  <a:schemeClr val="lt1"/>
                </a:solidFill>
              </a:rPr>
              <a:t>rs in </a:t>
            </a:r>
            <a:r>
              <a:rPr lang="en-US" sz="1200">
                <a:solidFill>
                  <a:schemeClr val="lt1"/>
                </a:solidFill>
              </a:rPr>
              <a:t>different </a:t>
            </a:r>
            <a:r>
              <a:rPr lang="en-US" sz="1200">
                <a:solidFill>
                  <a:schemeClr val="lt1"/>
                </a:solidFill>
              </a:rPr>
              <a:t>ways </a:t>
            </a:r>
            <a:endParaRPr sz="1200">
              <a:solidFill>
                <a:schemeClr val="lt1"/>
              </a:solidFill>
              <a:latin typeface="Arial"/>
              <a:ea typeface="Arial"/>
              <a:cs typeface="Arial"/>
              <a:sym typeface="Arial"/>
            </a:endParaRPr>
          </a:p>
        </p:txBody>
      </p:sp>
      <p:sp>
        <p:nvSpPr>
          <p:cNvPr id="131" name="Google Shape;131;g6bcda06c05_0_332"/>
          <p:cNvSpPr/>
          <p:nvPr/>
        </p:nvSpPr>
        <p:spPr>
          <a:xfrm>
            <a:off x="2521375" y="3544476"/>
            <a:ext cx="1498500" cy="641400"/>
          </a:xfrm>
          <a:prstGeom prst="roundRect">
            <a:avLst>
              <a:gd fmla="val 16667" name="adj"/>
            </a:avLst>
          </a:prstGeom>
          <a:solidFill>
            <a:srgbClr val="690304"/>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rPr>
              <a:t>Send </a:t>
            </a:r>
            <a:r>
              <a:rPr lang="en-US" sz="1200">
                <a:solidFill>
                  <a:schemeClr val="lt1"/>
                </a:solidFill>
                <a:latin typeface="Arial"/>
                <a:ea typeface="Arial"/>
                <a:cs typeface="Arial"/>
                <a:sym typeface="Arial"/>
              </a:rPr>
              <a:t>service shut off notice </a:t>
            </a:r>
            <a:endParaRPr sz="1200">
              <a:solidFill>
                <a:schemeClr val="lt1"/>
              </a:solidFill>
              <a:latin typeface="Arial"/>
              <a:ea typeface="Arial"/>
              <a:cs typeface="Arial"/>
              <a:sym typeface="Arial"/>
            </a:endParaRPr>
          </a:p>
        </p:txBody>
      </p:sp>
      <p:sp>
        <p:nvSpPr>
          <p:cNvPr id="132" name="Google Shape;132;g6bcda06c05_0_332"/>
          <p:cNvSpPr/>
          <p:nvPr/>
        </p:nvSpPr>
        <p:spPr>
          <a:xfrm>
            <a:off x="4414687" y="3544467"/>
            <a:ext cx="1498500" cy="641400"/>
          </a:xfrm>
          <a:prstGeom prst="roundRect">
            <a:avLst>
              <a:gd fmla="val 16667" name="adj"/>
            </a:avLst>
          </a:prstGeom>
          <a:solidFill>
            <a:srgbClr val="252626"/>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Written off as bad debt</a:t>
            </a:r>
            <a:endParaRPr sz="1200">
              <a:solidFill>
                <a:schemeClr val="lt1"/>
              </a:solidFill>
              <a:latin typeface="Arial"/>
              <a:ea typeface="Arial"/>
              <a:cs typeface="Arial"/>
              <a:sym typeface="Arial"/>
            </a:endParaRPr>
          </a:p>
        </p:txBody>
      </p:sp>
      <p:cxnSp>
        <p:nvCxnSpPr>
          <p:cNvPr id="133" name="Google Shape;133;g6bcda06c05_0_332"/>
          <p:cNvCxnSpPr>
            <a:stCxn id="128" idx="2"/>
            <a:endCxn id="130" idx="0"/>
          </p:cNvCxnSpPr>
          <p:nvPr/>
        </p:nvCxnSpPr>
        <p:spPr>
          <a:xfrm>
            <a:off x="3270635" y="2176917"/>
            <a:ext cx="0" cy="3630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34" name="Google Shape;134;g6bcda06c05_0_332"/>
          <p:cNvCxnSpPr>
            <a:stCxn id="128" idx="3"/>
          </p:cNvCxnSpPr>
          <p:nvPr/>
        </p:nvCxnSpPr>
        <p:spPr>
          <a:xfrm>
            <a:off x="4019885" y="1856217"/>
            <a:ext cx="367200" cy="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35" name="Google Shape;135;g6bcda06c05_0_332"/>
          <p:cNvCxnSpPr>
            <a:stCxn id="130" idx="3"/>
          </p:cNvCxnSpPr>
          <p:nvPr/>
        </p:nvCxnSpPr>
        <p:spPr>
          <a:xfrm flipH="1" rot="10800000">
            <a:off x="4019885" y="2114900"/>
            <a:ext cx="348600" cy="7458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36" name="Google Shape;136;g6bcda06c05_0_332"/>
          <p:cNvCxnSpPr>
            <a:stCxn id="130" idx="2"/>
            <a:endCxn id="131" idx="0"/>
          </p:cNvCxnSpPr>
          <p:nvPr/>
        </p:nvCxnSpPr>
        <p:spPr>
          <a:xfrm>
            <a:off x="3270635" y="3181400"/>
            <a:ext cx="0" cy="3630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37" name="Google Shape;137;g6bcda06c05_0_332"/>
          <p:cNvCxnSpPr>
            <a:stCxn id="131" idx="3"/>
          </p:cNvCxnSpPr>
          <p:nvPr/>
        </p:nvCxnSpPr>
        <p:spPr>
          <a:xfrm>
            <a:off x="4019875" y="3865176"/>
            <a:ext cx="394800" cy="102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38" name="Google Shape;138;g6bcda06c05_0_332"/>
          <p:cNvCxnSpPr>
            <a:stCxn id="131" idx="3"/>
          </p:cNvCxnSpPr>
          <p:nvPr/>
        </p:nvCxnSpPr>
        <p:spPr>
          <a:xfrm flipH="1" rot="10800000">
            <a:off x="4019875" y="2184576"/>
            <a:ext cx="947400" cy="1680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pic>
        <p:nvPicPr>
          <p:cNvPr id="139" name="Google Shape;139;g6bcda06c05_0_332"/>
          <p:cNvPicPr preferRelativeResize="0"/>
          <p:nvPr/>
        </p:nvPicPr>
        <p:blipFill>
          <a:blip r:embed="rId4">
            <a:alphaModFix/>
          </a:blip>
          <a:stretch>
            <a:fillRect/>
          </a:stretch>
        </p:blipFill>
        <p:spPr>
          <a:xfrm>
            <a:off x="2197520" y="1615620"/>
            <a:ext cx="323850" cy="2619375"/>
          </a:xfrm>
          <a:prstGeom prst="rect">
            <a:avLst/>
          </a:prstGeom>
          <a:noFill/>
          <a:ln>
            <a:noFill/>
          </a:ln>
        </p:spPr>
      </p:pic>
      <p:pic>
        <p:nvPicPr>
          <p:cNvPr id="140" name="Google Shape;140;g6bcda06c05_0_332"/>
          <p:cNvPicPr preferRelativeResize="0"/>
          <p:nvPr/>
        </p:nvPicPr>
        <p:blipFill>
          <a:blip r:embed="rId4">
            <a:alphaModFix/>
          </a:blip>
          <a:stretch>
            <a:fillRect/>
          </a:stretch>
        </p:blipFill>
        <p:spPr>
          <a:xfrm>
            <a:off x="5970720" y="1615620"/>
            <a:ext cx="323850" cy="2619375"/>
          </a:xfrm>
          <a:prstGeom prst="rect">
            <a:avLst/>
          </a:prstGeom>
          <a:noFill/>
          <a:ln>
            <a:noFill/>
          </a:ln>
        </p:spPr>
      </p:pic>
      <p:pic>
        <p:nvPicPr>
          <p:cNvPr id="141" name="Google Shape;141;g6bcda06c05_0_332"/>
          <p:cNvPicPr preferRelativeResize="0"/>
          <p:nvPr/>
        </p:nvPicPr>
        <p:blipFill>
          <a:blip r:embed="rId5">
            <a:alphaModFix/>
          </a:blip>
          <a:stretch>
            <a:fillRect/>
          </a:stretch>
        </p:blipFill>
        <p:spPr>
          <a:xfrm>
            <a:off x="6338475" y="1500362"/>
            <a:ext cx="1342325" cy="2849925"/>
          </a:xfrm>
          <a:prstGeom prst="rect">
            <a:avLst/>
          </a:prstGeom>
          <a:noFill/>
          <a:ln>
            <a:noFill/>
          </a:ln>
        </p:spPr>
      </p:pic>
      <p:sp>
        <p:nvSpPr>
          <p:cNvPr id="142" name="Google Shape;142;g6bcda06c05_0_332"/>
          <p:cNvSpPr txBox="1"/>
          <p:nvPr/>
        </p:nvSpPr>
        <p:spPr>
          <a:xfrm>
            <a:off x="7559850" y="1790500"/>
            <a:ext cx="16368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AA84F"/>
                </a:solidFill>
              </a:rPr>
              <a:t>Very Low</a:t>
            </a:r>
            <a:endParaRPr b="1" sz="2400">
              <a:solidFill>
                <a:srgbClr val="6AA84F"/>
              </a:solidFill>
            </a:endParaRPr>
          </a:p>
        </p:txBody>
      </p:sp>
      <p:sp>
        <p:nvSpPr>
          <p:cNvPr id="143" name="Google Shape;143;g6bcda06c05_0_332"/>
          <p:cNvSpPr txBox="1"/>
          <p:nvPr/>
        </p:nvSpPr>
        <p:spPr>
          <a:xfrm>
            <a:off x="7559850" y="2785050"/>
            <a:ext cx="17316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AA84F"/>
                </a:solidFill>
              </a:rPr>
              <a:t>Excellent</a:t>
            </a:r>
            <a:endParaRPr b="1" sz="2400">
              <a:solidFill>
                <a:srgbClr val="6AA84F"/>
              </a:solidFill>
            </a:endParaRPr>
          </a:p>
        </p:txBody>
      </p:sp>
      <p:sp>
        <p:nvSpPr>
          <p:cNvPr id="144" name="Google Shape;144;g6bcda06c05_0_332"/>
          <p:cNvSpPr txBox="1"/>
          <p:nvPr/>
        </p:nvSpPr>
        <p:spPr>
          <a:xfrm>
            <a:off x="7559850" y="3637850"/>
            <a:ext cx="17316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6AA84F"/>
                </a:solidFill>
              </a:rPr>
              <a:t>Optimized</a:t>
            </a:r>
            <a:endParaRPr b="1" sz="2400">
              <a:solidFill>
                <a:srgbClr val="6AA84F"/>
              </a:solidFill>
            </a:endParaRPr>
          </a:p>
        </p:txBody>
      </p:sp>
      <p:pic>
        <p:nvPicPr>
          <p:cNvPr id="145" name="Google Shape;145;g6bcda06c05_0_332"/>
          <p:cNvPicPr preferRelativeResize="0"/>
          <p:nvPr/>
        </p:nvPicPr>
        <p:blipFill>
          <a:blip r:embed="rId6">
            <a:alphaModFix/>
          </a:blip>
          <a:stretch>
            <a:fillRect/>
          </a:stretch>
        </p:blipFill>
        <p:spPr>
          <a:xfrm>
            <a:off x="225025" y="1464400"/>
            <a:ext cx="1820100" cy="261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5"/>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Research Questions</a:t>
            </a:r>
            <a:endParaRPr/>
          </a:p>
        </p:txBody>
      </p:sp>
      <p:sp>
        <p:nvSpPr>
          <p:cNvPr id="152" name="Google Shape;152;p5"/>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Background &amp; Research Questions</a:t>
            </a:r>
            <a:endParaRPr/>
          </a:p>
        </p:txBody>
      </p:sp>
      <p:pic>
        <p:nvPicPr>
          <p:cNvPr id="153" name="Google Shape;153;p5"/>
          <p:cNvPicPr preferRelativeResize="0"/>
          <p:nvPr/>
        </p:nvPicPr>
        <p:blipFill>
          <a:blip r:embed="rId3">
            <a:alphaModFix/>
          </a:blip>
          <a:stretch>
            <a:fillRect/>
          </a:stretch>
        </p:blipFill>
        <p:spPr>
          <a:xfrm>
            <a:off x="152400" y="1304410"/>
            <a:ext cx="8166616" cy="33805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7"/>
          <p:cNvSpPr txBox="1"/>
          <p:nvPr>
            <p:ph type="title"/>
          </p:nvPr>
        </p:nvSpPr>
        <p:spPr>
          <a:xfrm>
            <a:off x="506694" y="2274522"/>
            <a:ext cx="6802482" cy="6569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Arial"/>
              <a:buNone/>
            </a:pPr>
            <a:r>
              <a:rPr lang="en-US"/>
              <a:t>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8"/>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Data Collection</a:t>
            </a:r>
            <a:endParaRPr/>
          </a:p>
        </p:txBody>
      </p:sp>
      <p:sp>
        <p:nvSpPr>
          <p:cNvPr id="164" name="Google Shape;164;p8"/>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The Data</a:t>
            </a:r>
            <a:endParaRPr/>
          </a:p>
        </p:txBody>
      </p:sp>
      <p:grpSp>
        <p:nvGrpSpPr>
          <p:cNvPr id="165" name="Google Shape;165;p8"/>
          <p:cNvGrpSpPr/>
          <p:nvPr/>
        </p:nvGrpSpPr>
        <p:grpSpPr>
          <a:xfrm>
            <a:off x="4133543" y="1877507"/>
            <a:ext cx="4283102" cy="2465678"/>
            <a:chOff x="2390471" y="1796110"/>
            <a:chExt cx="4283102" cy="2465678"/>
          </a:xfrm>
        </p:grpSpPr>
        <p:grpSp>
          <p:nvGrpSpPr>
            <p:cNvPr id="166" name="Google Shape;166;p8"/>
            <p:cNvGrpSpPr/>
            <p:nvPr/>
          </p:nvGrpSpPr>
          <p:grpSpPr>
            <a:xfrm>
              <a:off x="2390471" y="1796110"/>
              <a:ext cx="1162049" cy="1080439"/>
              <a:chOff x="692150" y="1796111"/>
              <a:chExt cx="1162049" cy="1080439"/>
            </a:xfrm>
          </p:grpSpPr>
          <p:sp>
            <p:nvSpPr>
              <p:cNvPr id="167" name="Google Shape;167;p8"/>
              <p:cNvSpPr/>
              <p:nvPr/>
            </p:nvSpPr>
            <p:spPr>
              <a:xfrm>
                <a:off x="1090628" y="1940178"/>
                <a:ext cx="365092" cy="548640"/>
              </a:xfrm>
              <a:custGeom>
                <a:rect b="b" l="l" r="r" t="t"/>
                <a:pathLst>
                  <a:path extrusionOk="0" h="21600" w="21579">
                    <a:moveTo>
                      <a:pt x="10789" y="0"/>
                    </a:moveTo>
                    <a:cubicBezTo>
                      <a:pt x="5519" y="0"/>
                      <a:pt x="226" y="970"/>
                      <a:pt x="128" y="3086"/>
                    </a:cubicBezTo>
                    <a:cubicBezTo>
                      <a:pt x="107" y="3128"/>
                      <a:pt x="-8" y="3137"/>
                      <a:pt x="1" y="3184"/>
                    </a:cubicBezTo>
                    <a:cubicBezTo>
                      <a:pt x="6" y="3215"/>
                      <a:pt x="94" y="3252"/>
                      <a:pt x="107" y="3283"/>
                    </a:cubicBezTo>
                    <a:lnTo>
                      <a:pt x="107" y="8102"/>
                    </a:lnTo>
                    <a:lnTo>
                      <a:pt x="107" y="8172"/>
                    </a:lnTo>
                    <a:lnTo>
                      <a:pt x="107" y="13442"/>
                    </a:lnTo>
                    <a:lnTo>
                      <a:pt x="107" y="13512"/>
                    </a:lnTo>
                    <a:lnTo>
                      <a:pt x="107" y="18613"/>
                    </a:lnTo>
                    <a:cubicBezTo>
                      <a:pt x="107" y="18683"/>
                      <a:pt x="122" y="18798"/>
                      <a:pt x="191" y="18937"/>
                    </a:cubicBezTo>
                    <a:cubicBezTo>
                      <a:pt x="956" y="20932"/>
                      <a:pt x="6373" y="21600"/>
                      <a:pt x="10789" y="21600"/>
                    </a:cubicBezTo>
                    <a:cubicBezTo>
                      <a:pt x="15275" y="21600"/>
                      <a:pt x="20692" y="20932"/>
                      <a:pt x="21387" y="18937"/>
                    </a:cubicBezTo>
                    <a:cubicBezTo>
                      <a:pt x="21457" y="18821"/>
                      <a:pt x="21472" y="18683"/>
                      <a:pt x="21472" y="18613"/>
                    </a:cubicBezTo>
                    <a:lnTo>
                      <a:pt x="21472" y="13555"/>
                    </a:lnTo>
                    <a:cubicBezTo>
                      <a:pt x="21485" y="13519"/>
                      <a:pt x="21572" y="13476"/>
                      <a:pt x="21577" y="13442"/>
                    </a:cubicBezTo>
                    <a:cubicBezTo>
                      <a:pt x="21592" y="13354"/>
                      <a:pt x="21534" y="13291"/>
                      <a:pt x="21472" y="13231"/>
                    </a:cubicBezTo>
                    <a:lnTo>
                      <a:pt x="21472" y="8214"/>
                    </a:lnTo>
                    <a:cubicBezTo>
                      <a:pt x="21485" y="8179"/>
                      <a:pt x="21572" y="8136"/>
                      <a:pt x="21577" y="8102"/>
                    </a:cubicBezTo>
                    <a:cubicBezTo>
                      <a:pt x="21585" y="8055"/>
                      <a:pt x="21489" y="8057"/>
                      <a:pt x="21472" y="8017"/>
                    </a:cubicBezTo>
                    <a:lnTo>
                      <a:pt x="21472" y="3142"/>
                    </a:lnTo>
                    <a:cubicBezTo>
                      <a:pt x="21472" y="984"/>
                      <a:pt x="16109" y="0"/>
                      <a:pt x="10789" y="0"/>
                    </a:cubicBezTo>
                    <a:close/>
                    <a:moveTo>
                      <a:pt x="10789" y="705"/>
                    </a:moveTo>
                    <a:cubicBezTo>
                      <a:pt x="15439" y="704"/>
                      <a:pt x="20302" y="1547"/>
                      <a:pt x="20393" y="3142"/>
                    </a:cubicBezTo>
                    <a:cubicBezTo>
                      <a:pt x="20238" y="3529"/>
                      <a:pt x="16901" y="5044"/>
                      <a:pt x="10726" y="5044"/>
                    </a:cubicBezTo>
                    <a:cubicBezTo>
                      <a:pt x="4789" y="5044"/>
                      <a:pt x="1577" y="3666"/>
                      <a:pt x="1164" y="3213"/>
                    </a:cubicBezTo>
                    <a:lnTo>
                      <a:pt x="1164" y="3142"/>
                    </a:lnTo>
                    <a:cubicBezTo>
                      <a:pt x="1164" y="1541"/>
                      <a:pt x="5991" y="705"/>
                      <a:pt x="10789" y="705"/>
                    </a:cubicBezTo>
                    <a:close/>
                    <a:moveTo>
                      <a:pt x="20414" y="4072"/>
                    </a:moveTo>
                    <a:lnTo>
                      <a:pt x="20414" y="8130"/>
                    </a:lnTo>
                    <a:cubicBezTo>
                      <a:pt x="20072" y="8631"/>
                      <a:pt x="16889" y="10074"/>
                      <a:pt x="10810" y="10074"/>
                    </a:cubicBezTo>
                    <a:cubicBezTo>
                      <a:pt x="4482" y="10074"/>
                      <a:pt x="1304" y="8492"/>
                      <a:pt x="1164" y="8102"/>
                    </a:cubicBezTo>
                    <a:lnTo>
                      <a:pt x="1164" y="4114"/>
                    </a:lnTo>
                    <a:cubicBezTo>
                      <a:pt x="2849" y="4928"/>
                      <a:pt x="6266" y="5721"/>
                      <a:pt x="10726" y="5721"/>
                    </a:cubicBezTo>
                    <a:cubicBezTo>
                      <a:pt x="15278" y="5721"/>
                      <a:pt x="18771" y="4905"/>
                      <a:pt x="20414" y="4072"/>
                    </a:cubicBezTo>
                    <a:close/>
                    <a:moveTo>
                      <a:pt x="1164" y="9060"/>
                    </a:moveTo>
                    <a:cubicBezTo>
                      <a:pt x="2707" y="9882"/>
                      <a:pt x="5952" y="10737"/>
                      <a:pt x="10810" y="10737"/>
                    </a:cubicBezTo>
                    <a:cubicBezTo>
                      <a:pt x="15354" y="10737"/>
                      <a:pt x="18745" y="9950"/>
                      <a:pt x="20414" y="9102"/>
                    </a:cubicBezTo>
                    <a:lnTo>
                      <a:pt x="20414" y="13470"/>
                    </a:lnTo>
                    <a:cubicBezTo>
                      <a:pt x="20077" y="13983"/>
                      <a:pt x="16894" y="15471"/>
                      <a:pt x="10810" y="15471"/>
                    </a:cubicBezTo>
                    <a:cubicBezTo>
                      <a:pt x="4482" y="15471"/>
                      <a:pt x="1304" y="13865"/>
                      <a:pt x="1164" y="13442"/>
                    </a:cubicBezTo>
                    <a:lnTo>
                      <a:pt x="1164" y="9060"/>
                    </a:lnTo>
                    <a:close/>
                    <a:moveTo>
                      <a:pt x="1164" y="14442"/>
                    </a:moveTo>
                    <a:cubicBezTo>
                      <a:pt x="2709" y="15291"/>
                      <a:pt x="5957" y="16175"/>
                      <a:pt x="10810" y="16175"/>
                    </a:cubicBezTo>
                    <a:cubicBezTo>
                      <a:pt x="15355" y="16175"/>
                      <a:pt x="18745" y="15347"/>
                      <a:pt x="20414" y="14470"/>
                    </a:cubicBezTo>
                    <a:lnTo>
                      <a:pt x="20414" y="18683"/>
                    </a:lnTo>
                    <a:cubicBezTo>
                      <a:pt x="20379" y="18683"/>
                      <a:pt x="20393" y="18731"/>
                      <a:pt x="20393" y="18754"/>
                    </a:cubicBezTo>
                    <a:cubicBezTo>
                      <a:pt x="19906" y="20169"/>
                      <a:pt x="15170" y="20938"/>
                      <a:pt x="10789" y="20938"/>
                    </a:cubicBezTo>
                    <a:cubicBezTo>
                      <a:pt x="6408" y="20938"/>
                      <a:pt x="1672" y="20169"/>
                      <a:pt x="1185" y="18754"/>
                    </a:cubicBezTo>
                    <a:cubicBezTo>
                      <a:pt x="1185" y="18731"/>
                      <a:pt x="1164" y="18730"/>
                      <a:pt x="1164" y="18683"/>
                    </a:cubicBezTo>
                    <a:cubicBezTo>
                      <a:pt x="1164" y="18660"/>
                      <a:pt x="1164" y="18659"/>
                      <a:pt x="1164" y="18613"/>
                    </a:cubicBezTo>
                    <a:lnTo>
                      <a:pt x="1164" y="14442"/>
                    </a:lnTo>
                    <a:close/>
                  </a:path>
                </a:pathLst>
              </a:custGeom>
              <a:solidFill>
                <a:srgbClr val="434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8" name="Google Shape;168;p8"/>
              <p:cNvSpPr/>
              <p:nvPr/>
            </p:nvSpPr>
            <p:spPr>
              <a:xfrm>
                <a:off x="692150" y="1796111"/>
                <a:ext cx="1162049" cy="1080439"/>
              </a:xfrm>
              <a:prstGeom prst="roundRect">
                <a:avLst>
                  <a:gd fmla="val 16667" name="adj"/>
                </a:avLst>
              </a:prstGeom>
              <a:noFill/>
              <a:ln cap="flat" cmpd="sng" w="9525">
                <a:solidFill>
                  <a:srgbClr val="252626"/>
                </a:solidFill>
                <a:prstDash val="solid"/>
                <a:round/>
                <a:headEnd len="sm" w="sm" type="none"/>
                <a:tailEnd len="sm" w="sm" type="none"/>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US" sz="1100">
                    <a:solidFill>
                      <a:srgbClr val="252626"/>
                    </a:solidFill>
                    <a:latin typeface="Arial"/>
                    <a:ea typeface="Arial"/>
                    <a:cs typeface="Arial"/>
                    <a:sym typeface="Arial"/>
                  </a:rPr>
                  <a:t>Transactions</a:t>
                </a:r>
                <a:endParaRPr sz="1100">
                  <a:solidFill>
                    <a:srgbClr val="252626"/>
                  </a:solidFill>
                  <a:latin typeface="Arial"/>
                  <a:ea typeface="Arial"/>
                  <a:cs typeface="Arial"/>
                  <a:sym typeface="Arial"/>
                </a:endParaRPr>
              </a:p>
            </p:txBody>
          </p:sp>
        </p:grpSp>
        <p:grpSp>
          <p:nvGrpSpPr>
            <p:cNvPr id="169" name="Google Shape;169;p8"/>
            <p:cNvGrpSpPr/>
            <p:nvPr/>
          </p:nvGrpSpPr>
          <p:grpSpPr>
            <a:xfrm>
              <a:off x="3950998" y="1796110"/>
              <a:ext cx="1162049" cy="1080439"/>
              <a:chOff x="692150" y="1796111"/>
              <a:chExt cx="1162049" cy="1080439"/>
            </a:xfrm>
          </p:grpSpPr>
          <p:sp>
            <p:nvSpPr>
              <p:cNvPr id="170" name="Google Shape;170;p8"/>
              <p:cNvSpPr/>
              <p:nvPr/>
            </p:nvSpPr>
            <p:spPr>
              <a:xfrm>
                <a:off x="1090628" y="1940178"/>
                <a:ext cx="365092" cy="548640"/>
              </a:xfrm>
              <a:custGeom>
                <a:rect b="b" l="l" r="r" t="t"/>
                <a:pathLst>
                  <a:path extrusionOk="0" h="21600" w="21579">
                    <a:moveTo>
                      <a:pt x="10789" y="0"/>
                    </a:moveTo>
                    <a:cubicBezTo>
                      <a:pt x="5519" y="0"/>
                      <a:pt x="226" y="970"/>
                      <a:pt x="128" y="3086"/>
                    </a:cubicBezTo>
                    <a:cubicBezTo>
                      <a:pt x="107" y="3128"/>
                      <a:pt x="-8" y="3137"/>
                      <a:pt x="1" y="3184"/>
                    </a:cubicBezTo>
                    <a:cubicBezTo>
                      <a:pt x="6" y="3215"/>
                      <a:pt x="94" y="3252"/>
                      <a:pt x="107" y="3283"/>
                    </a:cubicBezTo>
                    <a:lnTo>
                      <a:pt x="107" y="8102"/>
                    </a:lnTo>
                    <a:lnTo>
                      <a:pt x="107" y="8172"/>
                    </a:lnTo>
                    <a:lnTo>
                      <a:pt x="107" y="13442"/>
                    </a:lnTo>
                    <a:lnTo>
                      <a:pt x="107" y="13512"/>
                    </a:lnTo>
                    <a:lnTo>
                      <a:pt x="107" y="18613"/>
                    </a:lnTo>
                    <a:cubicBezTo>
                      <a:pt x="107" y="18683"/>
                      <a:pt x="122" y="18798"/>
                      <a:pt x="191" y="18937"/>
                    </a:cubicBezTo>
                    <a:cubicBezTo>
                      <a:pt x="956" y="20932"/>
                      <a:pt x="6373" y="21600"/>
                      <a:pt x="10789" y="21600"/>
                    </a:cubicBezTo>
                    <a:cubicBezTo>
                      <a:pt x="15275" y="21600"/>
                      <a:pt x="20692" y="20932"/>
                      <a:pt x="21387" y="18937"/>
                    </a:cubicBezTo>
                    <a:cubicBezTo>
                      <a:pt x="21457" y="18821"/>
                      <a:pt x="21472" y="18683"/>
                      <a:pt x="21472" y="18613"/>
                    </a:cubicBezTo>
                    <a:lnTo>
                      <a:pt x="21472" y="13555"/>
                    </a:lnTo>
                    <a:cubicBezTo>
                      <a:pt x="21485" y="13519"/>
                      <a:pt x="21572" y="13476"/>
                      <a:pt x="21577" y="13442"/>
                    </a:cubicBezTo>
                    <a:cubicBezTo>
                      <a:pt x="21592" y="13354"/>
                      <a:pt x="21534" y="13291"/>
                      <a:pt x="21472" y="13231"/>
                    </a:cubicBezTo>
                    <a:lnTo>
                      <a:pt x="21472" y="8214"/>
                    </a:lnTo>
                    <a:cubicBezTo>
                      <a:pt x="21485" y="8179"/>
                      <a:pt x="21572" y="8136"/>
                      <a:pt x="21577" y="8102"/>
                    </a:cubicBezTo>
                    <a:cubicBezTo>
                      <a:pt x="21585" y="8055"/>
                      <a:pt x="21489" y="8057"/>
                      <a:pt x="21472" y="8017"/>
                    </a:cubicBezTo>
                    <a:lnTo>
                      <a:pt x="21472" y="3142"/>
                    </a:lnTo>
                    <a:cubicBezTo>
                      <a:pt x="21472" y="984"/>
                      <a:pt x="16109" y="0"/>
                      <a:pt x="10789" y="0"/>
                    </a:cubicBezTo>
                    <a:close/>
                    <a:moveTo>
                      <a:pt x="10789" y="705"/>
                    </a:moveTo>
                    <a:cubicBezTo>
                      <a:pt x="15439" y="704"/>
                      <a:pt x="20302" y="1547"/>
                      <a:pt x="20393" y="3142"/>
                    </a:cubicBezTo>
                    <a:cubicBezTo>
                      <a:pt x="20238" y="3529"/>
                      <a:pt x="16901" y="5044"/>
                      <a:pt x="10726" y="5044"/>
                    </a:cubicBezTo>
                    <a:cubicBezTo>
                      <a:pt x="4789" y="5044"/>
                      <a:pt x="1577" y="3666"/>
                      <a:pt x="1164" y="3213"/>
                    </a:cubicBezTo>
                    <a:lnTo>
                      <a:pt x="1164" y="3142"/>
                    </a:lnTo>
                    <a:cubicBezTo>
                      <a:pt x="1164" y="1541"/>
                      <a:pt x="5991" y="705"/>
                      <a:pt x="10789" y="705"/>
                    </a:cubicBezTo>
                    <a:close/>
                    <a:moveTo>
                      <a:pt x="20414" y="4072"/>
                    </a:moveTo>
                    <a:lnTo>
                      <a:pt x="20414" y="8130"/>
                    </a:lnTo>
                    <a:cubicBezTo>
                      <a:pt x="20072" y="8631"/>
                      <a:pt x="16889" y="10074"/>
                      <a:pt x="10810" y="10074"/>
                    </a:cubicBezTo>
                    <a:cubicBezTo>
                      <a:pt x="4482" y="10074"/>
                      <a:pt x="1304" y="8492"/>
                      <a:pt x="1164" y="8102"/>
                    </a:cubicBezTo>
                    <a:lnTo>
                      <a:pt x="1164" y="4114"/>
                    </a:lnTo>
                    <a:cubicBezTo>
                      <a:pt x="2849" y="4928"/>
                      <a:pt x="6266" y="5721"/>
                      <a:pt x="10726" y="5721"/>
                    </a:cubicBezTo>
                    <a:cubicBezTo>
                      <a:pt x="15278" y="5721"/>
                      <a:pt x="18771" y="4905"/>
                      <a:pt x="20414" y="4072"/>
                    </a:cubicBezTo>
                    <a:close/>
                    <a:moveTo>
                      <a:pt x="1164" y="9060"/>
                    </a:moveTo>
                    <a:cubicBezTo>
                      <a:pt x="2707" y="9882"/>
                      <a:pt x="5952" y="10737"/>
                      <a:pt x="10810" y="10737"/>
                    </a:cubicBezTo>
                    <a:cubicBezTo>
                      <a:pt x="15354" y="10737"/>
                      <a:pt x="18745" y="9950"/>
                      <a:pt x="20414" y="9102"/>
                    </a:cubicBezTo>
                    <a:lnTo>
                      <a:pt x="20414" y="13470"/>
                    </a:lnTo>
                    <a:cubicBezTo>
                      <a:pt x="20077" y="13983"/>
                      <a:pt x="16894" y="15471"/>
                      <a:pt x="10810" y="15471"/>
                    </a:cubicBezTo>
                    <a:cubicBezTo>
                      <a:pt x="4482" y="15471"/>
                      <a:pt x="1304" y="13865"/>
                      <a:pt x="1164" y="13442"/>
                    </a:cubicBezTo>
                    <a:lnTo>
                      <a:pt x="1164" y="9060"/>
                    </a:lnTo>
                    <a:close/>
                    <a:moveTo>
                      <a:pt x="1164" y="14442"/>
                    </a:moveTo>
                    <a:cubicBezTo>
                      <a:pt x="2709" y="15291"/>
                      <a:pt x="5957" y="16175"/>
                      <a:pt x="10810" y="16175"/>
                    </a:cubicBezTo>
                    <a:cubicBezTo>
                      <a:pt x="15355" y="16175"/>
                      <a:pt x="18745" y="15347"/>
                      <a:pt x="20414" y="14470"/>
                    </a:cubicBezTo>
                    <a:lnTo>
                      <a:pt x="20414" y="18683"/>
                    </a:lnTo>
                    <a:cubicBezTo>
                      <a:pt x="20379" y="18683"/>
                      <a:pt x="20393" y="18731"/>
                      <a:pt x="20393" y="18754"/>
                    </a:cubicBezTo>
                    <a:cubicBezTo>
                      <a:pt x="19906" y="20169"/>
                      <a:pt x="15170" y="20938"/>
                      <a:pt x="10789" y="20938"/>
                    </a:cubicBezTo>
                    <a:cubicBezTo>
                      <a:pt x="6408" y="20938"/>
                      <a:pt x="1672" y="20169"/>
                      <a:pt x="1185" y="18754"/>
                    </a:cubicBezTo>
                    <a:cubicBezTo>
                      <a:pt x="1185" y="18731"/>
                      <a:pt x="1164" y="18730"/>
                      <a:pt x="1164" y="18683"/>
                    </a:cubicBezTo>
                    <a:cubicBezTo>
                      <a:pt x="1164" y="18660"/>
                      <a:pt x="1164" y="18659"/>
                      <a:pt x="1164" y="18613"/>
                    </a:cubicBezTo>
                    <a:lnTo>
                      <a:pt x="1164" y="14442"/>
                    </a:lnTo>
                    <a:close/>
                  </a:path>
                </a:pathLst>
              </a:custGeom>
              <a:solidFill>
                <a:srgbClr val="434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71" name="Google Shape;171;p8"/>
              <p:cNvSpPr/>
              <p:nvPr/>
            </p:nvSpPr>
            <p:spPr>
              <a:xfrm>
                <a:off x="692150" y="1796111"/>
                <a:ext cx="1162049" cy="1080439"/>
              </a:xfrm>
              <a:prstGeom prst="roundRect">
                <a:avLst>
                  <a:gd fmla="val 16667" name="adj"/>
                </a:avLst>
              </a:prstGeom>
              <a:noFill/>
              <a:ln cap="flat" cmpd="sng" w="9525">
                <a:solidFill>
                  <a:srgbClr val="252626"/>
                </a:solidFill>
                <a:prstDash val="solid"/>
                <a:round/>
                <a:headEnd len="sm" w="sm" type="none"/>
                <a:tailEnd len="sm" w="sm" type="none"/>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US" sz="1100">
                    <a:solidFill>
                      <a:srgbClr val="252626"/>
                    </a:solidFill>
                    <a:latin typeface="Arial"/>
                    <a:ea typeface="Arial"/>
                    <a:cs typeface="Arial"/>
                    <a:sym typeface="Arial"/>
                  </a:rPr>
                  <a:t>Accounts</a:t>
                </a:r>
                <a:endParaRPr sz="1100">
                  <a:solidFill>
                    <a:srgbClr val="252626"/>
                  </a:solidFill>
                  <a:latin typeface="Arial"/>
                  <a:ea typeface="Arial"/>
                  <a:cs typeface="Arial"/>
                  <a:sym typeface="Arial"/>
                </a:endParaRPr>
              </a:p>
            </p:txBody>
          </p:sp>
        </p:grpSp>
        <p:grpSp>
          <p:nvGrpSpPr>
            <p:cNvPr id="172" name="Google Shape;172;p8"/>
            <p:cNvGrpSpPr/>
            <p:nvPr/>
          </p:nvGrpSpPr>
          <p:grpSpPr>
            <a:xfrm>
              <a:off x="3950997" y="3181348"/>
              <a:ext cx="1162049" cy="1080439"/>
              <a:chOff x="692150" y="1796111"/>
              <a:chExt cx="1162049" cy="1080439"/>
            </a:xfrm>
          </p:grpSpPr>
          <p:sp>
            <p:nvSpPr>
              <p:cNvPr id="173" name="Google Shape;173;p8"/>
              <p:cNvSpPr/>
              <p:nvPr/>
            </p:nvSpPr>
            <p:spPr>
              <a:xfrm>
                <a:off x="1090628" y="1940178"/>
                <a:ext cx="365092" cy="548640"/>
              </a:xfrm>
              <a:custGeom>
                <a:rect b="b" l="l" r="r" t="t"/>
                <a:pathLst>
                  <a:path extrusionOk="0" h="21600" w="21579">
                    <a:moveTo>
                      <a:pt x="10789" y="0"/>
                    </a:moveTo>
                    <a:cubicBezTo>
                      <a:pt x="5519" y="0"/>
                      <a:pt x="226" y="970"/>
                      <a:pt x="128" y="3086"/>
                    </a:cubicBezTo>
                    <a:cubicBezTo>
                      <a:pt x="107" y="3128"/>
                      <a:pt x="-8" y="3137"/>
                      <a:pt x="1" y="3184"/>
                    </a:cubicBezTo>
                    <a:cubicBezTo>
                      <a:pt x="6" y="3215"/>
                      <a:pt x="94" y="3252"/>
                      <a:pt x="107" y="3283"/>
                    </a:cubicBezTo>
                    <a:lnTo>
                      <a:pt x="107" y="8102"/>
                    </a:lnTo>
                    <a:lnTo>
                      <a:pt x="107" y="8172"/>
                    </a:lnTo>
                    <a:lnTo>
                      <a:pt x="107" y="13442"/>
                    </a:lnTo>
                    <a:lnTo>
                      <a:pt x="107" y="13512"/>
                    </a:lnTo>
                    <a:lnTo>
                      <a:pt x="107" y="18613"/>
                    </a:lnTo>
                    <a:cubicBezTo>
                      <a:pt x="107" y="18683"/>
                      <a:pt x="122" y="18798"/>
                      <a:pt x="191" y="18937"/>
                    </a:cubicBezTo>
                    <a:cubicBezTo>
                      <a:pt x="956" y="20932"/>
                      <a:pt x="6373" y="21600"/>
                      <a:pt x="10789" y="21600"/>
                    </a:cubicBezTo>
                    <a:cubicBezTo>
                      <a:pt x="15275" y="21600"/>
                      <a:pt x="20692" y="20932"/>
                      <a:pt x="21387" y="18937"/>
                    </a:cubicBezTo>
                    <a:cubicBezTo>
                      <a:pt x="21457" y="18821"/>
                      <a:pt x="21472" y="18683"/>
                      <a:pt x="21472" y="18613"/>
                    </a:cubicBezTo>
                    <a:lnTo>
                      <a:pt x="21472" y="13555"/>
                    </a:lnTo>
                    <a:cubicBezTo>
                      <a:pt x="21485" y="13519"/>
                      <a:pt x="21572" y="13476"/>
                      <a:pt x="21577" y="13442"/>
                    </a:cubicBezTo>
                    <a:cubicBezTo>
                      <a:pt x="21592" y="13354"/>
                      <a:pt x="21534" y="13291"/>
                      <a:pt x="21472" y="13231"/>
                    </a:cubicBezTo>
                    <a:lnTo>
                      <a:pt x="21472" y="8214"/>
                    </a:lnTo>
                    <a:cubicBezTo>
                      <a:pt x="21485" y="8179"/>
                      <a:pt x="21572" y="8136"/>
                      <a:pt x="21577" y="8102"/>
                    </a:cubicBezTo>
                    <a:cubicBezTo>
                      <a:pt x="21585" y="8055"/>
                      <a:pt x="21489" y="8057"/>
                      <a:pt x="21472" y="8017"/>
                    </a:cubicBezTo>
                    <a:lnTo>
                      <a:pt x="21472" y="3142"/>
                    </a:lnTo>
                    <a:cubicBezTo>
                      <a:pt x="21472" y="984"/>
                      <a:pt x="16109" y="0"/>
                      <a:pt x="10789" y="0"/>
                    </a:cubicBezTo>
                    <a:close/>
                    <a:moveTo>
                      <a:pt x="10789" y="705"/>
                    </a:moveTo>
                    <a:cubicBezTo>
                      <a:pt x="15439" y="704"/>
                      <a:pt x="20302" y="1547"/>
                      <a:pt x="20393" y="3142"/>
                    </a:cubicBezTo>
                    <a:cubicBezTo>
                      <a:pt x="20238" y="3529"/>
                      <a:pt x="16901" y="5044"/>
                      <a:pt x="10726" y="5044"/>
                    </a:cubicBezTo>
                    <a:cubicBezTo>
                      <a:pt x="4789" y="5044"/>
                      <a:pt x="1577" y="3666"/>
                      <a:pt x="1164" y="3213"/>
                    </a:cubicBezTo>
                    <a:lnTo>
                      <a:pt x="1164" y="3142"/>
                    </a:lnTo>
                    <a:cubicBezTo>
                      <a:pt x="1164" y="1541"/>
                      <a:pt x="5991" y="705"/>
                      <a:pt x="10789" y="705"/>
                    </a:cubicBezTo>
                    <a:close/>
                    <a:moveTo>
                      <a:pt x="20414" y="4072"/>
                    </a:moveTo>
                    <a:lnTo>
                      <a:pt x="20414" y="8130"/>
                    </a:lnTo>
                    <a:cubicBezTo>
                      <a:pt x="20072" y="8631"/>
                      <a:pt x="16889" y="10074"/>
                      <a:pt x="10810" y="10074"/>
                    </a:cubicBezTo>
                    <a:cubicBezTo>
                      <a:pt x="4482" y="10074"/>
                      <a:pt x="1304" y="8492"/>
                      <a:pt x="1164" y="8102"/>
                    </a:cubicBezTo>
                    <a:lnTo>
                      <a:pt x="1164" y="4114"/>
                    </a:lnTo>
                    <a:cubicBezTo>
                      <a:pt x="2849" y="4928"/>
                      <a:pt x="6266" y="5721"/>
                      <a:pt x="10726" y="5721"/>
                    </a:cubicBezTo>
                    <a:cubicBezTo>
                      <a:pt x="15278" y="5721"/>
                      <a:pt x="18771" y="4905"/>
                      <a:pt x="20414" y="4072"/>
                    </a:cubicBezTo>
                    <a:close/>
                    <a:moveTo>
                      <a:pt x="1164" y="9060"/>
                    </a:moveTo>
                    <a:cubicBezTo>
                      <a:pt x="2707" y="9882"/>
                      <a:pt x="5952" y="10737"/>
                      <a:pt x="10810" y="10737"/>
                    </a:cubicBezTo>
                    <a:cubicBezTo>
                      <a:pt x="15354" y="10737"/>
                      <a:pt x="18745" y="9950"/>
                      <a:pt x="20414" y="9102"/>
                    </a:cubicBezTo>
                    <a:lnTo>
                      <a:pt x="20414" y="13470"/>
                    </a:lnTo>
                    <a:cubicBezTo>
                      <a:pt x="20077" y="13983"/>
                      <a:pt x="16894" y="15471"/>
                      <a:pt x="10810" y="15471"/>
                    </a:cubicBezTo>
                    <a:cubicBezTo>
                      <a:pt x="4482" y="15471"/>
                      <a:pt x="1304" y="13865"/>
                      <a:pt x="1164" y="13442"/>
                    </a:cubicBezTo>
                    <a:lnTo>
                      <a:pt x="1164" y="9060"/>
                    </a:lnTo>
                    <a:close/>
                    <a:moveTo>
                      <a:pt x="1164" y="14442"/>
                    </a:moveTo>
                    <a:cubicBezTo>
                      <a:pt x="2709" y="15291"/>
                      <a:pt x="5957" y="16175"/>
                      <a:pt x="10810" y="16175"/>
                    </a:cubicBezTo>
                    <a:cubicBezTo>
                      <a:pt x="15355" y="16175"/>
                      <a:pt x="18745" y="15347"/>
                      <a:pt x="20414" y="14470"/>
                    </a:cubicBezTo>
                    <a:lnTo>
                      <a:pt x="20414" y="18683"/>
                    </a:lnTo>
                    <a:cubicBezTo>
                      <a:pt x="20379" y="18683"/>
                      <a:pt x="20393" y="18731"/>
                      <a:pt x="20393" y="18754"/>
                    </a:cubicBezTo>
                    <a:cubicBezTo>
                      <a:pt x="19906" y="20169"/>
                      <a:pt x="15170" y="20938"/>
                      <a:pt x="10789" y="20938"/>
                    </a:cubicBezTo>
                    <a:cubicBezTo>
                      <a:pt x="6408" y="20938"/>
                      <a:pt x="1672" y="20169"/>
                      <a:pt x="1185" y="18754"/>
                    </a:cubicBezTo>
                    <a:cubicBezTo>
                      <a:pt x="1185" y="18731"/>
                      <a:pt x="1164" y="18730"/>
                      <a:pt x="1164" y="18683"/>
                    </a:cubicBezTo>
                    <a:cubicBezTo>
                      <a:pt x="1164" y="18660"/>
                      <a:pt x="1164" y="18659"/>
                      <a:pt x="1164" y="18613"/>
                    </a:cubicBezTo>
                    <a:lnTo>
                      <a:pt x="1164" y="14442"/>
                    </a:lnTo>
                    <a:close/>
                  </a:path>
                </a:pathLst>
              </a:custGeom>
              <a:solidFill>
                <a:srgbClr val="434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74" name="Google Shape;174;p8"/>
              <p:cNvSpPr/>
              <p:nvPr/>
            </p:nvSpPr>
            <p:spPr>
              <a:xfrm>
                <a:off x="692150" y="1796111"/>
                <a:ext cx="1162049" cy="1080439"/>
              </a:xfrm>
              <a:prstGeom prst="roundRect">
                <a:avLst>
                  <a:gd fmla="val 16667" name="adj"/>
                </a:avLst>
              </a:prstGeom>
              <a:noFill/>
              <a:ln cap="flat" cmpd="sng" w="9525">
                <a:solidFill>
                  <a:srgbClr val="252626"/>
                </a:solidFill>
                <a:prstDash val="solid"/>
                <a:round/>
                <a:headEnd len="sm" w="sm" type="none"/>
                <a:tailEnd len="sm" w="sm" type="none"/>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US" sz="1100">
                    <a:solidFill>
                      <a:srgbClr val="252626"/>
                    </a:solidFill>
                    <a:latin typeface="Arial"/>
                    <a:ea typeface="Arial"/>
                    <a:cs typeface="Arial"/>
                    <a:sym typeface="Arial"/>
                  </a:rPr>
                  <a:t>Contracts</a:t>
                </a:r>
                <a:endParaRPr sz="1100">
                  <a:solidFill>
                    <a:srgbClr val="252626"/>
                  </a:solidFill>
                  <a:latin typeface="Arial"/>
                  <a:ea typeface="Arial"/>
                  <a:cs typeface="Arial"/>
                  <a:sym typeface="Arial"/>
                </a:endParaRPr>
              </a:p>
            </p:txBody>
          </p:sp>
        </p:grpSp>
        <p:grpSp>
          <p:nvGrpSpPr>
            <p:cNvPr id="175" name="Google Shape;175;p8"/>
            <p:cNvGrpSpPr/>
            <p:nvPr/>
          </p:nvGrpSpPr>
          <p:grpSpPr>
            <a:xfrm>
              <a:off x="5511524" y="3181349"/>
              <a:ext cx="1162049" cy="1080439"/>
              <a:chOff x="692150" y="1796111"/>
              <a:chExt cx="1162049" cy="1080439"/>
            </a:xfrm>
          </p:grpSpPr>
          <p:sp>
            <p:nvSpPr>
              <p:cNvPr id="176" name="Google Shape;176;p8"/>
              <p:cNvSpPr/>
              <p:nvPr/>
            </p:nvSpPr>
            <p:spPr>
              <a:xfrm>
                <a:off x="1090628" y="1940178"/>
                <a:ext cx="365092" cy="548640"/>
              </a:xfrm>
              <a:custGeom>
                <a:rect b="b" l="l" r="r" t="t"/>
                <a:pathLst>
                  <a:path extrusionOk="0" h="21600" w="21579">
                    <a:moveTo>
                      <a:pt x="10789" y="0"/>
                    </a:moveTo>
                    <a:cubicBezTo>
                      <a:pt x="5519" y="0"/>
                      <a:pt x="226" y="970"/>
                      <a:pt x="128" y="3086"/>
                    </a:cubicBezTo>
                    <a:cubicBezTo>
                      <a:pt x="107" y="3128"/>
                      <a:pt x="-8" y="3137"/>
                      <a:pt x="1" y="3184"/>
                    </a:cubicBezTo>
                    <a:cubicBezTo>
                      <a:pt x="6" y="3215"/>
                      <a:pt x="94" y="3252"/>
                      <a:pt x="107" y="3283"/>
                    </a:cubicBezTo>
                    <a:lnTo>
                      <a:pt x="107" y="8102"/>
                    </a:lnTo>
                    <a:lnTo>
                      <a:pt x="107" y="8172"/>
                    </a:lnTo>
                    <a:lnTo>
                      <a:pt x="107" y="13442"/>
                    </a:lnTo>
                    <a:lnTo>
                      <a:pt x="107" y="13512"/>
                    </a:lnTo>
                    <a:lnTo>
                      <a:pt x="107" y="18613"/>
                    </a:lnTo>
                    <a:cubicBezTo>
                      <a:pt x="107" y="18683"/>
                      <a:pt x="122" y="18798"/>
                      <a:pt x="191" y="18937"/>
                    </a:cubicBezTo>
                    <a:cubicBezTo>
                      <a:pt x="956" y="20932"/>
                      <a:pt x="6373" y="21600"/>
                      <a:pt x="10789" y="21600"/>
                    </a:cubicBezTo>
                    <a:cubicBezTo>
                      <a:pt x="15275" y="21600"/>
                      <a:pt x="20692" y="20932"/>
                      <a:pt x="21387" y="18937"/>
                    </a:cubicBezTo>
                    <a:cubicBezTo>
                      <a:pt x="21457" y="18821"/>
                      <a:pt x="21472" y="18683"/>
                      <a:pt x="21472" y="18613"/>
                    </a:cubicBezTo>
                    <a:lnTo>
                      <a:pt x="21472" y="13555"/>
                    </a:lnTo>
                    <a:cubicBezTo>
                      <a:pt x="21485" y="13519"/>
                      <a:pt x="21572" y="13476"/>
                      <a:pt x="21577" y="13442"/>
                    </a:cubicBezTo>
                    <a:cubicBezTo>
                      <a:pt x="21592" y="13354"/>
                      <a:pt x="21534" y="13291"/>
                      <a:pt x="21472" y="13231"/>
                    </a:cubicBezTo>
                    <a:lnTo>
                      <a:pt x="21472" y="8214"/>
                    </a:lnTo>
                    <a:cubicBezTo>
                      <a:pt x="21485" y="8179"/>
                      <a:pt x="21572" y="8136"/>
                      <a:pt x="21577" y="8102"/>
                    </a:cubicBezTo>
                    <a:cubicBezTo>
                      <a:pt x="21585" y="8055"/>
                      <a:pt x="21489" y="8057"/>
                      <a:pt x="21472" y="8017"/>
                    </a:cubicBezTo>
                    <a:lnTo>
                      <a:pt x="21472" y="3142"/>
                    </a:lnTo>
                    <a:cubicBezTo>
                      <a:pt x="21472" y="984"/>
                      <a:pt x="16109" y="0"/>
                      <a:pt x="10789" y="0"/>
                    </a:cubicBezTo>
                    <a:close/>
                    <a:moveTo>
                      <a:pt x="10789" y="705"/>
                    </a:moveTo>
                    <a:cubicBezTo>
                      <a:pt x="15439" y="704"/>
                      <a:pt x="20302" y="1547"/>
                      <a:pt x="20393" y="3142"/>
                    </a:cubicBezTo>
                    <a:cubicBezTo>
                      <a:pt x="20238" y="3529"/>
                      <a:pt x="16901" y="5044"/>
                      <a:pt x="10726" y="5044"/>
                    </a:cubicBezTo>
                    <a:cubicBezTo>
                      <a:pt x="4789" y="5044"/>
                      <a:pt x="1577" y="3666"/>
                      <a:pt x="1164" y="3213"/>
                    </a:cubicBezTo>
                    <a:lnTo>
                      <a:pt x="1164" y="3142"/>
                    </a:lnTo>
                    <a:cubicBezTo>
                      <a:pt x="1164" y="1541"/>
                      <a:pt x="5991" y="705"/>
                      <a:pt x="10789" y="705"/>
                    </a:cubicBezTo>
                    <a:close/>
                    <a:moveTo>
                      <a:pt x="20414" y="4072"/>
                    </a:moveTo>
                    <a:lnTo>
                      <a:pt x="20414" y="8130"/>
                    </a:lnTo>
                    <a:cubicBezTo>
                      <a:pt x="20072" y="8631"/>
                      <a:pt x="16889" y="10074"/>
                      <a:pt x="10810" y="10074"/>
                    </a:cubicBezTo>
                    <a:cubicBezTo>
                      <a:pt x="4482" y="10074"/>
                      <a:pt x="1304" y="8492"/>
                      <a:pt x="1164" y="8102"/>
                    </a:cubicBezTo>
                    <a:lnTo>
                      <a:pt x="1164" y="4114"/>
                    </a:lnTo>
                    <a:cubicBezTo>
                      <a:pt x="2849" y="4928"/>
                      <a:pt x="6266" y="5721"/>
                      <a:pt x="10726" y="5721"/>
                    </a:cubicBezTo>
                    <a:cubicBezTo>
                      <a:pt x="15278" y="5721"/>
                      <a:pt x="18771" y="4905"/>
                      <a:pt x="20414" y="4072"/>
                    </a:cubicBezTo>
                    <a:close/>
                    <a:moveTo>
                      <a:pt x="1164" y="9060"/>
                    </a:moveTo>
                    <a:cubicBezTo>
                      <a:pt x="2707" y="9882"/>
                      <a:pt x="5952" y="10737"/>
                      <a:pt x="10810" y="10737"/>
                    </a:cubicBezTo>
                    <a:cubicBezTo>
                      <a:pt x="15354" y="10737"/>
                      <a:pt x="18745" y="9950"/>
                      <a:pt x="20414" y="9102"/>
                    </a:cubicBezTo>
                    <a:lnTo>
                      <a:pt x="20414" y="13470"/>
                    </a:lnTo>
                    <a:cubicBezTo>
                      <a:pt x="20077" y="13983"/>
                      <a:pt x="16894" y="15471"/>
                      <a:pt x="10810" y="15471"/>
                    </a:cubicBezTo>
                    <a:cubicBezTo>
                      <a:pt x="4482" y="15471"/>
                      <a:pt x="1304" y="13865"/>
                      <a:pt x="1164" y="13442"/>
                    </a:cubicBezTo>
                    <a:lnTo>
                      <a:pt x="1164" y="9060"/>
                    </a:lnTo>
                    <a:close/>
                    <a:moveTo>
                      <a:pt x="1164" y="14442"/>
                    </a:moveTo>
                    <a:cubicBezTo>
                      <a:pt x="2709" y="15291"/>
                      <a:pt x="5957" y="16175"/>
                      <a:pt x="10810" y="16175"/>
                    </a:cubicBezTo>
                    <a:cubicBezTo>
                      <a:pt x="15355" y="16175"/>
                      <a:pt x="18745" y="15347"/>
                      <a:pt x="20414" y="14470"/>
                    </a:cubicBezTo>
                    <a:lnTo>
                      <a:pt x="20414" y="18683"/>
                    </a:lnTo>
                    <a:cubicBezTo>
                      <a:pt x="20379" y="18683"/>
                      <a:pt x="20393" y="18731"/>
                      <a:pt x="20393" y="18754"/>
                    </a:cubicBezTo>
                    <a:cubicBezTo>
                      <a:pt x="19906" y="20169"/>
                      <a:pt x="15170" y="20938"/>
                      <a:pt x="10789" y="20938"/>
                    </a:cubicBezTo>
                    <a:cubicBezTo>
                      <a:pt x="6408" y="20938"/>
                      <a:pt x="1672" y="20169"/>
                      <a:pt x="1185" y="18754"/>
                    </a:cubicBezTo>
                    <a:cubicBezTo>
                      <a:pt x="1185" y="18731"/>
                      <a:pt x="1164" y="18730"/>
                      <a:pt x="1164" y="18683"/>
                    </a:cubicBezTo>
                    <a:cubicBezTo>
                      <a:pt x="1164" y="18660"/>
                      <a:pt x="1164" y="18659"/>
                      <a:pt x="1164" y="18613"/>
                    </a:cubicBezTo>
                    <a:lnTo>
                      <a:pt x="1164" y="14442"/>
                    </a:lnTo>
                    <a:close/>
                  </a:path>
                </a:pathLst>
              </a:custGeom>
              <a:solidFill>
                <a:srgbClr val="434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77" name="Google Shape;177;p8"/>
              <p:cNvSpPr/>
              <p:nvPr/>
            </p:nvSpPr>
            <p:spPr>
              <a:xfrm>
                <a:off x="692150" y="1796111"/>
                <a:ext cx="1162049" cy="1080439"/>
              </a:xfrm>
              <a:prstGeom prst="roundRect">
                <a:avLst>
                  <a:gd fmla="val 16667" name="adj"/>
                </a:avLst>
              </a:prstGeom>
              <a:noFill/>
              <a:ln cap="flat" cmpd="sng" w="9525">
                <a:solidFill>
                  <a:srgbClr val="252626"/>
                </a:solidFill>
                <a:prstDash val="solid"/>
                <a:round/>
                <a:headEnd len="sm" w="sm" type="none"/>
                <a:tailEnd len="sm" w="sm" type="none"/>
              </a:ln>
              <a:effectLst>
                <a:outerShdw blurRad="40000" rotWithShape="0" dir="5400000" dist="23000">
                  <a:srgbClr val="000000">
                    <a:alpha val="34901"/>
                  </a:srgbClr>
                </a:outerShdw>
              </a:effectLst>
            </p:spPr>
            <p:txBody>
              <a:bodyPr anchorCtr="0" anchor="b" bIns="45700" lIns="91425" spcFirstLastPara="1" rIns="91425" wrap="square" tIns="45700">
                <a:noAutofit/>
              </a:bodyPr>
              <a:lstStyle/>
              <a:p>
                <a:pPr indent="0" lvl="0" marL="0" marR="0" rtl="0" algn="ctr">
                  <a:spcBef>
                    <a:spcPts val="0"/>
                  </a:spcBef>
                  <a:spcAft>
                    <a:spcPts val="0"/>
                  </a:spcAft>
                  <a:buNone/>
                </a:pPr>
                <a:r>
                  <a:rPr lang="en-US" sz="1100">
                    <a:solidFill>
                      <a:srgbClr val="252626"/>
                    </a:solidFill>
                    <a:latin typeface="Arial"/>
                    <a:ea typeface="Arial"/>
                    <a:cs typeface="Arial"/>
                    <a:sym typeface="Arial"/>
                  </a:rPr>
                  <a:t>Cases</a:t>
                </a:r>
                <a:endParaRPr sz="1100">
                  <a:solidFill>
                    <a:srgbClr val="252626"/>
                  </a:solidFill>
                  <a:latin typeface="Arial"/>
                  <a:ea typeface="Arial"/>
                  <a:cs typeface="Arial"/>
                  <a:sym typeface="Arial"/>
                </a:endParaRPr>
              </a:p>
            </p:txBody>
          </p:sp>
        </p:grpSp>
        <p:cxnSp>
          <p:nvCxnSpPr>
            <p:cNvPr id="178" name="Google Shape;178;p8"/>
            <p:cNvCxnSpPr>
              <a:stCxn id="168" idx="3"/>
              <a:endCxn id="171" idx="1"/>
            </p:cNvCxnSpPr>
            <p:nvPr/>
          </p:nvCxnSpPr>
          <p:spPr>
            <a:xfrm>
              <a:off x="3552520" y="2336329"/>
              <a:ext cx="3984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79" name="Google Shape;179;p8"/>
            <p:cNvCxnSpPr>
              <a:stCxn id="168" idx="2"/>
              <a:endCxn id="174" idx="1"/>
            </p:cNvCxnSpPr>
            <p:nvPr/>
          </p:nvCxnSpPr>
          <p:spPr>
            <a:xfrm>
              <a:off x="2971496" y="2876549"/>
              <a:ext cx="979500" cy="8451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80" name="Google Shape;180;p8"/>
            <p:cNvCxnSpPr>
              <a:stCxn id="174" idx="3"/>
              <a:endCxn id="177" idx="1"/>
            </p:cNvCxnSpPr>
            <p:nvPr/>
          </p:nvCxnSpPr>
          <p:spPr>
            <a:xfrm>
              <a:off x="5113046" y="3721567"/>
              <a:ext cx="3984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grpSp>
      <p:sp>
        <p:nvSpPr>
          <p:cNvPr id="181" name="Google Shape;181;p8"/>
          <p:cNvSpPr txBox="1"/>
          <p:nvPr>
            <p:ph idx="2" type="body"/>
          </p:nvPr>
        </p:nvSpPr>
        <p:spPr>
          <a:xfrm>
            <a:off x="518824" y="1877507"/>
            <a:ext cx="3354676" cy="256253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530"/>
              <a:buFont typeface="Arial"/>
              <a:buChar char="•"/>
            </a:pPr>
            <a:r>
              <a:rPr lang="en-US" sz="1530"/>
              <a:t>Base dataset filtered from ~12.6M observations down to ~305k</a:t>
            </a:r>
            <a:endParaRPr/>
          </a:p>
          <a:p>
            <a:pPr indent="-342900" lvl="0" marL="342900" rtl="0" algn="l">
              <a:lnSpc>
                <a:spcPct val="80000"/>
              </a:lnSpc>
              <a:spcBef>
                <a:spcPts val="1800"/>
              </a:spcBef>
              <a:spcAft>
                <a:spcPts val="0"/>
              </a:spcAft>
              <a:buSzPts val="1530"/>
              <a:buFont typeface="Arial"/>
              <a:buChar char="•"/>
            </a:pPr>
            <a:r>
              <a:rPr lang="en-US" sz="1530"/>
              <a:t>Base datasets contain ~689 features.  Train set filtered down to 37</a:t>
            </a:r>
            <a:endParaRPr/>
          </a:p>
          <a:p>
            <a:pPr indent="-342900" lvl="0" marL="342900" rtl="0" algn="l">
              <a:lnSpc>
                <a:spcPct val="80000"/>
              </a:lnSpc>
              <a:spcBef>
                <a:spcPts val="1800"/>
              </a:spcBef>
              <a:spcAft>
                <a:spcPts val="0"/>
              </a:spcAft>
              <a:buSzPts val="1530"/>
              <a:buFont typeface="Arial"/>
              <a:buChar char="•"/>
            </a:pPr>
            <a:r>
              <a:rPr lang="en-US" sz="1530"/>
              <a:t>The dataset contains observations from 2018 and 2019</a:t>
            </a:r>
            <a:endParaRPr/>
          </a:p>
          <a:p>
            <a:pPr indent="-245745" lvl="0" marL="342900" rtl="0" algn="l">
              <a:lnSpc>
                <a:spcPct val="80000"/>
              </a:lnSpc>
              <a:spcBef>
                <a:spcPts val="1800"/>
              </a:spcBef>
              <a:spcAft>
                <a:spcPts val="0"/>
              </a:spcAft>
              <a:buSzPts val="1530"/>
              <a:buFont typeface="Arial"/>
              <a:buNone/>
            </a:pPr>
            <a:r>
              <a:t/>
            </a:r>
            <a:endParaRPr sz="153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9"/>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Distribution of “Y” values</a:t>
            </a:r>
            <a:endParaRPr/>
          </a:p>
        </p:txBody>
      </p:sp>
      <p:sp>
        <p:nvSpPr>
          <p:cNvPr id="187" name="Google Shape;187;p9"/>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The Data</a:t>
            </a:r>
            <a:endParaRPr/>
          </a:p>
        </p:txBody>
      </p:sp>
      <p:pic>
        <p:nvPicPr>
          <p:cNvPr id="188" name="Google Shape;188;p9"/>
          <p:cNvPicPr preferRelativeResize="0"/>
          <p:nvPr/>
        </p:nvPicPr>
        <p:blipFill rotWithShape="1">
          <a:blip r:embed="rId3">
            <a:alphaModFix/>
          </a:blip>
          <a:srcRect b="0" l="0" r="0" t="0"/>
          <a:stretch/>
        </p:blipFill>
        <p:spPr>
          <a:xfrm>
            <a:off x="3011558" y="1944235"/>
            <a:ext cx="3197086" cy="1891166"/>
          </a:xfrm>
          <a:prstGeom prst="rect">
            <a:avLst/>
          </a:prstGeom>
          <a:noFill/>
          <a:ln>
            <a:noFill/>
          </a:ln>
        </p:spPr>
      </p:pic>
      <p:pic>
        <p:nvPicPr>
          <p:cNvPr id="189" name="Google Shape;189;p9"/>
          <p:cNvPicPr preferRelativeResize="0"/>
          <p:nvPr/>
        </p:nvPicPr>
        <p:blipFill rotWithShape="1">
          <a:blip r:embed="rId4">
            <a:alphaModFix/>
          </a:blip>
          <a:srcRect b="0" l="0" r="0" t="0"/>
          <a:stretch/>
        </p:blipFill>
        <p:spPr>
          <a:xfrm>
            <a:off x="6276204" y="1899784"/>
            <a:ext cx="2734446" cy="2202195"/>
          </a:xfrm>
          <a:prstGeom prst="rect">
            <a:avLst/>
          </a:prstGeom>
          <a:noFill/>
          <a:ln>
            <a:noFill/>
          </a:ln>
        </p:spPr>
      </p:pic>
      <p:pic>
        <p:nvPicPr>
          <p:cNvPr id="190" name="Google Shape;190;p9"/>
          <p:cNvPicPr preferRelativeResize="0"/>
          <p:nvPr/>
        </p:nvPicPr>
        <p:blipFill rotWithShape="1">
          <a:blip r:embed="rId5">
            <a:alphaModFix/>
          </a:blip>
          <a:srcRect b="0" l="0" r="0" t="0"/>
          <a:stretch/>
        </p:blipFill>
        <p:spPr>
          <a:xfrm>
            <a:off x="131997" y="1899785"/>
            <a:ext cx="2812002" cy="18268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0"/>
          <p:cNvSpPr txBox="1"/>
          <p:nvPr>
            <p:ph type="ctrTitle"/>
          </p:nvPr>
        </p:nvSpPr>
        <p:spPr>
          <a:xfrm>
            <a:off x="529827" y="759070"/>
            <a:ext cx="8004391" cy="6990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04041"/>
              </a:buClr>
              <a:buSzPts val="3000"/>
              <a:buFont typeface="Arial"/>
              <a:buNone/>
            </a:pPr>
            <a:r>
              <a:rPr lang="en-US"/>
              <a:t>Numeric Variable Correlation</a:t>
            </a:r>
            <a:endParaRPr/>
          </a:p>
        </p:txBody>
      </p:sp>
      <p:sp>
        <p:nvSpPr>
          <p:cNvPr id="196" name="Google Shape;196;p10"/>
          <p:cNvSpPr txBox="1"/>
          <p:nvPr>
            <p:ph idx="1" type="body"/>
          </p:nvPr>
        </p:nvSpPr>
        <p:spPr>
          <a:xfrm>
            <a:off x="4833956" y="284947"/>
            <a:ext cx="3700462" cy="25241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r>
              <a:rPr lang="en-US"/>
              <a:t>The Data</a:t>
            </a:r>
            <a:endParaRPr/>
          </a:p>
        </p:txBody>
      </p:sp>
      <p:pic>
        <p:nvPicPr>
          <p:cNvPr id="197" name="Google Shape;197;p10"/>
          <p:cNvPicPr preferRelativeResize="0"/>
          <p:nvPr/>
        </p:nvPicPr>
        <p:blipFill rotWithShape="1">
          <a:blip r:embed="rId3">
            <a:alphaModFix/>
          </a:blip>
          <a:srcRect b="0" l="0" r="0" t="0"/>
          <a:stretch/>
        </p:blipFill>
        <p:spPr>
          <a:xfrm>
            <a:off x="529827" y="1594009"/>
            <a:ext cx="4629718" cy="3015561"/>
          </a:xfrm>
          <a:prstGeom prst="rect">
            <a:avLst/>
          </a:prstGeom>
          <a:noFill/>
          <a:ln>
            <a:noFill/>
          </a:ln>
        </p:spPr>
      </p:pic>
      <p:sp>
        <p:nvSpPr>
          <p:cNvPr id="198" name="Google Shape;198;p10"/>
          <p:cNvSpPr txBox="1"/>
          <p:nvPr>
            <p:ph idx="2" type="body"/>
          </p:nvPr>
        </p:nvSpPr>
        <p:spPr>
          <a:xfrm>
            <a:off x="5414674" y="1594009"/>
            <a:ext cx="3354676" cy="256253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665"/>
              <a:buFont typeface="Arial"/>
              <a:buChar char="•"/>
            </a:pPr>
            <a:r>
              <a:rPr lang="en-US" sz="1665"/>
              <a:t>Usage score has the highest negative correlation (-0.13)</a:t>
            </a:r>
            <a:endParaRPr/>
          </a:p>
          <a:p>
            <a:pPr indent="-342900" lvl="0" marL="342900" rtl="0" algn="l">
              <a:lnSpc>
                <a:spcPct val="80000"/>
              </a:lnSpc>
              <a:spcBef>
                <a:spcPts val="1800"/>
              </a:spcBef>
              <a:spcAft>
                <a:spcPts val="0"/>
              </a:spcAft>
              <a:buSzPts val="1665"/>
              <a:buFont typeface="Arial"/>
              <a:buChar char="•"/>
            </a:pPr>
            <a:r>
              <a:rPr lang="en-US" sz="1665"/>
              <a:t>The variable with the highest correlation was the comment length (0.51) </a:t>
            </a:r>
            <a:endParaRPr/>
          </a:p>
          <a:p>
            <a:pPr indent="-342900" lvl="0" marL="342900" rtl="0" algn="l">
              <a:lnSpc>
                <a:spcPct val="80000"/>
              </a:lnSpc>
              <a:spcBef>
                <a:spcPts val="1800"/>
              </a:spcBef>
              <a:spcAft>
                <a:spcPts val="0"/>
              </a:spcAft>
              <a:buSzPts val="1665"/>
              <a:buFont typeface="Arial"/>
              <a:buChar char="•"/>
            </a:pPr>
            <a:r>
              <a:rPr lang="en-US" sz="1665"/>
              <a:t>No other numeric variables had a correlation higher than 0.1 or less than -0.1</a:t>
            </a:r>
            <a:endParaRPr/>
          </a:p>
          <a:p>
            <a:pPr indent="-237172" lvl="0" marL="342900" rtl="0" algn="l">
              <a:lnSpc>
                <a:spcPct val="80000"/>
              </a:lnSpc>
              <a:spcBef>
                <a:spcPts val="1800"/>
              </a:spcBef>
              <a:spcAft>
                <a:spcPts val="0"/>
              </a:spcAft>
              <a:buSzPts val="1665"/>
              <a:buFont typeface="Arial"/>
              <a:buNone/>
            </a:pPr>
            <a:r>
              <a:t/>
            </a:r>
            <a:endParaRPr sz="1665"/>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2019-11-23T14:28:03Z</dcterms:created>
  <dc:creator>Adam Hilgenkamp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