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79" r:id="rId2"/>
    <p:sldId id="276" r:id="rId3"/>
    <p:sldId id="280" r:id="rId4"/>
    <p:sldId id="258" r:id="rId5"/>
    <p:sldId id="282" r:id="rId6"/>
    <p:sldId id="283" r:id="rId7"/>
    <p:sldId id="295" r:id="rId8"/>
    <p:sldId id="320" r:id="rId9"/>
    <p:sldId id="322" r:id="rId10"/>
    <p:sldId id="323" r:id="rId11"/>
    <p:sldId id="285" r:id="rId12"/>
    <p:sldId id="324" r:id="rId13"/>
    <p:sldId id="325" r:id="rId14"/>
    <p:sldId id="326" r:id="rId15"/>
    <p:sldId id="327" r:id="rId16"/>
    <p:sldId id="328" r:id="rId17"/>
    <p:sldId id="331" r:id="rId18"/>
    <p:sldId id="330" r:id="rId19"/>
    <p:sldId id="286" r:id="rId20"/>
    <p:sldId id="284" r:id="rId21"/>
    <p:sldId id="27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7F823EC-C2BE-4E6F-9C97-13B87E828C0E}">
          <p14:sldIdLst>
            <p14:sldId id="279"/>
            <p14:sldId id="276"/>
          </p14:sldIdLst>
        </p14:section>
        <p14:section name="Untitled Section" id="{42CBDC8D-76B9-4ADB-9AA6-C988743F6D73}">
          <p14:sldIdLst>
            <p14:sldId id="280"/>
            <p14:sldId id="258"/>
            <p14:sldId id="282"/>
            <p14:sldId id="283"/>
            <p14:sldId id="295"/>
            <p14:sldId id="320"/>
            <p14:sldId id="322"/>
            <p14:sldId id="323"/>
            <p14:sldId id="285"/>
            <p14:sldId id="324"/>
            <p14:sldId id="325"/>
            <p14:sldId id="326"/>
            <p14:sldId id="327"/>
            <p14:sldId id="328"/>
            <p14:sldId id="331"/>
            <p14:sldId id="330"/>
            <p14:sldId id="286"/>
            <p14:sldId id="284"/>
            <p14:sldId id="2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223" autoAdjust="0"/>
  </p:normalViewPr>
  <p:slideViewPr>
    <p:cSldViewPr>
      <p:cViewPr varScale="1">
        <p:scale>
          <a:sx n="60" d="100"/>
          <a:sy n="60" d="100"/>
        </p:scale>
        <p:origin x="146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47D627-3054-4C2E-A4DD-D5227A7DA79C}" type="datetimeFigureOut">
              <a:rPr lang="en-IN" smtClean="0"/>
              <a:t>17-06-2021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B701BF-274D-4E3B-9599-B93DD904C7E3}" type="slidenum">
              <a:rPr lang="en-IN" smtClean="0"/>
              <a:t>‹#›</a:t>
            </a:fld>
            <a:endParaRPr lang="en-IN"/>
          </a:p>
        </p:txBody>
      </p:sp>
    </p:spTree>
    <p:extLst>
      <p:ext uri="{BB962C8B-B14F-4D97-AF65-F5344CB8AC3E}">
        <p14:creationId xmlns:p14="http://schemas.microsoft.com/office/powerpoint/2010/main" val="1664675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040225-2A1C-4088-B404-EBE6FB1A28DF}" type="slidenum">
              <a:rPr lang="en-IN" smtClean="0"/>
              <a:pPr fontAlgn="base">
                <a:spcBef>
                  <a:spcPct val="0"/>
                </a:spcBef>
                <a:spcAft>
                  <a:spcPct val="0"/>
                </a:spcAft>
                <a:defRPr/>
              </a:pPr>
              <a:t>1</a:t>
            </a:fld>
            <a:endParaRPr lang="en-IN"/>
          </a:p>
        </p:txBody>
      </p:sp>
    </p:spTree>
    <p:extLst>
      <p:ext uri="{BB962C8B-B14F-4D97-AF65-F5344CB8AC3E}">
        <p14:creationId xmlns:p14="http://schemas.microsoft.com/office/powerpoint/2010/main" val="1677508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B701BF-274D-4E3B-9599-B93DD904C7E3}" type="slidenum">
              <a:rPr lang="en-IN" smtClean="0"/>
              <a:t>2</a:t>
            </a:fld>
            <a:endParaRPr lang="en-IN"/>
          </a:p>
        </p:txBody>
      </p:sp>
    </p:spTree>
    <p:extLst>
      <p:ext uri="{BB962C8B-B14F-4D97-AF65-F5344CB8AC3E}">
        <p14:creationId xmlns:p14="http://schemas.microsoft.com/office/powerpoint/2010/main" val="169499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p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5</a:t>
            </a:fld>
            <a:endParaRPr/>
          </a:p>
        </p:txBody>
      </p:sp>
    </p:spTree>
    <p:extLst>
      <p:ext uri="{BB962C8B-B14F-4D97-AF65-F5344CB8AC3E}">
        <p14:creationId xmlns:p14="http://schemas.microsoft.com/office/powerpoint/2010/main" val="4116060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p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20</a:t>
            </a:fld>
            <a:endParaRPr/>
          </a:p>
        </p:txBody>
      </p:sp>
    </p:spTree>
    <p:extLst>
      <p:ext uri="{BB962C8B-B14F-4D97-AF65-F5344CB8AC3E}">
        <p14:creationId xmlns:p14="http://schemas.microsoft.com/office/powerpoint/2010/main" val="2292018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smtClean="0"/>
            </a:lvl1pPr>
          </a:lstStyle>
          <a:p>
            <a:fld id="{1D8BD707-D9CF-40AE-B4C6-C98DA3205C09}" type="datetimeFigureOut">
              <a:rPr lang="en-US" smtClean="0"/>
              <a:pPr/>
              <a:t>6/17/2021</a:t>
            </a:fld>
            <a:endParaRPr lang="en-US"/>
          </a:p>
        </p:txBody>
      </p:sp>
      <p:sp>
        <p:nvSpPr>
          <p:cNvPr id="7" name="Rectangle 5"/>
          <p:cNvSpPr>
            <a:spLocks noGrp="1" noChangeArrowheads="1"/>
          </p:cNvSpPr>
          <p:nvPr>
            <p:ph type="ftr" sz="quarter" idx="11"/>
          </p:nvPr>
        </p:nvSpPr>
        <p:spPr>
          <a:xfrm>
            <a:off x="3124200" y="6243638"/>
            <a:ext cx="2895600" cy="457200"/>
          </a:xfrm>
        </p:spPr>
        <p:txBody>
          <a:bodyPr/>
          <a:lstStyle>
            <a:lvl1pPr>
              <a:defRPr smtClean="0"/>
            </a:lvl1pPr>
          </a:lstStyle>
          <a:p>
            <a:endParaRPr lang="en-US"/>
          </a:p>
        </p:txBody>
      </p:sp>
      <p:sp>
        <p:nvSpPr>
          <p:cNvPr id="8" name="Rectangle 6"/>
          <p:cNvSpPr>
            <a:spLocks noGrp="1" noChangeArrowheads="1"/>
          </p:cNvSpPr>
          <p:nvPr>
            <p:ph type="sldNum" sz="quarter" idx="12"/>
          </p:nvPr>
        </p:nvSpPr>
        <p:spPr/>
        <p:txBody>
          <a:bodyPr/>
          <a:lstStyle>
            <a:lvl1pPr>
              <a:defRPr smtClean="0"/>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6/17/2021</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6/17/2021</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30725"/>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6/17/2021</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6/17/2021</a:t>
            </a:fld>
            <a:endParaRPr lang="en-US"/>
          </a:p>
        </p:txBody>
      </p:sp>
      <p:sp>
        <p:nvSpPr>
          <p:cNvPr id="7" name="Rectangle 5"/>
          <p:cNvSpPr>
            <a:spLocks noGrp="1" noChangeArrowheads="1"/>
          </p:cNvSpPr>
          <p:nvPr>
            <p:ph type="ftr" sz="quarter" idx="11"/>
          </p:nvPr>
        </p:nvSpPr>
        <p:spPr>
          <a:ln/>
        </p:spPr>
        <p:txBody>
          <a:bodyPr/>
          <a:lstStyle>
            <a:lvl1pPr>
              <a:defRPr/>
            </a:lvl1pPr>
          </a:lstStyle>
          <a:p>
            <a:endParaRPr lang="en-US"/>
          </a:p>
        </p:txBody>
      </p:sp>
      <p:sp>
        <p:nvSpPr>
          <p:cNvPr id="8"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a:t>Click icon to add chart</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6/17/2021</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6/17/2021</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pic>
        <p:nvPicPr>
          <p:cNvPr id="7" name="Picture 6" descr="image001.png"/>
          <p:cNvPicPr>
            <a:picLocks noChangeAspect="1"/>
          </p:cNvPicPr>
          <p:nvPr/>
        </p:nvPicPr>
        <p:blipFill>
          <a:blip r:embed="rId2" cstate="print"/>
          <a:stretch>
            <a:fillRect/>
          </a:stretch>
        </p:blipFill>
        <p:spPr>
          <a:xfrm>
            <a:off x="8229600" y="228600"/>
            <a:ext cx="774259" cy="77425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6/17/2021</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6/17/2021</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6/17/2021</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6/17/2021</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6/17/2021</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pic>
        <p:nvPicPr>
          <p:cNvPr id="5" name="Picture 4" descr="image001.png"/>
          <p:cNvPicPr>
            <a:picLocks noChangeAspect="1"/>
          </p:cNvPicPr>
          <p:nvPr/>
        </p:nvPicPr>
        <p:blipFill>
          <a:blip r:embed="rId2" cstate="print"/>
          <a:stretch>
            <a:fillRect/>
          </a:stretch>
        </p:blipFill>
        <p:spPr>
          <a:xfrm>
            <a:off x="8293541" y="76200"/>
            <a:ext cx="774259" cy="774259"/>
          </a:xfrm>
          <a:prstGeom prst="rect">
            <a:avLst/>
          </a:prstGeom>
        </p:spPr>
      </p:pic>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6/17/2021</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6/17/2021</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mj-lt"/>
              </a:defRPr>
            </a:lvl1pPr>
          </a:lstStyle>
          <a:p>
            <a:fld id="{1D8BD707-D9CF-40AE-B4C6-C98DA3205C09}" type="datetimeFigureOut">
              <a:rPr lang="en-US" smtClean="0"/>
              <a:pPr/>
              <a:t>6/17/2021</a:t>
            </a:fld>
            <a:endParaRPr lang="en-US"/>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latin typeface="+mj-lt"/>
              </a:defRPr>
            </a:lvl1pPr>
          </a:lstStyle>
          <a:p>
            <a:endParaRPr lang="en-US"/>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mj-lt"/>
              </a:defRPr>
            </a:lvl1pPr>
          </a:lstStyle>
          <a:p>
            <a:fld id="{B6F15528-21DE-4FAA-801E-634DDDAF4B2B}" type="slidenum">
              <a:rPr lang="en-US" smtClean="0"/>
              <a:pPr/>
              <a:t>‹#›</a:t>
            </a:fld>
            <a:endParaRPr lang="en-US"/>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left)">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left)">
                                      <p:cBhvr>
                                        <p:cTn id="12" dur="500"/>
                                        <p:tgtEl>
                                          <p:spTgt spid="409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wipe(left)">
                                      <p:cBhvr>
                                        <p:cTn id="15" dur="500"/>
                                        <p:tgtEl>
                                          <p:spTgt spid="409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wipe(left)">
                                      <p:cBhvr>
                                        <p:cTn id="18" dur="500"/>
                                        <p:tgtEl>
                                          <p:spTgt spid="409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wipe(left)">
                                      <p:cBhvr>
                                        <p:cTn id="21"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bldLvl="5" autoUpdateAnimBg="0"/>
    </p:bld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ubmed.ncbi.nlm.nih.gov/?term=Wang+F&amp;cauthor_id=22386035" TargetMode="External"/><Relationship Id="rId2" Type="http://schemas.openxmlformats.org/officeDocument/2006/relationships/hyperlink" Target="https://pubmed.ncbi.nlm.nih.gov/?term=Zhang+L&amp;cauthor_id=22386035" TargetMode="External"/><Relationship Id="rId1" Type="http://schemas.openxmlformats.org/officeDocument/2006/relationships/slideLayout" Target="../slideLayouts/slideLayout2.xml"/><Relationship Id="rId4" Type="http://schemas.openxmlformats.org/officeDocument/2006/relationships/hyperlink" Target="https://pubmed.ncbi.nlm.nih.gov/?term=Wang+L&amp;cauthor_id=22386035"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karger.com/Article/FullText/493479#ref2" TargetMode="External"/><Relationship Id="rId2" Type="http://schemas.openxmlformats.org/officeDocument/2006/relationships/hyperlink" Target="https://www.karger.com/Article/FullText/493479#ref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ctrTitle"/>
          </p:nvPr>
        </p:nvSpPr>
        <p:spPr>
          <a:xfrm>
            <a:off x="762000" y="1295400"/>
            <a:ext cx="7623175" cy="1752600"/>
          </a:xfrm>
        </p:spPr>
        <p:txBody>
          <a:bodyPr/>
          <a:lstStyle/>
          <a:p>
            <a:pPr algn="ctr"/>
            <a:r>
              <a:rPr lang="en-IN" sz="3200" dirty="0">
                <a:effectLst>
                  <a:outerShdw blurRad="38100" dist="38100" dir="2700000" algn="tl">
                    <a:srgbClr val="000000">
                      <a:alpha val="43137"/>
                    </a:srgbClr>
                  </a:outerShdw>
                </a:effectLst>
              </a:rPr>
              <a:t> </a:t>
            </a:r>
            <a:r>
              <a:rPr lang="en-IN" sz="4400" dirty="0">
                <a:effectLst>
                  <a:outerShdw blurRad="38100" dist="38100" dir="2700000" algn="tl">
                    <a:srgbClr val="000000">
                      <a:alpha val="43137"/>
                    </a:srgbClr>
                  </a:outerShdw>
                </a:effectLst>
              </a:rPr>
              <a:t>DIAGNOSING CHRONIC KIDNEY DISEASE USING MACHINE LEARNING</a:t>
            </a:r>
            <a:br>
              <a:rPr lang="en-IN" sz="3200" dirty="0">
                <a:effectLst>
                  <a:outerShdw blurRad="38100" dist="38100" dir="2700000" algn="tl">
                    <a:srgbClr val="000000">
                      <a:alpha val="43137"/>
                    </a:srgbClr>
                  </a:outerShdw>
                </a:effectLst>
                <a:latin typeface="Times New Roman" pitchFamily="18" charset="0"/>
                <a:cs typeface="Times New Roman" pitchFamily="18" charset="0"/>
              </a:rPr>
            </a:br>
            <a:br>
              <a:rPr lang="en-IN" sz="3200" dirty="0">
                <a:effectLst>
                  <a:outerShdw blurRad="38100" dist="38100" dir="2700000" algn="tl">
                    <a:srgbClr val="000000">
                      <a:alpha val="43137"/>
                    </a:srgbClr>
                  </a:outerShdw>
                </a:effectLst>
                <a:latin typeface="Times New Roman" pitchFamily="18" charset="0"/>
                <a:cs typeface="Times New Roman" pitchFamily="18" charset="0"/>
              </a:rPr>
            </a:br>
            <a:endParaRPr lang="en-IN" sz="20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147" name="Subtitle 4"/>
          <p:cNvSpPr>
            <a:spLocks noGrp="1"/>
          </p:cNvSpPr>
          <p:nvPr>
            <p:ph type="subTitle" idx="1"/>
          </p:nvPr>
        </p:nvSpPr>
        <p:spPr>
          <a:xfrm>
            <a:off x="685800" y="4114800"/>
            <a:ext cx="7848600" cy="1676400"/>
          </a:xfrm>
        </p:spPr>
        <p:txBody>
          <a:bodyPr>
            <a:normAutofit/>
          </a:bodyPr>
          <a:lstStyle/>
          <a:p>
            <a:pPr eaLnBrk="1" hangingPunct="1"/>
            <a:r>
              <a:rPr lang="en-US" sz="2000" b="1" dirty="0">
                <a:latin typeface="Times New Roman" pitchFamily="18" charset="0"/>
                <a:cs typeface="Times New Roman" pitchFamily="18" charset="0"/>
              </a:rPr>
              <a:t>Batch No: B-14		             Project Guide:</a:t>
            </a:r>
          </a:p>
          <a:p>
            <a:pPr eaLnBrk="1" hangingPunct="1"/>
            <a:r>
              <a:rPr lang="en-US" sz="1600" dirty="0">
                <a:latin typeface="Times New Roman" pitchFamily="18" charset="0"/>
                <a:cs typeface="Times New Roman" pitchFamily="18" charset="0"/>
              </a:rPr>
              <a:t>Swetha.J                            (174g1a0596)                    Mr. C.SUDHEER KUMAR, </a:t>
            </a:r>
            <a:r>
              <a:rPr lang="en-US" sz="1300" dirty="0">
                <a:latin typeface="Times New Roman" pitchFamily="18" charset="0"/>
                <a:cs typeface="Times New Roman" pitchFamily="18" charset="0"/>
              </a:rPr>
              <a:t>M.Tech.</a:t>
            </a:r>
            <a:endParaRPr lang="en-US" sz="1300" baseline="-25000" dirty="0">
              <a:latin typeface="Times New Roman" pitchFamily="18" charset="0"/>
              <a:cs typeface="Times New Roman" pitchFamily="18" charset="0"/>
            </a:endParaRPr>
          </a:p>
          <a:p>
            <a:r>
              <a:rPr lang="en-US" sz="1600" dirty="0">
                <a:latin typeface="Times New Roman" pitchFamily="18" charset="0"/>
                <a:cs typeface="Times New Roman" pitchFamily="18" charset="0"/>
              </a:rPr>
              <a:t>Rekha.S	   	      (164g1a0580) 	            Assistant Professor</a:t>
            </a:r>
          </a:p>
          <a:p>
            <a:r>
              <a:rPr lang="en-US" sz="1600" dirty="0">
                <a:latin typeface="Times New Roman" pitchFamily="18" charset="0"/>
                <a:cs typeface="Times New Roman" pitchFamily="18" charset="0"/>
              </a:rPr>
              <a:t>Sai Krishna.K                   (174g1a0568)</a:t>
            </a:r>
          </a:p>
          <a:p>
            <a:r>
              <a:rPr lang="en-US" sz="1600" dirty="0">
                <a:latin typeface="Times New Roman" pitchFamily="18" charset="0"/>
                <a:cs typeface="Times New Roman" pitchFamily="18" charset="0"/>
              </a:rPr>
              <a:t>Bharath.K                         (174g1a05c0)</a:t>
            </a:r>
          </a:p>
        </p:txBody>
      </p:sp>
      <p:sp>
        <p:nvSpPr>
          <p:cNvPr id="6148" name="TextBox 5"/>
          <p:cNvSpPr txBox="1">
            <a:spLocks noChangeArrowheads="1"/>
          </p:cNvSpPr>
          <p:nvPr/>
        </p:nvSpPr>
        <p:spPr bwMode="auto">
          <a:xfrm>
            <a:off x="1447800" y="5967412"/>
            <a:ext cx="7086600" cy="1016000"/>
          </a:xfrm>
          <a:prstGeom prst="rect">
            <a:avLst/>
          </a:prstGeom>
          <a:noFill/>
          <a:ln w="9525">
            <a:noFill/>
            <a:miter lim="800000"/>
            <a:headEnd/>
            <a:tailEnd/>
          </a:ln>
        </p:spPr>
        <p:txBody>
          <a:bodyPr>
            <a:spAutoFit/>
          </a:bodyPr>
          <a:lstStyle/>
          <a:p>
            <a:pPr algn="ctr"/>
            <a:r>
              <a:rPr lang="en-US" sz="2400" b="1" dirty="0"/>
              <a:t>Srinivasa Ramanujan Institute of Technology</a:t>
            </a:r>
          </a:p>
          <a:p>
            <a:pPr algn="ctr"/>
            <a:r>
              <a:rPr lang="en-US" b="1" dirty="0"/>
              <a:t>Department of Computer Science &amp; Engineering</a:t>
            </a:r>
          </a:p>
          <a:p>
            <a:endParaRPr lang="en-US" dirty="0"/>
          </a:p>
        </p:txBody>
      </p:sp>
      <p:pic>
        <p:nvPicPr>
          <p:cNvPr id="6149" name="Picture 2"/>
          <p:cNvPicPr>
            <a:picLocks noChangeAspect="1" noChangeArrowheads="1"/>
          </p:cNvPicPr>
          <p:nvPr/>
        </p:nvPicPr>
        <p:blipFill>
          <a:blip r:embed="rId3" cstate="print"/>
          <a:srcRect/>
          <a:stretch>
            <a:fillRect/>
          </a:stretch>
        </p:blipFill>
        <p:spPr bwMode="auto">
          <a:xfrm>
            <a:off x="685800" y="5929312"/>
            <a:ext cx="958850" cy="814388"/>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advTm="4000">
        <p14:gallery dir="l"/>
      </p:transition>
    </mc:Choice>
    <mc:Fallback xmlns="">
      <p:transition spd="slow" advTm="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919C-CA06-426A-AAE9-EDE3419037C6}"/>
              </a:ext>
            </a:extLst>
          </p:cNvPr>
          <p:cNvSpPr>
            <a:spLocks noGrp="1"/>
          </p:cNvSpPr>
          <p:nvPr>
            <p:ph type="title"/>
          </p:nvPr>
        </p:nvSpPr>
        <p:spPr/>
        <p:txBody>
          <a:bodyPr/>
          <a:lstStyle/>
          <a:p>
            <a:r>
              <a:rPr lang="en-US" dirty="0" err="1"/>
              <a:t>Cont</a:t>
            </a:r>
            <a:r>
              <a:rPr lang="en-US" dirty="0"/>
              <a:t>…</a:t>
            </a:r>
            <a:endParaRPr lang="en-IN" dirty="0"/>
          </a:p>
        </p:txBody>
      </p:sp>
      <p:sp>
        <p:nvSpPr>
          <p:cNvPr id="3" name="Content Placeholder 2">
            <a:extLst>
              <a:ext uri="{FF2B5EF4-FFF2-40B4-BE49-F238E27FC236}">
                <a16:creationId xmlns:a16="http://schemas.microsoft.com/office/drawing/2014/main" id="{5918F7D8-4DB3-4E05-864B-7EB417ED4D8E}"/>
              </a:ext>
            </a:extLst>
          </p:cNvPr>
          <p:cNvSpPr>
            <a:spLocks noGrp="1"/>
          </p:cNvSpPr>
          <p:nvPr>
            <p:ph idx="1"/>
          </p:nvPr>
        </p:nvSpPr>
        <p:spPr>
          <a:xfrm>
            <a:off x="457200" y="1371600"/>
            <a:ext cx="8229600" cy="4759325"/>
          </a:xfrm>
        </p:spPr>
        <p:txBody>
          <a:bodyPr/>
          <a:lstStyle/>
          <a:p>
            <a:r>
              <a:rPr lang="en-US" sz="2400" dirty="0"/>
              <a:t>The Random Forest model classifies whether the Patient has Chronic Kidney Disease or not.</a:t>
            </a:r>
          </a:p>
          <a:p>
            <a:endParaRPr lang="en-US" sz="2400" dirty="0"/>
          </a:p>
          <a:p>
            <a:r>
              <a:rPr lang="en-US" sz="2400" dirty="0"/>
              <a:t>The result will be displayed on the display screen.</a:t>
            </a:r>
            <a:endParaRPr lang="en-IN" sz="2400" dirty="0"/>
          </a:p>
        </p:txBody>
      </p:sp>
      <p:sp>
        <p:nvSpPr>
          <p:cNvPr id="4" name="Slide Number Placeholder 3">
            <a:extLst>
              <a:ext uri="{FF2B5EF4-FFF2-40B4-BE49-F238E27FC236}">
                <a16:creationId xmlns:a16="http://schemas.microsoft.com/office/drawing/2014/main" id="{8754A092-F9CE-4BF7-AC22-768D7ABE0270}"/>
              </a:ext>
            </a:extLst>
          </p:cNvPr>
          <p:cNvSpPr>
            <a:spLocks noGrp="1"/>
          </p:cNvSpPr>
          <p:nvPr>
            <p:ph type="sldNum" sz="quarter" idx="12"/>
          </p:nvPr>
        </p:nvSpPr>
        <p:spPr/>
        <p:txBody>
          <a:bodyPr/>
          <a:lstStyle/>
          <a:p>
            <a:pPr>
              <a:defRPr/>
            </a:pPr>
            <a:fld id="{0A88E12A-1AB4-4AD9-BD7A-4769356F570E}" type="slidenum">
              <a:rPr lang="en-US" smtClean="0"/>
              <a:pPr>
                <a:defRPr/>
              </a:pPr>
              <a:t>10</a:t>
            </a:fld>
            <a:endParaRPr lang="en-US" dirty="0"/>
          </a:p>
        </p:txBody>
      </p:sp>
    </p:spTree>
    <p:extLst>
      <p:ext uri="{BB962C8B-B14F-4D97-AF65-F5344CB8AC3E}">
        <p14:creationId xmlns:p14="http://schemas.microsoft.com/office/powerpoint/2010/main" val="89184941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AF68C-A74C-47D5-B568-23451DC36DE9}"/>
              </a:ext>
            </a:extLst>
          </p:cNvPr>
          <p:cNvSpPr>
            <a:spLocks noGrp="1"/>
          </p:cNvSpPr>
          <p:nvPr>
            <p:ph type="title"/>
          </p:nvPr>
        </p:nvSpPr>
        <p:spPr/>
        <p:txBody>
          <a:bodyPr/>
          <a:lstStyle/>
          <a:p>
            <a:r>
              <a:rPr lang="en-US" dirty="0"/>
              <a:t>Result</a:t>
            </a:r>
            <a:endParaRPr lang="en-IN" dirty="0"/>
          </a:p>
        </p:txBody>
      </p:sp>
      <p:pic>
        <p:nvPicPr>
          <p:cNvPr id="7" name="Content Placeholder 6">
            <a:extLst>
              <a:ext uri="{FF2B5EF4-FFF2-40B4-BE49-F238E27FC236}">
                <a16:creationId xmlns:a16="http://schemas.microsoft.com/office/drawing/2014/main" id="{7B82E839-8568-46D6-A101-7FAC88B03D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689" y="1600200"/>
            <a:ext cx="8054622" cy="4530725"/>
          </a:xfrm>
        </p:spPr>
      </p:pic>
    </p:spTree>
    <p:extLst>
      <p:ext uri="{BB962C8B-B14F-4D97-AF65-F5344CB8AC3E}">
        <p14:creationId xmlns:p14="http://schemas.microsoft.com/office/powerpoint/2010/main" val="4056633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DE2F4-8856-40F3-B7DF-D9AB5E6DAF8C}"/>
              </a:ext>
            </a:extLst>
          </p:cNvPr>
          <p:cNvSpPr>
            <a:spLocks noGrp="1"/>
          </p:cNvSpPr>
          <p:nvPr>
            <p:ph type="title"/>
          </p:nvPr>
        </p:nvSpPr>
        <p:spPr/>
        <p:txBody>
          <a:bodyPr/>
          <a:lstStyle/>
          <a:p>
            <a:r>
              <a:rPr lang="en-US" dirty="0"/>
              <a:t>Upload file</a:t>
            </a:r>
            <a:endParaRPr lang="en-IN" dirty="0"/>
          </a:p>
        </p:txBody>
      </p:sp>
      <p:pic>
        <p:nvPicPr>
          <p:cNvPr id="5" name="Content Placeholder 4">
            <a:extLst>
              <a:ext uri="{FF2B5EF4-FFF2-40B4-BE49-F238E27FC236}">
                <a16:creationId xmlns:a16="http://schemas.microsoft.com/office/drawing/2014/main" id="{EA469DB4-D9D2-4774-B6E8-F70D90D641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689" y="1600200"/>
            <a:ext cx="8054622" cy="4530725"/>
          </a:xfrm>
        </p:spPr>
      </p:pic>
    </p:spTree>
    <p:extLst>
      <p:ext uri="{BB962C8B-B14F-4D97-AF65-F5344CB8AC3E}">
        <p14:creationId xmlns:p14="http://schemas.microsoft.com/office/powerpoint/2010/main" val="2434524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0667-0D3A-4D3D-9537-A88B0C77D872}"/>
              </a:ext>
            </a:extLst>
          </p:cNvPr>
          <p:cNvSpPr>
            <a:spLocks noGrp="1"/>
          </p:cNvSpPr>
          <p:nvPr>
            <p:ph type="title"/>
          </p:nvPr>
        </p:nvSpPr>
        <p:spPr/>
        <p:txBody>
          <a:bodyPr/>
          <a:lstStyle/>
          <a:p>
            <a:r>
              <a:rPr lang="en-US" dirty="0"/>
              <a:t>Dataset</a:t>
            </a:r>
            <a:endParaRPr lang="en-IN" dirty="0"/>
          </a:p>
        </p:txBody>
      </p:sp>
      <p:pic>
        <p:nvPicPr>
          <p:cNvPr id="9" name="Content Placeholder 8">
            <a:extLst>
              <a:ext uri="{FF2B5EF4-FFF2-40B4-BE49-F238E27FC236}">
                <a16:creationId xmlns:a16="http://schemas.microsoft.com/office/drawing/2014/main" id="{EE8AA87F-9EC9-408D-9E9E-7F63BCC18D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689" y="1600200"/>
            <a:ext cx="8054622" cy="4530725"/>
          </a:xfrm>
        </p:spPr>
      </p:pic>
    </p:spTree>
    <p:extLst>
      <p:ext uri="{BB962C8B-B14F-4D97-AF65-F5344CB8AC3E}">
        <p14:creationId xmlns:p14="http://schemas.microsoft.com/office/powerpoint/2010/main" val="118996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A0F4B-F045-4A22-A15F-46F5176E1582}"/>
              </a:ext>
            </a:extLst>
          </p:cNvPr>
          <p:cNvSpPr>
            <a:spLocks noGrp="1"/>
          </p:cNvSpPr>
          <p:nvPr>
            <p:ph type="title"/>
          </p:nvPr>
        </p:nvSpPr>
        <p:spPr/>
        <p:txBody>
          <a:bodyPr/>
          <a:lstStyle/>
          <a:p>
            <a:r>
              <a:rPr lang="en-US" dirty="0"/>
              <a:t>Click on train</a:t>
            </a:r>
            <a:endParaRPr lang="en-IN" dirty="0"/>
          </a:p>
        </p:txBody>
      </p:sp>
      <p:pic>
        <p:nvPicPr>
          <p:cNvPr id="5" name="Content Placeholder 4">
            <a:extLst>
              <a:ext uri="{FF2B5EF4-FFF2-40B4-BE49-F238E27FC236}">
                <a16:creationId xmlns:a16="http://schemas.microsoft.com/office/drawing/2014/main" id="{525587AA-C913-4A3E-B6AA-070040524E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689" y="1600200"/>
            <a:ext cx="8054622" cy="4530725"/>
          </a:xfrm>
        </p:spPr>
      </p:pic>
    </p:spTree>
    <p:extLst>
      <p:ext uri="{BB962C8B-B14F-4D97-AF65-F5344CB8AC3E}">
        <p14:creationId xmlns:p14="http://schemas.microsoft.com/office/powerpoint/2010/main" val="1467935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1BF64-2164-4278-8D53-882BF85FEADD}"/>
              </a:ext>
            </a:extLst>
          </p:cNvPr>
          <p:cNvSpPr>
            <a:spLocks noGrp="1"/>
          </p:cNvSpPr>
          <p:nvPr>
            <p:ph type="title"/>
          </p:nvPr>
        </p:nvSpPr>
        <p:spPr/>
        <p:txBody>
          <a:bodyPr/>
          <a:lstStyle/>
          <a:p>
            <a:r>
              <a:rPr lang="en-US" dirty="0"/>
              <a:t>Input</a:t>
            </a:r>
            <a:endParaRPr lang="en-IN" dirty="0"/>
          </a:p>
        </p:txBody>
      </p:sp>
      <p:pic>
        <p:nvPicPr>
          <p:cNvPr id="10" name="Content Placeholder 9">
            <a:extLst>
              <a:ext uri="{FF2B5EF4-FFF2-40B4-BE49-F238E27FC236}">
                <a16:creationId xmlns:a16="http://schemas.microsoft.com/office/drawing/2014/main" id="{BD86A714-B320-49C6-84A4-D7A359CB16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689" y="1600200"/>
            <a:ext cx="8054622" cy="4530725"/>
          </a:xfrm>
        </p:spPr>
      </p:pic>
    </p:spTree>
    <p:extLst>
      <p:ext uri="{BB962C8B-B14F-4D97-AF65-F5344CB8AC3E}">
        <p14:creationId xmlns:p14="http://schemas.microsoft.com/office/powerpoint/2010/main" val="694038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1C4C4-AFBA-4B0B-8833-15A46F22B50C}"/>
              </a:ext>
            </a:extLst>
          </p:cNvPr>
          <p:cNvSpPr>
            <a:spLocks noGrp="1"/>
          </p:cNvSpPr>
          <p:nvPr>
            <p:ph type="title"/>
          </p:nvPr>
        </p:nvSpPr>
        <p:spPr/>
        <p:txBody>
          <a:bodyPr/>
          <a:lstStyle/>
          <a:p>
            <a:r>
              <a:rPr lang="en-US" dirty="0"/>
              <a:t>Output</a:t>
            </a:r>
            <a:endParaRPr lang="en-IN" dirty="0"/>
          </a:p>
        </p:txBody>
      </p:sp>
      <p:pic>
        <p:nvPicPr>
          <p:cNvPr id="9" name="Content Placeholder 8">
            <a:extLst>
              <a:ext uri="{FF2B5EF4-FFF2-40B4-BE49-F238E27FC236}">
                <a16:creationId xmlns:a16="http://schemas.microsoft.com/office/drawing/2014/main" id="{79741A73-30AE-4999-B8B4-D0051A629C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689" y="1600200"/>
            <a:ext cx="8054622" cy="4530725"/>
          </a:xfrm>
        </p:spPr>
      </p:pic>
    </p:spTree>
    <p:extLst>
      <p:ext uri="{BB962C8B-B14F-4D97-AF65-F5344CB8AC3E}">
        <p14:creationId xmlns:p14="http://schemas.microsoft.com/office/powerpoint/2010/main" val="296694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6940C-BC20-4DFC-BB15-B8CB8F6E3137}"/>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7B01062B-8A08-431D-A2A1-24C040E08A60}"/>
              </a:ext>
            </a:extLst>
          </p:cNvPr>
          <p:cNvSpPr>
            <a:spLocks noGrp="1"/>
          </p:cNvSpPr>
          <p:nvPr>
            <p:ph idx="1"/>
          </p:nvPr>
        </p:nvSpPr>
        <p:spPr/>
        <p:txBody>
          <a:bodyPr/>
          <a:lstStyle/>
          <a:p>
            <a:r>
              <a:rPr lang="en-US" dirty="0"/>
              <a:t>The Project predicts whether Patient has Chronic Kidney Disease or the Patient don’t have Chronic Kidney Disease. </a:t>
            </a:r>
            <a:endParaRPr lang="en-IN" dirty="0"/>
          </a:p>
        </p:txBody>
      </p:sp>
    </p:spTree>
    <p:extLst>
      <p:ext uri="{BB962C8B-B14F-4D97-AF65-F5344CB8AC3E}">
        <p14:creationId xmlns:p14="http://schemas.microsoft.com/office/powerpoint/2010/main" val="24432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7FB52-4B30-49B5-9788-015F7FCE5ED4}"/>
              </a:ext>
            </a:extLst>
          </p:cNvPr>
          <p:cNvSpPr>
            <a:spLocks noGrp="1"/>
          </p:cNvSpPr>
          <p:nvPr>
            <p:ph type="title"/>
          </p:nvPr>
        </p:nvSpPr>
        <p:spPr/>
        <p:txBody>
          <a:bodyPr/>
          <a:lstStyle/>
          <a:p>
            <a:r>
              <a:rPr lang="en-US" sz="4400" dirty="0"/>
              <a:t>Literature Survey</a:t>
            </a:r>
            <a:endParaRPr lang="en-IN" dirty="0"/>
          </a:p>
        </p:txBody>
      </p:sp>
      <p:sp>
        <p:nvSpPr>
          <p:cNvPr id="3" name="Content Placeholder 2">
            <a:extLst>
              <a:ext uri="{FF2B5EF4-FFF2-40B4-BE49-F238E27FC236}">
                <a16:creationId xmlns:a16="http://schemas.microsoft.com/office/drawing/2014/main" id="{765481AA-8211-48B1-90AB-829100AE8E96}"/>
              </a:ext>
            </a:extLst>
          </p:cNvPr>
          <p:cNvSpPr>
            <a:spLocks noGrp="1"/>
          </p:cNvSpPr>
          <p:nvPr>
            <p:ph idx="1"/>
          </p:nvPr>
        </p:nvSpPr>
        <p:spPr>
          <a:xfrm>
            <a:off x="457200" y="1268760"/>
            <a:ext cx="8229600" cy="4862165"/>
          </a:xfrm>
        </p:spPr>
        <p:txBody>
          <a:bodyPr/>
          <a:lstStyle/>
          <a:p>
            <a:r>
              <a:rPr lang="en-US" sz="2400" b="0" i="0" dirty="0">
                <a:effectLst/>
              </a:rPr>
              <a:t>[</a:t>
            </a:r>
            <a:r>
              <a:rPr lang="de-DE" sz="2400" b="0" i="0" u="none" strike="noStrike" dirty="0">
                <a:effectLst/>
                <a:hlinkClick r:id="rId2">
                  <a:extLst>
                    <a:ext uri="{A12FA001-AC4F-418D-AE19-62706E023703}">
                      <ahyp:hlinkClr xmlns:ahyp="http://schemas.microsoft.com/office/drawing/2018/hyperlinkcolor" val="tx"/>
                    </a:ext>
                  </a:extLst>
                </a:hlinkClick>
              </a:rPr>
              <a:t>Luxia Zhang</a:t>
            </a:r>
            <a:r>
              <a:rPr lang="de-DE" sz="2400" b="0" i="0" baseline="30000" dirty="0">
                <a:effectLst/>
              </a:rPr>
              <a:t> </a:t>
            </a:r>
            <a:r>
              <a:rPr lang="de-DE" sz="2400" b="0" i="0" dirty="0">
                <a:effectLst/>
              </a:rPr>
              <a:t>, </a:t>
            </a:r>
            <a:r>
              <a:rPr lang="de-DE" sz="2400" b="0" i="0" u="none" strike="noStrike" dirty="0">
                <a:effectLst/>
                <a:hlinkClick r:id="rId3">
                  <a:extLst>
                    <a:ext uri="{A12FA001-AC4F-418D-AE19-62706E023703}">
                      <ahyp:hlinkClr xmlns:ahyp="http://schemas.microsoft.com/office/drawing/2018/hyperlinkcolor" val="tx"/>
                    </a:ext>
                  </a:extLst>
                </a:hlinkClick>
              </a:rPr>
              <a:t>Fang Wang</a:t>
            </a:r>
            <a:r>
              <a:rPr lang="de-DE" sz="2400" b="0" i="0" dirty="0">
                <a:effectLst/>
              </a:rPr>
              <a:t>, </a:t>
            </a:r>
            <a:r>
              <a:rPr lang="de-DE" sz="2400" b="0" i="0" u="none" strike="noStrike" dirty="0">
                <a:effectLst/>
                <a:hlinkClick r:id="rId4">
                  <a:extLst>
                    <a:ext uri="{A12FA001-AC4F-418D-AE19-62706E023703}">
                      <ahyp:hlinkClr xmlns:ahyp="http://schemas.microsoft.com/office/drawing/2018/hyperlinkcolor" val="tx"/>
                    </a:ext>
                  </a:extLst>
                </a:hlinkClick>
              </a:rPr>
              <a:t>Li Wang</a:t>
            </a:r>
            <a:r>
              <a:rPr lang="de-DE" sz="2400" dirty="0"/>
              <a:t>] </a:t>
            </a:r>
            <a:r>
              <a:rPr lang="en-US" sz="2400" b="0" i="0" dirty="0">
                <a:solidFill>
                  <a:srgbClr val="212121"/>
                </a:solidFill>
                <a:effectLst/>
              </a:rPr>
              <a:t>cross-sectional survey of a nationally representative sample of Chinese adults. Chronic kidney disease was defined as eGFR less than 60 mL/min per 1·73 m(2) or the presence of albuminuria. Participants completed a lifestyle and medical history questionnaire and had their blood pressure measured, and blood and urine samples taken. Serum creatinine was measured and used to estimate glomerular filtration rate. Urinary albumin and creatinine were tested to assess albuminuria. The crude and adjusted prevalence of indicators of kidney damage were calculated and factors associated with the presence of chronic kidney disease.</a:t>
            </a:r>
            <a:endParaRPr lang="en-IN" sz="2400" dirty="0"/>
          </a:p>
        </p:txBody>
      </p:sp>
    </p:spTree>
    <p:extLst>
      <p:ext uri="{BB962C8B-B14F-4D97-AF65-F5344CB8AC3E}">
        <p14:creationId xmlns:p14="http://schemas.microsoft.com/office/powerpoint/2010/main" val="612085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2245A-E998-4B04-B6A4-9FFC38D78AD6}"/>
              </a:ext>
            </a:extLst>
          </p:cNvPr>
          <p:cNvSpPr>
            <a:spLocks noGrp="1"/>
          </p:cNvSpPr>
          <p:nvPr>
            <p:ph type="title"/>
          </p:nvPr>
        </p:nvSpPr>
        <p:spPr/>
        <p:txBody>
          <a:bodyPr/>
          <a:lstStyle/>
          <a:p>
            <a:r>
              <a:rPr lang="en-US" dirty="0"/>
              <a:t>Continued…</a:t>
            </a:r>
            <a:endParaRPr lang="en-IN" dirty="0"/>
          </a:p>
        </p:txBody>
      </p:sp>
      <p:sp>
        <p:nvSpPr>
          <p:cNvPr id="3" name="Content Placeholder 2">
            <a:extLst>
              <a:ext uri="{FF2B5EF4-FFF2-40B4-BE49-F238E27FC236}">
                <a16:creationId xmlns:a16="http://schemas.microsoft.com/office/drawing/2014/main" id="{114778D6-358C-4390-966F-9354182466A2}"/>
              </a:ext>
            </a:extLst>
          </p:cNvPr>
          <p:cNvSpPr>
            <a:spLocks noGrp="1"/>
          </p:cNvSpPr>
          <p:nvPr>
            <p:ph idx="1"/>
          </p:nvPr>
        </p:nvSpPr>
        <p:spPr/>
        <p:txBody>
          <a:bodyPr/>
          <a:lstStyle/>
          <a:p>
            <a:r>
              <a:rPr lang="en-US" sz="2400" i="0" dirty="0">
                <a:solidFill>
                  <a:srgbClr val="333333"/>
                </a:solidFill>
                <a:effectLst/>
              </a:rPr>
              <a:t>[</a:t>
            </a:r>
            <a:r>
              <a:rPr lang="en-US" sz="2400" u="sng" dirty="0"/>
              <a:t>C. Barbieri et al., ]</a:t>
            </a:r>
            <a:r>
              <a:rPr lang="en-US" sz="2400" b="0" i="0" dirty="0">
                <a:solidFill>
                  <a:srgbClr val="333333"/>
                </a:solidFill>
                <a:effectLst/>
              </a:rPr>
              <a:t>Fluid volume and blood pressure (BP) management are crucial clinical performance indicators of dialysis adequacy in end-stage kidney disease (ESKD) patients. The prevalence of hypertension among ESKD patients ranges between 40 and 90% according to the BP definition used, the population selected, and the timing of measurement [</a:t>
            </a:r>
            <a:r>
              <a:rPr lang="en-US" sz="2400" b="0" i="0" dirty="0">
                <a:solidFill>
                  <a:srgbClr val="F89300"/>
                </a:solidFill>
                <a:effectLst/>
                <a:hlinkClick r:id="rId2"/>
              </a:rPr>
              <a:t>1</a:t>
            </a:r>
            <a:r>
              <a:rPr lang="en-US" sz="2400" b="0" i="0" dirty="0">
                <a:solidFill>
                  <a:srgbClr val="333333"/>
                </a:solidFill>
                <a:effectLst/>
              </a:rPr>
              <a:t>, </a:t>
            </a:r>
            <a:r>
              <a:rPr lang="en-US" sz="2400" b="0" i="0" dirty="0">
                <a:solidFill>
                  <a:srgbClr val="F89300"/>
                </a:solidFill>
                <a:effectLst/>
                <a:hlinkClick r:id="rId3"/>
              </a:rPr>
              <a:t>2</a:t>
            </a:r>
            <a:r>
              <a:rPr lang="en-US" sz="2400" b="0" i="0" dirty="0">
                <a:solidFill>
                  <a:srgbClr val="333333"/>
                </a:solidFill>
                <a:effectLst/>
              </a:rPr>
              <a:t>].</a:t>
            </a:r>
            <a:endParaRPr lang="en-IN" sz="2400" dirty="0"/>
          </a:p>
        </p:txBody>
      </p:sp>
    </p:spTree>
    <p:extLst>
      <p:ext uri="{BB962C8B-B14F-4D97-AF65-F5344CB8AC3E}">
        <p14:creationId xmlns:p14="http://schemas.microsoft.com/office/powerpoint/2010/main" val="1249735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457200" y="1143000"/>
            <a:ext cx="8229600" cy="4987925"/>
          </a:xfrm>
        </p:spPr>
        <p:txBody>
          <a:bodyPr/>
          <a:lstStyle/>
          <a:p>
            <a:r>
              <a:rPr lang="en-US" sz="2400" dirty="0"/>
              <a:t>Kidney is important part of human body.</a:t>
            </a:r>
          </a:p>
          <a:p>
            <a:r>
              <a:rPr lang="en-US" sz="2400" dirty="0"/>
              <a:t>Chronic kidney disease is a global public health problem.</a:t>
            </a:r>
          </a:p>
          <a:p>
            <a:r>
              <a:rPr lang="en-US" sz="2400" dirty="0"/>
              <a:t>It slow deterioration in renal function.</a:t>
            </a:r>
          </a:p>
          <a:p>
            <a:r>
              <a:rPr lang="en-US" sz="2400" dirty="0"/>
              <a:t>CKD does not show obvious symptoms in its early stages.</a:t>
            </a:r>
          </a:p>
          <a:p>
            <a:pPr marL="0" indent="0">
              <a:buNone/>
            </a:pPr>
            <a:endParaRPr lang="en-US" sz="2400" dirty="0"/>
          </a:p>
          <a:p>
            <a:endParaRPr lang="en-US" sz="2400" dirty="0"/>
          </a:p>
          <a:p>
            <a:r>
              <a:rPr lang="en-US" sz="2400" dirty="0"/>
              <a:t>Glomerular filtration rate(GFR) and ACR test is taken to find out Chronic kidney disease(CKD).</a:t>
            </a:r>
          </a:p>
          <a:p>
            <a:r>
              <a:rPr lang="en-US" sz="2400" dirty="0"/>
              <a:t>Kidney biopsy taken place to find out Chronic kidney disease.</a:t>
            </a:r>
          </a:p>
          <a:p>
            <a:r>
              <a:rPr lang="en-US" sz="2400" dirty="0"/>
              <a:t>Disadvantage is CKD can’t be identified in early stage.</a:t>
            </a:r>
          </a:p>
          <a:p>
            <a:pPr>
              <a:buFont typeface="Wingdings" panose="05000000000000000000" pitchFamily="2" charset="2"/>
              <a:buChar char="§"/>
            </a:pPr>
            <a:endParaRPr lang="en-US" sz="2400" dirty="0"/>
          </a:p>
          <a:p>
            <a:pPr>
              <a:buFont typeface="Wingdings" panose="05000000000000000000" pitchFamily="2" charset="2"/>
              <a:buChar char="§"/>
            </a:pPr>
            <a:endParaRPr lang="en-US" dirty="0"/>
          </a:p>
        </p:txBody>
      </p:sp>
      <p:sp>
        <p:nvSpPr>
          <p:cNvPr id="5" name="TextBox 4">
            <a:extLst>
              <a:ext uri="{FF2B5EF4-FFF2-40B4-BE49-F238E27FC236}">
                <a16:creationId xmlns:a16="http://schemas.microsoft.com/office/drawing/2014/main" id="{6941ABBD-5B34-4C5B-93E9-6007331CD7F6}"/>
              </a:ext>
            </a:extLst>
          </p:cNvPr>
          <p:cNvSpPr txBox="1"/>
          <p:nvPr/>
        </p:nvSpPr>
        <p:spPr>
          <a:xfrm>
            <a:off x="469490" y="3283019"/>
            <a:ext cx="3657600" cy="707886"/>
          </a:xfrm>
          <a:prstGeom prst="rect">
            <a:avLst/>
          </a:prstGeom>
          <a:noFill/>
        </p:spPr>
        <p:txBody>
          <a:bodyPr wrap="square" rtlCol="0">
            <a:spAutoFit/>
          </a:bodyPr>
          <a:lstStyle/>
          <a:p>
            <a:r>
              <a:rPr lang="en-US" sz="4000" dirty="0">
                <a:solidFill>
                  <a:schemeClr val="accent6"/>
                </a:solidFill>
                <a:latin typeface="+mj-lt"/>
              </a:rPr>
              <a:t>Existing System</a:t>
            </a:r>
            <a:endParaRPr lang="en-IN" sz="4000" dirty="0">
              <a:solidFill>
                <a:schemeClr val="accent6"/>
              </a:solidFill>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4"/>
          <p:cNvSpPr txBox="1">
            <a:spLocks noGrp="1"/>
          </p:cNvSpPr>
          <p:nvPr>
            <p:ph type="title"/>
          </p:nvPr>
        </p:nvSpPr>
        <p:spPr>
          <a:xfrm>
            <a:off x="457200" y="277813"/>
            <a:ext cx="8229600" cy="113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3600" dirty="0"/>
              <a:t>References:</a:t>
            </a:r>
            <a:endParaRPr sz="3600" dirty="0"/>
          </a:p>
          <a:p>
            <a:pPr marL="0" lvl="0" indent="0" algn="l" rtl="0">
              <a:lnSpc>
                <a:spcPct val="100000"/>
              </a:lnSpc>
              <a:spcBef>
                <a:spcPts val="0"/>
              </a:spcBef>
              <a:spcAft>
                <a:spcPts val="0"/>
              </a:spcAft>
              <a:buSzPts val="1400"/>
              <a:buNone/>
            </a:pPr>
            <a:r>
              <a:rPr lang="en-US" sz="2600" dirty="0"/>
              <a:t>                    </a:t>
            </a:r>
            <a:endParaRPr sz="2800" dirty="0">
              <a:solidFill>
                <a:srgbClr val="000000"/>
              </a:solidFill>
            </a:endParaRPr>
          </a:p>
        </p:txBody>
      </p:sp>
      <p:sp>
        <p:nvSpPr>
          <p:cNvPr id="168" name="Google Shape;168;p24"/>
          <p:cNvSpPr txBox="1">
            <a:spLocks noGrp="1"/>
          </p:cNvSpPr>
          <p:nvPr>
            <p:ph type="body" idx="1"/>
          </p:nvPr>
        </p:nvSpPr>
        <p:spPr>
          <a:xfrm>
            <a:off x="457200" y="907075"/>
            <a:ext cx="8229600" cy="5223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360"/>
              </a:spcBef>
              <a:spcAft>
                <a:spcPts val="0"/>
              </a:spcAft>
              <a:buSzPts val="1170"/>
              <a:buNone/>
            </a:pPr>
            <a:endParaRPr dirty="0"/>
          </a:p>
          <a:p>
            <a:pPr marL="63500" marR="0" lvl="0" indent="0" algn="l" rtl="0">
              <a:lnSpc>
                <a:spcPct val="100000"/>
              </a:lnSpc>
              <a:spcBef>
                <a:spcPts val="360"/>
              </a:spcBef>
              <a:spcAft>
                <a:spcPts val="0"/>
              </a:spcAft>
              <a:buSzPts val="2600"/>
              <a:buNone/>
            </a:pPr>
            <a:r>
              <a:rPr lang="en-US" sz="2400" dirty="0"/>
              <a:t>[1] L. Zhang et al., “Prevalence of chronic kidney disease in china: a crosssectional survey,” Lancet, vol. 379, pp. 815-822, Aug. 2012.</a:t>
            </a:r>
            <a:endParaRPr sz="2400" dirty="0"/>
          </a:p>
          <a:p>
            <a:pPr marL="0" marR="0" lvl="0" indent="0" algn="l" rtl="0">
              <a:lnSpc>
                <a:spcPct val="100000"/>
              </a:lnSpc>
              <a:spcBef>
                <a:spcPts val="360"/>
              </a:spcBef>
              <a:spcAft>
                <a:spcPts val="0"/>
              </a:spcAft>
              <a:buSzPts val="1170"/>
              <a:buNone/>
            </a:pPr>
            <a:endParaRPr sz="2400" dirty="0"/>
          </a:p>
          <a:p>
            <a:pPr marL="63500" marR="0" lvl="0" indent="0" algn="l" rtl="0">
              <a:lnSpc>
                <a:spcPct val="100000"/>
              </a:lnSpc>
              <a:spcBef>
                <a:spcPts val="360"/>
              </a:spcBef>
              <a:spcAft>
                <a:spcPts val="0"/>
              </a:spcAft>
              <a:buSzPts val="2600"/>
              <a:buNone/>
            </a:pPr>
            <a:r>
              <a:rPr lang="en-US" sz="2400" dirty="0"/>
              <a:t>[2] C. Barbieri et al., “A new machine learning approach for predicting the response to anemia treatment in a large cohort of end stage renal disease patients undergoing dialysis,” Comput. Biol. Med., vol. 61, pp. 56-61, Jun. 2015.</a:t>
            </a:r>
            <a:endParaRPr sz="2400" dirty="0"/>
          </a:p>
          <a:p>
            <a:pPr marL="0" marR="0" lvl="0" indent="0" algn="l" rtl="0">
              <a:lnSpc>
                <a:spcPct val="100000"/>
              </a:lnSpc>
              <a:spcBef>
                <a:spcPts val="360"/>
              </a:spcBef>
              <a:spcAft>
                <a:spcPts val="0"/>
              </a:spcAft>
              <a:buSzPts val="1170"/>
              <a:buNone/>
            </a:pPr>
            <a:endParaRPr sz="2600" dirty="0"/>
          </a:p>
        </p:txBody>
      </p:sp>
    </p:spTree>
    <p:extLst>
      <p:ext uri="{BB962C8B-B14F-4D97-AF65-F5344CB8AC3E}">
        <p14:creationId xmlns:p14="http://schemas.microsoft.com/office/powerpoint/2010/main" val="68141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1"/>
            <a:ext cx="7772400" cy="774700"/>
          </a:xfrm>
        </p:spPr>
        <p:txBody>
          <a:bodyPr/>
          <a:lstStyle/>
          <a:p>
            <a:pPr algn="ctr"/>
            <a:r>
              <a:rPr lang="en-US" dirty="0"/>
              <a:t>Thank you</a:t>
            </a:r>
          </a:p>
        </p:txBody>
      </p:sp>
      <p:sp>
        <p:nvSpPr>
          <p:cNvPr id="5" name="Text Placeholder 4"/>
          <p:cNvSpPr>
            <a:spLocks noGrp="1"/>
          </p:cNvSpPr>
          <p:nvPr>
            <p:ph type="body" idx="1"/>
          </p:nvPr>
        </p:nvSpPr>
        <p:spPr>
          <a:xfrm>
            <a:off x="685800" y="609600"/>
            <a:ext cx="7772400" cy="1500187"/>
          </a:xfrm>
        </p:spPr>
        <p:txBody>
          <a:bodyPr/>
          <a:lstStyle/>
          <a:p>
            <a:pPr algn="ctr"/>
            <a:r>
              <a:rPr lang="en-US" sz="5400" dirty="0"/>
              <a:t>Queries</a:t>
            </a:r>
          </a:p>
        </p:txBody>
      </p:sp>
      <p:sp>
        <p:nvSpPr>
          <p:cNvPr id="6" name="Rectangle 5"/>
          <p:cNvSpPr/>
          <p:nvPr/>
        </p:nvSpPr>
        <p:spPr>
          <a:xfrm>
            <a:off x="3886200" y="2362200"/>
            <a:ext cx="1676400" cy="1862048"/>
          </a:xfrm>
          <a:prstGeom prst="rect">
            <a:avLst/>
          </a:prstGeom>
          <a:noFill/>
        </p:spPr>
        <p:txBody>
          <a:bodyPr wrap="square" lIns="91440" tIns="45720" rIns="91440" bIns="45720">
            <a:spAutoFit/>
          </a:bodyPr>
          <a:lstStyle/>
          <a:p>
            <a:pPr algn="ctr"/>
            <a:r>
              <a:rPr lang="en-US" sz="115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7261B-E580-4195-B902-834A3F0AF3EF}"/>
              </a:ext>
            </a:extLst>
          </p:cNvPr>
          <p:cNvSpPr>
            <a:spLocks noGrp="1"/>
          </p:cNvSpPr>
          <p:nvPr>
            <p:ph type="title"/>
          </p:nvPr>
        </p:nvSpPr>
        <p:spPr/>
        <p:txBody>
          <a:bodyPr/>
          <a:lstStyle/>
          <a:p>
            <a:r>
              <a:rPr lang="en-US" sz="4200" dirty="0">
                <a:solidFill>
                  <a:schemeClr val="accent6"/>
                </a:solidFill>
                <a:latin typeface="+mj-lt"/>
              </a:rPr>
              <a:t>Proposing System </a:t>
            </a:r>
            <a:endParaRPr lang="en-IN" sz="4200" dirty="0">
              <a:solidFill>
                <a:schemeClr val="accent6"/>
              </a:solidFill>
              <a:latin typeface="+mj-lt"/>
            </a:endParaRPr>
          </a:p>
        </p:txBody>
      </p:sp>
      <p:sp>
        <p:nvSpPr>
          <p:cNvPr id="3" name="Content Placeholder 2">
            <a:extLst>
              <a:ext uri="{FF2B5EF4-FFF2-40B4-BE49-F238E27FC236}">
                <a16:creationId xmlns:a16="http://schemas.microsoft.com/office/drawing/2014/main" id="{3E222262-E336-4444-B2DC-8F4C749CDED6}"/>
              </a:ext>
            </a:extLst>
          </p:cNvPr>
          <p:cNvSpPr>
            <a:spLocks noGrp="1"/>
          </p:cNvSpPr>
          <p:nvPr>
            <p:ph idx="1"/>
          </p:nvPr>
        </p:nvSpPr>
        <p:spPr>
          <a:xfrm>
            <a:off x="457200" y="1417638"/>
            <a:ext cx="8229600" cy="4530725"/>
          </a:xfrm>
        </p:spPr>
        <p:txBody>
          <a:bodyPr/>
          <a:lstStyle/>
          <a:p>
            <a:r>
              <a:rPr lang="en-US" sz="2400" dirty="0"/>
              <a:t>To overcome issue of not identifying Chronic kidney disease in early stage we proposed a solution using Machine learning, by taking parameters(Sugar, Diabetes, Blood pressure…)and detect whether patient has Chronic kidney disease or not.</a:t>
            </a:r>
          </a:p>
          <a:p>
            <a:endParaRPr lang="en-US" sz="2400" dirty="0"/>
          </a:p>
          <a:p>
            <a:endParaRPr lang="en-US" sz="2400" dirty="0"/>
          </a:p>
        </p:txBody>
      </p:sp>
    </p:spTree>
    <p:extLst>
      <p:ext uri="{BB962C8B-B14F-4D97-AF65-F5344CB8AC3E}">
        <p14:creationId xmlns:p14="http://schemas.microsoft.com/office/powerpoint/2010/main" val="3937516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Abstract</a:t>
            </a:r>
            <a:br>
              <a:rPr lang="en-US" sz="3200" dirty="0"/>
            </a:br>
            <a:endParaRPr lang="en-IN" dirty="0"/>
          </a:p>
        </p:txBody>
      </p:sp>
      <p:sp>
        <p:nvSpPr>
          <p:cNvPr id="3" name="Content Placeholder 2"/>
          <p:cNvSpPr>
            <a:spLocks noGrp="1"/>
          </p:cNvSpPr>
          <p:nvPr>
            <p:ph idx="1"/>
          </p:nvPr>
        </p:nvSpPr>
        <p:spPr>
          <a:xfrm>
            <a:off x="381000" y="1066800"/>
            <a:ext cx="8458200" cy="5486400"/>
          </a:xfrm>
        </p:spPr>
        <p:txBody>
          <a:bodyPr/>
          <a:lstStyle/>
          <a:p>
            <a:pPr marL="184150" lvl="2" indent="-30163" algn="just">
              <a:buNone/>
            </a:pPr>
            <a:r>
              <a:rPr lang="en-US" dirty="0"/>
              <a:t>Chronic kidney disease (CKD) is a global health problem with high morbidity and mortality rate, and it induces other diseases. Since there are no obvious symptoms during the early stages of CKD, patients often fail to notice the disease. Early detection of CKD enables patients to receive timely treatment to better the progression of this disease. To achieve this machine learning model is used.</a:t>
            </a:r>
          </a:p>
          <a:p>
            <a:pPr marL="184150" lvl="2" indent="-30163" algn="just">
              <a:buNone/>
            </a:pPr>
            <a:r>
              <a:rPr lang="en-US" dirty="0"/>
              <a:t> Machine learning model can effectively aid clinicians achieve this goal due to their fast and accurate recognition performance. The Chronic kidney disease data set are obtained, machine learning algorithm Random Forest</a:t>
            </a:r>
            <a:r>
              <a:rPr lang="en-IN" dirty="0"/>
              <a:t> </a:t>
            </a:r>
            <a:r>
              <a:rPr lang="en-US" dirty="0"/>
              <a:t>were used to establish model and KNN imputation in filling missing values of dataset, that could be applicable to more complicated clinical data for disease diagnosis. </a:t>
            </a:r>
          </a:p>
          <a:p>
            <a:pPr marL="184150" lvl="2" indent="-30163" algn="just">
              <a:buNone/>
            </a:pPr>
            <a:r>
              <a:rPr lang="en-US" sz="2400"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2"/>
          <p:cNvSpPr txBox="1">
            <a:spLocks noGrp="1"/>
          </p:cNvSpPr>
          <p:nvPr>
            <p:ph type="title" idx="4294967295"/>
          </p:nvPr>
        </p:nvSpPr>
        <p:spPr>
          <a:xfrm>
            <a:off x="391700" y="260648"/>
            <a:ext cx="8723100" cy="6264696"/>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SzPts val="1400"/>
              <a:buNone/>
            </a:pPr>
            <a:r>
              <a:rPr lang="en-US" sz="3400" dirty="0"/>
              <a:t>Problem Definition </a:t>
            </a:r>
            <a:r>
              <a:rPr lang="en-US" sz="4100" dirty="0"/>
              <a:t>:</a:t>
            </a:r>
            <a:endParaRPr sz="4100" dirty="0"/>
          </a:p>
          <a:p>
            <a:pPr marL="0" marR="0" lvl="0" indent="0" algn="just" rtl="0">
              <a:lnSpc>
                <a:spcPct val="100000"/>
              </a:lnSpc>
              <a:spcBef>
                <a:spcPts val="0"/>
              </a:spcBef>
              <a:spcAft>
                <a:spcPts val="0"/>
              </a:spcAft>
              <a:buSzPts val="1400"/>
              <a:buNone/>
            </a:pPr>
            <a:r>
              <a:rPr lang="en-US" sz="4100" dirty="0">
                <a:solidFill>
                  <a:srgbClr val="000000"/>
                </a:solidFill>
              </a:rPr>
              <a:t> </a:t>
            </a:r>
            <a:r>
              <a:rPr lang="en-US" sz="2400" dirty="0">
                <a:solidFill>
                  <a:srgbClr val="000000"/>
                </a:solidFill>
                <a:latin typeface="+mn-lt"/>
              </a:rPr>
              <a:t>In today's era everyone is trying to be conscious about health although due to workload and busy schedule one gives attention to the health when it shows any symptoms of some kind. But CKD is a disease which doesn't shows symptoms at all or in some cases it doesn't show any disease specific symptoms it is hard to predict, detect and prevent such a disease and this could be lead to permanently health damage.</a:t>
            </a:r>
            <a:endParaRPr sz="2400" dirty="0">
              <a:solidFill>
                <a:srgbClr val="000000"/>
              </a:solidFill>
              <a:latin typeface="+mn-lt"/>
            </a:endParaRPr>
          </a:p>
          <a:p>
            <a:pPr marL="0" marR="0" lvl="0" indent="0" algn="just" rtl="0">
              <a:lnSpc>
                <a:spcPct val="100000"/>
              </a:lnSpc>
              <a:spcBef>
                <a:spcPts val="0"/>
              </a:spcBef>
              <a:spcAft>
                <a:spcPts val="0"/>
              </a:spcAft>
              <a:buSzPts val="1400"/>
              <a:buNone/>
            </a:pPr>
            <a:br>
              <a:rPr lang="en-US" sz="2400" dirty="0">
                <a:solidFill>
                  <a:srgbClr val="000000"/>
                </a:solidFill>
                <a:latin typeface="+mn-lt"/>
              </a:rPr>
            </a:br>
            <a:r>
              <a:rPr lang="en-US" sz="2400" dirty="0">
                <a:solidFill>
                  <a:srgbClr val="000000"/>
                </a:solidFill>
                <a:latin typeface="+mn-lt"/>
              </a:rPr>
              <a:t> For this we are using Machine learning Algorithm Random Forest in order to predict whether a individual has Chronic kidney disease(CKD) or not and in this KNN imputation is used for filling missing values </a:t>
            </a:r>
            <a:r>
              <a:rPr lang="en-US" sz="2400">
                <a:solidFill>
                  <a:srgbClr val="000000"/>
                </a:solidFill>
                <a:latin typeface="+mn-lt"/>
              </a:rPr>
              <a:t>of dataset. </a:t>
            </a:r>
            <a:endParaRPr sz="2400" dirty="0">
              <a:solidFill>
                <a:schemeClr val="dk1"/>
              </a:solidFill>
              <a:latin typeface="+mn-lt"/>
            </a:endParaRPr>
          </a:p>
        </p:txBody>
      </p:sp>
    </p:spTree>
    <p:extLst>
      <p:ext uri="{BB962C8B-B14F-4D97-AF65-F5344CB8AC3E}">
        <p14:creationId xmlns:p14="http://schemas.microsoft.com/office/powerpoint/2010/main" val="529609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76EDD-EA8A-416E-9503-5C0730D9CB47}"/>
              </a:ext>
            </a:extLst>
          </p:cNvPr>
          <p:cNvSpPr>
            <a:spLocks noGrp="1"/>
          </p:cNvSpPr>
          <p:nvPr>
            <p:ph type="title"/>
          </p:nvPr>
        </p:nvSpPr>
        <p:spPr/>
        <p:txBody>
          <a:bodyPr/>
          <a:lstStyle/>
          <a:p>
            <a:r>
              <a:rPr lang="en-US" dirty="0"/>
              <a:t>Random Forest</a:t>
            </a:r>
            <a:endParaRPr lang="en-IN" dirty="0"/>
          </a:p>
        </p:txBody>
      </p:sp>
      <p:sp>
        <p:nvSpPr>
          <p:cNvPr id="3" name="Content Placeholder 2">
            <a:extLst>
              <a:ext uri="{FF2B5EF4-FFF2-40B4-BE49-F238E27FC236}">
                <a16:creationId xmlns:a16="http://schemas.microsoft.com/office/drawing/2014/main" id="{75A210C7-06A6-400D-8D71-0223E7E9B637}"/>
              </a:ext>
            </a:extLst>
          </p:cNvPr>
          <p:cNvSpPr>
            <a:spLocks noGrp="1"/>
          </p:cNvSpPr>
          <p:nvPr>
            <p:ph idx="1"/>
          </p:nvPr>
        </p:nvSpPr>
        <p:spPr>
          <a:xfrm>
            <a:off x="457200" y="1600200"/>
            <a:ext cx="8229600" cy="4530725"/>
          </a:xfrm>
        </p:spPr>
        <p:txBody>
          <a:bodyPr/>
          <a:lstStyle/>
          <a:p>
            <a:r>
              <a:rPr lang="en-US" sz="2400" b="0" i="0" dirty="0">
                <a:solidFill>
                  <a:srgbClr val="333333"/>
                </a:solidFill>
                <a:effectLst/>
              </a:rPr>
              <a:t>Random Forest Algorithm belongs to the supervised learning technique</a:t>
            </a:r>
            <a:r>
              <a:rPr lang="en-US" sz="2400" b="0" i="0" dirty="0">
                <a:solidFill>
                  <a:srgbClr val="333333"/>
                </a:solidFill>
                <a:effectLst/>
                <a:latin typeface="Inter-Regular"/>
              </a:rPr>
              <a:t>.</a:t>
            </a:r>
          </a:p>
          <a:p>
            <a:r>
              <a:rPr lang="en-US" sz="2400" b="0" i="0" dirty="0">
                <a:solidFill>
                  <a:srgbClr val="333333"/>
                </a:solidFill>
                <a:effectLst/>
              </a:rPr>
              <a:t>It is based on the concept</a:t>
            </a:r>
            <a:r>
              <a:rPr lang="en-US" b="0" i="0" dirty="0">
                <a:solidFill>
                  <a:srgbClr val="333333"/>
                </a:solidFill>
                <a:effectLst/>
                <a:latin typeface="Inter-Regular"/>
              </a:rPr>
              <a:t> </a:t>
            </a:r>
            <a:r>
              <a:rPr lang="en-US" sz="2400" b="0" i="0" dirty="0">
                <a:solidFill>
                  <a:srgbClr val="333333"/>
                </a:solidFill>
                <a:effectLst/>
              </a:rPr>
              <a:t>of</a:t>
            </a:r>
            <a:r>
              <a:rPr lang="en-US" b="0" i="0" dirty="0">
                <a:solidFill>
                  <a:srgbClr val="333333"/>
                </a:solidFill>
                <a:effectLst/>
                <a:latin typeface="Inter-Regular"/>
              </a:rPr>
              <a:t> </a:t>
            </a:r>
            <a:r>
              <a:rPr lang="en-US" sz="2400" i="0" dirty="0">
                <a:solidFill>
                  <a:srgbClr val="333333"/>
                </a:solidFill>
                <a:effectLst/>
              </a:rPr>
              <a:t>ensemble learning</a:t>
            </a:r>
            <a:r>
              <a:rPr lang="en-US" i="0" dirty="0">
                <a:solidFill>
                  <a:srgbClr val="333333"/>
                </a:solidFill>
                <a:effectLst/>
                <a:latin typeface="Inter-Bold"/>
              </a:rPr>
              <a:t>,</a:t>
            </a:r>
            <a:r>
              <a:rPr lang="en-US" b="0" i="0" dirty="0">
                <a:solidFill>
                  <a:srgbClr val="333333"/>
                </a:solidFill>
                <a:effectLst/>
                <a:latin typeface="Inter-Regular"/>
              </a:rPr>
              <a:t> </a:t>
            </a:r>
            <a:r>
              <a:rPr lang="en-US" sz="2400" b="0" i="0" dirty="0">
                <a:solidFill>
                  <a:srgbClr val="333333"/>
                </a:solidFill>
                <a:effectLst/>
              </a:rPr>
              <a:t>which is a process of </a:t>
            </a:r>
            <a:r>
              <a:rPr lang="en-US" sz="2400" b="0" i="1" dirty="0">
                <a:solidFill>
                  <a:srgbClr val="333333"/>
                </a:solidFill>
                <a:effectLst/>
              </a:rPr>
              <a:t>combining multiple classifiers to solve a complex problem and to improve the performance of the model.</a:t>
            </a:r>
          </a:p>
          <a:p>
            <a:r>
              <a:rPr lang="en-US" sz="2400" b="0" i="0" dirty="0">
                <a:solidFill>
                  <a:srgbClr val="333333"/>
                </a:solidFill>
                <a:effectLst/>
              </a:rPr>
              <a:t>Instead of relying on one decision tree, the random forest takes the prediction from each tree and based on the majority votes of predictions, and it predicts the final output.</a:t>
            </a:r>
            <a:endParaRPr lang="en-IN" sz="2400" dirty="0"/>
          </a:p>
        </p:txBody>
      </p:sp>
    </p:spTree>
    <p:extLst>
      <p:ext uri="{BB962C8B-B14F-4D97-AF65-F5344CB8AC3E}">
        <p14:creationId xmlns:p14="http://schemas.microsoft.com/office/powerpoint/2010/main" val="2599755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E448B8-003C-4103-B593-9419E5ADA425}"/>
              </a:ext>
            </a:extLst>
          </p:cNvPr>
          <p:cNvSpPr/>
          <p:nvPr/>
        </p:nvSpPr>
        <p:spPr>
          <a:xfrm>
            <a:off x="3779912" y="1839165"/>
            <a:ext cx="1800200" cy="8142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Preprocessing</a:t>
            </a:r>
            <a:endParaRPr lang="en-IN" dirty="0"/>
          </a:p>
        </p:txBody>
      </p:sp>
      <p:sp>
        <p:nvSpPr>
          <p:cNvPr id="3" name="Flowchart: Magnetic Disk 2">
            <a:extLst>
              <a:ext uri="{FF2B5EF4-FFF2-40B4-BE49-F238E27FC236}">
                <a16:creationId xmlns:a16="http://schemas.microsoft.com/office/drawing/2014/main" id="{7FEA8DCD-0318-4602-919D-9FD4C5980DB0}"/>
              </a:ext>
            </a:extLst>
          </p:cNvPr>
          <p:cNvSpPr/>
          <p:nvPr/>
        </p:nvSpPr>
        <p:spPr>
          <a:xfrm>
            <a:off x="1403648" y="1772816"/>
            <a:ext cx="1008112" cy="864096"/>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dataset</a:t>
            </a:r>
            <a:endParaRPr lang="en-IN" dirty="0"/>
          </a:p>
        </p:txBody>
      </p:sp>
      <p:sp>
        <p:nvSpPr>
          <p:cNvPr id="4" name="Rectangle 3">
            <a:extLst>
              <a:ext uri="{FF2B5EF4-FFF2-40B4-BE49-F238E27FC236}">
                <a16:creationId xmlns:a16="http://schemas.microsoft.com/office/drawing/2014/main" id="{5414B83D-72B3-427E-84C3-8A2B30F63950}"/>
              </a:ext>
            </a:extLst>
          </p:cNvPr>
          <p:cNvSpPr/>
          <p:nvPr/>
        </p:nvSpPr>
        <p:spPr>
          <a:xfrm>
            <a:off x="3912707" y="3345195"/>
            <a:ext cx="1368152" cy="10081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Machine learning </a:t>
            </a:r>
          </a:p>
          <a:p>
            <a:pPr algn="ctr"/>
            <a:r>
              <a:rPr lang="en-US" dirty="0"/>
              <a:t>algorithm</a:t>
            </a:r>
            <a:endParaRPr lang="en-IN" dirty="0"/>
          </a:p>
        </p:txBody>
      </p:sp>
      <p:sp>
        <p:nvSpPr>
          <p:cNvPr id="5" name="Rectangle 4">
            <a:extLst>
              <a:ext uri="{FF2B5EF4-FFF2-40B4-BE49-F238E27FC236}">
                <a16:creationId xmlns:a16="http://schemas.microsoft.com/office/drawing/2014/main" id="{9F5EB9C0-A72E-41BA-87FA-6D6A5BCAC2EF}"/>
              </a:ext>
            </a:extLst>
          </p:cNvPr>
          <p:cNvSpPr/>
          <p:nvPr/>
        </p:nvSpPr>
        <p:spPr>
          <a:xfrm>
            <a:off x="2235616" y="5121187"/>
            <a:ext cx="1112247" cy="6203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 input</a:t>
            </a:r>
            <a:endParaRPr lang="en-IN" dirty="0"/>
          </a:p>
        </p:txBody>
      </p:sp>
      <p:sp>
        <p:nvSpPr>
          <p:cNvPr id="7" name="Rectangle 6">
            <a:extLst>
              <a:ext uri="{FF2B5EF4-FFF2-40B4-BE49-F238E27FC236}">
                <a16:creationId xmlns:a16="http://schemas.microsoft.com/office/drawing/2014/main" id="{F238DC30-F156-4881-A09C-FE01F457F0C2}"/>
              </a:ext>
            </a:extLst>
          </p:cNvPr>
          <p:cNvSpPr/>
          <p:nvPr/>
        </p:nvSpPr>
        <p:spPr>
          <a:xfrm>
            <a:off x="6000081" y="5052877"/>
            <a:ext cx="1646500" cy="7569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Predicted Result</a:t>
            </a:r>
            <a:endParaRPr lang="en-IN" dirty="0"/>
          </a:p>
        </p:txBody>
      </p:sp>
      <p:sp>
        <p:nvSpPr>
          <p:cNvPr id="8" name="Flowchart: Magnetic Disk 7">
            <a:extLst>
              <a:ext uri="{FF2B5EF4-FFF2-40B4-BE49-F238E27FC236}">
                <a16:creationId xmlns:a16="http://schemas.microsoft.com/office/drawing/2014/main" id="{CF5ECBD8-49A3-46C1-908A-63C35C5C5CE4}"/>
              </a:ext>
            </a:extLst>
          </p:cNvPr>
          <p:cNvSpPr/>
          <p:nvPr/>
        </p:nvSpPr>
        <p:spPr>
          <a:xfrm>
            <a:off x="6588224" y="1774937"/>
            <a:ext cx="1800200" cy="961752"/>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Preprocessed data</a:t>
            </a:r>
            <a:endParaRPr lang="en-IN" dirty="0"/>
          </a:p>
        </p:txBody>
      </p:sp>
      <p:sp>
        <p:nvSpPr>
          <p:cNvPr id="15" name="Title 14">
            <a:extLst>
              <a:ext uri="{FF2B5EF4-FFF2-40B4-BE49-F238E27FC236}">
                <a16:creationId xmlns:a16="http://schemas.microsoft.com/office/drawing/2014/main" id="{B078E98B-0D84-4FB9-B162-C3AD7781268E}"/>
              </a:ext>
            </a:extLst>
          </p:cNvPr>
          <p:cNvSpPr>
            <a:spLocks noGrp="1"/>
          </p:cNvSpPr>
          <p:nvPr>
            <p:ph type="title"/>
          </p:nvPr>
        </p:nvSpPr>
        <p:spPr/>
        <p:txBody>
          <a:bodyPr/>
          <a:lstStyle/>
          <a:p>
            <a:r>
              <a:rPr lang="en-US" sz="4400" dirty="0"/>
              <a:t>System Architecture</a:t>
            </a:r>
            <a:br>
              <a:rPr lang="en-IN" sz="4400" dirty="0"/>
            </a:br>
            <a:endParaRPr lang="en-IN" dirty="0"/>
          </a:p>
        </p:txBody>
      </p:sp>
      <p:cxnSp>
        <p:nvCxnSpPr>
          <p:cNvPr id="23" name="Straight Arrow Connector 22">
            <a:extLst>
              <a:ext uri="{FF2B5EF4-FFF2-40B4-BE49-F238E27FC236}">
                <a16:creationId xmlns:a16="http://schemas.microsoft.com/office/drawing/2014/main" id="{5A65BA08-6384-49FF-8BE7-D963568E7E63}"/>
              </a:ext>
            </a:extLst>
          </p:cNvPr>
          <p:cNvCxnSpPr>
            <a:cxnSpLocks/>
          </p:cNvCxnSpPr>
          <p:nvPr/>
        </p:nvCxnSpPr>
        <p:spPr>
          <a:xfrm flipH="1">
            <a:off x="5280859" y="2760461"/>
            <a:ext cx="1459213" cy="85757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7" name="Rectangle 26">
            <a:extLst>
              <a:ext uri="{FF2B5EF4-FFF2-40B4-BE49-F238E27FC236}">
                <a16:creationId xmlns:a16="http://schemas.microsoft.com/office/drawing/2014/main" id="{2369ABD2-58B6-4F32-8160-F7491B6E1B8A}"/>
              </a:ext>
            </a:extLst>
          </p:cNvPr>
          <p:cNvSpPr/>
          <p:nvPr/>
        </p:nvSpPr>
        <p:spPr>
          <a:xfrm>
            <a:off x="3867176" y="5034434"/>
            <a:ext cx="1459213" cy="8142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Disease Prediction Model</a:t>
            </a:r>
            <a:endParaRPr lang="en-IN" dirty="0"/>
          </a:p>
        </p:txBody>
      </p:sp>
      <p:cxnSp>
        <p:nvCxnSpPr>
          <p:cNvPr id="40" name="Straight Arrow Connector 39">
            <a:extLst>
              <a:ext uri="{FF2B5EF4-FFF2-40B4-BE49-F238E27FC236}">
                <a16:creationId xmlns:a16="http://schemas.microsoft.com/office/drawing/2014/main" id="{5F7CC4EA-A60E-4A15-8315-3F5D41DAA675}"/>
              </a:ext>
            </a:extLst>
          </p:cNvPr>
          <p:cNvCxnSpPr>
            <a:endCxn id="27" idx="1"/>
          </p:cNvCxnSpPr>
          <p:nvPr/>
        </p:nvCxnSpPr>
        <p:spPr>
          <a:xfrm>
            <a:off x="3347863" y="5431361"/>
            <a:ext cx="519313" cy="1018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5" name="Straight Arrow Connector 44">
            <a:extLst>
              <a:ext uri="{FF2B5EF4-FFF2-40B4-BE49-F238E27FC236}">
                <a16:creationId xmlns:a16="http://schemas.microsoft.com/office/drawing/2014/main" id="{9A632A70-1D06-419C-A0B6-75602C007569}"/>
              </a:ext>
            </a:extLst>
          </p:cNvPr>
          <p:cNvCxnSpPr>
            <a:stCxn id="3" idx="4"/>
          </p:cNvCxnSpPr>
          <p:nvPr/>
        </p:nvCxnSpPr>
        <p:spPr>
          <a:xfrm>
            <a:off x="2411760" y="2204864"/>
            <a:ext cx="1368152"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40785800-386E-4A0D-9B40-73BF8E06AADC}"/>
              </a:ext>
            </a:extLst>
          </p:cNvPr>
          <p:cNvCxnSpPr>
            <a:stCxn id="2" idx="3"/>
            <a:endCxn id="8" idx="2"/>
          </p:cNvCxnSpPr>
          <p:nvPr/>
        </p:nvCxnSpPr>
        <p:spPr>
          <a:xfrm>
            <a:off x="5580112" y="2246280"/>
            <a:ext cx="1008112" cy="953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a:extLst>
              <a:ext uri="{FF2B5EF4-FFF2-40B4-BE49-F238E27FC236}">
                <a16:creationId xmlns:a16="http://schemas.microsoft.com/office/drawing/2014/main" id="{00E68224-5A84-4BFA-9005-30CDB5CE967F}"/>
              </a:ext>
            </a:extLst>
          </p:cNvPr>
          <p:cNvCxnSpPr>
            <a:stCxn id="4" idx="2"/>
            <a:endCxn id="27" idx="0"/>
          </p:cNvCxnSpPr>
          <p:nvPr/>
        </p:nvCxnSpPr>
        <p:spPr>
          <a:xfrm>
            <a:off x="4596783" y="4353307"/>
            <a:ext cx="0" cy="68112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5" name="Straight Arrow Connector 54">
            <a:extLst>
              <a:ext uri="{FF2B5EF4-FFF2-40B4-BE49-F238E27FC236}">
                <a16:creationId xmlns:a16="http://schemas.microsoft.com/office/drawing/2014/main" id="{0F03B8D9-4FC0-4362-9BB0-FD64C7D31153}"/>
              </a:ext>
            </a:extLst>
          </p:cNvPr>
          <p:cNvCxnSpPr>
            <a:stCxn id="27" idx="3"/>
            <a:endCxn id="7" idx="1"/>
          </p:cNvCxnSpPr>
          <p:nvPr/>
        </p:nvCxnSpPr>
        <p:spPr>
          <a:xfrm flipV="1">
            <a:off x="5326389" y="5431360"/>
            <a:ext cx="673692" cy="1018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13754332"/>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81E19-ABDC-4493-B885-216419A49ECE}"/>
              </a:ext>
            </a:extLst>
          </p:cNvPr>
          <p:cNvSpPr>
            <a:spLocks noGrp="1"/>
          </p:cNvSpPr>
          <p:nvPr>
            <p:ph type="title"/>
          </p:nvPr>
        </p:nvSpPr>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3BCF7805-CE6F-4028-9123-6E9820EAE5C9}"/>
              </a:ext>
            </a:extLst>
          </p:cNvPr>
          <p:cNvSpPr>
            <a:spLocks noGrp="1"/>
          </p:cNvSpPr>
          <p:nvPr>
            <p:ph idx="1"/>
          </p:nvPr>
        </p:nvSpPr>
        <p:spPr/>
        <p:txBody>
          <a:bodyPr/>
          <a:lstStyle/>
          <a:p>
            <a:r>
              <a:rPr lang="en-US" sz="2400" dirty="0">
                <a:cs typeface="Times New Roman" panose="02020603050405020304" pitchFamily="18" charset="0"/>
              </a:rPr>
              <a:t>The main components of the application are:</a:t>
            </a:r>
          </a:p>
          <a:p>
            <a:pPr marL="0" indent="0">
              <a:buNone/>
            </a:pPr>
            <a:r>
              <a:rPr lang="en-IN" sz="2400" dirty="0">
                <a:cs typeface="Times New Roman" panose="02020603050405020304" pitchFamily="18" charset="0"/>
              </a:rPr>
              <a:t>1) Front-End Interface</a:t>
            </a:r>
          </a:p>
          <a:p>
            <a:pPr marL="0" indent="0">
              <a:buNone/>
            </a:pPr>
            <a:r>
              <a:rPr lang="en-IN" sz="2400" dirty="0">
                <a:cs typeface="Times New Roman" panose="02020603050405020304" pitchFamily="18" charset="0"/>
              </a:rPr>
              <a:t>2) Server</a:t>
            </a:r>
          </a:p>
          <a:p>
            <a:pPr marL="0" indent="0">
              <a:buNone/>
            </a:pPr>
            <a:r>
              <a:rPr lang="en-IN" sz="2400" dirty="0">
                <a:cs typeface="Times New Roman" panose="02020603050405020304" pitchFamily="18" charset="0"/>
              </a:rPr>
              <a:t>3) Random Forest Model</a:t>
            </a:r>
          </a:p>
          <a:p>
            <a:pPr marL="0" indent="0">
              <a:buNone/>
            </a:pPr>
            <a:r>
              <a:rPr lang="en-US" sz="2400" dirty="0">
                <a:cs typeface="Times New Roman" panose="02020603050405020304" pitchFamily="18" charset="0"/>
              </a:rPr>
              <a:t>4) End Result (Display Screen)</a:t>
            </a:r>
            <a:endParaRPr lang="en-IN" sz="2400" dirty="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43C4115-AE6F-4B00-9144-80EA58C8E5D4}"/>
              </a:ext>
            </a:extLst>
          </p:cNvPr>
          <p:cNvSpPr>
            <a:spLocks noGrp="1"/>
          </p:cNvSpPr>
          <p:nvPr>
            <p:ph type="sldNum" sz="quarter" idx="12"/>
          </p:nvPr>
        </p:nvSpPr>
        <p:spPr/>
        <p:txBody>
          <a:bodyPr/>
          <a:lstStyle/>
          <a:p>
            <a:pPr>
              <a:defRPr/>
            </a:pPr>
            <a:fld id="{0A88E12A-1AB4-4AD9-BD7A-4769356F570E}" type="slidenum">
              <a:rPr lang="en-US" smtClean="0"/>
              <a:pPr>
                <a:defRPr/>
              </a:pPr>
              <a:t>8</a:t>
            </a:fld>
            <a:endParaRPr lang="en-US" dirty="0"/>
          </a:p>
        </p:txBody>
      </p:sp>
    </p:spTree>
    <p:extLst>
      <p:ext uri="{BB962C8B-B14F-4D97-AF65-F5344CB8AC3E}">
        <p14:creationId xmlns:p14="http://schemas.microsoft.com/office/powerpoint/2010/main" val="2772138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9C6D-C3F3-43B7-AAC6-097C041F7016}"/>
              </a:ext>
            </a:extLst>
          </p:cNvPr>
          <p:cNvSpPr>
            <a:spLocks noGrp="1"/>
          </p:cNvSpPr>
          <p:nvPr>
            <p:ph type="title"/>
          </p:nvPr>
        </p:nvSpPr>
        <p:spPr/>
        <p:txBody>
          <a:bodyPr/>
          <a:lstStyle/>
          <a:p>
            <a:r>
              <a:rPr lang="en-US" dirty="0" err="1"/>
              <a:t>Cont</a:t>
            </a:r>
            <a:r>
              <a:rPr lang="en-US" dirty="0"/>
              <a:t>…</a:t>
            </a:r>
            <a:endParaRPr lang="en-IN" dirty="0"/>
          </a:p>
        </p:txBody>
      </p:sp>
      <p:sp>
        <p:nvSpPr>
          <p:cNvPr id="3" name="Content Placeholder 2">
            <a:extLst>
              <a:ext uri="{FF2B5EF4-FFF2-40B4-BE49-F238E27FC236}">
                <a16:creationId xmlns:a16="http://schemas.microsoft.com/office/drawing/2014/main" id="{5DA92DA4-9AA7-45EB-9DDA-B9C242F29E25}"/>
              </a:ext>
            </a:extLst>
          </p:cNvPr>
          <p:cNvSpPr>
            <a:spLocks noGrp="1"/>
          </p:cNvSpPr>
          <p:nvPr>
            <p:ph idx="1"/>
          </p:nvPr>
        </p:nvSpPr>
        <p:spPr>
          <a:xfrm>
            <a:off x="457200" y="1219200"/>
            <a:ext cx="8229600" cy="4911725"/>
          </a:xfrm>
        </p:spPr>
        <p:txBody>
          <a:bodyPr/>
          <a:lstStyle/>
          <a:p>
            <a:r>
              <a:rPr lang="en-US" sz="2400" dirty="0">
                <a:cs typeface="Times New Roman" panose="02020603050405020304" pitchFamily="18" charset="0"/>
              </a:rPr>
              <a:t>Front-End Interface is a web page where dataset is uploaded and input values are taken from user.</a:t>
            </a:r>
          </a:p>
          <a:p>
            <a:endParaRPr lang="en-US" sz="2400" dirty="0">
              <a:cs typeface="Times New Roman" panose="02020603050405020304" pitchFamily="18" charset="0"/>
            </a:endParaRPr>
          </a:p>
          <a:p>
            <a:r>
              <a:rPr lang="en-US" sz="2400" dirty="0">
                <a:cs typeface="Times New Roman" panose="02020603050405020304" pitchFamily="18" charset="0"/>
              </a:rPr>
              <a:t>Server is the back-end of the application which maintains the connection with front-end interface, model and display screen</a:t>
            </a:r>
            <a:r>
              <a:rPr lang="en-US" sz="2800" dirty="0">
                <a:latin typeface="Times New Roman" panose="02020603050405020304" pitchFamily="18" charset="0"/>
                <a:cs typeface="Times New Roman" panose="02020603050405020304" pitchFamily="18" charset="0"/>
              </a:rPr>
              <a:t>.</a:t>
            </a:r>
          </a:p>
          <a:p>
            <a:endParaRPr lang="en-US" sz="2400" dirty="0">
              <a:cs typeface="Times New Roman" panose="02020603050405020304" pitchFamily="18" charset="0"/>
            </a:endParaRPr>
          </a:p>
          <a:p>
            <a:r>
              <a:rPr lang="en-US" sz="2400" dirty="0">
                <a:cs typeface="Times New Roman" panose="02020603050405020304" pitchFamily="18" charset="0"/>
              </a:rPr>
              <a:t>Server reads the input which is provided by the user and provides the input array as an input to the Random Forest model.</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IN" sz="2800" dirty="0"/>
          </a:p>
        </p:txBody>
      </p:sp>
      <p:sp>
        <p:nvSpPr>
          <p:cNvPr id="4" name="Slide Number Placeholder 3">
            <a:extLst>
              <a:ext uri="{FF2B5EF4-FFF2-40B4-BE49-F238E27FC236}">
                <a16:creationId xmlns:a16="http://schemas.microsoft.com/office/drawing/2014/main" id="{FD8C7B64-5509-4210-8942-90899D0F380A}"/>
              </a:ext>
            </a:extLst>
          </p:cNvPr>
          <p:cNvSpPr>
            <a:spLocks noGrp="1"/>
          </p:cNvSpPr>
          <p:nvPr>
            <p:ph type="sldNum" sz="quarter" idx="12"/>
          </p:nvPr>
        </p:nvSpPr>
        <p:spPr/>
        <p:txBody>
          <a:bodyPr/>
          <a:lstStyle/>
          <a:p>
            <a:pPr>
              <a:defRPr/>
            </a:pPr>
            <a:fld id="{0A88E12A-1AB4-4AD9-BD7A-4769356F570E}" type="slidenum">
              <a:rPr lang="en-US" smtClean="0"/>
              <a:pPr>
                <a:defRPr/>
              </a:pPr>
              <a:t>9</a:t>
            </a:fld>
            <a:endParaRPr lang="en-US" dirty="0"/>
          </a:p>
        </p:txBody>
      </p:sp>
    </p:spTree>
    <p:extLst>
      <p:ext uri="{BB962C8B-B14F-4D97-AF65-F5344CB8AC3E}">
        <p14:creationId xmlns:p14="http://schemas.microsoft.com/office/powerpoint/2010/main" val="42911433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SRIT_PPT_Them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SRIT_PPT_Theme</Template>
  <TotalTime>679</TotalTime>
  <Words>991</Words>
  <Application>Microsoft Office PowerPoint</Application>
  <PresentationFormat>On-screen Show (4:3)</PresentationFormat>
  <Paragraphs>86</Paragraphs>
  <Slides>21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Garamond</vt:lpstr>
      <vt:lpstr>Inter-Bold</vt:lpstr>
      <vt:lpstr>Inter-Regular</vt:lpstr>
      <vt:lpstr>Times New Roman</vt:lpstr>
      <vt:lpstr>Wingdings</vt:lpstr>
      <vt:lpstr>SRIT_PPT_Theme</vt:lpstr>
      <vt:lpstr> DIAGNOSING CHRONIC KIDNEY DISEASE USING MACHINE LEARNING  </vt:lpstr>
      <vt:lpstr>Introduction</vt:lpstr>
      <vt:lpstr>Proposing System </vt:lpstr>
      <vt:lpstr>Abstract </vt:lpstr>
      <vt:lpstr>Problem Definition :  In today's era everyone is trying to be conscious about health although due to workload and busy schedule one gives attention to the health when it shows any symptoms of some kind. But CKD is a disease which doesn't shows symptoms at all or in some cases it doesn't show any disease specific symptoms it is hard to predict, detect and prevent such a disease and this could be lead to permanently health damage.   For this we are using Machine learning Algorithm Random Forest in order to predict whether a individual has Chronic kidney disease(CKD) or not and in this KNN imputation is used for filling missing values of dataset. </vt:lpstr>
      <vt:lpstr>Random Forest</vt:lpstr>
      <vt:lpstr>System Architecture </vt:lpstr>
      <vt:lpstr>Cont...</vt:lpstr>
      <vt:lpstr>Cont…</vt:lpstr>
      <vt:lpstr>Cont…</vt:lpstr>
      <vt:lpstr>Result</vt:lpstr>
      <vt:lpstr>Upload file</vt:lpstr>
      <vt:lpstr>Dataset</vt:lpstr>
      <vt:lpstr>Click on train</vt:lpstr>
      <vt:lpstr>Input</vt:lpstr>
      <vt:lpstr>Output</vt:lpstr>
      <vt:lpstr>Conclusion</vt:lpstr>
      <vt:lpstr>Literature Survey</vt:lpstr>
      <vt:lpstr>Continued…</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JM Sreenivasa Rao</cp:lastModifiedBy>
  <cp:revision>192</cp:revision>
  <dcterms:created xsi:type="dcterms:W3CDTF">2006-08-16T00:00:00Z</dcterms:created>
  <dcterms:modified xsi:type="dcterms:W3CDTF">2021-06-17T17:13:38Z</dcterms:modified>
</cp:coreProperties>
</file>