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63" r:id="rId5"/>
    <p:sldId id="258" r:id="rId6"/>
    <p:sldId id="259" r:id="rId7"/>
    <p:sldId id="264" r:id="rId8"/>
    <p:sldId id="265" r:id="rId9"/>
    <p:sldId id="268" r:id="rId10"/>
    <p:sldId id="266" r:id="rId11"/>
    <p:sldId id="261" r:id="rId12"/>
    <p:sldId id="262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71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9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F749-D80B-4EB9-9C1E-30771D8A9A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4044-3D9B-418D-A3A4-736EDA84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77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oflow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841863"/>
            <a:ext cx="8791575" cy="1319349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Dataset creation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4125" y="5003074"/>
            <a:ext cx="4754881" cy="116259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Sugandh Gupta</a:t>
            </a:r>
          </a:p>
          <a:p>
            <a:pPr algn="ctr"/>
            <a:r>
              <a:rPr lang="en-US" dirty="0" err="1" smtClean="0"/>
              <a:t>Gril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700213" y="2601119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Google Shape;16;p17"/>
          <p:cNvPicPr/>
          <p:nvPr/>
        </p:nvPicPr>
        <p:blipFill>
          <a:blip r:embed="rId2"/>
          <a:stretch/>
        </p:blipFill>
        <p:spPr>
          <a:xfrm>
            <a:off x="433116" y="465809"/>
            <a:ext cx="2534194" cy="56077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Logos &amp; Brand Guidelines | NVI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245" y="465809"/>
            <a:ext cx="2219505" cy="78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40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821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How to create datasets ?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83134"/>
            <a:ext cx="9905999" cy="512667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Various Frameworks available :</a:t>
            </a:r>
          </a:p>
          <a:p>
            <a:r>
              <a:rPr lang="en-US" sz="3600" dirty="0">
                <a:solidFill>
                  <a:schemeClr val="bg1"/>
                </a:solidFill>
              </a:rPr>
              <a:t>Popular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 cvat.ai (Computer Vision Annotation Tool)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Free, open source, web based used for labelling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err="1">
                <a:solidFill>
                  <a:schemeClr val="bg1"/>
                </a:solidFill>
              </a:rPr>
              <a:t>Roboflow</a:t>
            </a:r>
            <a:r>
              <a:rPr lang="en-US" sz="3600" dirty="0">
                <a:solidFill>
                  <a:schemeClr val="bg1"/>
                </a:solidFill>
              </a:rPr>
              <a:t> (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www.roboflow.com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Annotates, trains the model with the data set and tests the model </a:t>
            </a:r>
          </a:p>
        </p:txBody>
      </p:sp>
    </p:spTree>
    <p:extLst>
      <p:ext uri="{BB962C8B-B14F-4D97-AF65-F5344CB8AC3E}">
        <p14:creationId xmlns:p14="http://schemas.microsoft.com/office/powerpoint/2010/main" val="224970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57261"/>
            <a:ext cx="9905998" cy="8706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err="1" smtClean="0"/>
              <a:t>Roboflow</a:t>
            </a:r>
            <a:r>
              <a:rPr lang="en-US" sz="6000" b="1" dirty="0" smtClean="0"/>
              <a:t> </a:t>
            </a:r>
            <a:endParaRPr lang="en-US" sz="6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332410" y="1606732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Sign in to roboflow.com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32410" y="2677886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the images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332410" y="3749040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Annotate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332410" y="4759877"/>
            <a:ext cx="3840479" cy="6768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Add Images to Dataset</a:t>
            </a:r>
          </a:p>
          <a:p>
            <a:pPr algn="ctr"/>
            <a:r>
              <a:rPr lang="en-US" b="1" dirty="0" smtClean="0"/>
              <a:t>(check Train, Valid, Test sets)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958838" y="3703263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00203" y="3845168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Train the Model (Check </a:t>
            </a:r>
            <a:r>
              <a:rPr lang="en-US" dirty="0" err="1" smtClean="0">
                <a:solidFill>
                  <a:schemeClr val="bg1"/>
                </a:solidFill>
              </a:rPr>
              <a:t>mAP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91198" y="1622294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58687" y="1711821"/>
            <a:ext cx="37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Deploy the 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6" idx="0"/>
          </p:cNvCxnSpPr>
          <p:nvPr/>
        </p:nvCxnSpPr>
        <p:spPr>
          <a:xfrm>
            <a:off x="3252650" y="2259874"/>
            <a:ext cx="0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252648" y="3324244"/>
            <a:ext cx="1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52648" y="4376056"/>
            <a:ext cx="1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252648" y="5413019"/>
            <a:ext cx="1" cy="676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52648" y="6089832"/>
            <a:ext cx="46264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6" idx="2"/>
          </p:cNvCxnSpPr>
          <p:nvPr/>
        </p:nvCxnSpPr>
        <p:spPr>
          <a:xfrm flipV="1">
            <a:off x="7879077" y="4356405"/>
            <a:ext cx="1" cy="173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0"/>
          </p:cNvCxnSpPr>
          <p:nvPr/>
        </p:nvCxnSpPr>
        <p:spPr>
          <a:xfrm flipH="1" flipV="1">
            <a:off x="7879077" y="2275436"/>
            <a:ext cx="1" cy="14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551714" y="1436914"/>
            <a:ext cx="4454435" cy="1382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588722" y="3271647"/>
            <a:ext cx="4454435" cy="1382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8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3" grpId="0" animBg="1"/>
      <p:bldP spid="16" grpId="0" animBg="1"/>
      <p:bldP spid="17" grpId="0"/>
      <p:bldP spid="18" grpId="0" animBg="1"/>
      <p:bldP spid="19" grpId="0"/>
      <p:bldP spid="10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57261"/>
            <a:ext cx="9905998" cy="8706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err="1" smtClean="0"/>
              <a:t>Cvat</a:t>
            </a:r>
            <a:r>
              <a:rPr lang="en-US" sz="6000" b="1" dirty="0" smtClean="0"/>
              <a:t> (</a:t>
            </a:r>
            <a:r>
              <a:rPr lang="en-US" sz="6000" b="1" cap="none" dirty="0" smtClean="0"/>
              <a:t>cvat.ai</a:t>
            </a:r>
            <a:r>
              <a:rPr lang="en-US" sz="6000" b="1" dirty="0" smtClean="0"/>
              <a:t>) </a:t>
            </a:r>
            <a:endParaRPr lang="en-US" sz="6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332411" y="1606732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Sign in to cvat.ai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32410" y="2677886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the images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332410" y="3749040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Annotate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332410" y="4759877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Download the job/dataset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958838" y="3703263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18208" y="3685697"/>
            <a:ext cx="363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Apply the images and annotation to any model like YOLO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91198" y="1622294"/>
            <a:ext cx="3840479" cy="653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58687" y="1711821"/>
            <a:ext cx="37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Deploy the 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6" idx="0"/>
          </p:cNvCxnSpPr>
          <p:nvPr/>
        </p:nvCxnSpPr>
        <p:spPr>
          <a:xfrm flipH="1">
            <a:off x="3252650" y="2259874"/>
            <a:ext cx="1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252648" y="3324244"/>
            <a:ext cx="1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52648" y="4376056"/>
            <a:ext cx="1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252648" y="5413019"/>
            <a:ext cx="1" cy="676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52648" y="6089832"/>
            <a:ext cx="46264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6" idx="2"/>
          </p:cNvCxnSpPr>
          <p:nvPr/>
        </p:nvCxnSpPr>
        <p:spPr>
          <a:xfrm flipV="1">
            <a:off x="7879077" y="4356405"/>
            <a:ext cx="1" cy="173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0"/>
          </p:cNvCxnSpPr>
          <p:nvPr/>
        </p:nvCxnSpPr>
        <p:spPr>
          <a:xfrm flipH="1" flipV="1">
            <a:off x="7879077" y="2275436"/>
            <a:ext cx="1" cy="14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499463" y="1606732"/>
            <a:ext cx="4428308" cy="1071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664923" y="3312705"/>
            <a:ext cx="4428308" cy="1071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3" grpId="0" animBg="1"/>
      <p:bldP spid="16" grpId="0" animBg="1"/>
      <p:bldP spid="17" grpId="0"/>
      <p:bldP spid="18" grpId="0" animBg="1"/>
      <p:bldP spid="19" grpId="0"/>
      <p:bldP spid="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474" y="2129245"/>
            <a:ext cx="9322525" cy="138071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/>
              <a:t>Let’s get started….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3866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57261"/>
            <a:ext cx="9905998" cy="8706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Process flow </a:t>
            </a:r>
            <a:r>
              <a:rPr lang="en-US" sz="4400" b="1" cap="none" dirty="0" smtClean="0"/>
              <a:t>(to be continued…..)</a:t>
            </a:r>
            <a:endParaRPr lang="en-US" sz="4400" b="1" cap="none" dirty="0"/>
          </a:p>
        </p:txBody>
      </p:sp>
      <p:sp>
        <p:nvSpPr>
          <p:cNvPr id="4" name="Rounded Rectangle 3"/>
          <p:cNvSpPr/>
          <p:nvPr/>
        </p:nvSpPr>
        <p:spPr>
          <a:xfrm>
            <a:off x="4389120" y="1427957"/>
            <a:ext cx="3840479" cy="8310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Dataset Creation</a:t>
            </a:r>
            <a:endParaRPr lang="en-US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389120" y="2716821"/>
            <a:ext cx="3840479" cy="8362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Train the Model</a:t>
            </a:r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389120" y="4010934"/>
            <a:ext cx="3840479" cy="9529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Deploy the Model</a:t>
            </a:r>
          </a:p>
          <a:p>
            <a:pPr algn="ctr"/>
            <a:r>
              <a:rPr lang="en-US" sz="2400" b="1" dirty="0" smtClean="0"/>
              <a:t>(check the accuracy)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389120" y="5329644"/>
            <a:ext cx="3840479" cy="927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Improve your dataset if required</a:t>
            </a:r>
            <a:endParaRPr lang="en-US" sz="28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09359" y="2324936"/>
            <a:ext cx="1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309359" y="3592282"/>
            <a:ext cx="1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309358" y="4963885"/>
            <a:ext cx="1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9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 smtClean="0"/>
              <a:t>Thank you…..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728652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Lecture outcome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9515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Understand the concept of datasets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Create datasets for object detection, object tracking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Keywords</a:t>
            </a:r>
            <a:endParaRPr lang="en-US" sz="5400" b="1" dirty="0"/>
          </a:p>
        </p:txBody>
      </p:sp>
      <p:sp>
        <p:nvSpPr>
          <p:cNvPr id="4" name="Oval 3"/>
          <p:cNvSpPr/>
          <p:nvPr/>
        </p:nvSpPr>
        <p:spPr>
          <a:xfrm>
            <a:off x="775652" y="2097088"/>
            <a:ext cx="3313021" cy="1913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Machine Learning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37901" y="2097087"/>
            <a:ext cx="3313021" cy="1913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Computer Vision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299858" y="2063930"/>
            <a:ext cx="3313021" cy="194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Annotation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10190" y="4336868"/>
            <a:ext cx="3313021" cy="1946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Datasets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1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8884"/>
            <a:ext cx="9905998" cy="94902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contents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7909"/>
            <a:ext cx="9905999" cy="5055326"/>
          </a:xfrm>
        </p:spPr>
        <p:txBody>
          <a:bodyPr>
            <a:noAutofit/>
          </a:bodyPr>
          <a:lstStyle/>
          <a:p>
            <a:r>
              <a:rPr lang="en-US" sz="3200" b="1" i="1" dirty="0" smtClean="0">
                <a:solidFill>
                  <a:schemeClr val="bg1"/>
                </a:solidFill>
              </a:rPr>
              <a:t>What is Computer Vision?</a:t>
            </a:r>
          </a:p>
          <a:p>
            <a:r>
              <a:rPr lang="en-US" sz="3200" b="1" i="1" dirty="0" smtClean="0">
                <a:solidFill>
                  <a:schemeClr val="bg1"/>
                </a:solidFill>
              </a:rPr>
              <a:t>Utilities</a:t>
            </a:r>
          </a:p>
          <a:p>
            <a:r>
              <a:rPr lang="en-US" sz="3200" b="1" i="1" dirty="0" smtClean="0">
                <a:solidFill>
                  <a:schemeClr val="bg1"/>
                </a:solidFill>
              </a:rPr>
              <a:t>What is dataset?</a:t>
            </a:r>
          </a:p>
          <a:p>
            <a:r>
              <a:rPr lang="en-US" sz="3200" b="1" i="1" dirty="0" smtClean="0">
                <a:solidFill>
                  <a:schemeClr val="bg1"/>
                </a:solidFill>
              </a:rPr>
              <a:t>Dataset types</a:t>
            </a:r>
          </a:p>
          <a:p>
            <a:r>
              <a:rPr lang="en-US" sz="3200" b="1" i="1" dirty="0" smtClean="0">
                <a:solidFill>
                  <a:schemeClr val="bg1"/>
                </a:solidFill>
              </a:rPr>
              <a:t>Why is dataset required?</a:t>
            </a:r>
          </a:p>
          <a:p>
            <a:r>
              <a:rPr lang="en-US" sz="3200" b="1" i="1" dirty="0" smtClean="0">
                <a:solidFill>
                  <a:schemeClr val="bg1"/>
                </a:solidFill>
              </a:rPr>
              <a:t>How to create datasets?</a:t>
            </a:r>
          </a:p>
          <a:p>
            <a:r>
              <a:rPr lang="en-US" sz="3200" b="1" i="1" dirty="0" smtClean="0">
                <a:solidFill>
                  <a:schemeClr val="bg1"/>
                </a:solidFill>
              </a:rPr>
              <a:t>Process Flow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7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cap="none" dirty="0" smtClean="0"/>
              <a:t>What Is Computer Vision?</a:t>
            </a:r>
            <a:endParaRPr lang="en-US" sz="5400" b="1" cap="none" dirty="0"/>
          </a:p>
        </p:txBody>
      </p:sp>
      <p:sp>
        <p:nvSpPr>
          <p:cNvPr id="4" name="Rounded Rectangle 3"/>
          <p:cNvSpPr/>
          <p:nvPr/>
        </p:nvSpPr>
        <p:spPr>
          <a:xfrm>
            <a:off x="2066404" y="2711542"/>
            <a:ext cx="3757158" cy="1177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54089" y="2711542"/>
            <a:ext cx="3757158" cy="1177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62994" y="1685109"/>
            <a:ext cx="666206" cy="90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098971" y="1685109"/>
            <a:ext cx="627018" cy="90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3749" y="2890406"/>
            <a:ext cx="342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Field of AI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1434" y="2688931"/>
            <a:ext cx="342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Train computers to interpret &amp; understand the visual world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6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utilities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3109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Image Classification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Object Detection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Object Tracking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Semantic Segmentation</a:t>
            </a:r>
          </a:p>
        </p:txBody>
      </p:sp>
    </p:spTree>
    <p:extLst>
      <p:ext uri="{BB962C8B-B14F-4D97-AF65-F5344CB8AC3E}">
        <p14:creationId xmlns:p14="http://schemas.microsoft.com/office/powerpoint/2010/main" val="97884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821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What is dataset ?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2674"/>
            <a:ext cx="10393091" cy="468956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Collection of records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Play very important role to build any machine learning model 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Can be stored in different file formats:</a:t>
            </a:r>
          </a:p>
        </p:txBody>
      </p:sp>
      <p:sp>
        <p:nvSpPr>
          <p:cNvPr id="4" name="Oval 3"/>
          <p:cNvSpPr/>
          <p:nvPr/>
        </p:nvSpPr>
        <p:spPr>
          <a:xfrm>
            <a:off x="1463041" y="4193177"/>
            <a:ext cx="2103120" cy="177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</a:t>
            </a:r>
            <a:r>
              <a:rPr lang="en-US" sz="3200" b="1" dirty="0" smtClean="0">
                <a:solidFill>
                  <a:schemeClr val="bg1"/>
                </a:solidFill>
              </a:rPr>
              <a:t>sv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(comma separated values)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152106" y="4193176"/>
            <a:ext cx="2103120" cy="177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j</a:t>
            </a:r>
            <a:r>
              <a:rPr lang="en-US" sz="3200" b="1" dirty="0" err="1" smtClean="0">
                <a:solidFill>
                  <a:schemeClr val="bg1"/>
                </a:solidFill>
              </a:rPr>
              <a:t>son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(java script object notation)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41171" y="4193175"/>
            <a:ext cx="2103120" cy="177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xml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305698" y="4071257"/>
            <a:ext cx="2103120" cy="177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txt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90477" y="3592286"/>
            <a:ext cx="13193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043646" y="3879669"/>
            <a:ext cx="3474720" cy="41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5947231" y="3866606"/>
            <a:ext cx="577666" cy="58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24897" y="3879669"/>
            <a:ext cx="838789" cy="47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71500" y="3879669"/>
            <a:ext cx="3317083" cy="28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24897" y="3605349"/>
            <a:ext cx="0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34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821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Dataset types</a:t>
            </a:r>
            <a:endParaRPr lang="en-US" sz="6000" b="1" dirty="0"/>
          </a:p>
        </p:txBody>
      </p:sp>
      <p:sp>
        <p:nvSpPr>
          <p:cNvPr id="4" name="Oval 3"/>
          <p:cNvSpPr/>
          <p:nvPr/>
        </p:nvSpPr>
        <p:spPr>
          <a:xfrm>
            <a:off x="927463" y="2181495"/>
            <a:ext cx="3187337" cy="2599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Numeric Data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(Quantitative)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38696" y="2181495"/>
            <a:ext cx="3337560" cy="2599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Categorical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(Qualitative)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69970" y="2181495"/>
            <a:ext cx="3125789" cy="2599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Ordinal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2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821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why is dataset required ?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76994"/>
            <a:ext cx="9905999" cy="441524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To train ML/AI Models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42754" y="2991394"/>
            <a:ext cx="6544492" cy="2899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More Refined is our dataset,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More is the efficiency of our Machine Models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8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314</TotalTime>
  <Words>296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Tw Cen MT</vt:lpstr>
      <vt:lpstr>Wingdings</vt:lpstr>
      <vt:lpstr>Circuit</vt:lpstr>
      <vt:lpstr>Dataset creation</vt:lpstr>
      <vt:lpstr>Lecture outcome</vt:lpstr>
      <vt:lpstr>Keywords</vt:lpstr>
      <vt:lpstr>contents</vt:lpstr>
      <vt:lpstr>What Is Computer Vision?</vt:lpstr>
      <vt:lpstr>utilities</vt:lpstr>
      <vt:lpstr>What is dataset ?</vt:lpstr>
      <vt:lpstr>Dataset types</vt:lpstr>
      <vt:lpstr>why is dataset required ?</vt:lpstr>
      <vt:lpstr>How to create datasets ?</vt:lpstr>
      <vt:lpstr>Roboflow </vt:lpstr>
      <vt:lpstr>Cvat (cvat.ai) </vt:lpstr>
      <vt:lpstr>Let’s get started….</vt:lpstr>
      <vt:lpstr>Process flow (to be continued…..)</vt:lpstr>
      <vt:lpstr>Thank you…..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admin</dc:creator>
  <cp:lastModifiedBy>admin</cp:lastModifiedBy>
  <cp:revision>25</cp:revision>
  <dcterms:created xsi:type="dcterms:W3CDTF">2022-10-03T05:14:13Z</dcterms:created>
  <dcterms:modified xsi:type="dcterms:W3CDTF">2022-10-10T18:11:11Z</dcterms:modified>
</cp:coreProperties>
</file>