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876320" y="1122480"/>
            <a:ext cx="879120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5297608-9EDA-42DB-A4BA-D7A9DDE1D900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2/16/23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71932B-391A-4B65-9619-74FA323B6BEB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CF5C5E-BEFB-4F9B-9332-A4C670B119BF}" type="datetime">
              <a:rPr b="0" lang="en-US" sz="1050" spc="-1" strike="noStrike">
                <a:solidFill>
                  <a:srgbClr val="ffffff"/>
                </a:solidFill>
                <a:latin typeface="Tw Cen MT"/>
              </a:rPr>
              <a:t>2/16/23</a:t>
            </a:fld>
            <a:endParaRPr b="0" lang="en-IN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CD9351C-E961-4968-8990-66DC1640AB5A}" type="slidenum">
              <a:rPr b="0" lang="en-US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IN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440000" y="1368000"/>
            <a:ext cx="9144000" cy="367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1000"/>
          </a:bodyPr>
          <a:p>
            <a:pPr algn="ctr">
              <a:lnSpc>
                <a:spcPct val="90000"/>
              </a:lnSpc>
            </a:pPr>
            <a:r>
              <a:rPr b="1" lang="en-US" sz="8000" spc="-1" strike="noStrike" cap="all">
                <a:solidFill>
                  <a:srgbClr val="ffffff"/>
                </a:solidFill>
                <a:latin typeface="Tw Cen MT"/>
              </a:rPr>
              <a:t>Welcome </a:t>
            </a:r>
            <a:br/>
            <a:r>
              <a:rPr b="1" lang="en-US" sz="8000" spc="-1" strike="noStrike" cap="all">
                <a:solidFill>
                  <a:srgbClr val="ffffff"/>
                </a:solidFill>
                <a:latin typeface="Tw Cen MT"/>
              </a:rPr>
              <a:t>to</a:t>
            </a:r>
            <a:br/>
            <a:br/>
            <a:r>
              <a:rPr b="1" lang="en-US" sz="8000" spc="-1" strike="noStrike" cap="all">
                <a:solidFill>
                  <a:srgbClr val="ffffff"/>
                </a:solidFill>
                <a:latin typeface="Tw Cen MT"/>
              </a:rPr>
              <a:t> </a:t>
            </a:r>
            <a:br/>
            <a:r>
              <a:rPr b="1" lang="en-US" sz="8000" spc="-1" strike="noStrike" cap="all">
                <a:solidFill>
                  <a:srgbClr val="ffffff"/>
                </a:solidFill>
                <a:latin typeface="Tw Cen MT"/>
              </a:rPr>
              <a:t>Deep learning</a:t>
            </a:r>
            <a:endParaRPr b="0" lang="en-US" sz="8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7022880" y="5437080"/>
            <a:ext cx="4754520" cy="116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 cap="all">
                <a:solidFill>
                  <a:srgbClr val="82ffff"/>
                </a:solidFill>
                <a:latin typeface="Tw Cen MT"/>
              </a:rPr>
              <a:t>Sugandh Gupta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82ffff"/>
                </a:solidFill>
                <a:latin typeface="Tw Cen MT"/>
              </a:rPr>
              <a:t>Gril lab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700280" y="2601000"/>
            <a:ext cx="8791200" cy="16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3" name="Google Shape;16;p17" descr=""/>
          <p:cNvPicPr/>
          <p:nvPr/>
        </p:nvPicPr>
        <p:blipFill>
          <a:blip r:embed="rId1"/>
          <a:stretch/>
        </p:blipFill>
        <p:spPr>
          <a:xfrm>
            <a:off x="433080" y="465840"/>
            <a:ext cx="2533680" cy="560520"/>
          </a:xfrm>
          <a:prstGeom prst="rect">
            <a:avLst/>
          </a:prstGeom>
          <a:ln>
            <a:noFill/>
          </a:ln>
        </p:spPr>
      </p:pic>
      <p:pic>
        <p:nvPicPr>
          <p:cNvPr id="224" name="Picture 2" descr="Logos &amp; Brand Guidelines | NVIDIA"/>
          <p:cNvPicPr/>
          <p:nvPr/>
        </p:nvPicPr>
        <p:blipFill>
          <a:blip r:embed="rId2"/>
          <a:stretch/>
        </p:blipFill>
        <p:spPr>
          <a:xfrm>
            <a:off x="9558360" y="465840"/>
            <a:ext cx="2219040" cy="786600"/>
          </a:xfrm>
          <a:prstGeom prst="rect">
            <a:avLst/>
          </a:prstGeom>
          <a:ln>
            <a:noFill/>
          </a:ln>
        </p:spPr>
      </p:pic>
      <p:pic>
        <p:nvPicPr>
          <p:cNvPr id="225" name="Picture 5" descr=""/>
          <p:cNvPicPr/>
          <p:nvPr/>
        </p:nvPicPr>
        <p:blipFill>
          <a:blip r:embed="rId3"/>
          <a:stretch/>
        </p:blipFill>
        <p:spPr>
          <a:xfrm>
            <a:off x="4968000" y="2773440"/>
            <a:ext cx="2088000" cy="148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141560" y="618480"/>
            <a:ext cx="9905760" cy="101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1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 u="sng">
                <a:solidFill>
                  <a:srgbClr val="ffffff"/>
                </a:solidFill>
                <a:uFillTx/>
                <a:latin typeface="Tw Cen MT"/>
              </a:rPr>
              <a:t>What is Deep Neural Network?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688560" y="4825080"/>
            <a:ext cx="50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5" name="CustomShape 3"/>
          <p:cNvSpPr/>
          <p:nvPr/>
        </p:nvSpPr>
        <p:spPr>
          <a:xfrm>
            <a:off x="7343640" y="4825080"/>
            <a:ext cx="36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3318120" y="1632960"/>
            <a:ext cx="5551920" cy="3228120"/>
          </a:xfrm>
          <a:prstGeom prst="rect">
            <a:avLst/>
          </a:prstGeom>
          <a:ln>
            <a:noFill/>
          </a:ln>
        </p:spPr>
      </p:pic>
      <p:sp>
        <p:nvSpPr>
          <p:cNvPr id="277" name="CustomShape 4"/>
          <p:cNvSpPr/>
          <p:nvPr/>
        </p:nvSpPr>
        <p:spPr>
          <a:xfrm>
            <a:off x="1280160" y="5159880"/>
            <a:ext cx="9388080" cy="822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An Arificial Neural Network (ANN or NN) with multiple layers between Input and Output layers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 flipH="1">
            <a:off x="2624760" y="3357000"/>
            <a:ext cx="1564920" cy="4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9" name="CustomShape 6"/>
          <p:cNvSpPr/>
          <p:nvPr/>
        </p:nvSpPr>
        <p:spPr>
          <a:xfrm>
            <a:off x="448920" y="3638880"/>
            <a:ext cx="2037600" cy="704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Artifcial Neuron/Perceptron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193760" y="368280"/>
            <a:ext cx="9905760" cy="870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3000"/>
          </a:bodyPr>
          <a:p>
            <a:pPr algn="ctr">
              <a:lnSpc>
                <a:spcPct val="90000"/>
              </a:lnSpc>
            </a:pPr>
            <a:r>
              <a:rPr b="1" lang="en-US" sz="6000" spc="-1" strike="noStrike" cap="all">
                <a:solidFill>
                  <a:srgbClr val="ffffff"/>
                </a:solidFill>
                <a:latin typeface="Tw Cen MT"/>
              </a:rPr>
              <a:t>S</a:t>
            </a:r>
            <a:r>
              <a:rPr b="1" lang="en-US" sz="6000" spc="-1" strike="noStrike">
                <a:solidFill>
                  <a:srgbClr val="ffffff"/>
                </a:solidFill>
                <a:latin typeface="Tw Cen MT"/>
              </a:rPr>
              <a:t>teps</a:t>
            </a:r>
            <a:r>
              <a:rPr b="1" lang="en-US" sz="6000" spc="-1" strike="noStrike" cap="all">
                <a:solidFill>
                  <a:srgbClr val="ffffff"/>
                </a:solidFill>
                <a:latin typeface="Tw Cen MT"/>
              </a:rPr>
              <a:t> i</a:t>
            </a:r>
            <a:r>
              <a:rPr b="1" lang="en-US" sz="6000" spc="-1" strike="noStrike">
                <a:solidFill>
                  <a:srgbClr val="ffffff"/>
                </a:solidFill>
                <a:latin typeface="Tw Cen MT"/>
              </a:rPr>
              <a:t>nvolved</a:t>
            </a:r>
            <a:r>
              <a:rPr b="1" lang="en-US" sz="6000" spc="-1" strike="noStrike" cap="all">
                <a:solidFill>
                  <a:srgbClr val="ffffff"/>
                </a:solidFill>
                <a:latin typeface="Tw Cen MT"/>
              </a:rPr>
              <a:t> </a:t>
            </a:r>
            <a:r>
              <a:rPr b="1" lang="en-US" sz="6000" spc="-1" strike="noStrike">
                <a:solidFill>
                  <a:srgbClr val="ffffff"/>
                </a:solidFill>
                <a:latin typeface="Tw Cen MT"/>
              </a:rPr>
              <a:t>in </a:t>
            </a:r>
            <a:r>
              <a:rPr b="1" lang="en-US" sz="6000" spc="-1" strike="noStrike" cap="all">
                <a:solidFill>
                  <a:srgbClr val="ffffff"/>
                </a:solidFill>
                <a:latin typeface="Tw Cen MT"/>
              </a:rPr>
              <a:t>o</a:t>
            </a:r>
            <a:r>
              <a:rPr b="1" lang="en-US" sz="6000" spc="-1" strike="noStrike">
                <a:solidFill>
                  <a:srgbClr val="ffffff"/>
                </a:solidFill>
                <a:latin typeface="Tw Cen MT"/>
              </a:rPr>
              <a:t>bject</a:t>
            </a:r>
            <a:r>
              <a:rPr b="1" lang="en-US" sz="6000" spc="-1" strike="noStrike" cap="all">
                <a:solidFill>
                  <a:srgbClr val="ffffff"/>
                </a:solidFill>
                <a:latin typeface="Tw Cen MT"/>
              </a:rPr>
              <a:t> d</a:t>
            </a:r>
            <a:r>
              <a:rPr b="1" lang="en-US" sz="6000" spc="-1" strike="noStrike">
                <a:solidFill>
                  <a:srgbClr val="ffffff"/>
                </a:solidFill>
                <a:latin typeface="Tw Cen MT"/>
              </a:rPr>
              <a:t>etection</a:t>
            </a:r>
            <a:endParaRPr b="0" lang="en-US" sz="6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918960" y="1578600"/>
            <a:ext cx="3840120" cy="635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Import the images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918960" y="2568240"/>
            <a:ext cx="3840120" cy="626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Annotation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918960" y="3591360"/>
            <a:ext cx="3840120" cy="6526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Dataset Creation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3918960" y="4640760"/>
            <a:ext cx="3840120" cy="617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Train the Model (YOLO)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 flipH="1">
            <a:off x="5838480" y="2214720"/>
            <a:ext cx="360" cy="4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6" name="CustomShape 7"/>
          <p:cNvSpPr/>
          <p:nvPr/>
        </p:nvSpPr>
        <p:spPr>
          <a:xfrm flipH="1">
            <a:off x="5838480" y="3188160"/>
            <a:ext cx="360" cy="4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7" name="CustomShape 8"/>
          <p:cNvSpPr/>
          <p:nvPr/>
        </p:nvSpPr>
        <p:spPr>
          <a:xfrm>
            <a:off x="5839200" y="5258520"/>
            <a:ext cx="360" cy="48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8" name="CustomShape 9"/>
          <p:cNvSpPr/>
          <p:nvPr/>
        </p:nvSpPr>
        <p:spPr>
          <a:xfrm flipH="1">
            <a:off x="5838480" y="4215240"/>
            <a:ext cx="360" cy="41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3918960" y="5752080"/>
            <a:ext cx="3840120" cy="7398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Deploy the model for Object Detection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141560" y="618480"/>
            <a:ext cx="9905760" cy="83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w Cen MT"/>
              </a:rPr>
              <a:t>Important Metrics in Object Detection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240920" y="2218320"/>
            <a:ext cx="3827160" cy="981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Ratio of the number of true positives to the total number of positive predictions</a:t>
            </a: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.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7681680" y="2218320"/>
            <a:ext cx="3827160" cy="984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480" algn="ct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Ratio of the number of true positives to the total number of actual (relevant) objects.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788760" y="4957200"/>
            <a:ext cx="427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Precision =          (True Positive)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(True Positive + False Positive)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Line 5"/>
          <p:cNvSpPr/>
          <p:nvPr/>
        </p:nvSpPr>
        <p:spPr>
          <a:xfrm>
            <a:off x="2129040" y="5280120"/>
            <a:ext cx="260460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5" name="CustomShape 6"/>
          <p:cNvSpPr/>
          <p:nvPr/>
        </p:nvSpPr>
        <p:spPr>
          <a:xfrm>
            <a:off x="6571080" y="4888800"/>
            <a:ext cx="4475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Recall =              (True Positive)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               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(True Positive + False Negative)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6" name="Line 7"/>
          <p:cNvSpPr/>
          <p:nvPr/>
        </p:nvSpPr>
        <p:spPr>
          <a:xfrm>
            <a:off x="7896960" y="5211720"/>
            <a:ext cx="2604240" cy="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7" name="CustomShape 8"/>
          <p:cNvSpPr/>
          <p:nvPr/>
        </p:nvSpPr>
        <p:spPr>
          <a:xfrm>
            <a:off x="1378080" y="1633680"/>
            <a:ext cx="3552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w Cen MT"/>
              </a:rPr>
              <a:t>Precision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1240920" y="3606840"/>
            <a:ext cx="3827160" cy="1026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For example, if the model detected 100 trees, and 90 were correct, the precision is 90 percent.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 flipH="1">
            <a:off x="3153960" y="3200400"/>
            <a:ext cx="360" cy="4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0" name="CustomShape 11"/>
          <p:cNvSpPr/>
          <p:nvPr/>
        </p:nvSpPr>
        <p:spPr>
          <a:xfrm>
            <a:off x="7818840" y="1671120"/>
            <a:ext cx="3552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Tw Cen MT"/>
              </a:rPr>
              <a:t>Recall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7681680" y="3606840"/>
            <a:ext cx="3827160" cy="1026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w Cen MT"/>
              </a:rPr>
              <a:t>For example, if the model correctly detects 75 trees in an image, and there are actually 100 trees in the image, the recall is 75 percent.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 flipH="1">
            <a:off x="9594360" y="3197160"/>
            <a:ext cx="360" cy="4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115280" y="226800"/>
            <a:ext cx="9905760" cy="83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w Cen MT"/>
              </a:rPr>
              <a:t>Important Metrics (contd…)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7272000" y="2112120"/>
            <a:ext cx="3827160" cy="15598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Plot of precision (y-axis) and recall (x-axis)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considered a good predictive model if the precision stays high as the recall increases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860400" y="2016000"/>
            <a:ext cx="5494320" cy="1635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Phenomenon in object detection that describes how boxes overlap.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Used as a threshold for determining whether a predicted outcome is a true positive or a false positive.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06" name="Picture 2" descr="The IoU ratio equals the overlap of bounding boxes (1) over the union of bounding boxes (2)."/>
          <p:cNvPicPr/>
          <p:nvPr/>
        </p:nvPicPr>
        <p:blipFill>
          <a:blip r:embed="rId1"/>
          <a:stretch/>
        </p:blipFill>
        <p:spPr>
          <a:xfrm>
            <a:off x="2121840" y="3844080"/>
            <a:ext cx="2971800" cy="2288520"/>
          </a:xfrm>
          <a:prstGeom prst="rect">
            <a:avLst/>
          </a:prstGeom>
          <a:ln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864000" y="879480"/>
            <a:ext cx="549432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w Cen MT"/>
              </a:rPr>
              <a:t>Intersection over Union(IoU) :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7416000" y="1080360"/>
            <a:ext cx="33120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w Cen MT"/>
              </a:rPr>
              <a:t>Precision-Recall Curve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115280" y="226800"/>
            <a:ext cx="9905760" cy="83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5000"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w Cen MT"/>
              </a:rPr>
              <a:t>Important Metrics (contd…)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589080" y="2937240"/>
            <a:ext cx="4853880" cy="17571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Average AP over multiple IoU thresholds. 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Generally used for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w Cen MT"/>
              </a:rPr>
              <a:t>Multiple Class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352160" y="2937240"/>
            <a:ext cx="3924720" cy="1069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Area under the curve of the precision-recall curve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Generally used for </a:t>
            </a:r>
            <a:r>
              <a:rPr b="1" lang="en-US" sz="1800" spc="-1" strike="noStrike" u="sng">
                <a:solidFill>
                  <a:srgbClr val="000000"/>
                </a:solidFill>
                <a:uFillTx/>
                <a:latin typeface="Tw Cen MT"/>
              </a:rPr>
              <a:t>Single Class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1185480" y="1599480"/>
            <a:ext cx="42588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w Cen MT"/>
              </a:rPr>
              <a:t>Average Precision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6347520" y="1584000"/>
            <a:ext cx="517248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000" spc="-1" strike="noStrike" u="sng">
                <a:solidFill>
                  <a:srgbClr val="000000"/>
                </a:solidFill>
                <a:uFillTx/>
                <a:latin typeface="Tw Cen MT"/>
              </a:rPr>
              <a:t>Mean Average Precision (mAP)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7000"/>
          </a:bodyPr>
          <a:p>
            <a:pPr algn="ctr">
              <a:lnSpc>
                <a:spcPct val="90000"/>
              </a:lnSpc>
            </a:pPr>
            <a:r>
              <a:rPr b="1" lang="en-US" sz="8800" spc="-1" strike="noStrike" cap="all">
                <a:solidFill>
                  <a:srgbClr val="ffffff"/>
                </a:solidFill>
                <a:latin typeface="Tw Cen MT"/>
              </a:rPr>
              <a:t>Thank you…..</a:t>
            </a:r>
            <a:endParaRPr b="0" lang="en-US" sz="8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1560" y="618480"/>
            <a:ext cx="9905760" cy="101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w Cen MT"/>
              </a:rPr>
              <a:t>Lecture Outcomes: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141560" y="2097000"/>
            <a:ext cx="9905760" cy="41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Understand the concept of Deep Learning</a:t>
            </a:r>
            <a:endParaRPr b="0" lang="en-US" sz="32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w Cen MT"/>
              </a:rPr>
              <a:t>Understand the important terms and concepts involved in Deep Learning</a:t>
            </a:r>
            <a:endParaRPr b="0" lang="en-US" sz="32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41560" y="279000"/>
            <a:ext cx="9905760" cy="948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 cap="all">
                <a:solidFill>
                  <a:srgbClr val="ffffff"/>
                </a:solidFill>
                <a:latin typeface="Tw Cen MT"/>
              </a:rPr>
              <a:t>contents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41560" y="1032120"/>
            <a:ext cx="9905760" cy="568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AI vs ML vs DL 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Why Deep Learning?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What is Deep Learning?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Applications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What is Deep Neural Network?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YOLO vs. other detectors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Working of YOLO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YOLO Versions 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en-US" sz="2800" spc="-1" strike="noStrike">
                <a:solidFill>
                  <a:srgbClr val="000000"/>
                </a:solidFill>
                <a:latin typeface="Tw Cen MT"/>
              </a:rPr>
              <a:t>Implementation with YOLO</a:t>
            </a: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5" descr=""/>
          <p:cNvPicPr/>
          <p:nvPr/>
        </p:nvPicPr>
        <p:blipFill>
          <a:blip r:embed="rId1"/>
          <a:stretch/>
        </p:blipFill>
        <p:spPr>
          <a:xfrm>
            <a:off x="2926080" y="1084320"/>
            <a:ext cx="6047640" cy="49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284480" y="1216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w Cen MT"/>
              </a:rPr>
              <a:t>AI VS ML VS DL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graphicFrame>
        <p:nvGraphicFramePr>
          <p:cNvPr id="232" name="Table 2"/>
          <p:cNvGraphicFramePr/>
          <p:nvPr/>
        </p:nvGraphicFramePr>
        <p:xfrm>
          <a:off x="587880" y="1410840"/>
          <a:ext cx="11298960" cy="0"/>
        </p:xfrm>
        <a:graphic>
          <a:graphicData uri="http://schemas.openxmlformats.org/drawingml/2006/table">
            <a:tbl>
              <a:tblPr/>
              <a:tblGrid>
                <a:gridCol w="3766320"/>
                <a:gridCol w="3766320"/>
                <a:gridCol w="376632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       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1956 (Mcarthy)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Machine to mimic Human Behaviour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    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0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1959 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(Samuel)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Machine to ‘Learn’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Training 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Testing 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2000 (Aizenburg)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Algo inspired by structure and function of Human Brain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Training 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 marL="228600" indent="-228240">
                        <a:lnSpc>
                          <a:spcPct val="120000"/>
                        </a:lnSpc>
                        <a:spcBef>
                          <a:spcPts val="1001"/>
                        </a:spcBef>
                        <a:buClr>
                          <a:srgbClr val="000000"/>
                        </a:buClr>
                        <a:buSzPct val="125000"/>
                        <a:buFont typeface="Arial"/>
                        <a:buChar char="•"/>
                      </a:pPr>
                      <a:r>
                        <a:rPr b="0" lang="en-US" sz="3200" spc="-1" strike="noStrike">
                          <a:solidFill>
                            <a:srgbClr val="000000"/>
                          </a:solidFill>
                          <a:latin typeface="Tw Cen MT"/>
                        </a:rPr>
                        <a:t>Testing</a:t>
                      </a:r>
                      <a:endParaRPr b="0" lang="en-IN" sz="3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2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endParaRPr b="0" lang="en-IN" sz="3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33" name="CustomShape 3"/>
          <p:cNvSpPr/>
          <p:nvPr/>
        </p:nvSpPr>
        <p:spPr>
          <a:xfrm>
            <a:off x="1130760" y="1410840"/>
            <a:ext cx="1932840" cy="606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AI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4" name="Line 4"/>
          <p:cNvSpPr/>
          <p:nvPr/>
        </p:nvSpPr>
        <p:spPr>
          <a:xfrm>
            <a:off x="3933360" y="1467360"/>
            <a:ext cx="71640" cy="51206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4951080" y="1427760"/>
            <a:ext cx="1893600" cy="606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ML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8912160" y="1427760"/>
            <a:ext cx="1932840" cy="606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DL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7" name="Line 7"/>
          <p:cNvSpPr/>
          <p:nvPr/>
        </p:nvSpPr>
        <p:spPr>
          <a:xfrm>
            <a:off x="7870320" y="1467360"/>
            <a:ext cx="61200" cy="50115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8" name="CustomShape 8"/>
          <p:cNvSpPr/>
          <p:nvPr/>
        </p:nvSpPr>
        <p:spPr>
          <a:xfrm>
            <a:off x="6028200" y="4362840"/>
            <a:ext cx="36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9" name="CustomShape 9"/>
          <p:cNvSpPr/>
          <p:nvPr/>
        </p:nvSpPr>
        <p:spPr>
          <a:xfrm flipV="1">
            <a:off x="9679680" y="4867920"/>
            <a:ext cx="360" cy="50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0" name="CustomShape 10"/>
          <p:cNvSpPr/>
          <p:nvPr/>
        </p:nvSpPr>
        <p:spPr>
          <a:xfrm>
            <a:off x="9509760" y="5708520"/>
            <a:ext cx="360" cy="31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1" name="CustomShape 11"/>
          <p:cNvSpPr/>
          <p:nvPr/>
        </p:nvSpPr>
        <p:spPr>
          <a:xfrm flipH="1" flipV="1">
            <a:off x="5898240" y="4950000"/>
            <a:ext cx="10080" cy="34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5" descr=""/>
          <p:cNvPicPr/>
          <p:nvPr/>
        </p:nvPicPr>
        <p:blipFill>
          <a:blip r:embed="rId1"/>
          <a:stretch/>
        </p:blipFill>
        <p:spPr>
          <a:xfrm>
            <a:off x="2273040" y="1345320"/>
            <a:ext cx="7001280" cy="450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41560" y="618480"/>
            <a:ext cx="9905760" cy="101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 u="sng">
                <a:solidFill>
                  <a:srgbClr val="ffffff"/>
                </a:solidFill>
                <a:uFillTx/>
                <a:latin typeface="Tw Cen MT"/>
              </a:rPr>
              <a:t>What is Deep Learning?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44" name="Picture 6" descr=""/>
          <p:cNvPicPr/>
          <p:nvPr/>
        </p:nvPicPr>
        <p:blipFill>
          <a:blip r:embed="rId1"/>
          <a:stretch/>
        </p:blipFill>
        <p:spPr>
          <a:xfrm>
            <a:off x="3566160" y="1632960"/>
            <a:ext cx="4401720" cy="236412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>
            <a:off x="814680" y="4315320"/>
            <a:ext cx="287352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Mimics the network of neurons in brain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4191120" y="4315320"/>
            <a:ext cx="315216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Type if machine learning based on artificial neural network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7707240" y="4315320"/>
            <a:ext cx="397944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Multiple layers of processing used to extract progressively higher level features from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3688560" y="4825080"/>
            <a:ext cx="50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9" name="CustomShape 6"/>
          <p:cNvSpPr/>
          <p:nvPr/>
        </p:nvSpPr>
        <p:spPr>
          <a:xfrm>
            <a:off x="7343640" y="4825080"/>
            <a:ext cx="363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0" name="CustomShape 7"/>
          <p:cNvSpPr/>
          <p:nvPr/>
        </p:nvSpPr>
        <p:spPr>
          <a:xfrm>
            <a:off x="2251800" y="5652720"/>
            <a:ext cx="225468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Input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5297760" y="5652720"/>
            <a:ext cx="204552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Hidden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>
            <a:off x="8343360" y="5652720"/>
            <a:ext cx="225468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Output Layer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4506840" y="6162120"/>
            <a:ext cx="79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CustomShape 11"/>
          <p:cNvSpPr/>
          <p:nvPr/>
        </p:nvSpPr>
        <p:spPr>
          <a:xfrm>
            <a:off x="7343640" y="6162120"/>
            <a:ext cx="99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141560" y="618480"/>
            <a:ext cx="9905760" cy="101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 u="sng">
                <a:solidFill>
                  <a:srgbClr val="ffffff"/>
                </a:solidFill>
                <a:uFillTx/>
                <a:latin typeface="Tw Cen MT"/>
              </a:rPr>
              <a:t>Why Deep Learning?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6" name="CustomShape 2"/>
          <p:cNvSpPr/>
          <p:nvPr/>
        </p:nvSpPr>
        <p:spPr>
          <a:xfrm flipH="1">
            <a:off x="3709080" y="1632960"/>
            <a:ext cx="2384280" cy="15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6094440" y="1632960"/>
            <a:ext cx="159120" cy="15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8" name="CustomShape 4"/>
          <p:cNvSpPr/>
          <p:nvPr/>
        </p:nvSpPr>
        <p:spPr>
          <a:xfrm>
            <a:off x="6055920" y="1632960"/>
            <a:ext cx="3205440" cy="15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CustomShape 5"/>
          <p:cNvSpPr/>
          <p:nvPr/>
        </p:nvSpPr>
        <p:spPr>
          <a:xfrm>
            <a:off x="2746800" y="3200400"/>
            <a:ext cx="223344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Increased Computing Power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5172480" y="3200400"/>
            <a:ext cx="216288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Complex Problems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8179920" y="3200400"/>
            <a:ext cx="216288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Feature Extraction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 flipH="1">
            <a:off x="2193480" y="1632960"/>
            <a:ext cx="3899880" cy="156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3" name="CustomShape 9"/>
          <p:cNvSpPr/>
          <p:nvPr/>
        </p:nvSpPr>
        <p:spPr>
          <a:xfrm>
            <a:off x="394560" y="3200400"/>
            <a:ext cx="223344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Handles huge amount of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1141560" y="618480"/>
            <a:ext cx="9905760" cy="1014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 u="sng">
                <a:solidFill>
                  <a:srgbClr val="ffffff"/>
                </a:solidFill>
                <a:uFillTx/>
                <a:latin typeface="Tw Cen MT"/>
              </a:rPr>
              <a:t>Applications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5" name="CustomShape 2"/>
          <p:cNvSpPr/>
          <p:nvPr/>
        </p:nvSpPr>
        <p:spPr>
          <a:xfrm flipH="1">
            <a:off x="4593960" y="1466280"/>
            <a:ext cx="199188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6564240" y="1456560"/>
            <a:ext cx="11160" cy="14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6575400" y="1469520"/>
            <a:ext cx="3164760" cy="137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5"/>
          <p:cNvSpPr/>
          <p:nvPr/>
        </p:nvSpPr>
        <p:spPr>
          <a:xfrm>
            <a:off x="3319920" y="2864160"/>
            <a:ext cx="223344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Medical Field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5943240" y="2860920"/>
            <a:ext cx="216288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Self Driving Cars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CustomShape 7"/>
          <p:cNvSpPr/>
          <p:nvPr/>
        </p:nvSpPr>
        <p:spPr>
          <a:xfrm>
            <a:off x="9199080" y="2860920"/>
            <a:ext cx="216288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Translation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1" name="CustomShape 8"/>
          <p:cNvSpPr/>
          <p:nvPr/>
        </p:nvSpPr>
        <p:spPr>
          <a:xfrm flipH="1">
            <a:off x="2215800" y="1466280"/>
            <a:ext cx="4348080" cy="13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2" name="CustomShape 9"/>
          <p:cNvSpPr/>
          <p:nvPr/>
        </p:nvSpPr>
        <p:spPr>
          <a:xfrm>
            <a:off x="775800" y="2860920"/>
            <a:ext cx="2233440" cy="10184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w Cen MT"/>
              </a:rPr>
              <a:t>Robotics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1357</TotalTime>
  <Application>LibreOffice/6.4.7.2$Linux_X86_64 LibreOffice_project/40$Build-2</Application>
  <Words>747</Words>
  <Paragraphs>155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2022-10-03T05:14:13Z</dcterms:created>
  <dc:creator>admin</dc:creator>
  <dc:description/>
  <dc:language>en-IN</dc:language>
  <cp:lastModifiedBy/>
  <dcterms:modified xsi:type="dcterms:W3CDTF">2023-02-16T09:56:18Z</dcterms:modified>
  <cp:revision>76</cp:revision>
  <dc:subject/>
  <dc:title>Computer vision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