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3" r:id="rId13"/>
  </p:sldIdLst>
  <p:sldSz cx="10080625" cy="63007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8256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96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84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768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84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768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473840"/>
            <a:ext cx="9071280" cy="36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907128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50920"/>
            <a:ext cx="9071280" cy="48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473840"/>
            <a:ext cx="9071280" cy="3653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38256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96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84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7680" y="147384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84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7680" y="3382560"/>
            <a:ext cx="29206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907128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250920"/>
            <a:ext cx="9071280" cy="4875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338256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67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473840"/>
            <a:ext cx="442656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82560"/>
            <a:ext cx="9071280" cy="174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600000"/>
            <a:ext cx="503280" cy="89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19640" y="250560"/>
            <a:ext cx="885420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19640" y="1800000"/>
            <a:ext cx="863856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39760"/>
            <a:ext cx="503280" cy="89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3640" y="25092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67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3640" y="1473840"/>
            <a:ext cx="9071280" cy="365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7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33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67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7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7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7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7055640" y="295920"/>
            <a:ext cx="2878560" cy="461160"/>
          </a:xfrm>
          <a:prstGeom prst="rect">
            <a:avLst/>
          </a:prstGeom>
          <a:ln>
            <a:noFill/>
          </a:ln>
        </p:spPr>
      </p:pic>
      <p:pic>
        <p:nvPicPr>
          <p:cNvPr id="81" name="Google Shape;61;p1"/>
          <p:cNvPicPr/>
          <p:nvPr/>
        </p:nvPicPr>
        <p:blipFill>
          <a:blip r:embed="rId3"/>
          <a:stretch/>
        </p:blipFill>
        <p:spPr>
          <a:xfrm>
            <a:off x="151560" y="291960"/>
            <a:ext cx="2532960" cy="466920"/>
          </a:xfrm>
          <a:prstGeom prst="rect">
            <a:avLst/>
          </a:prstGeom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812800" y="1562100"/>
            <a:ext cx="86360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/>
              <a:t>Quick Recap</a:t>
            </a:r>
          </a:p>
          <a:p>
            <a:pPr algn="ctr"/>
            <a:r>
              <a:rPr lang="en-US" sz="5400" b="1" i="1" dirty="0" smtClean="0"/>
              <a:t>(Oct-Dec 2022)</a:t>
            </a:r>
            <a:endParaRPr lang="en-US" sz="5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/>
        </p:blipFill>
        <p:spPr>
          <a:xfrm>
            <a:off x="6985820" y="418797"/>
            <a:ext cx="2878560" cy="461160"/>
          </a:xfrm>
          <a:prstGeom prst="rect">
            <a:avLst/>
          </a:prstGeom>
          <a:ln>
            <a:noFill/>
          </a:ln>
        </p:spPr>
      </p:pic>
      <p:pic>
        <p:nvPicPr>
          <p:cNvPr id="3" name="Google Shape;61;p1"/>
          <p:cNvPicPr/>
          <p:nvPr/>
        </p:nvPicPr>
        <p:blipFill>
          <a:blip r:embed="rId3"/>
          <a:stretch/>
        </p:blipFill>
        <p:spPr>
          <a:xfrm>
            <a:off x="549620" y="413037"/>
            <a:ext cx="2532960" cy="466920"/>
          </a:xfrm>
          <a:prstGeom prst="rect">
            <a:avLst/>
          </a:prstGeom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1968500" y="1803400"/>
            <a:ext cx="6235700" cy="2019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Lets Move Ahead 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381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/>
        </p:blipFill>
        <p:spPr>
          <a:xfrm>
            <a:off x="6985820" y="418797"/>
            <a:ext cx="2878560" cy="461160"/>
          </a:xfrm>
          <a:prstGeom prst="rect">
            <a:avLst/>
          </a:prstGeom>
          <a:ln>
            <a:noFill/>
          </a:ln>
        </p:spPr>
      </p:pic>
      <p:pic>
        <p:nvPicPr>
          <p:cNvPr id="3" name="Google Shape;61;p1"/>
          <p:cNvPicPr/>
          <p:nvPr/>
        </p:nvPicPr>
        <p:blipFill>
          <a:blip r:embed="rId3"/>
          <a:stretch/>
        </p:blipFill>
        <p:spPr>
          <a:xfrm>
            <a:off x="549620" y="413037"/>
            <a:ext cx="2532960" cy="466920"/>
          </a:xfrm>
          <a:prstGeom prst="rect">
            <a:avLst/>
          </a:prstGeom>
          <a:ln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2019300" y="1041400"/>
            <a:ext cx="58420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Upcoming Sessions</a:t>
            </a:r>
            <a:endParaRPr lang="en-US" sz="4400" b="1" dirty="0"/>
          </a:p>
        </p:txBody>
      </p:sp>
      <p:pic>
        <p:nvPicPr>
          <p:cNvPr id="1026" name="Picture 2" descr="Upcoming GIFs - Get the best gif on GIFE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519362"/>
            <a:ext cx="2762250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25500" y="2769393"/>
            <a:ext cx="43053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Object Violation Alert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17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5000" y="2076450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Computer Vision</a:t>
            </a: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794000" y="824002"/>
            <a:ext cx="4597400" cy="820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Key Topics</a:t>
            </a:r>
            <a:endParaRPr lang="en-US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35000" y="3419475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</a:t>
            </a:r>
            <a:r>
              <a:rPr lang="en-US" sz="2400" b="1" dirty="0" err="1" smtClean="0"/>
              <a:t>penCV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35000" y="4762500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Annotation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Roboflow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892800" y="3333750"/>
            <a:ext cx="3467100" cy="1225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 Detection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00" y="2603500"/>
            <a:ext cx="2844800" cy="2686050"/>
            <a:chOff x="3048000" y="2603500"/>
            <a:chExt cx="2844800" cy="2686050"/>
          </a:xfrm>
        </p:grpSpPr>
        <p:cxnSp>
          <p:nvCxnSpPr>
            <p:cNvPr id="13" name="Straight Arrow Connector 12"/>
            <p:cNvCxnSpPr>
              <a:stCxn id="2" idx="3"/>
              <a:endCxn id="4" idx="1"/>
            </p:cNvCxnSpPr>
            <p:nvPr/>
          </p:nvCxnSpPr>
          <p:spPr>
            <a:xfrm>
              <a:off x="3048000" y="2603500"/>
              <a:ext cx="2844800" cy="134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4" idx="1"/>
            </p:cNvCxnSpPr>
            <p:nvPr/>
          </p:nvCxnSpPr>
          <p:spPr>
            <a:xfrm>
              <a:off x="3048000" y="3946525"/>
              <a:ext cx="284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4" idx="1"/>
            </p:cNvCxnSpPr>
            <p:nvPr/>
          </p:nvCxnSpPr>
          <p:spPr>
            <a:xfrm flipV="1">
              <a:off x="3048000" y="3946525"/>
              <a:ext cx="2844800" cy="134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Google Shape;61;p1"/>
          <p:cNvPicPr/>
          <p:nvPr/>
        </p:nvPicPr>
        <p:blipFill>
          <a:blip r:embed="rId2"/>
          <a:stretch/>
        </p:blipFill>
        <p:spPr>
          <a:xfrm>
            <a:off x="575020" y="21262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3"/>
          <a:stretch/>
        </p:blipFill>
        <p:spPr>
          <a:xfrm>
            <a:off x="7023920" y="228297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5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25700" y="841375"/>
            <a:ext cx="5651500" cy="62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Object Detection</a:t>
            </a:r>
            <a:endParaRPr lang="en-US" sz="4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425700" y="1895476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Collection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425700" y="3238500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Annotation &amp; Dataset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25700" y="4629149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 Training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664200" y="1895476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 Evaluation &amp; Testing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664200" y="3238500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Gmail API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664200" y="4629149"/>
            <a:ext cx="2413000" cy="1054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Front End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stCxn id="2" idx="2"/>
            <a:endCxn id="6" idx="0"/>
          </p:cNvCxnSpPr>
          <p:nvPr/>
        </p:nvCxnSpPr>
        <p:spPr>
          <a:xfrm>
            <a:off x="3632200" y="2949576"/>
            <a:ext cx="0" cy="28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632200" y="4292600"/>
            <a:ext cx="0" cy="33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32200" y="1676400"/>
            <a:ext cx="3238500" cy="4330700"/>
            <a:chOff x="3632200" y="1676400"/>
            <a:chExt cx="3238500" cy="43307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32200" y="1676400"/>
              <a:ext cx="1676400" cy="4330700"/>
              <a:chOff x="3632200" y="1676400"/>
              <a:chExt cx="1676400" cy="43307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3632200" y="6007100"/>
                <a:ext cx="1638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7" idx="2"/>
              </p:cNvCxnSpPr>
              <p:nvPr/>
            </p:nvCxnSpPr>
            <p:spPr>
              <a:xfrm>
                <a:off x="3632200" y="5683249"/>
                <a:ext cx="0" cy="3238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5283200" y="1676400"/>
                <a:ext cx="25400" cy="4330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308600" y="1676400"/>
              <a:ext cx="1549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0" idx="0"/>
            </p:cNvCxnSpPr>
            <p:nvPr/>
          </p:nvCxnSpPr>
          <p:spPr>
            <a:xfrm>
              <a:off x="6858000" y="1676400"/>
              <a:ext cx="12700" cy="21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>
            <a:stCxn id="10" idx="2"/>
            <a:endCxn id="11" idx="0"/>
          </p:cNvCxnSpPr>
          <p:nvPr/>
        </p:nvCxnSpPr>
        <p:spPr>
          <a:xfrm>
            <a:off x="6870700" y="2949576"/>
            <a:ext cx="0" cy="28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2" idx="0"/>
          </p:cNvCxnSpPr>
          <p:nvPr/>
        </p:nvCxnSpPr>
        <p:spPr>
          <a:xfrm>
            <a:off x="6870700" y="4292600"/>
            <a:ext cx="0" cy="33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oogle Shape;61;p1"/>
          <p:cNvPicPr/>
          <p:nvPr/>
        </p:nvPicPr>
        <p:blipFill>
          <a:blip r:embed="rId2"/>
          <a:stretch/>
        </p:blipFill>
        <p:spPr>
          <a:xfrm>
            <a:off x="587720" y="206181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3"/>
          <a:stretch/>
        </p:blipFill>
        <p:spPr>
          <a:xfrm>
            <a:off x="7011220" y="235753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6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43000" y="1041400"/>
            <a:ext cx="821690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Which Object Detection Model?</a:t>
            </a:r>
            <a:endParaRPr lang="en-US" sz="4000" b="1" dirty="0"/>
          </a:p>
        </p:txBody>
      </p:sp>
      <p:pic>
        <p:nvPicPr>
          <p:cNvPr id="1026" name="Picture 2" descr="Which-will-it-be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35250"/>
            <a:ext cx="3683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84800" y="3422650"/>
            <a:ext cx="397510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YOLOv</a:t>
            </a:r>
            <a:r>
              <a:rPr lang="en-US" sz="3600" b="1" dirty="0"/>
              <a:t>7</a:t>
            </a:r>
          </a:p>
        </p:txBody>
      </p:sp>
      <p:pic>
        <p:nvPicPr>
          <p:cNvPr id="18" name="Google Shape;61;p1"/>
          <p:cNvPicPr/>
          <p:nvPr/>
        </p:nvPicPr>
        <p:blipFill>
          <a:blip r:embed="rId3"/>
          <a:stretch/>
        </p:blipFill>
        <p:spPr>
          <a:xfrm>
            <a:off x="600420" y="298255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4"/>
          <a:stretch/>
        </p:blipFill>
        <p:spPr>
          <a:xfrm>
            <a:off x="7011220" y="310170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4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200" y="711200"/>
            <a:ext cx="4216400" cy="104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Yolov7</a:t>
            </a:r>
            <a:endParaRPr lang="en-US" sz="4000" b="1" dirty="0"/>
          </a:p>
        </p:txBody>
      </p:sp>
      <p:sp>
        <p:nvSpPr>
          <p:cNvPr id="5" name="CustomShape 2"/>
          <p:cNvSpPr/>
          <p:nvPr/>
        </p:nvSpPr>
        <p:spPr>
          <a:xfrm>
            <a:off x="721340" y="2371500"/>
            <a:ext cx="8638560" cy="24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Single CNN </a:t>
            </a: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COCO dataset (80 classes)</a:t>
            </a: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with both high resolution and low resolution inputs</a:t>
            </a: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IN" sz="2800" spc="-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Speed and Accuracy</a:t>
            </a:r>
          </a:p>
        </p:txBody>
      </p:sp>
      <p:pic>
        <p:nvPicPr>
          <p:cNvPr id="6" name="Google Shape;61;p1"/>
          <p:cNvPicPr/>
          <p:nvPr/>
        </p:nvPicPr>
        <p:blipFill>
          <a:blip r:embed="rId2"/>
          <a:stretch/>
        </p:blipFill>
        <p:spPr>
          <a:xfrm>
            <a:off x="536920" y="24428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7023920" y="228297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9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2000" y="838200"/>
            <a:ext cx="61468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Deep Learning </a:t>
            </a:r>
            <a:endParaRPr lang="en-US" sz="4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927100" y="1930400"/>
            <a:ext cx="35179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Neural Networks</a:t>
            </a:r>
          </a:p>
          <a:p>
            <a:pPr algn="ctr"/>
            <a:r>
              <a:rPr lang="en-US" sz="2400" b="1" dirty="0" smtClean="0"/>
              <a:t>(layers)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27100" y="3302000"/>
            <a:ext cx="35179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Weights, Bias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27100" y="4597400"/>
            <a:ext cx="35179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Activation Functions</a:t>
            </a:r>
          </a:p>
          <a:p>
            <a:pPr algn="ctr"/>
            <a:r>
              <a:rPr lang="en-US" sz="2400" b="1" dirty="0" smtClean="0"/>
              <a:t>(Sigmoid, </a:t>
            </a:r>
            <a:r>
              <a:rPr lang="en-US" sz="2400" b="1" dirty="0" err="1" smtClean="0"/>
              <a:t>relu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880100" y="1930400"/>
            <a:ext cx="35941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Loss Functions</a:t>
            </a:r>
          </a:p>
          <a:p>
            <a:pPr algn="ctr"/>
            <a:r>
              <a:rPr lang="en-US" sz="2400" b="1" dirty="0" smtClean="0"/>
              <a:t>(binary, categorical…)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80100" y="3302000"/>
            <a:ext cx="35941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Optimizers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sgd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adam</a:t>
            </a:r>
            <a:r>
              <a:rPr lang="en-US" sz="2400" b="1" dirty="0" smtClean="0"/>
              <a:t> ..)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880100" y="4546600"/>
            <a:ext cx="3594100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Evaluation Metrics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dirty="0" err="1" smtClean="0"/>
              <a:t>mAP</a:t>
            </a:r>
            <a:r>
              <a:rPr lang="en-US" sz="2400" b="1" dirty="0" smtClean="0"/>
              <a:t>, Confusion metrics…)</a:t>
            </a:r>
            <a:endParaRPr lang="en-US" sz="2400" b="1" dirty="0"/>
          </a:p>
        </p:txBody>
      </p:sp>
      <p:pic>
        <p:nvPicPr>
          <p:cNvPr id="11" name="Google Shape;61;p1"/>
          <p:cNvPicPr/>
          <p:nvPr/>
        </p:nvPicPr>
        <p:blipFill>
          <a:blip r:embed="rId2"/>
          <a:stretch/>
        </p:blipFill>
        <p:spPr>
          <a:xfrm>
            <a:off x="536920" y="31264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7023920" y="302820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1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97200" y="825500"/>
            <a:ext cx="43942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CNN</a:t>
            </a:r>
            <a:endParaRPr lang="en-US" sz="4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927100" y="1930400"/>
            <a:ext cx="35179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Kernel/Filter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27100" y="3302000"/>
            <a:ext cx="35179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Stride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27100" y="4597400"/>
            <a:ext cx="35179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Padding</a:t>
            </a:r>
          </a:p>
          <a:p>
            <a:pPr algn="ctr"/>
            <a:r>
              <a:rPr lang="en-US" sz="2400" b="1" dirty="0" smtClean="0"/>
              <a:t>(Zero </a:t>
            </a:r>
            <a:r>
              <a:rPr lang="en-US" sz="2400" b="1" dirty="0" err="1" smtClean="0"/>
              <a:t>padding‘same</a:t>
            </a:r>
            <a:r>
              <a:rPr lang="en-US" sz="2400" b="1" dirty="0" smtClean="0"/>
              <a:t>’) 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880100" y="1930400"/>
            <a:ext cx="35941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Pooling</a:t>
            </a:r>
          </a:p>
          <a:p>
            <a:pPr algn="ctr"/>
            <a:r>
              <a:rPr lang="en-US" sz="2400" b="1" dirty="0" smtClean="0"/>
              <a:t>(Max pool..)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80100" y="3302000"/>
            <a:ext cx="35941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Fully Connected Layer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880100" y="4546600"/>
            <a:ext cx="3594100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Softmax</a:t>
            </a:r>
            <a:r>
              <a:rPr lang="en-US" sz="2400" b="1" dirty="0" smtClean="0"/>
              <a:t> or sigmoid..</a:t>
            </a:r>
            <a:endParaRPr lang="en-US" sz="2400" b="1" dirty="0"/>
          </a:p>
        </p:txBody>
      </p:sp>
      <p:pic>
        <p:nvPicPr>
          <p:cNvPr id="11" name="Google Shape;61;p1"/>
          <p:cNvPicPr/>
          <p:nvPr/>
        </p:nvPicPr>
        <p:blipFill>
          <a:blip r:embed="rId2"/>
          <a:stretch/>
        </p:blipFill>
        <p:spPr>
          <a:xfrm>
            <a:off x="575020" y="35858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6935020" y="364340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44700" y="749300"/>
            <a:ext cx="62484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927100" y="1930400"/>
            <a:ext cx="35179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mAP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27100" y="3302000"/>
            <a:ext cx="35179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Confusion Matrix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27100" y="4597400"/>
            <a:ext cx="35179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Precision-Recall Curve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880100" y="1930400"/>
            <a:ext cx="35941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Accuracy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80100" y="3302000"/>
            <a:ext cx="35941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F1 Score</a:t>
            </a:r>
            <a:endParaRPr lang="en-US" sz="2400" b="1" dirty="0"/>
          </a:p>
        </p:txBody>
      </p:sp>
      <p:pic>
        <p:nvPicPr>
          <p:cNvPr id="11" name="Google Shape;61;p1"/>
          <p:cNvPicPr/>
          <p:nvPr/>
        </p:nvPicPr>
        <p:blipFill>
          <a:blip r:embed="rId2"/>
          <a:stretch/>
        </p:blipFill>
        <p:spPr>
          <a:xfrm>
            <a:off x="486120" y="22374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6973120" y="229500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2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27100" y="1930400"/>
            <a:ext cx="35179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mAP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27100" y="3302000"/>
            <a:ext cx="35179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Confusion Matrix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27100" y="4597400"/>
            <a:ext cx="35179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Precision-Recall Curve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880100" y="1930400"/>
            <a:ext cx="3594100" cy="107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Accuracy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80100" y="3302000"/>
            <a:ext cx="35941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F1 Score</a:t>
            </a:r>
            <a:endParaRPr lang="en-US" sz="2400" b="1" dirty="0"/>
          </a:p>
        </p:txBody>
      </p:sp>
      <p:pic>
        <p:nvPicPr>
          <p:cNvPr id="11" name="Google Shape;61;p1"/>
          <p:cNvPicPr/>
          <p:nvPr/>
        </p:nvPicPr>
        <p:blipFill>
          <a:blip r:embed="rId2"/>
          <a:stretch/>
        </p:blipFill>
        <p:spPr>
          <a:xfrm>
            <a:off x="486120" y="223740"/>
            <a:ext cx="2532960" cy="46692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/>
        </p:blipFill>
        <p:spPr>
          <a:xfrm>
            <a:off x="6973120" y="229500"/>
            <a:ext cx="2878560" cy="461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5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151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admin</dc:creator>
  <dc:description/>
  <cp:lastModifiedBy>admin</cp:lastModifiedBy>
  <cp:revision>116</cp:revision>
  <dcterms:created xsi:type="dcterms:W3CDTF">2023-01-10T15:14:03Z</dcterms:created>
  <dcterms:modified xsi:type="dcterms:W3CDTF">2023-02-07T06:22:16Z</dcterms:modified>
  <dc:language>en-IN</dc:language>
</cp:coreProperties>
</file>