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10688638" cy="15124113"/>
  <p:notesSz cx="6858000" cy="9144000"/>
  <p:defaultTextStyle>
    <a:defPPr>
      <a:defRPr lang="en-US"/>
    </a:defPPr>
    <a:lvl1pPr marL="0" algn="l" defTabSz="1518341" rtl="0" eaLnBrk="1" latinLnBrk="0" hangingPunct="1">
      <a:defRPr sz="3000" kern="1200">
        <a:solidFill>
          <a:schemeClr val="tx1"/>
        </a:solidFill>
        <a:latin typeface="+mn-lt"/>
        <a:ea typeface="+mn-ea"/>
        <a:cs typeface="+mn-cs"/>
      </a:defRPr>
    </a:lvl1pPr>
    <a:lvl2pPr marL="759171" algn="l" defTabSz="1518341" rtl="0" eaLnBrk="1" latinLnBrk="0" hangingPunct="1">
      <a:defRPr sz="3000" kern="1200">
        <a:solidFill>
          <a:schemeClr val="tx1"/>
        </a:solidFill>
        <a:latin typeface="+mn-lt"/>
        <a:ea typeface="+mn-ea"/>
        <a:cs typeface="+mn-cs"/>
      </a:defRPr>
    </a:lvl2pPr>
    <a:lvl3pPr marL="1518341" algn="l" defTabSz="1518341" rtl="0" eaLnBrk="1" latinLnBrk="0" hangingPunct="1">
      <a:defRPr sz="3000" kern="1200">
        <a:solidFill>
          <a:schemeClr val="tx1"/>
        </a:solidFill>
        <a:latin typeface="+mn-lt"/>
        <a:ea typeface="+mn-ea"/>
        <a:cs typeface="+mn-cs"/>
      </a:defRPr>
    </a:lvl3pPr>
    <a:lvl4pPr marL="2277511" algn="l" defTabSz="1518341" rtl="0" eaLnBrk="1" latinLnBrk="0" hangingPunct="1">
      <a:defRPr sz="3000" kern="1200">
        <a:solidFill>
          <a:schemeClr val="tx1"/>
        </a:solidFill>
        <a:latin typeface="+mn-lt"/>
        <a:ea typeface="+mn-ea"/>
        <a:cs typeface="+mn-cs"/>
      </a:defRPr>
    </a:lvl4pPr>
    <a:lvl5pPr marL="3036682" algn="l" defTabSz="1518341" rtl="0" eaLnBrk="1" latinLnBrk="0" hangingPunct="1">
      <a:defRPr sz="3000" kern="1200">
        <a:solidFill>
          <a:schemeClr val="tx1"/>
        </a:solidFill>
        <a:latin typeface="+mn-lt"/>
        <a:ea typeface="+mn-ea"/>
        <a:cs typeface="+mn-cs"/>
      </a:defRPr>
    </a:lvl5pPr>
    <a:lvl6pPr marL="3795852" algn="l" defTabSz="1518341" rtl="0" eaLnBrk="1" latinLnBrk="0" hangingPunct="1">
      <a:defRPr sz="3000" kern="1200">
        <a:solidFill>
          <a:schemeClr val="tx1"/>
        </a:solidFill>
        <a:latin typeface="+mn-lt"/>
        <a:ea typeface="+mn-ea"/>
        <a:cs typeface="+mn-cs"/>
      </a:defRPr>
    </a:lvl6pPr>
    <a:lvl7pPr marL="4555023" algn="l" defTabSz="1518341" rtl="0" eaLnBrk="1" latinLnBrk="0" hangingPunct="1">
      <a:defRPr sz="3000" kern="1200">
        <a:solidFill>
          <a:schemeClr val="tx1"/>
        </a:solidFill>
        <a:latin typeface="+mn-lt"/>
        <a:ea typeface="+mn-ea"/>
        <a:cs typeface="+mn-cs"/>
      </a:defRPr>
    </a:lvl7pPr>
    <a:lvl8pPr marL="5314194" algn="l" defTabSz="1518341" rtl="0" eaLnBrk="1" latinLnBrk="0" hangingPunct="1">
      <a:defRPr sz="3000" kern="1200">
        <a:solidFill>
          <a:schemeClr val="tx1"/>
        </a:solidFill>
        <a:latin typeface="+mn-lt"/>
        <a:ea typeface="+mn-ea"/>
        <a:cs typeface="+mn-cs"/>
      </a:defRPr>
    </a:lvl8pPr>
    <a:lvl9pPr marL="6073364" algn="l" defTabSz="1518341"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25">
          <p15:clr>
            <a:srgbClr val="A4A3A4"/>
          </p15:clr>
        </p15:guide>
        <p15:guide id="2" orient="horz" pos="132">
          <p15:clr>
            <a:srgbClr val="A4A3A4"/>
          </p15:clr>
        </p15:guide>
        <p15:guide id="3" orient="horz" pos="9262">
          <p15:clr>
            <a:srgbClr val="A4A3A4"/>
          </p15:clr>
        </p15:guide>
        <p15:guide id="4" orient="horz">
          <p15:clr>
            <a:srgbClr val="A4A3A4"/>
          </p15:clr>
        </p15:guide>
        <p15:guide id="5" pos="142">
          <p15:clr>
            <a:srgbClr val="A4A3A4"/>
          </p15:clr>
        </p15:guide>
        <p15:guide id="6" pos="65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66" d="100"/>
          <a:sy n="66" d="100"/>
        </p:scale>
        <p:origin x="636" y="-1920"/>
      </p:cViewPr>
      <p:guideLst>
        <p:guide orient="horz" pos="1525"/>
        <p:guide orient="horz" pos="132"/>
        <p:guide orient="horz" pos="9262"/>
        <p:guide orient="horz"/>
        <p:guide pos="142"/>
        <p:guide pos="65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25-Mar-19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25-Mar-19</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1518341" rtl="0" eaLnBrk="1" latinLnBrk="0" hangingPunct="1">
      <a:defRPr sz="2000" kern="1200">
        <a:solidFill>
          <a:schemeClr val="tx1"/>
        </a:solidFill>
        <a:latin typeface="+mn-lt"/>
        <a:ea typeface="+mn-ea"/>
        <a:cs typeface="+mn-cs"/>
      </a:defRPr>
    </a:lvl1pPr>
    <a:lvl2pPr marL="759171" algn="l" defTabSz="1518341" rtl="0" eaLnBrk="1" latinLnBrk="0" hangingPunct="1">
      <a:defRPr sz="2000" kern="1200">
        <a:solidFill>
          <a:schemeClr val="tx1"/>
        </a:solidFill>
        <a:latin typeface="+mn-lt"/>
        <a:ea typeface="+mn-ea"/>
        <a:cs typeface="+mn-cs"/>
      </a:defRPr>
    </a:lvl2pPr>
    <a:lvl3pPr marL="1518341" algn="l" defTabSz="1518341" rtl="0" eaLnBrk="1" latinLnBrk="0" hangingPunct="1">
      <a:defRPr sz="2000" kern="1200">
        <a:solidFill>
          <a:schemeClr val="tx1"/>
        </a:solidFill>
        <a:latin typeface="+mn-lt"/>
        <a:ea typeface="+mn-ea"/>
        <a:cs typeface="+mn-cs"/>
      </a:defRPr>
    </a:lvl3pPr>
    <a:lvl4pPr marL="2277511" algn="l" defTabSz="1518341" rtl="0" eaLnBrk="1" latinLnBrk="0" hangingPunct="1">
      <a:defRPr sz="2000" kern="1200">
        <a:solidFill>
          <a:schemeClr val="tx1"/>
        </a:solidFill>
        <a:latin typeface="+mn-lt"/>
        <a:ea typeface="+mn-ea"/>
        <a:cs typeface="+mn-cs"/>
      </a:defRPr>
    </a:lvl4pPr>
    <a:lvl5pPr marL="3036682" algn="l" defTabSz="1518341" rtl="0" eaLnBrk="1" latinLnBrk="0" hangingPunct="1">
      <a:defRPr sz="2000" kern="1200">
        <a:solidFill>
          <a:schemeClr val="tx1"/>
        </a:solidFill>
        <a:latin typeface="+mn-lt"/>
        <a:ea typeface="+mn-ea"/>
        <a:cs typeface="+mn-cs"/>
      </a:defRPr>
    </a:lvl5pPr>
    <a:lvl6pPr marL="3795852" algn="l" defTabSz="1518341" rtl="0" eaLnBrk="1" latinLnBrk="0" hangingPunct="1">
      <a:defRPr sz="2000" kern="1200">
        <a:solidFill>
          <a:schemeClr val="tx1"/>
        </a:solidFill>
        <a:latin typeface="+mn-lt"/>
        <a:ea typeface="+mn-ea"/>
        <a:cs typeface="+mn-cs"/>
      </a:defRPr>
    </a:lvl6pPr>
    <a:lvl7pPr marL="4555023" algn="l" defTabSz="1518341" rtl="0" eaLnBrk="1" latinLnBrk="0" hangingPunct="1">
      <a:defRPr sz="2000" kern="1200">
        <a:solidFill>
          <a:schemeClr val="tx1"/>
        </a:solidFill>
        <a:latin typeface="+mn-lt"/>
        <a:ea typeface="+mn-ea"/>
        <a:cs typeface="+mn-cs"/>
      </a:defRPr>
    </a:lvl7pPr>
    <a:lvl8pPr marL="5314194" algn="l" defTabSz="1518341" rtl="0" eaLnBrk="1" latinLnBrk="0" hangingPunct="1">
      <a:defRPr sz="2000" kern="1200">
        <a:solidFill>
          <a:schemeClr val="tx1"/>
        </a:solidFill>
        <a:latin typeface="+mn-lt"/>
        <a:ea typeface="+mn-ea"/>
        <a:cs typeface="+mn-cs"/>
      </a:defRPr>
    </a:lvl8pPr>
    <a:lvl9pPr marL="6073364" algn="l" defTabSz="1518341" rtl="0" eaLnBrk="1" latinLnBrk="0" hangingPunct="1">
      <a:defRPr sz="2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537656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0194" y="2680394"/>
            <a:ext cx="5048304"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224615" y="2419304"/>
            <a:ext cx="5044319"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224614" y="6529833"/>
            <a:ext cx="5045552"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edit)  OBJECTIVES/APPROACH/MAIN IDEA</a:t>
            </a:r>
            <a:endParaRPr lang="en-US" dirty="0"/>
          </a:p>
        </p:txBody>
      </p:sp>
      <p:sp>
        <p:nvSpPr>
          <p:cNvPr id="25" name="Text Placeholder 5"/>
          <p:cNvSpPr>
            <a:spLocks noGrp="1"/>
          </p:cNvSpPr>
          <p:nvPr>
            <p:ph type="body" sz="quarter" idx="25" hasCustomPrompt="1"/>
          </p:nvPr>
        </p:nvSpPr>
        <p:spPr>
          <a:xfrm>
            <a:off x="5420479" y="2419304"/>
            <a:ext cx="5044254"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edit)  RESULTS</a:t>
            </a:r>
            <a:endParaRPr lang="en-US" dirty="0"/>
          </a:p>
        </p:txBody>
      </p:sp>
      <p:sp>
        <p:nvSpPr>
          <p:cNvPr id="26" name="Text Placeholder 3"/>
          <p:cNvSpPr>
            <a:spLocks noGrp="1"/>
          </p:cNvSpPr>
          <p:nvPr>
            <p:ph type="body" sz="quarter" idx="26" hasCustomPrompt="1"/>
          </p:nvPr>
        </p:nvSpPr>
        <p:spPr>
          <a:xfrm>
            <a:off x="5420479" y="2680394"/>
            <a:ext cx="5044254"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5416612" y="9801710"/>
            <a:ext cx="5042868"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edit)  CONCLUSIONS </a:t>
            </a:r>
            <a:endParaRPr lang="en-US" dirty="0"/>
          </a:p>
        </p:txBody>
      </p:sp>
      <p:sp>
        <p:nvSpPr>
          <p:cNvPr id="28" name="Text Placeholder 3"/>
          <p:cNvSpPr>
            <a:spLocks noGrp="1"/>
          </p:cNvSpPr>
          <p:nvPr>
            <p:ph type="body" sz="quarter" idx="28" hasCustomPrompt="1"/>
          </p:nvPr>
        </p:nvSpPr>
        <p:spPr>
          <a:xfrm>
            <a:off x="5414678" y="10082006"/>
            <a:ext cx="5044801"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29823" y="12814209"/>
            <a:ext cx="5040343"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edit)  REFERENCES</a:t>
            </a:r>
            <a:endParaRPr lang="en-US" dirty="0"/>
          </a:p>
        </p:txBody>
      </p:sp>
      <p:sp>
        <p:nvSpPr>
          <p:cNvPr id="30" name="Text Placeholder 3"/>
          <p:cNvSpPr>
            <a:spLocks noGrp="1"/>
          </p:cNvSpPr>
          <p:nvPr>
            <p:ph type="body" sz="quarter" idx="30" hasCustomPrompt="1"/>
          </p:nvPr>
        </p:nvSpPr>
        <p:spPr>
          <a:xfrm>
            <a:off x="220194" y="13113294"/>
            <a:ext cx="5042868"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220194" y="6810787"/>
            <a:ext cx="5048739"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1444289" y="1775540"/>
            <a:ext cx="7800061" cy="384274"/>
          </a:xfrm>
          <a:prstGeom prst="rect">
            <a:avLst/>
          </a:prstGeom>
        </p:spPr>
        <p:txBody>
          <a:bodyPr lIns="27322" tIns="13661" rIns="27322" bIns="13661">
            <a:normAutofit/>
          </a:bodyPr>
          <a:lstStyle>
            <a:lvl1pPr marL="0" indent="0" algn="ctr">
              <a:buFontTx/>
              <a:buNone/>
              <a:defRPr sz="2200">
                <a:solidFill>
                  <a:schemeClr val="accent5">
                    <a:lumMod val="50000"/>
                  </a:schemeClr>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1444289" y="1116786"/>
            <a:ext cx="7800061" cy="658754"/>
          </a:xfrm>
          <a:prstGeom prst="rect">
            <a:avLst/>
          </a:prstGeom>
        </p:spPr>
        <p:txBody>
          <a:bodyPr lIns="27322" tIns="13661" rIns="27322" bIns="13661" anchor="t" anchorCtr="1">
            <a:normAutofit/>
          </a:bodyPr>
          <a:lstStyle>
            <a:lvl1pPr marL="0" indent="0" algn="ctr">
              <a:buFontTx/>
              <a:buNone/>
              <a:defRPr sz="3400">
                <a:solidFill>
                  <a:schemeClr val="accent5">
                    <a:lumMod val="50000"/>
                  </a:schemeClr>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1444289" y="174173"/>
            <a:ext cx="7800061" cy="942613"/>
          </a:xfrm>
          <a:prstGeom prst="rect">
            <a:avLst/>
          </a:prstGeom>
        </p:spPr>
        <p:txBody>
          <a:bodyPr lIns="27322" tIns="13661" rIns="27322" bIns="13661" anchor="t" anchorCtr="1">
            <a:normAutofit/>
          </a:bodyPr>
          <a:lstStyle>
            <a:lvl1pPr marL="0" indent="0" algn="ctr">
              <a:buFontTx/>
              <a:buNone/>
              <a:defRPr sz="5000" b="1">
                <a:solidFill>
                  <a:schemeClr val="accent5">
                    <a:lumMod val="50000"/>
                  </a:schemeClr>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title</a:t>
            </a:r>
            <a:endParaRPr lang="en-US" dirty="0"/>
          </a:p>
        </p:txBody>
      </p:sp>
      <p:sp>
        <p:nvSpPr>
          <p:cNvPr id="15" name="Text Placeholder 5"/>
          <p:cNvSpPr>
            <a:spLocks noGrp="1"/>
          </p:cNvSpPr>
          <p:nvPr>
            <p:ph type="body" sz="quarter" idx="154" hasCustomPrompt="1"/>
          </p:nvPr>
        </p:nvSpPr>
        <p:spPr>
          <a:xfrm>
            <a:off x="5439737" y="13194297"/>
            <a:ext cx="5040343"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edit)  CONTACT DETAILS</a:t>
            </a:r>
            <a:endParaRPr lang="en-US" dirty="0"/>
          </a:p>
        </p:txBody>
      </p:sp>
      <p:sp>
        <p:nvSpPr>
          <p:cNvPr id="16" name="Text Placeholder 3"/>
          <p:cNvSpPr>
            <a:spLocks noGrp="1"/>
          </p:cNvSpPr>
          <p:nvPr>
            <p:ph type="body" sz="quarter" idx="155" hasCustomPrompt="1"/>
          </p:nvPr>
        </p:nvSpPr>
        <p:spPr>
          <a:xfrm>
            <a:off x="5430108" y="13493382"/>
            <a:ext cx="5042868"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Type in or paste your text here – Email address of students</a:t>
            </a:r>
            <a:endParaRPr lang="en-US" dirty="0"/>
          </a:p>
        </p:txBody>
      </p:sp>
      <p:sp>
        <p:nvSpPr>
          <p:cNvPr id="17" name="Text Placeholder 76"/>
          <p:cNvSpPr>
            <a:spLocks noGrp="1"/>
          </p:cNvSpPr>
          <p:nvPr>
            <p:ph type="body" sz="quarter" idx="156" hasCustomPrompt="1"/>
          </p:nvPr>
        </p:nvSpPr>
        <p:spPr>
          <a:xfrm>
            <a:off x="229823" y="14739839"/>
            <a:ext cx="10229656" cy="384274"/>
          </a:xfrm>
          <a:prstGeom prst="rect">
            <a:avLst/>
          </a:prstGeom>
        </p:spPr>
        <p:txBody>
          <a:bodyPr lIns="27322" tIns="13661" rIns="27322" bIns="13661">
            <a:normAutofit/>
          </a:bodyPr>
          <a:lstStyle>
            <a:lvl1pPr marL="0" marR="0" indent="0" algn="ctr" defTabSz="1518341" rtl="0" eaLnBrk="1" fontAlgn="auto" latinLnBrk="0" hangingPunct="1">
              <a:lnSpc>
                <a:spcPct val="100000"/>
              </a:lnSpc>
              <a:spcBef>
                <a:spcPct val="20000"/>
              </a:spcBef>
              <a:spcAft>
                <a:spcPts val="0"/>
              </a:spcAft>
              <a:buClrTx/>
              <a:buSzTx/>
              <a:buFontTx/>
              <a:buNone/>
              <a:tabLst/>
              <a:defRPr sz="2200" baseline="0">
                <a:solidFill>
                  <a:schemeClr val="accent5">
                    <a:lumMod val="50000"/>
                  </a:schemeClr>
                </a:solidFill>
                <a:latin typeface="+mj-lt"/>
              </a:defRPr>
            </a:lvl1pPr>
            <a:lvl2pPr>
              <a:buFontTx/>
              <a:buNone/>
              <a:defRPr sz="2200"/>
            </a:lvl2pPr>
            <a:lvl3pPr>
              <a:buFontTx/>
              <a:buNone/>
              <a:defRPr sz="2200"/>
            </a:lvl3pPr>
            <a:lvl4pPr>
              <a:buFontTx/>
              <a:buNone/>
              <a:defRPr sz="2200"/>
            </a:lvl4pPr>
            <a:lvl5pPr>
              <a:buFontTx/>
              <a:buNone/>
              <a:defRPr sz="2200"/>
            </a:lvl5pPr>
          </a:lstStyle>
          <a:p>
            <a:pPr marL="0" marR="0" lvl="0" indent="0" algn="ctr" defTabSz="1518341" rtl="0" eaLnBrk="1" fontAlgn="auto" latinLnBrk="0" hangingPunct="1">
              <a:lnSpc>
                <a:spcPct val="100000"/>
              </a:lnSpc>
              <a:spcBef>
                <a:spcPct val="20000"/>
              </a:spcBef>
              <a:spcAft>
                <a:spcPts val="0"/>
              </a:spcAft>
              <a:buClrTx/>
              <a:buSzTx/>
              <a:buFontTx/>
              <a:buNone/>
              <a:tabLst/>
              <a:defRPr/>
            </a:pPr>
            <a:r>
              <a:rPr lang="en-US" dirty="0" smtClean="0"/>
              <a:t>15CSE378 Introduction to Game Theory 2018-19 Elective – CASE STUDY</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0193" y="2699602"/>
            <a:ext cx="2449093"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224615" y="2419304"/>
            <a:ext cx="2447160" cy="276668"/>
          </a:xfrm>
          <a:prstGeom prst="rect">
            <a:avLst/>
          </a:prstGeom>
          <a:noFill/>
        </p:spPr>
        <p:txBody>
          <a:bodyPr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219806" y="6795378"/>
            <a:ext cx="2449479"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224614" y="6529833"/>
            <a:ext cx="2447546"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2821773" y="2695954"/>
            <a:ext cx="5045865"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2821773" y="2419304"/>
            <a:ext cx="5045866"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2821773" y="9962931"/>
            <a:ext cx="5045866"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2821773" y="9682635"/>
            <a:ext cx="5045866"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8018025" y="2419304"/>
            <a:ext cx="2446708" cy="282763"/>
          </a:xfrm>
          <a:prstGeom prst="rect">
            <a:avLst/>
          </a:prstGeom>
          <a:noFill/>
        </p:spPr>
        <p:txBody>
          <a:bodyPr wrap="square" lIns="31632" tIns="31632" rIns="31632" bIns="31632" anchor="ctr" anchorCtr="0">
            <a:spAutoFit/>
          </a:bodyPr>
          <a:lstStyle>
            <a:lvl1pPr marL="0" indent="0" algn="ctr">
              <a:buNone/>
              <a:tabLst/>
              <a:defRPr sz="14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8018025" y="2699602"/>
            <a:ext cx="2446708"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8016639" y="6557503"/>
            <a:ext cx="2446708"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8032330" y="6837799"/>
            <a:ext cx="2428950"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8018025" y="12014293"/>
            <a:ext cx="2446708" cy="276668"/>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8013346" y="12318863"/>
            <a:ext cx="2447933"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1444289" y="1775540"/>
            <a:ext cx="7800061" cy="384274"/>
          </a:xfrm>
          <a:prstGeom prst="rect">
            <a:avLst/>
          </a:prstGeom>
        </p:spPr>
        <p:txBody>
          <a:bodyPr lIns="27322" tIns="13661" rIns="27322" bIns="13661">
            <a:normAutofit/>
          </a:bodyPr>
          <a:lstStyle>
            <a:lvl1pPr marL="0" indent="0" algn="ctr">
              <a:buFontTx/>
              <a:buNone/>
              <a:defRPr sz="2200">
                <a:solidFill>
                  <a:schemeClr val="accent5">
                    <a:lumMod val="50000"/>
                  </a:schemeClr>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1444289" y="1116786"/>
            <a:ext cx="7800061" cy="658754"/>
          </a:xfrm>
          <a:prstGeom prst="rect">
            <a:avLst/>
          </a:prstGeom>
        </p:spPr>
        <p:txBody>
          <a:bodyPr lIns="27322" tIns="13661" rIns="27322" bIns="13661" anchor="t" anchorCtr="1">
            <a:normAutofit/>
          </a:bodyPr>
          <a:lstStyle>
            <a:lvl1pPr marL="0" indent="0" algn="ctr">
              <a:buFontTx/>
              <a:buNone/>
              <a:defRPr sz="3400">
                <a:solidFill>
                  <a:schemeClr val="accent5">
                    <a:lumMod val="50000"/>
                  </a:schemeClr>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1444289" y="174173"/>
            <a:ext cx="7800061" cy="942613"/>
          </a:xfrm>
          <a:prstGeom prst="rect">
            <a:avLst/>
          </a:prstGeom>
        </p:spPr>
        <p:txBody>
          <a:bodyPr lIns="27322" tIns="13661" rIns="27322" bIns="13661" anchor="t" anchorCtr="1">
            <a:normAutofit/>
          </a:bodyPr>
          <a:lstStyle>
            <a:lvl1pPr marL="0" indent="0" algn="ctr">
              <a:buFontTx/>
              <a:buNone/>
              <a:defRPr sz="5000" b="1">
                <a:solidFill>
                  <a:schemeClr val="accent5">
                    <a:lumMod val="50000"/>
                  </a:schemeClr>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 name="Rectangle 37"/>
          <p:cNvSpPr/>
          <p:nvPr userDrawn="1"/>
        </p:nvSpPr>
        <p:spPr>
          <a:xfrm rot="10800000">
            <a:off x="0" y="14725271"/>
            <a:ext cx="10688638" cy="398843"/>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p:cNvGrpSpPr>
            <a:grpSpLocks noChangeAspect="1"/>
          </p:cNvGrpSpPr>
          <p:nvPr userDrawn="1"/>
        </p:nvGrpSpPr>
        <p:grpSpPr>
          <a:xfrm>
            <a:off x="-6841965" y="4"/>
            <a:ext cx="6675217" cy="15124110"/>
            <a:chOff x="-11331688" y="1"/>
            <a:chExt cx="11125364" cy="25206855"/>
          </a:xfrm>
        </p:grpSpPr>
        <p:sp>
          <p:nvSpPr>
            <p:cNvPr id="94" name="Rectangle 93"/>
            <p:cNvSpPr/>
            <p:nvPr/>
          </p:nvSpPr>
          <p:spPr>
            <a:xfrm>
              <a:off x="-11216136" y="1"/>
              <a:ext cx="11009812" cy="2520685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smtClean="0">
                  <a:solidFill>
                    <a:srgbClr val="FF0000"/>
                  </a:solidFill>
                  <a:latin typeface="Trebuchet MS" pitchFamily="34" charset="0"/>
                </a:rPr>
                <a:t>(—THIS SIDEBAR DOES NOT PRINT—)</a:t>
              </a:r>
              <a:endParaRPr lang="en-US" sz="1800" b="1" spc="600" dirty="0" smtClean="0">
                <a:solidFill>
                  <a:schemeClr val="bg1"/>
                </a:solidFill>
                <a:latin typeface="Trebuchet MS" pitchFamily="34" charset="0"/>
              </a:endParaRPr>
            </a:p>
            <a:p>
              <a:pPr algn="ctr"/>
              <a:r>
                <a:rPr lang="en-US" sz="2000" b="1" spc="600" dirty="0" smtClean="0">
                  <a:solidFill>
                    <a:schemeClr val="bg1"/>
                  </a:solidFill>
                  <a:latin typeface="Trebuchet MS" pitchFamily="34" charset="0"/>
                </a:rPr>
                <a:t>DESIGN</a:t>
              </a:r>
              <a:r>
                <a:rPr lang="en-US" sz="2000" b="1" spc="600" baseline="0" dirty="0" smtClean="0">
                  <a:solidFill>
                    <a:schemeClr val="bg1"/>
                  </a:solidFill>
                  <a:latin typeface="Trebuchet MS" pitchFamily="34" charset="0"/>
                </a:rPr>
                <a:t> </a:t>
              </a:r>
              <a:r>
                <a:rPr lang="en-US" sz="2000" b="1" spc="600" dirty="0" smtClean="0">
                  <a:solidFill>
                    <a:schemeClr val="bg1"/>
                  </a:solidFill>
                  <a:latin typeface="Trebuchet MS" pitchFamily="34" charset="0"/>
                </a:rPr>
                <a:t>GUIDE</a:t>
              </a:r>
            </a:p>
            <a:p>
              <a:pPr algn="ctr"/>
              <a:r>
                <a:rPr lang="en-US" sz="900" b="1" dirty="0" smtClean="0">
                  <a:latin typeface="Trebuchet MS" pitchFamily="34" charset="0"/>
                </a:rPr>
                <a:t> </a:t>
              </a:r>
            </a:p>
            <a:p>
              <a:pPr defTabSz="3765639"/>
              <a:r>
                <a:rPr lang="en-US" sz="1400" i="0" dirty="0" smtClean="0">
                  <a:latin typeface="Trebuchet MS" pitchFamily="34" charset="0"/>
                </a:rPr>
                <a:t>This PowerPoint</a:t>
              </a:r>
              <a:r>
                <a:rPr lang="en-US" sz="1400" i="0" baseline="0" dirty="0" smtClean="0">
                  <a:latin typeface="Trebuchet MS" pitchFamily="34" charset="0"/>
                </a:rPr>
                <a:t> </a:t>
              </a:r>
              <a:r>
                <a:rPr lang="en-US" sz="1400" i="0" dirty="0" smtClean="0">
                  <a:latin typeface="Trebuchet MS" pitchFamily="34" charset="0"/>
                </a:rPr>
                <a:t>2007 template produces</a:t>
              </a:r>
              <a:r>
                <a:rPr lang="en-US" sz="1400" i="0" baseline="0" dirty="0" smtClean="0">
                  <a:latin typeface="Trebuchet MS" pitchFamily="34" charset="0"/>
                </a:rPr>
                <a:t> </a:t>
              </a:r>
              <a:r>
                <a:rPr lang="en-US" sz="1400" i="0" dirty="0" smtClean="0">
                  <a:latin typeface="Trebuchet MS" pitchFamily="34" charset="0"/>
                </a:rPr>
                <a:t>an</a:t>
              </a:r>
              <a:r>
                <a:rPr lang="en-US" sz="1400" i="0" baseline="0" dirty="0" smtClean="0">
                  <a:latin typeface="Trebuchet MS" pitchFamily="34" charset="0"/>
                </a:rPr>
                <a:t> A3</a:t>
              </a:r>
              <a:r>
                <a:rPr lang="en-US" sz="1400" i="0" dirty="0" smtClean="0">
                  <a:latin typeface="Trebuchet MS" pitchFamily="34" charset="0"/>
                </a:rPr>
                <a:t> presentation poster. </a:t>
              </a:r>
              <a:r>
                <a:rPr lang="en-US" sz="1400" dirty="0" smtClean="0">
                  <a:latin typeface="Trebuchet MS" pitchFamily="34" charset="0"/>
                </a:rPr>
                <a:t>You</a:t>
              </a:r>
              <a:r>
                <a:rPr lang="en-US" sz="1400" baseline="0" dirty="0" smtClean="0">
                  <a:latin typeface="Trebuchet MS" pitchFamily="34" charset="0"/>
                </a:rPr>
                <a:t> can u</a:t>
              </a:r>
              <a:r>
                <a:rPr lang="en-US" sz="1400" dirty="0" smtClean="0">
                  <a:latin typeface="Trebuchet MS" pitchFamily="34" charset="0"/>
                </a:rPr>
                <a:t>se</a:t>
              </a:r>
              <a:r>
                <a:rPr lang="en-US" sz="1400" baseline="0" dirty="0" smtClean="0">
                  <a:latin typeface="Trebuchet MS" pitchFamily="34" charset="0"/>
                </a:rPr>
                <a:t> it to create your research poster and </a:t>
              </a:r>
              <a:r>
                <a:rPr lang="en-US" sz="1400" dirty="0" smtClean="0">
                  <a:latin typeface="Trebuchet MS" pitchFamily="34" charset="0"/>
                </a:rPr>
                <a:t>save valuable time placing titles, subtitles,</a:t>
              </a:r>
              <a:r>
                <a:rPr lang="en-US" sz="1400" baseline="0" dirty="0" smtClean="0">
                  <a:latin typeface="Trebuchet MS" pitchFamily="34" charset="0"/>
                </a:rPr>
                <a:t> text, and graphics</a:t>
              </a:r>
              <a:r>
                <a:rPr lang="en-US" sz="1400" dirty="0" smtClean="0">
                  <a:latin typeface="Trebuchet MS" pitchFamily="34" charset="0"/>
                </a:rPr>
                <a:t>. </a:t>
              </a:r>
            </a:p>
            <a:p>
              <a:pPr defTabSz="3765639"/>
              <a:r>
                <a:rPr lang="en-US" sz="900" dirty="0" smtClean="0">
                  <a:latin typeface="Trebuchet MS" pitchFamily="34" charset="0"/>
                </a:rPr>
                <a:t> </a:t>
              </a:r>
            </a:p>
            <a:p>
              <a:pPr defTabSz="4389219"/>
              <a:r>
                <a:rPr lang="en-US" sz="1400" dirty="0" smtClean="0">
                  <a:latin typeface="Trebuchet MS" pitchFamily="34" charset="0"/>
                </a:rPr>
                <a:t>We provide a series of online answer your poster production questions. To view our template tutorials, go online to </a:t>
              </a:r>
              <a:r>
                <a:rPr lang="en-US" sz="1400" b="1" dirty="0" smtClean="0">
                  <a:solidFill>
                    <a:srgbClr val="FFC000"/>
                  </a:solidFill>
                  <a:latin typeface="Trebuchet MS" pitchFamily="34" charset="0"/>
                </a:rPr>
                <a:t>PosterPresentations.com</a:t>
              </a:r>
              <a:r>
                <a:rPr lang="en-US" sz="1400" b="1" dirty="0" smtClean="0">
                  <a:solidFill>
                    <a:schemeClr val="bg1"/>
                  </a:solidFill>
                  <a:latin typeface="Trebuchet MS" pitchFamily="34" charset="0"/>
                </a:rPr>
                <a:t> </a:t>
              </a:r>
              <a:r>
                <a:rPr lang="en-US" sz="1400" dirty="0" smtClean="0">
                  <a:solidFill>
                    <a:schemeClr val="bg1"/>
                  </a:solidFill>
                  <a:latin typeface="Trebuchet MS" pitchFamily="34" charset="0"/>
                </a:rPr>
                <a:t>and click on HELP DESK.</a:t>
              </a:r>
            </a:p>
            <a:p>
              <a:pPr defTabSz="4389219"/>
              <a:r>
                <a:rPr lang="en-US" sz="900" dirty="0" smtClean="0">
                  <a:latin typeface="Trebuchet MS" pitchFamily="34" charset="0"/>
                </a:rPr>
                <a:t> </a:t>
              </a:r>
            </a:p>
            <a:p>
              <a:pPr defTabSz="4389219"/>
              <a:r>
                <a:rPr lang="en-US" sz="1400" dirty="0" smtClean="0">
                  <a:solidFill>
                    <a:schemeClr val="bg1"/>
                  </a:solidFill>
                  <a:latin typeface="Trebuchet MS" pitchFamily="34" charset="0"/>
                </a:rPr>
                <a:t>When</a:t>
              </a:r>
              <a:r>
                <a:rPr lang="en-US" sz="1400" baseline="0" dirty="0" smtClean="0">
                  <a:solidFill>
                    <a:schemeClr val="bg1"/>
                  </a:solidFill>
                  <a:latin typeface="Trebuchet MS" pitchFamily="34" charset="0"/>
                </a:rPr>
                <a:t> you are ready to</a:t>
              </a:r>
              <a:r>
                <a:rPr lang="en-US" sz="1400" dirty="0" smtClean="0">
                  <a:solidFill>
                    <a:schemeClr val="bg1"/>
                  </a:solidFill>
                  <a:latin typeface="Trebuchet MS" pitchFamily="34" charset="0"/>
                </a:rPr>
                <a:t> </a:t>
              </a:r>
              <a:r>
                <a:rPr lang="en-US" sz="1400" baseline="0" dirty="0" smtClean="0">
                  <a:solidFill>
                    <a:schemeClr val="bg1"/>
                  </a:solidFill>
                  <a:latin typeface="Trebuchet MS" pitchFamily="34" charset="0"/>
                </a:rPr>
                <a:t> print your poster</a:t>
              </a:r>
              <a:r>
                <a:rPr lang="en-US" sz="1400" dirty="0" smtClean="0">
                  <a:solidFill>
                    <a:schemeClr val="bg1"/>
                  </a:solidFill>
                  <a:latin typeface="Trebuchet MS" pitchFamily="34" charset="0"/>
                </a:rPr>
                <a:t>,</a:t>
              </a:r>
              <a:r>
                <a:rPr lang="en-US" sz="1400" baseline="0" dirty="0" smtClean="0">
                  <a:solidFill>
                    <a:schemeClr val="bg1"/>
                  </a:solidFill>
                  <a:latin typeface="Trebuchet MS" pitchFamily="34" charset="0"/>
                </a:rPr>
                <a:t> go online to </a:t>
              </a:r>
              <a:r>
                <a:rPr lang="en-US" sz="1400" b="0" dirty="0" smtClean="0">
                  <a:solidFill>
                    <a:schemeClr val="bg1"/>
                  </a:solidFill>
                  <a:latin typeface="Trebuchet MS" pitchFamily="34" charset="0"/>
                </a:rPr>
                <a:t>PosterPresentations.com</a:t>
              </a:r>
              <a:r>
                <a:rPr lang="en-US" sz="1400" dirty="0" smtClean="0">
                  <a:solidFill>
                    <a:schemeClr val="bg1"/>
                  </a:solidFill>
                  <a:latin typeface="Trebuchet MS" pitchFamily="34" charset="0"/>
                </a:rPr>
                <a:t/>
              </a:r>
              <a:br>
                <a:rPr lang="en-US" sz="1400" dirty="0" smtClean="0">
                  <a:solidFill>
                    <a:schemeClr val="bg1"/>
                  </a:solidFill>
                  <a:latin typeface="Trebuchet MS" pitchFamily="34" charset="0"/>
                </a:rPr>
              </a:br>
              <a:r>
                <a:rPr lang="en-US" sz="900" dirty="0" smtClean="0">
                  <a:solidFill>
                    <a:schemeClr val="bg1"/>
                  </a:solidFill>
                  <a:latin typeface="Trebuchet MS" pitchFamily="34" charset="0"/>
                </a:rPr>
                <a:t> </a:t>
              </a:r>
            </a:p>
            <a:p>
              <a:pPr algn="l" defTabSz="3765639"/>
              <a:r>
                <a:rPr lang="en-US" sz="1400" b="0" dirty="0" smtClean="0">
                  <a:solidFill>
                    <a:schemeClr val="bg1"/>
                  </a:solidFill>
                  <a:latin typeface="Trebuchet MS" pitchFamily="34" charset="0"/>
                </a:rPr>
                <a:t>Need</a:t>
              </a:r>
              <a:r>
                <a:rPr lang="en-US" sz="1400" b="0" baseline="0" dirty="0" smtClean="0">
                  <a:solidFill>
                    <a:schemeClr val="bg1"/>
                  </a:solidFill>
                  <a:latin typeface="Trebuchet MS" pitchFamily="34" charset="0"/>
                </a:rPr>
                <a:t> assistance? Call us at </a:t>
              </a:r>
              <a:r>
                <a:rPr lang="en-US" sz="1400" b="0" dirty="0" smtClean="0">
                  <a:solidFill>
                    <a:srgbClr val="FFC000"/>
                  </a:solidFill>
                  <a:latin typeface="Trebuchet MS" pitchFamily="34" charset="0"/>
                </a:rPr>
                <a:t>1.510.649.3001</a:t>
              </a:r>
            </a:p>
            <a:p>
              <a:pPr algn="l" defTabSz="3765639"/>
              <a:r>
                <a:rPr lang="en-US" sz="900" b="1" dirty="0" smtClean="0">
                  <a:solidFill>
                    <a:srgbClr val="FFFF00"/>
                  </a:solidFill>
                  <a:latin typeface="Trebuchet MS" pitchFamily="34" charset="0"/>
                </a:rPr>
                <a:t> </a:t>
              </a:r>
            </a:p>
            <a:p>
              <a:pPr algn="ctr"/>
              <a:endParaRPr lang="en-US" sz="1200" b="1" dirty="0" smtClean="0">
                <a:solidFill>
                  <a:schemeClr val="bg1"/>
                </a:solidFill>
                <a:latin typeface="Trebuchet MS" pitchFamily="34" charset="0"/>
              </a:endParaRPr>
            </a:p>
            <a:p>
              <a:pPr algn="ctr"/>
              <a:r>
                <a:rPr lang="en-US" sz="2000" b="1" spc="600" dirty="0" smtClean="0">
                  <a:solidFill>
                    <a:schemeClr val="bg1"/>
                  </a:solidFill>
                  <a:latin typeface="Trebuchet MS" pitchFamily="34" charset="0"/>
                </a:rPr>
                <a:t>QUICK START</a:t>
              </a:r>
            </a:p>
            <a:p>
              <a:pPr algn="ctr"/>
              <a:r>
                <a:rPr lang="en-US" sz="900" b="1" baseline="0" dirty="0" smtClean="0">
                  <a:solidFill>
                    <a:schemeClr val="bg1"/>
                  </a:solidFill>
                  <a:latin typeface="Trebuchet MS" pitchFamily="34" charset="0"/>
                </a:rPr>
                <a:t> </a:t>
              </a:r>
            </a:p>
            <a:p>
              <a:pPr algn="ctr"/>
              <a:r>
                <a:rPr lang="en-US" sz="1600" b="1" baseline="0" dirty="0" smtClean="0">
                  <a:solidFill>
                    <a:srgbClr val="FFC000"/>
                  </a:solidFill>
                  <a:latin typeface="Trebuchet MS" pitchFamily="34" charset="0"/>
                </a:rPr>
                <a:t>Zoom in and out</a:t>
              </a:r>
            </a:p>
            <a:p>
              <a:pPr marL="1203325" indent="0" algn="l" defTabSz="850900"/>
              <a:r>
                <a:rPr lang="en-US" sz="1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400" b="0" baseline="0" dirty="0" smtClean="0">
                <a:solidFill>
                  <a:schemeClr val="bg1"/>
                </a:solidFill>
                <a:latin typeface="Trebuchet MS" pitchFamily="34" charset="0"/>
              </a:endParaRPr>
            </a:p>
            <a:p>
              <a:pPr algn="ctr"/>
              <a:r>
                <a:rPr lang="en-US" sz="1600" b="1" baseline="0" dirty="0" smtClean="0">
                  <a:solidFill>
                    <a:srgbClr val="FFC000"/>
                  </a:solidFill>
                  <a:latin typeface="Trebuchet MS" pitchFamily="34" charset="0"/>
                </a:rPr>
                <a:t>Title, Authors, and Affiliations</a:t>
              </a:r>
            </a:p>
            <a:p>
              <a:pPr algn="l"/>
              <a:r>
                <a:rPr lang="en-US" sz="1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900" b="0" spc="0" baseline="0" dirty="0" smtClean="0">
                  <a:solidFill>
                    <a:schemeClr val="bg1">
                      <a:lumMod val="75000"/>
                    </a:schemeClr>
                  </a:solidFill>
                  <a:latin typeface="Trebuchet MS" pitchFamily="34" charset="0"/>
                </a:rPr>
                <a:t> </a:t>
              </a:r>
            </a:p>
            <a:p>
              <a:pPr algn="l"/>
              <a:r>
                <a:rPr lang="en-US" sz="1200" b="1" spc="300" baseline="0" dirty="0" smtClean="0">
                  <a:solidFill>
                    <a:srgbClr val="FFC000"/>
                  </a:solidFill>
                  <a:latin typeface="Trebuchet MS" pitchFamily="34" charset="0"/>
                </a:rPr>
                <a:t>TIP</a:t>
              </a:r>
              <a:r>
                <a:rPr lang="en-US" sz="1200" b="1" baseline="0" dirty="0" smtClean="0">
                  <a:solidFill>
                    <a:srgbClr val="FFC000"/>
                  </a:solidFill>
                  <a:latin typeface="Trebuchet MS" pitchFamily="34" charset="0"/>
                </a:rPr>
                <a:t>: </a:t>
              </a:r>
              <a:r>
                <a:rPr lang="en-US" sz="1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400" b="1" baseline="0" dirty="0" smtClean="0">
                  <a:solidFill>
                    <a:schemeClr val="bg1"/>
                  </a:solidFill>
                  <a:latin typeface="Trebuchet MS" pitchFamily="34" charset="0"/>
                </a:rPr>
                <a:t/>
              </a:r>
              <a:br>
                <a:rPr lang="en-US" sz="1400" b="1" baseline="0" dirty="0" smtClean="0">
                  <a:solidFill>
                    <a:schemeClr val="bg1"/>
                  </a:solidFill>
                  <a:latin typeface="Trebuchet MS" pitchFamily="34" charset="0"/>
                </a:rPr>
              </a:br>
              <a:endParaRPr lang="en-US" sz="1400" b="1" dirty="0" smtClean="0">
                <a:solidFill>
                  <a:schemeClr val="bg1"/>
                </a:solidFill>
                <a:latin typeface="Trebuchet MS" pitchFamily="34" charset="0"/>
              </a:endParaRPr>
            </a:p>
            <a:p>
              <a:pPr algn="ctr"/>
              <a:endParaRPr lang="en-US" sz="1400" b="1" dirty="0" smtClean="0">
                <a:solidFill>
                  <a:srgbClr val="FFC000"/>
                </a:solidFill>
                <a:latin typeface="Trebuchet MS" pitchFamily="34" charset="0"/>
              </a:endParaRPr>
            </a:p>
            <a:p>
              <a:pPr algn="ctr"/>
              <a:endParaRPr lang="en-US" sz="1400" b="1" dirty="0" smtClean="0">
                <a:solidFill>
                  <a:srgbClr val="FFC000"/>
                </a:solidFill>
                <a:latin typeface="Trebuchet MS" pitchFamily="34" charset="0"/>
              </a:endParaRPr>
            </a:p>
            <a:p>
              <a:pPr algn="ctr"/>
              <a:r>
                <a:rPr lang="en-US" sz="1600" b="1" dirty="0" smtClean="0">
                  <a:solidFill>
                    <a:srgbClr val="FFC000"/>
                  </a:solidFill>
                  <a:latin typeface="Trebuchet MS" pitchFamily="34" charset="0"/>
                </a:rPr>
                <a:t>Adding Logos</a:t>
              </a:r>
              <a:r>
                <a:rPr lang="en-US" sz="1600" b="1" baseline="0" dirty="0" smtClean="0">
                  <a:solidFill>
                    <a:srgbClr val="FFC000"/>
                  </a:solidFill>
                  <a:latin typeface="Trebuchet MS" pitchFamily="34" charset="0"/>
                </a:rPr>
                <a:t> / Seals</a:t>
              </a:r>
            </a:p>
            <a:p>
              <a:pPr algn="l"/>
              <a:r>
                <a:rPr lang="en-US" sz="1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900" b="0" spc="300" baseline="0" dirty="0" smtClean="0">
                <a:solidFill>
                  <a:schemeClr val="bg1">
                    <a:lumMod val="75000"/>
                  </a:schemeClr>
                </a:solidFill>
                <a:latin typeface="Trebuchet MS" pitchFamily="34" charset="0"/>
              </a:endParaRPr>
            </a:p>
            <a:p>
              <a:pPr algn="l"/>
              <a:r>
                <a:rPr lang="en-US" sz="1200" b="1" spc="300" baseline="0" dirty="0" smtClean="0">
                  <a:solidFill>
                    <a:srgbClr val="FFC000"/>
                  </a:solidFill>
                  <a:latin typeface="Trebuchet MS" pitchFamily="34" charset="0"/>
                </a:rPr>
                <a:t>TIP:</a:t>
              </a:r>
              <a:r>
                <a:rPr lang="en-US" sz="1200" b="1" spc="0" baseline="0" dirty="0" smtClean="0">
                  <a:solidFill>
                    <a:srgbClr val="FFC000"/>
                  </a:solidFill>
                  <a:latin typeface="Trebuchet MS" pitchFamily="34" charset="0"/>
                </a:rPr>
                <a:t> </a:t>
              </a:r>
              <a:r>
                <a:rPr lang="en-US" sz="1200" b="0" baseline="0" dirty="0" smtClean="0">
                  <a:solidFill>
                    <a:schemeClr val="bg1">
                      <a:lumMod val="75000"/>
                    </a:schemeClr>
                  </a:solidFill>
                  <a:latin typeface="Trebuchet MS" pitchFamily="34" charset="0"/>
                </a:rPr>
                <a:t>See if your company’s logo is available on our free poster templates page.</a:t>
              </a:r>
            </a:p>
            <a:p>
              <a:pPr algn="l"/>
              <a:endParaRPr lang="en-US" sz="1200" b="0" baseline="0" dirty="0" smtClean="0">
                <a:latin typeface="Trebuchet MS" pitchFamily="34" charset="0"/>
              </a:endParaRPr>
            </a:p>
            <a:p>
              <a:pPr algn="ctr"/>
              <a:r>
                <a:rPr lang="en-US" sz="1600" b="1" baseline="0" dirty="0" smtClean="0">
                  <a:solidFill>
                    <a:srgbClr val="FFC000"/>
                  </a:solidFill>
                  <a:latin typeface="Trebuchet MS" pitchFamily="34" charset="0"/>
                </a:rPr>
                <a:t>Photographs / Graphics</a:t>
              </a:r>
            </a:p>
            <a:p>
              <a:pPr algn="l" defTabSz="977900"/>
              <a:r>
                <a:rPr lang="en-US" sz="1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200" b="0" spc="0" baseline="0" dirty="0" smtClean="0">
                  <a:solidFill>
                    <a:schemeClr val="bg1">
                      <a:lumMod val="75000"/>
                    </a:schemeClr>
                  </a:solidFill>
                  <a:latin typeface="Trebuchet MS" pitchFamily="34" charset="0"/>
                </a:rPr>
                <a:t>disproportionally.</a:t>
              </a:r>
            </a:p>
            <a:p>
              <a:pPr algn="l" defTabSz="977900"/>
              <a:endParaRPr lang="en-US" sz="1200" b="0" baseline="0" dirty="0" smtClean="0">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r>
                <a:rPr lang="en-US" sz="1600" b="1" baseline="0" dirty="0" smtClean="0">
                  <a:solidFill>
                    <a:srgbClr val="FFC000"/>
                  </a:solidFill>
                  <a:latin typeface="Trebuchet MS" pitchFamily="34" charset="0"/>
                </a:rPr>
                <a:t>Image Quality Check</a:t>
              </a:r>
            </a:p>
            <a:p>
              <a:pPr lvl="0" algn="l" defTabSz="977900"/>
              <a:r>
                <a:rPr lang="en-US" sz="1200" b="0" baseline="0" dirty="0" smtClean="0">
                  <a:solidFill>
                    <a:schemeClr val="bg1">
                      <a:lumMod val="75000"/>
                    </a:schemeClr>
                  </a:solidFill>
                  <a:latin typeface="Trebuchet MS" pitchFamily="34" charset="0"/>
                </a:rPr>
                <a:t>Zoom in and look at your images at 100% magnification. If they look good they </a:t>
              </a:r>
              <a:br>
                <a:rPr lang="en-US" sz="1200" b="0" baseline="0" dirty="0" smtClean="0">
                  <a:solidFill>
                    <a:schemeClr val="bg1">
                      <a:lumMod val="75000"/>
                    </a:schemeClr>
                  </a:solidFill>
                  <a:latin typeface="Trebuchet MS" pitchFamily="34" charset="0"/>
                </a:rPr>
              </a:br>
              <a:r>
                <a:rPr lang="en-US" sz="1200" b="0" baseline="0" dirty="0" smtClean="0">
                  <a:solidFill>
                    <a:schemeClr val="bg1">
                      <a:lumMod val="75000"/>
                    </a:schemeClr>
                  </a:solidFill>
                  <a:latin typeface="Trebuchet MS" pitchFamily="34" charset="0"/>
                </a:rPr>
                <a:t>will print well. </a:t>
              </a:r>
              <a:endParaRPr lang="en-US" sz="1400" b="0" dirty="0" smtClean="0">
                <a:latin typeface="Trebuchet MS" pitchFamily="34" charset="0"/>
              </a:endParaRPr>
            </a:p>
          </p:txBody>
        </p:sp>
        <p:cxnSp>
          <p:nvCxnSpPr>
            <p:cNvPr id="95" name="Straight Connector 94"/>
            <p:cNvCxnSpPr/>
            <p:nvPr/>
          </p:nvCxnSpPr>
          <p:spPr>
            <a:xfrm>
              <a:off x="-11331688" y="5665498"/>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96" name="Picture 95"/>
            <p:cNvPicPr>
              <a:picLocks noChangeAspect="1"/>
            </p:cNvPicPr>
            <p:nvPr userDrawn="1"/>
          </p:nvPicPr>
          <p:blipFill>
            <a:blip r:embed="rId4"/>
            <a:stretch>
              <a:fillRect/>
            </a:stretch>
          </p:blipFill>
          <p:spPr>
            <a:xfrm>
              <a:off x="-10736023" y="6899417"/>
              <a:ext cx="1597665" cy="1001614"/>
            </a:xfrm>
            <a:prstGeom prst="rect">
              <a:avLst/>
            </a:prstGeom>
          </p:spPr>
        </p:pic>
        <p:pic>
          <p:nvPicPr>
            <p:cNvPr id="97" name="Picture 96"/>
            <p:cNvPicPr>
              <a:picLocks noChangeAspect="1"/>
            </p:cNvPicPr>
            <p:nvPr userDrawn="1"/>
          </p:nvPicPr>
          <p:blipFill>
            <a:blip r:embed="rId5"/>
            <a:stretch>
              <a:fillRect/>
            </a:stretch>
          </p:blipFill>
          <p:spPr>
            <a:xfrm>
              <a:off x="-10714081" y="10736764"/>
              <a:ext cx="9986807" cy="877997"/>
            </a:xfrm>
            <a:prstGeom prst="rect">
              <a:avLst/>
            </a:prstGeom>
          </p:spPr>
        </p:pic>
        <p:grpSp>
          <p:nvGrpSpPr>
            <p:cNvPr id="98" name="Group 97"/>
            <p:cNvGrpSpPr/>
            <p:nvPr userDrawn="1"/>
          </p:nvGrpSpPr>
          <p:grpSpPr>
            <a:xfrm>
              <a:off x="-9844888" y="16323725"/>
              <a:ext cx="7631077" cy="1987414"/>
              <a:chOff x="-4516464" y="9371858"/>
              <a:chExt cx="3516822" cy="1095721"/>
            </a:xfrm>
          </p:grpSpPr>
          <p:grpSp>
            <p:nvGrpSpPr>
              <p:cNvPr id="104" name="Group 103"/>
              <p:cNvGrpSpPr/>
              <p:nvPr userDrawn="1"/>
            </p:nvGrpSpPr>
            <p:grpSpPr>
              <a:xfrm>
                <a:off x="-2783494" y="9371902"/>
                <a:ext cx="624373" cy="894738"/>
                <a:chOff x="-3958698" y="8697103"/>
                <a:chExt cx="779266" cy="1282149"/>
              </a:xfrm>
            </p:grpSpPr>
            <p:pic>
              <p:nvPicPr>
                <p:cNvPr id="110" name="Picture 109"/>
                <p:cNvPicPr>
                  <a:picLocks noChangeAspect="1"/>
                </p:cNvPicPr>
                <p:nvPr userDrawn="1"/>
              </p:nvPicPr>
              <p:blipFill>
                <a:blip r:embed="rId6"/>
                <a:stretch>
                  <a:fillRect/>
                </a:stretch>
              </p:blipFill>
              <p:spPr>
                <a:xfrm>
                  <a:off x="-3948160" y="8697103"/>
                  <a:ext cx="768728" cy="1090753"/>
                </a:xfrm>
                <a:prstGeom prst="rect">
                  <a:avLst/>
                </a:prstGeom>
              </p:spPr>
            </p:pic>
            <p:sp>
              <p:nvSpPr>
                <p:cNvPr id="111" name="TextBox 110"/>
                <p:cNvSpPr txBox="1"/>
                <p:nvPr userDrawn="1"/>
              </p:nvSpPr>
              <p:spPr>
                <a:xfrm>
                  <a:off x="-3958698" y="9736093"/>
                  <a:ext cx="779263" cy="243159"/>
                </a:xfrm>
                <a:prstGeom prst="rect">
                  <a:avLst/>
                </a:prstGeom>
                <a:solidFill>
                  <a:schemeClr val="accent1"/>
                </a:solidFill>
                <a:ln>
                  <a:noFill/>
                </a:ln>
              </p:spPr>
              <p:txBody>
                <a:bodyPr wrap="square" lIns="0" tIns="0" rIns="0" bIns="0" rtlCol="0">
                  <a:spAutoFit/>
                </a:bodyPr>
                <a:lstStyle/>
                <a:p>
                  <a:pPr algn="ctr"/>
                  <a:r>
                    <a:rPr lang="en-US" sz="1200" b="1" dirty="0" smtClean="0">
                      <a:solidFill>
                        <a:schemeClr val="tx1"/>
                      </a:solidFill>
                    </a:rPr>
                    <a:t>ORIGINAL</a:t>
                  </a:r>
                  <a:endParaRPr lang="en-US" sz="1200" b="1" dirty="0">
                    <a:solidFill>
                      <a:schemeClr val="tx1"/>
                    </a:solidFill>
                  </a:endParaRPr>
                </a:p>
              </p:txBody>
            </p:sp>
          </p:grpSp>
          <p:grpSp>
            <p:nvGrpSpPr>
              <p:cNvPr id="105" name="Group 104"/>
              <p:cNvGrpSpPr/>
              <p:nvPr userDrawn="1"/>
            </p:nvGrpSpPr>
            <p:grpSpPr>
              <a:xfrm>
                <a:off x="-2033159" y="9371858"/>
                <a:ext cx="1033517" cy="907667"/>
                <a:chOff x="-2921738" y="8879046"/>
                <a:chExt cx="1420279" cy="1247336"/>
              </a:xfrm>
            </p:grpSpPr>
            <p:pic>
              <p:nvPicPr>
                <p:cNvPr id="108" name="Picture 107"/>
                <p:cNvPicPr>
                  <a:picLocks noChangeAspect="1"/>
                </p:cNvPicPr>
                <p:nvPr userDrawn="1"/>
              </p:nvPicPr>
              <p:blipFill>
                <a:blip r:embed="rId6"/>
                <a:stretch>
                  <a:fillRect/>
                </a:stretch>
              </p:blipFill>
              <p:spPr>
                <a:xfrm>
                  <a:off x="-2921738" y="8879046"/>
                  <a:ext cx="1420279" cy="1029695"/>
                </a:xfrm>
                <a:prstGeom prst="rect">
                  <a:avLst/>
                </a:prstGeom>
              </p:spPr>
            </p:pic>
            <p:sp>
              <p:nvSpPr>
                <p:cNvPr id="109" name="TextBox 108"/>
                <p:cNvSpPr txBox="1"/>
                <p:nvPr userDrawn="1"/>
              </p:nvSpPr>
              <p:spPr>
                <a:xfrm>
                  <a:off x="-2918992" y="9854329"/>
                  <a:ext cx="1417533" cy="272053"/>
                </a:xfrm>
                <a:prstGeom prst="rect">
                  <a:avLst/>
                </a:prstGeom>
                <a:solidFill>
                  <a:srgbClr val="FF0000"/>
                </a:solidFill>
              </p:spPr>
              <p:txBody>
                <a:bodyPr wrap="square" lIns="0" tIns="0" rIns="0" bIns="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106" name="Picture 105"/>
              <p:cNvPicPr>
                <a:picLocks noChangeAspect="1"/>
              </p:cNvPicPr>
              <p:nvPr userDrawn="1"/>
            </p:nvPicPr>
            <p:blipFill>
              <a:blip r:embed="rId7"/>
              <a:stretch>
                <a:fillRect/>
              </a:stretch>
            </p:blipFill>
            <p:spPr>
              <a:xfrm>
                <a:off x="-4516464" y="9371875"/>
                <a:ext cx="1098742" cy="847761"/>
              </a:xfrm>
              <a:prstGeom prst="rect">
                <a:avLst/>
              </a:prstGeom>
            </p:spPr>
          </p:pic>
          <p:sp>
            <p:nvSpPr>
              <p:cNvPr id="107" name="TextBox 106"/>
              <p:cNvSpPr txBox="1"/>
              <p:nvPr userDrawn="1"/>
            </p:nvSpPr>
            <p:spPr>
              <a:xfrm>
                <a:off x="-4471893" y="10269611"/>
                <a:ext cx="1035685" cy="197968"/>
              </a:xfrm>
              <a:prstGeom prst="rect">
                <a:avLst/>
              </a:prstGeom>
              <a:noFill/>
            </p:spPr>
            <p:txBody>
              <a:bodyPr wrap="square" lIns="0" tIns="0" rIns="0" bIns="0" rtlCol="0">
                <a:spAutoFit/>
              </a:body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99" name="Group 98"/>
            <p:cNvGrpSpPr/>
            <p:nvPr userDrawn="1"/>
          </p:nvGrpSpPr>
          <p:grpSpPr>
            <a:xfrm>
              <a:off x="-10453959" y="20181409"/>
              <a:ext cx="9139095" cy="2061267"/>
              <a:chOff x="-4818881" y="11473837"/>
              <a:chExt cx="4211800" cy="1136440"/>
            </a:xfrm>
          </p:grpSpPr>
          <p:graphicFrame>
            <p:nvGraphicFramePr>
              <p:cNvPr id="100" name="Object 99"/>
              <p:cNvGraphicFramePr>
                <a:graphicFrameLocks noChangeAspect="1"/>
              </p:cNvGraphicFramePr>
              <p:nvPr userDrawn="1">
                <p:extLst>
                  <p:ext uri="{D42A27DB-BD31-4B8C-83A1-F6EECF244321}">
                    <p14:modId xmlns:p14="http://schemas.microsoft.com/office/powerpoint/2010/main" val="296577005"/>
                  </p:ext>
                </p:extLst>
              </p:nvPr>
            </p:nvGraphicFramePr>
            <p:xfrm>
              <a:off x="-4610234" y="11483555"/>
              <a:ext cx="1828800" cy="1117600"/>
            </p:xfrm>
            <a:graphic>
              <a:graphicData uri="http://schemas.openxmlformats.org/presentationml/2006/ole">
                <mc:AlternateContent xmlns:mc="http://schemas.openxmlformats.org/markup-compatibility/2006">
                  <mc:Choice xmlns:v="urn:schemas-microsoft-com:vml" Requires="v">
                    <p:oleObj spid="_x0000_s111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10234" y="11483555"/>
                            <a:ext cx="1828800" cy="1117600"/>
                          </a:xfrm>
                          <a:prstGeom prst="rect">
                            <a:avLst/>
                          </a:prstGeom>
                        </p:spPr>
                      </p:pic>
                    </p:oleObj>
                  </mc:Fallback>
                </mc:AlternateContent>
              </a:graphicData>
            </a:graphic>
          </p:graphicFrame>
          <p:graphicFrame>
            <p:nvGraphicFramePr>
              <p:cNvPr id="101" name="Object 100"/>
              <p:cNvGraphicFramePr>
                <a:graphicFrameLocks noChangeAspect="1"/>
              </p:cNvGraphicFramePr>
              <p:nvPr userDrawn="1">
                <p:extLst>
                  <p:ext uri="{D42A27DB-BD31-4B8C-83A1-F6EECF244321}">
                    <p14:modId xmlns:p14="http://schemas.microsoft.com/office/powerpoint/2010/main" val="102607223"/>
                  </p:ext>
                </p:extLst>
              </p:nvPr>
            </p:nvGraphicFramePr>
            <p:xfrm>
              <a:off x="-2637523" y="11492677"/>
              <a:ext cx="1828800" cy="1117600"/>
            </p:xfrm>
            <a:graphic>
              <a:graphicData uri="http://schemas.openxmlformats.org/presentationml/2006/ole">
                <mc:AlternateContent xmlns:mc="http://schemas.openxmlformats.org/markup-compatibility/2006">
                  <mc:Choice xmlns:v="urn:schemas-microsoft-com:vml" Requires="v">
                    <p:oleObj spid="_x0000_s111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37523" y="11492677"/>
                            <a:ext cx="1828800" cy="1117600"/>
                          </a:xfrm>
                          <a:prstGeom prst="rect">
                            <a:avLst/>
                          </a:prstGeom>
                        </p:spPr>
                      </p:pic>
                    </p:oleObj>
                  </mc:Fallback>
                </mc:AlternateContent>
              </a:graphicData>
            </a:graphic>
          </p:graphicFrame>
          <p:sp>
            <p:nvSpPr>
              <p:cNvPr id="102" name="TextBox 101"/>
              <p:cNvSpPr txBox="1"/>
              <p:nvPr userDrawn="1"/>
            </p:nvSpPr>
            <p:spPr>
              <a:xfrm rot="16200000">
                <a:off x="-5312672" y="11977340"/>
                <a:ext cx="1117601" cy="130020"/>
              </a:xfrm>
              <a:prstGeom prst="rect">
                <a:avLst/>
              </a:prstGeom>
              <a:noFill/>
            </p:spPr>
            <p:txBody>
              <a:bodyPr wrap="square" lIns="0" tIns="0" rIns="0" bIns="0" rtlCol="0">
                <a:spAutoFit/>
              </a:body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103" name="TextBox 102"/>
              <p:cNvSpPr txBox="1"/>
              <p:nvPr userDrawn="1"/>
            </p:nvSpPr>
            <p:spPr>
              <a:xfrm rot="16200000">
                <a:off x="-1236802" y="11961717"/>
                <a:ext cx="1117601" cy="141841"/>
              </a:xfrm>
              <a:prstGeom prst="rect">
                <a:avLst/>
              </a:prstGeom>
              <a:noFill/>
            </p:spPr>
            <p:txBody>
              <a:bodyPr wrap="square" lIns="0" tIns="0" rIns="0" bIns="0" rtlCol="0">
                <a:spAutoFit/>
              </a:bodyPr>
              <a:lstStyle/>
              <a:p>
                <a:pPr algn="ctr"/>
                <a:r>
                  <a:rPr lang="en-US" sz="1200" dirty="0" smtClean="0">
                    <a:solidFill>
                      <a:srgbClr val="FF0000"/>
                    </a:solidFill>
                  </a:rPr>
                  <a:t>Bad </a:t>
                </a:r>
                <a:r>
                  <a:rPr lang="en-US" sz="1200" dirty="0" smtClean="0">
                    <a:solidFill>
                      <a:schemeClr val="bg1"/>
                    </a:solidFill>
                  </a:rPr>
                  <a:t>printing quality</a:t>
                </a:r>
                <a:endParaRPr lang="en-US" sz="1200" dirty="0">
                  <a:solidFill>
                    <a:schemeClr val="bg1"/>
                  </a:solidFill>
                </a:endParaRPr>
              </a:p>
            </p:txBody>
          </p:sp>
        </p:grpSp>
      </p:grpSp>
      <p:grpSp>
        <p:nvGrpSpPr>
          <p:cNvPr id="112" name="Group 111"/>
          <p:cNvGrpSpPr>
            <a:grpSpLocks noChangeAspect="1"/>
          </p:cNvGrpSpPr>
          <p:nvPr userDrawn="1"/>
        </p:nvGrpSpPr>
        <p:grpSpPr>
          <a:xfrm>
            <a:off x="10855386" y="-21439"/>
            <a:ext cx="6632760" cy="15145553"/>
            <a:chOff x="36782324" y="0"/>
            <a:chExt cx="11062139" cy="25259805"/>
          </a:xfrm>
        </p:grpSpPr>
        <p:sp>
          <p:nvSpPr>
            <p:cNvPr id="113" name="Rectangle 112"/>
            <p:cNvSpPr/>
            <p:nvPr userDrawn="1"/>
          </p:nvSpPr>
          <p:spPr>
            <a:xfrm>
              <a:off x="36782324" y="0"/>
              <a:ext cx="11062139" cy="252598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400" b="1" spc="600" dirty="0" smtClean="0">
                  <a:solidFill>
                    <a:schemeClr val="bg1"/>
                  </a:solidFill>
                  <a:latin typeface="Trebuchet MS" pitchFamily="34" charset="0"/>
                </a:rPr>
                <a:t>QUICK START (cont.)</a:t>
              </a:r>
            </a:p>
            <a:p>
              <a:pPr algn="ctr"/>
              <a:endParaRPr lang="en-US" sz="2000" b="1" baseline="0" dirty="0" smtClean="0">
                <a:solidFill>
                  <a:schemeClr val="bg1"/>
                </a:solidFill>
                <a:latin typeface="Trebuchet MS" pitchFamily="34" charset="0"/>
              </a:endParaRPr>
            </a:p>
            <a:p>
              <a:pPr algn="ctr"/>
              <a:r>
                <a:rPr lang="en-US" sz="16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r>
                <a:rPr lang="en-US" sz="1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200" b="0" baseline="0" dirty="0" smtClean="0">
                <a:solidFill>
                  <a:schemeClr val="bg1">
                    <a:lumMod val="75000"/>
                  </a:schemeClr>
                </a:solidFill>
                <a:latin typeface="Trebuchet MS" pitchFamily="34" charset="0"/>
              </a:endParaRPr>
            </a:p>
            <a:p>
              <a:pPr algn="ctr"/>
              <a:r>
                <a:rPr lang="en-US" sz="1600" b="1" baseline="0" dirty="0" smtClean="0">
                  <a:solidFill>
                    <a:srgbClr val="FFC000"/>
                  </a:solidFill>
                  <a:latin typeface="Trebuchet MS" pitchFamily="34" charset="0"/>
                </a:rPr>
                <a:t>How to add Text</a:t>
              </a:r>
            </a:p>
            <a:p>
              <a:pPr marL="1730375" lvl="2" indent="0" algn="l" defTabSz="114300"/>
              <a:r>
                <a:rPr lang="en-US" sz="1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200" b="0" baseline="0" dirty="0" smtClean="0">
                  <a:solidFill>
                    <a:schemeClr val="bg1">
                      <a:lumMod val="75000"/>
                    </a:schemeClr>
                  </a:solidFill>
                  <a:latin typeface="Trebuchet MS" pitchFamily="34" charset="0"/>
                </a:rPr>
                <a:t> </a:t>
              </a:r>
              <a:r>
                <a:rPr kumimoji="0" lang="en-US" sz="16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200" b="0" baseline="0" dirty="0" smtClean="0">
                <a:solidFill>
                  <a:schemeClr val="bg1">
                    <a:lumMod val="75000"/>
                  </a:schemeClr>
                </a:solidFill>
                <a:latin typeface="Trebuchet MS" pitchFamily="34" charset="0"/>
              </a:endParaRPr>
            </a:p>
            <a:p>
              <a:pPr marL="1518341" lvl="2" indent="0" algn="l" defTabSz="114300"/>
              <a:endParaRPr lang="en-US" sz="1200" b="0" baseline="0" dirty="0" smtClean="0">
                <a:solidFill>
                  <a:schemeClr val="bg1">
                    <a:lumMod val="75000"/>
                  </a:schemeClr>
                </a:solidFill>
                <a:latin typeface="Trebuchet MS" pitchFamily="34" charset="0"/>
              </a:endParaRPr>
            </a:p>
            <a:p>
              <a:pPr algn="ctr"/>
              <a:r>
                <a:rPr lang="en-US" sz="1600" b="1" baseline="0" dirty="0" smtClean="0">
                  <a:solidFill>
                    <a:srgbClr val="FFC000"/>
                  </a:solidFill>
                  <a:latin typeface="Trebuchet MS" pitchFamily="34" charset="0"/>
                </a:rPr>
                <a:t>How to add Tables</a:t>
              </a:r>
            </a:p>
            <a:p>
              <a:pPr marL="971550" lvl="1" indent="0" algn="l" defTabSz="114300"/>
              <a:r>
                <a:rPr lang="en-US" sz="1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0" baseline="0" dirty="0" smtClean="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114" name="Object 113"/>
            <p:cNvGraphicFramePr>
              <a:graphicFrameLocks noChangeAspect="1"/>
            </p:cNvGraphicFramePr>
            <p:nvPr userDrawn="1">
              <p:extLst>
                <p:ext uri="{D42A27DB-BD31-4B8C-83A1-F6EECF244321}">
                  <p14:modId xmlns:p14="http://schemas.microsoft.com/office/powerpoint/2010/main" val="4283722934"/>
                </p:ext>
              </p:extLst>
            </p:nvPr>
          </p:nvGraphicFramePr>
          <p:xfrm>
            <a:off x="39540164" y="3373117"/>
            <a:ext cx="5586150" cy="1716939"/>
          </p:xfrm>
          <a:graphic>
            <a:graphicData uri="http://schemas.openxmlformats.org/presentationml/2006/ole">
              <mc:AlternateContent xmlns:mc="http://schemas.openxmlformats.org/markup-compatibility/2006">
                <mc:Choice xmlns:v="urn:schemas-microsoft-com:vml" Requires="v">
                  <p:oleObj spid="_x0000_s111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39540164" y="3373117"/>
                          <a:ext cx="5586150" cy="1716939"/>
                        </a:xfrm>
                        <a:prstGeom prst="rect">
                          <a:avLst/>
                        </a:prstGeom>
                      </p:spPr>
                    </p:pic>
                  </p:oleObj>
                </mc:Fallback>
              </mc:AlternateContent>
            </a:graphicData>
          </a:graphic>
        </p:graphicFrame>
        <p:pic>
          <p:nvPicPr>
            <p:cNvPr id="115" name="Picture 114"/>
            <p:cNvPicPr>
              <a:picLocks noChangeAspect="1"/>
            </p:cNvPicPr>
            <p:nvPr userDrawn="1"/>
          </p:nvPicPr>
          <p:blipFill>
            <a:blip r:embed="rId14"/>
            <a:stretch>
              <a:fillRect/>
            </a:stretch>
          </p:blipFill>
          <p:spPr>
            <a:xfrm>
              <a:off x="37296876" y="6939883"/>
              <a:ext cx="2969584" cy="1140240"/>
            </a:xfrm>
            <a:prstGeom prst="rect">
              <a:avLst/>
            </a:prstGeom>
            <a:ln>
              <a:noFill/>
            </a:ln>
          </p:spPr>
        </p:pic>
        <p:graphicFrame>
          <p:nvGraphicFramePr>
            <p:cNvPr id="116" name="Object 115"/>
            <p:cNvGraphicFramePr>
              <a:graphicFrameLocks noChangeAspect="1"/>
            </p:cNvGraphicFramePr>
            <p:nvPr userDrawn="1">
              <p:extLst>
                <p:ext uri="{D42A27DB-BD31-4B8C-83A1-F6EECF244321}">
                  <p14:modId xmlns:p14="http://schemas.microsoft.com/office/powerpoint/2010/main" val="1374619638"/>
                </p:ext>
              </p:extLst>
            </p:nvPr>
          </p:nvGraphicFramePr>
          <p:xfrm>
            <a:off x="37524683" y="10243173"/>
            <a:ext cx="1482265" cy="825421"/>
          </p:xfrm>
          <a:graphic>
            <a:graphicData uri="http://schemas.openxmlformats.org/presentationml/2006/ole">
              <mc:AlternateContent xmlns:mc="http://schemas.openxmlformats.org/markup-compatibility/2006">
                <mc:Choice xmlns:v="urn:schemas-microsoft-com:vml" Requires="v">
                  <p:oleObj spid="_x0000_s111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37524683" y="10243173"/>
                          <a:ext cx="1482265" cy="825421"/>
                        </a:xfrm>
                        <a:prstGeom prst="rect">
                          <a:avLst/>
                        </a:prstGeom>
                      </p:spPr>
                    </p:pic>
                  </p:oleObj>
                </mc:Fallback>
              </mc:AlternateContent>
            </a:graphicData>
          </a:graphic>
        </p:graphicFrame>
        <p:grpSp>
          <p:nvGrpSpPr>
            <p:cNvPr id="117" name="Group 116"/>
            <p:cNvGrpSpPr/>
            <p:nvPr userDrawn="1"/>
          </p:nvGrpSpPr>
          <p:grpSpPr>
            <a:xfrm>
              <a:off x="37163426" y="21301416"/>
              <a:ext cx="10354213" cy="1052914"/>
              <a:chOff x="31687960" y="27718135"/>
              <a:chExt cx="9771399" cy="1090621"/>
            </a:xfrm>
          </p:grpSpPr>
          <p:sp>
            <p:nvSpPr>
              <p:cNvPr id="119" name="Rounded Rectangle 118"/>
              <p:cNvSpPr/>
              <p:nvPr userDrawn="1"/>
            </p:nvSpPr>
            <p:spPr>
              <a:xfrm>
                <a:off x="31687960" y="27718135"/>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31813899" y="27816462"/>
                <a:ext cx="914401" cy="914397"/>
              </a:xfrm>
              <a:prstGeom prst="rect">
                <a:avLst/>
              </a:prstGeom>
              <a:noFill/>
              <a:ln>
                <a:noFill/>
              </a:ln>
            </p:spPr>
          </p:pic>
          <p:sp>
            <p:nvSpPr>
              <p:cNvPr id="121" name="TextBox 120"/>
              <p:cNvSpPr txBox="1"/>
              <p:nvPr userDrawn="1"/>
            </p:nvSpPr>
            <p:spPr>
              <a:xfrm>
                <a:off x="32788169" y="27783035"/>
                <a:ext cx="8671190" cy="903878"/>
              </a:xfrm>
              <a:prstGeom prst="rect">
                <a:avLst/>
              </a:prstGeom>
              <a:noFill/>
              <a:ln>
                <a:noFill/>
              </a:ln>
            </p:spPr>
            <p:txBody>
              <a:bodyPr wrap="square" rtlCol="0">
                <a:spAutoFit/>
              </a:body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a:t>
                </a:r>
                <a:br>
                  <a:rPr lang="en-US" sz="1400" baseline="0" dirty="0" smtClean="0">
                    <a:solidFill>
                      <a:schemeClr val="tx2"/>
                    </a:solidFill>
                    <a:latin typeface="Trebuchet MS" pitchFamily="34" charset="0"/>
                  </a:rPr>
                </a:br>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sp>
          <p:nvSpPr>
            <p:cNvPr id="118" name="TextBox 117"/>
            <p:cNvSpPr txBox="1"/>
            <p:nvPr userDrawn="1"/>
          </p:nvSpPr>
          <p:spPr>
            <a:xfrm>
              <a:off x="37163425" y="22852616"/>
              <a:ext cx="4030238" cy="1437270"/>
            </a:xfrm>
            <a:prstGeom prst="rect">
              <a:avLst/>
            </a:prstGeom>
            <a:noFill/>
          </p:spPr>
          <p:txBody>
            <a:bodyPr wrap="none" lIns="0" tIns="0" rIns="0" bIns="0" rtlCol="0">
              <a:spAutoFit/>
            </a:bodyPr>
            <a:lstStyle/>
            <a:p>
              <a:pPr>
                <a:lnSpc>
                  <a:spcPct val="100000"/>
                </a:lnSpc>
              </a:pPr>
              <a:r>
                <a:rPr lang="en-US" sz="1400" dirty="0" smtClean="0">
                  <a:solidFill>
                    <a:schemeClr val="bg1"/>
                  </a:solidFill>
                  <a:latin typeface="Calibri" panose="020F0502020204030204" pitchFamily="34" charset="0"/>
                </a:rPr>
                <a:t>© 2015</a:t>
              </a:r>
              <a:r>
                <a:rPr lang="en-US" sz="1400" baseline="0" dirty="0" smtClean="0">
                  <a:solidFill>
                    <a:schemeClr val="bg1"/>
                  </a:solidFill>
                  <a:latin typeface="Calibri" panose="020F0502020204030204" pitchFamily="34" charset="0"/>
                </a:rPr>
                <a:t> </a:t>
              </a:r>
              <a:r>
                <a:rPr lang="en-US" sz="1400" dirty="0" smtClean="0">
                  <a:solidFill>
                    <a:schemeClr val="bg1"/>
                  </a:solidFill>
                  <a:latin typeface="Calibri" panose="020F0502020204030204" pitchFamily="34" charset="0"/>
                </a:rPr>
                <a:t>PosterPresentations.com</a:t>
              </a:r>
            </a:p>
            <a:p>
              <a:pPr marL="173038" indent="0">
                <a:lnSpc>
                  <a:spcPct val="100000"/>
                </a:lnSpc>
              </a:pPr>
              <a:r>
                <a:rPr lang="en-US" sz="1400" dirty="0" smtClean="0">
                  <a:solidFill>
                    <a:schemeClr val="bg1"/>
                  </a:solidFill>
                  <a:latin typeface="Calibri" panose="020F0502020204030204" pitchFamily="34" charset="0"/>
                </a:rPr>
                <a:t>2117 Fourth Street ,</a:t>
              </a:r>
              <a:r>
                <a:rPr lang="en-US" sz="1400" baseline="0" dirty="0" smtClean="0">
                  <a:solidFill>
                    <a:schemeClr val="bg1"/>
                  </a:solidFill>
                  <a:latin typeface="Calibri" panose="020F0502020204030204" pitchFamily="34" charset="0"/>
                </a:rPr>
                <a:t> Unit C</a:t>
              </a:r>
            </a:p>
            <a:p>
              <a:pPr marL="173038" indent="0">
                <a:lnSpc>
                  <a:spcPct val="100000"/>
                </a:lnSpc>
              </a:pPr>
              <a:r>
                <a:rPr lang="en-US" sz="1400" baseline="0" dirty="0" smtClean="0">
                  <a:solidFill>
                    <a:schemeClr val="bg1"/>
                  </a:solidFill>
                  <a:latin typeface="Calibri" panose="020F0502020204030204" pitchFamily="34" charset="0"/>
                </a:rPr>
                <a:t>Berkeley CA 94710</a:t>
              </a:r>
            </a:p>
            <a:p>
              <a:pPr marL="173038" indent="0">
                <a:lnSpc>
                  <a:spcPct val="100000"/>
                </a:lnSpc>
              </a:pPr>
              <a:r>
                <a:rPr lang="en-US" sz="1400" b="1" baseline="0" dirty="0" smtClean="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grpSp>
      <p:sp>
        <p:nvSpPr>
          <p:cNvPr id="37" name="Rectangle 36"/>
          <p:cNvSpPr/>
          <p:nvPr userDrawn="1"/>
        </p:nvSpPr>
        <p:spPr>
          <a:xfrm>
            <a:off x="0" y="1207"/>
            <a:ext cx="10688638" cy="398843"/>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097" y="2102723"/>
            <a:ext cx="10682542" cy="165029"/>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235190" y="2412918"/>
            <a:ext cx="5017206" cy="1231235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5423935" y="2412918"/>
            <a:ext cx="5017206" cy="1231235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 Box 14"/>
          <p:cNvSpPr txBox="1">
            <a:spLocks noChangeArrowheads="1"/>
          </p:cNvSpPr>
          <p:nvPr userDrawn="1"/>
        </p:nvSpPr>
        <p:spPr bwMode="auto">
          <a:xfrm>
            <a:off x="505670" y="14821895"/>
            <a:ext cx="930982" cy="122668"/>
          </a:xfrm>
          <a:prstGeom prst="rect">
            <a:avLst/>
          </a:prstGeom>
          <a:noFill/>
          <a:ln w="9525">
            <a:noFill/>
            <a:miter lim="800000"/>
            <a:headEnd/>
            <a:tailEnd/>
          </a:ln>
          <a:effectLst/>
        </p:spPr>
        <p:txBody>
          <a:bodyPr wrap="square" lIns="31572" tIns="15783" rIns="31572" bIns="15783">
            <a:spAutoFit/>
          </a:bodyPr>
          <a:lstStyle/>
          <a:p>
            <a:pPr eaLnBrk="0" hangingPunct="0">
              <a:lnSpc>
                <a:spcPct val="65000"/>
              </a:lnSpc>
              <a:spcBef>
                <a:spcPct val="50000"/>
              </a:spcBef>
              <a:defRPr/>
            </a:pPr>
            <a:r>
              <a:rPr lang="en-US" sz="200" b="1" dirty="0" smtClean="0">
                <a:solidFill>
                  <a:schemeClr val="bg1">
                    <a:lumMod val="75000"/>
                  </a:schemeClr>
                </a:solidFill>
                <a:latin typeface="Arial" charset="0"/>
              </a:rPr>
              <a:t>RESEARCH POSTER PRESENTATION </a:t>
            </a:r>
            <a:r>
              <a:rPr lang="en-US" sz="200" b="1" dirty="0">
                <a:solidFill>
                  <a:schemeClr val="bg1">
                    <a:lumMod val="75000"/>
                  </a:schemeClr>
                </a:solidFill>
                <a:latin typeface="Arial" charset="0"/>
              </a:rPr>
              <a:t>DESIGN © </a:t>
            </a:r>
            <a:r>
              <a:rPr lang="en-US" sz="200" b="1" dirty="0" smtClean="0">
                <a:solidFill>
                  <a:schemeClr val="bg1">
                    <a:lumMod val="75000"/>
                  </a:schemeClr>
                </a:solidFill>
                <a:latin typeface="Arial" charset="0"/>
              </a:rPr>
              <a:t>2015</a:t>
            </a:r>
            <a:endParaRPr lang="en-US" sz="200" b="1" dirty="0">
              <a:solidFill>
                <a:schemeClr val="bg1">
                  <a:lumMod val="75000"/>
                </a:schemeClr>
              </a:solidFill>
              <a:latin typeface="Arial" charset="0"/>
            </a:endParaRPr>
          </a:p>
          <a:p>
            <a:pPr eaLnBrk="0" hangingPunct="0">
              <a:lnSpc>
                <a:spcPct val="65000"/>
              </a:lnSpc>
              <a:spcBef>
                <a:spcPct val="50000"/>
              </a:spcBef>
              <a:defRPr/>
            </a:pPr>
            <a:r>
              <a:rPr lang="en-US" sz="4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1518341" rtl="0" eaLnBrk="1" latinLnBrk="0" hangingPunct="1">
        <a:spcBef>
          <a:spcPct val="0"/>
        </a:spcBef>
        <a:buNone/>
        <a:defRPr sz="3000" kern="1200">
          <a:solidFill>
            <a:schemeClr val="bg1"/>
          </a:solidFill>
          <a:latin typeface="Trebuchet MS" pitchFamily="34" charset="0"/>
          <a:ea typeface="+mj-ea"/>
          <a:cs typeface="+mj-cs"/>
        </a:defRPr>
      </a:lvl1pPr>
    </p:titleStyle>
    <p:bodyStyle>
      <a:lvl1pPr marL="569378" indent="-569378" algn="l" defTabSz="1518341" rtl="0" eaLnBrk="1" latinLnBrk="0" hangingPunct="1">
        <a:spcBef>
          <a:spcPct val="20000"/>
        </a:spcBef>
        <a:buFont typeface="Arial" pitchFamily="34" charset="0"/>
        <a:buChar char="•"/>
        <a:defRPr sz="5300" kern="1200">
          <a:solidFill>
            <a:schemeClr val="tx1"/>
          </a:solidFill>
          <a:latin typeface="+mn-lt"/>
          <a:ea typeface="+mn-ea"/>
          <a:cs typeface="+mn-cs"/>
        </a:defRPr>
      </a:lvl1pPr>
      <a:lvl2pPr marL="1233652" indent="-474481" algn="l" defTabSz="1518341" rtl="0" eaLnBrk="1" latinLnBrk="0" hangingPunct="1">
        <a:spcBef>
          <a:spcPct val="20000"/>
        </a:spcBef>
        <a:buFont typeface="Arial" pitchFamily="34" charset="0"/>
        <a:buChar char="–"/>
        <a:defRPr sz="4700" kern="1200">
          <a:solidFill>
            <a:schemeClr val="tx1"/>
          </a:solidFill>
          <a:latin typeface="+mn-lt"/>
          <a:ea typeface="+mn-ea"/>
          <a:cs typeface="+mn-cs"/>
        </a:defRPr>
      </a:lvl2pPr>
      <a:lvl3pPr marL="1897927" indent="-379586" algn="l" defTabSz="1518341" rtl="0" eaLnBrk="1" latinLnBrk="0" hangingPunct="1">
        <a:spcBef>
          <a:spcPct val="20000"/>
        </a:spcBef>
        <a:buFont typeface="Arial" pitchFamily="34" charset="0"/>
        <a:buChar char="•"/>
        <a:defRPr sz="4000" kern="1200">
          <a:solidFill>
            <a:schemeClr val="tx1"/>
          </a:solidFill>
          <a:latin typeface="+mn-lt"/>
          <a:ea typeface="+mn-ea"/>
          <a:cs typeface="+mn-cs"/>
        </a:defRPr>
      </a:lvl3pPr>
      <a:lvl4pPr marL="2657097"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4pPr>
      <a:lvl5pPr marL="3416267"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5pPr>
      <a:lvl6pPr marL="4175438"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6pPr>
      <a:lvl7pPr marL="4934608"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7pPr>
      <a:lvl8pPr marL="5693779"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8pPr>
      <a:lvl9pPr marL="6452949"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9pPr>
    </p:bodyStyle>
    <p:otherStyle>
      <a:defPPr>
        <a:defRPr lang="en-US"/>
      </a:defPPr>
      <a:lvl1pPr marL="0" algn="l" defTabSz="1518341" rtl="0" eaLnBrk="1" latinLnBrk="0" hangingPunct="1">
        <a:defRPr sz="3000" kern="1200">
          <a:solidFill>
            <a:schemeClr val="tx1"/>
          </a:solidFill>
          <a:latin typeface="+mn-lt"/>
          <a:ea typeface="+mn-ea"/>
          <a:cs typeface="+mn-cs"/>
        </a:defRPr>
      </a:lvl1pPr>
      <a:lvl2pPr marL="759171" algn="l" defTabSz="1518341" rtl="0" eaLnBrk="1" latinLnBrk="0" hangingPunct="1">
        <a:defRPr sz="3000" kern="1200">
          <a:solidFill>
            <a:schemeClr val="tx1"/>
          </a:solidFill>
          <a:latin typeface="+mn-lt"/>
          <a:ea typeface="+mn-ea"/>
          <a:cs typeface="+mn-cs"/>
        </a:defRPr>
      </a:lvl2pPr>
      <a:lvl3pPr marL="1518341" algn="l" defTabSz="1518341" rtl="0" eaLnBrk="1" latinLnBrk="0" hangingPunct="1">
        <a:defRPr sz="3000" kern="1200">
          <a:solidFill>
            <a:schemeClr val="tx1"/>
          </a:solidFill>
          <a:latin typeface="+mn-lt"/>
          <a:ea typeface="+mn-ea"/>
          <a:cs typeface="+mn-cs"/>
        </a:defRPr>
      </a:lvl3pPr>
      <a:lvl4pPr marL="2277511" algn="l" defTabSz="1518341" rtl="0" eaLnBrk="1" latinLnBrk="0" hangingPunct="1">
        <a:defRPr sz="3000" kern="1200">
          <a:solidFill>
            <a:schemeClr val="tx1"/>
          </a:solidFill>
          <a:latin typeface="+mn-lt"/>
          <a:ea typeface="+mn-ea"/>
          <a:cs typeface="+mn-cs"/>
        </a:defRPr>
      </a:lvl4pPr>
      <a:lvl5pPr marL="3036682" algn="l" defTabSz="1518341" rtl="0" eaLnBrk="1" latinLnBrk="0" hangingPunct="1">
        <a:defRPr sz="3000" kern="1200">
          <a:solidFill>
            <a:schemeClr val="tx1"/>
          </a:solidFill>
          <a:latin typeface="+mn-lt"/>
          <a:ea typeface="+mn-ea"/>
          <a:cs typeface="+mn-cs"/>
        </a:defRPr>
      </a:lvl5pPr>
      <a:lvl6pPr marL="3795852" algn="l" defTabSz="1518341" rtl="0" eaLnBrk="1" latinLnBrk="0" hangingPunct="1">
        <a:defRPr sz="3000" kern="1200">
          <a:solidFill>
            <a:schemeClr val="tx1"/>
          </a:solidFill>
          <a:latin typeface="+mn-lt"/>
          <a:ea typeface="+mn-ea"/>
          <a:cs typeface="+mn-cs"/>
        </a:defRPr>
      </a:lvl6pPr>
      <a:lvl7pPr marL="4555023" algn="l" defTabSz="1518341" rtl="0" eaLnBrk="1" latinLnBrk="0" hangingPunct="1">
        <a:defRPr sz="3000" kern="1200">
          <a:solidFill>
            <a:schemeClr val="tx1"/>
          </a:solidFill>
          <a:latin typeface="+mn-lt"/>
          <a:ea typeface="+mn-ea"/>
          <a:cs typeface="+mn-cs"/>
        </a:defRPr>
      </a:lvl7pPr>
      <a:lvl8pPr marL="5314194" algn="l" defTabSz="1518341" rtl="0" eaLnBrk="1" latinLnBrk="0" hangingPunct="1">
        <a:defRPr sz="3000" kern="1200">
          <a:solidFill>
            <a:schemeClr val="tx1"/>
          </a:solidFill>
          <a:latin typeface="+mn-lt"/>
          <a:ea typeface="+mn-ea"/>
          <a:cs typeface="+mn-cs"/>
        </a:defRPr>
      </a:lvl8pPr>
      <a:lvl9pPr marL="6073364" algn="l" defTabSz="1518341" rtl="0" eaLnBrk="1" latinLnBrk="0" hangingPunct="1">
        <a:defRPr sz="3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5" name="Rectangle 34"/>
          <p:cNvSpPr/>
          <p:nvPr userDrawn="1"/>
        </p:nvSpPr>
        <p:spPr>
          <a:xfrm rot="10800000">
            <a:off x="0" y="14725271"/>
            <a:ext cx="10688638" cy="398843"/>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0" y="1207"/>
            <a:ext cx="10688638" cy="398843"/>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6097" y="2102723"/>
            <a:ext cx="10682542" cy="165029"/>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505670" y="14821895"/>
            <a:ext cx="930982" cy="122668"/>
          </a:xfrm>
          <a:prstGeom prst="rect">
            <a:avLst/>
          </a:prstGeom>
          <a:noFill/>
          <a:ln w="9525">
            <a:noFill/>
            <a:miter lim="800000"/>
            <a:headEnd/>
            <a:tailEnd/>
          </a:ln>
          <a:effectLst/>
        </p:spPr>
        <p:txBody>
          <a:bodyPr wrap="square" lIns="31572" tIns="15783" rIns="31572" bIns="15783">
            <a:spAutoFit/>
          </a:bodyPr>
          <a:lstStyle/>
          <a:p>
            <a:pPr eaLnBrk="0" hangingPunct="0">
              <a:lnSpc>
                <a:spcPct val="65000"/>
              </a:lnSpc>
              <a:spcBef>
                <a:spcPct val="50000"/>
              </a:spcBef>
              <a:defRPr/>
            </a:pPr>
            <a:r>
              <a:rPr lang="en-US" sz="200" b="1" dirty="0" smtClean="0">
                <a:solidFill>
                  <a:schemeClr val="bg1">
                    <a:lumMod val="75000"/>
                  </a:schemeClr>
                </a:solidFill>
                <a:latin typeface="Arial" charset="0"/>
              </a:rPr>
              <a:t>RESEARCH POSTER PRESENTATION </a:t>
            </a:r>
            <a:r>
              <a:rPr lang="en-US" sz="200" b="1" dirty="0">
                <a:solidFill>
                  <a:schemeClr val="bg1">
                    <a:lumMod val="75000"/>
                  </a:schemeClr>
                </a:solidFill>
                <a:latin typeface="Arial" charset="0"/>
              </a:rPr>
              <a:t>DESIGN © </a:t>
            </a:r>
            <a:r>
              <a:rPr lang="en-US" sz="200" b="1" dirty="0" smtClean="0">
                <a:solidFill>
                  <a:schemeClr val="bg1">
                    <a:lumMod val="75000"/>
                  </a:schemeClr>
                </a:solidFill>
                <a:latin typeface="Arial" charset="0"/>
              </a:rPr>
              <a:t>2015</a:t>
            </a:r>
            <a:endParaRPr lang="en-US" sz="200" b="1" dirty="0">
              <a:solidFill>
                <a:schemeClr val="bg1">
                  <a:lumMod val="75000"/>
                </a:schemeClr>
              </a:solidFill>
              <a:latin typeface="Arial" charset="0"/>
            </a:endParaRPr>
          </a:p>
          <a:p>
            <a:pPr eaLnBrk="0" hangingPunct="0">
              <a:lnSpc>
                <a:spcPct val="65000"/>
              </a:lnSpc>
              <a:spcBef>
                <a:spcPct val="50000"/>
              </a:spcBef>
              <a:defRPr/>
            </a:pPr>
            <a:r>
              <a:rPr lang="en-US" sz="400" b="1" dirty="0">
                <a:solidFill>
                  <a:schemeClr val="bg1">
                    <a:lumMod val="75000"/>
                  </a:schemeClr>
                </a:solidFill>
                <a:latin typeface="Arial" charset="0"/>
              </a:rPr>
              <a:t>www.PosterPresentations.com</a:t>
            </a:r>
          </a:p>
        </p:txBody>
      </p:sp>
      <p:grpSp>
        <p:nvGrpSpPr>
          <p:cNvPr id="42" name="Group 41"/>
          <p:cNvGrpSpPr>
            <a:grpSpLocks noChangeAspect="1"/>
          </p:cNvGrpSpPr>
          <p:nvPr userDrawn="1"/>
        </p:nvGrpSpPr>
        <p:grpSpPr>
          <a:xfrm>
            <a:off x="-6841965" y="4"/>
            <a:ext cx="6675217" cy="15124110"/>
            <a:chOff x="-11331688" y="1"/>
            <a:chExt cx="11125364" cy="25206855"/>
          </a:xfrm>
        </p:grpSpPr>
        <p:sp>
          <p:nvSpPr>
            <p:cNvPr id="45" name="Rectangle 44"/>
            <p:cNvSpPr/>
            <p:nvPr/>
          </p:nvSpPr>
          <p:spPr>
            <a:xfrm>
              <a:off x="-11216136" y="1"/>
              <a:ext cx="11009812" cy="2520685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smtClean="0">
                  <a:solidFill>
                    <a:srgbClr val="FF0000"/>
                  </a:solidFill>
                  <a:latin typeface="Trebuchet MS" pitchFamily="34" charset="0"/>
                </a:rPr>
                <a:t>(—THIS SIDEBAR DOES NOT PRINT—)</a:t>
              </a:r>
              <a:endParaRPr lang="en-US" sz="1800" b="1" spc="600" dirty="0" smtClean="0">
                <a:solidFill>
                  <a:schemeClr val="bg1"/>
                </a:solidFill>
                <a:latin typeface="Trebuchet MS" pitchFamily="34" charset="0"/>
              </a:endParaRPr>
            </a:p>
            <a:p>
              <a:pPr algn="ctr"/>
              <a:r>
                <a:rPr lang="en-US" sz="2000" b="1" spc="600" dirty="0" smtClean="0">
                  <a:solidFill>
                    <a:schemeClr val="bg1"/>
                  </a:solidFill>
                  <a:latin typeface="Trebuchet MS" pitchFamily="34" charset="0"/>
                </a:rPr>
                <a:t>DESIGN</a:t>
              </a:r>
              <a:r>
                <a:rPr lang="en-US" sz="2000" b="1" spc="600" baseline="0" dirty="0" smtClean="0">
                  <a:solidFill>
                    <a:schemeClr val="bg1"/>
                  </a:solidFill>
                  <a:latin typeface="Trebuchet MS" pitchFamily="34" charset="0"/>
                </a:rPr>
                <a:t> </a:t>
              </a:r>
              <a:r>
                <a:rPr lang="en-US" sz="2000" b="1" spc="600" dirty="0" smtClean="0">
                  <a:solidFill>
                    <a:schemeClr val="bg1"/>
                  </a:solidFill>
                  <a:latin typeface="Trebuchet MS" pitchFamily="34" charset="0"/>
                </a:rPr>
                <a:t>GUIDE</a:t>
              </a:r>
            </a:p>
            <a:p>
              <a:pPr algn="ctr"/>
              <a:r>
                <a:rPr lang="en-US" sz="900" b="1" dirty="0" smtClean="0">
                  <a:latin typeface="Trebuchet MS" pitchFamily="34" charset="0"/>
                </a:rPr>
                <a:t> </a:t>
              </a:r>
            </a:p>
            <a:p>
              <a:pPr defTabSz="3765639"/>
              <a:r>
                <a:rPr lang="en-US" sz="1400" i="0" dirty="0" smtClean="0">
                  <a:latin typeface="Trebuchet MS" pitchFamily="34" charset="0"/>
                </a:rPr>
                <a:t>This PowerPoint</a:t>
              </a:r>
              <a:r>
                <a:rPr lang="en-US" sz="1400" i="0" baseline="0" dirty="0" smtClean="0">
                  <a:latin typeface="Trebuchet MS" pitchFamily="34" charset="0"/>
                </a:rPr>
                <a:t> </a:t>
              </a:r>
              <a:r>
                <a:rPr lang="en-US" sz="1400" i="0" dirty="0" smtClean="0">
                  <a:latin typeface="Trebuchet MS" pitchFamily="34" charset="0"/>
                </a:rPr>
                <a:t>2007 template produces</a:t>
              </a:r>
              <a:r>
                <a:rPr lang="en-US" sz="1400" i="0" baseline="0" dirty="0" smtClean="0">
                  <a:latin typeface="Trebuchet MS" pitchFamily="34" charset="0"/>
                </a:rPr>
                <a:t> </a:t>
              </a:r>
              <a:r>
                <a:rPr lang="en-US" sz="1400" i="0" dirty="0" smtClean="0">
                  <a:latin typeface="Trebuchet MS" pitchFamily="34" charset="0"/>
                </a:rPr>
                <a:t>an</a:t>
              </a:r>
              <a:r>
                <a:rPr lang="en-US" sz="1400" i="0" baseline="0" dirty="0" smtClean="0">
                  <a:latin typeface="Trebuchet MS" pitchFamily="34" charset="0"/>
                </a:rPr>
                <a:t> A3</a:t>
              </a:r>
              <a:r>
                <a:rPr lang="en-US" sz="1400" i="0" dirty="0" smtClean="0">
                  <a:latin typeface="Trebuchet MS" pitchFamily="34" charset="0"/>
                </a:rPr>
                <a:t> presentation poster. </a:t>
              </a:r>
              <a:r>
                <a:rPr lang="en-US" sz="1400" dirty="0" smtClean="0">
                  <a:latin typeface="Trebuchet MS" pitchFamily="34" charset="0"/>
                </a:rPr>
                <a:t>You</a:t>
              </a:r>
              <a:r>
                <a:rPr lang="en-US" sz="1400" baseline="0" dirty="0" smtClean="0">
                  <a:latin typeface="Trebuchet MS" pitchFamily="34" charset="0"/>
                </a:rPr>
                <a:t> can u</a:t>
              </a:r>
              <a:r>
                <a:rPr lang="en-US" sz="1400" dirty="0" smtClean="0">
                  <a:latin typeface="Trebuchet MS" pitchFamily="34" charset="0"/>
                </a:rPr>
                <a:t>se</a:t>
              </a:r>
              <a:r>
                <a:rPr lang="en-US" sz="1400" baseline="0" dirty="0" smtClean="0">
                  <a:latin typeface="Trebuchet MS" pitchFamily="34" charset="0"/>
                </a:rPr>
                <a:t> it to create your research poster and </a:t>
              </a:r>
              <a:r>
                <a:rPr lang="en-US" sz="1400" dirty="0" smtClean="0">
                  <a:latin typeface="Trebuchet MS" pitchFamily="34" charset="0"/>
                </a:rPr>
                <a:t>save valuable time placing titles, subtitles,</a:t>
              </a:r>
              <a:r>
                <a:rPr lang="en-US" sz="1400" baseline="0" dirty="0" smtClean="0">
                  <a:latin typeface="Trebuchet MS" pitchFamily="34" charset="0"/>
                </a:rPr>
                <a:t> text, and graphics</a:t>
              </a:r>
              <a:r>
                <a:rPr lang="en-US" sz="1400" dirty="0" smtClean="0">
                  <a:latin typeface="Trebuchet MS" pitchFamily="34" charset="0"/>
                </a:rPr>
                <a:t>. </a:t>
              </a:r>
            </a:p>
            <a:p>
              <a:pPr defTabSz="3765639"/>
              <a:r>
                <a:rPr lang="en-US" sz="900" dirty="0" smtClean="0">
                  <a:latin typeface="Trebuchet MS" pitchFamily="34" charset="0"/>
                </a:rPr>
                <a:t> </a:t>
              </a:r>
            </a:p>
            <a:p>
              <a:pPr defTabSz="4389219"/>
              <a:r>
                <a:rPr lang="en-US" sz="1400" dirty="0" smtClean="0">
                  <a:latin typeface="Trebuchet MS" pitchFamily="34" charset="0"/>
                </a:rPr>
                <a:t>We provide a series of online answer your poster production questions. To view our template tutorials, go online to </a:t>
              </a:r>
              <a:r>
                <a:rPr lang="en-US" sz="1400" b="1" dirty="0" smtClean="0">
                  <a:solidFill>
                    <a:srgbClr val="FFC000"/>
                  </a:solidFill>
                  <a:latin typeface="Trebuchet MS" pitchFamily="34" charset="0"/>
                </a:rPr>
                <a:t>PosterPresentations.com</a:t>
              </a:r>
              <a:r>
                <a:rPr lang="en-US" sz="1400" b="1" dirty="0" smtClean="0">
                  <a:solidFill>
                    <a:schemeClr val="bg1"/>
                  </a:solidFill>
                  <a:latin typeface="Trebuchet MS" pitchFamily="34" charset="0"/>
                </a:rPr>
                <a:t> </a:t>
              </a:r>
              <a:r>
                <a:rPr lang="en-US" sz="1400" dirty="0" smtClean="0">
                  <a:solidFill>
                    <a:schemeClr val="bg1"/>
                  </a:solidFill>
                  <a:latin typeface="Trebuchet MS" pitchFamily="34" charset="0"/>
                </a:rPr>
                <a:t>and click on HELP DESK.</a:t>
              </a:r>
            </a:p>
            <a:p>
              <a:pPr defTabSz="4389219"/>
              <a:r>
                <a:rPr lang="en-US" sz="900" dirty="0" smtClean="0">
                  <a:latin typeface="Trebuchet MS" pitchFamily="34" charset="0"/>
                </a:rPr>
                <a:t> </a:t>
              </a:r>
            </a:p>
            <a:p>
              <a:pPr defTabSz="4389219"/>
              <a:r>
                <a:rPr lang="en-US" sz="1400" dirty="0" smtClean="0">
                  <a:solidFill>
                    <a:schemeClr val="bg1"/>
                  </a:solidFill>
                  <a:latin typeface="Trebuchet MS" pitchFamily="34" charset="0"/>
                </a:rPr>
                <a:t>When</a:t>
              </a:r>
              <a:r>
                <a:rPr lang="en-US" sz="1400" baseline="0" dirty="0" smtClean="0">
                  <a:solidFill>
                    <a:schemeClr val="bg1"/>
                  </a:solidFill>
                  <a:latin typeface="Trebuchet MS" pitchFamily="34" charset="0"/>
                </a:rPr>
                <a:t> you are ready to</a:t>
              </a:r>
              <a:r>
                <a:rPr lang="en-US" sz="1400" dirty="0" smtClean="0">
                  <a:solidFill>
                    <a:schemeClr val="bg1"/>
                  </a:solidFill>
                  <a:latin typeface="Trebuchet MS" pitchFamily="34" charset="0"/>
                </a:rPr>
                <a:t> </a:t>
              </a:r>
              <a:r>
                <a:rPr lang="en-US" sz="1400" baseline="0" dirty="0" smtClean="0">
                  <a:solidFill>
                    <a:schemeClr val="bg1"/>
                  </a:solidFill>
                  <a:latin typeface="Trebuchet MS" pitchFamily="34" charset="0"/>
                </a:rPr>
                <a:t> print your poster</a:t>
              </a:r>
              <a:r>
                <a:rPr lang="en-US" sz="1400" dirty="0" smtClean="0">
                  <a:solidFill>
                    <a:schemeClr val="bg1"/>
                  </a:solidFill>
                  <a:latin typeface="Trebuchet MS" pitchFamily="34" charset="0"/>
                </a:rPr>
                <a:t>,</a:t>
              </a:r>
              <a:r>
                <a:rPr lang="en-US" sz="1400" baseline="0" dirty="0" smtClean="0">
                  <a:solidFill>
                    <a:schemeClr val="bg1"/>
                  </a:solidFill>
                  <a:latin typeface="Trebuchet MS" pitchFamily="34" charset="0"/>
                </a:rPr>
                <a:t> go online to </a:t>
              </a:r>
              <a:r>
                <a:rPr lang="en-US" sz="1400" b="0" dirty="0" smtClean="0">
                  <a:solidFill>
                    <a:schemeClr val="bg1"/>
                  </a:solidFill>
                  <a:latin typeface="Trebuchet MS" pitchFamily="34" charset="0"/>
                </a:rPr>
                <a:t>PosterPresentations.com</a:t>
              </a:r>
              <a:r>
                <a:rPr lang="en-US" sz="1400" dirty="0" smtClean="0">
                  <a:solidFill>
                    <a:schemeClr val="bg1"/>
                  </a:solidFill>
                  <a:latin typeface="Trebuchet MS" pitchFamily="34" charset="0"/>
                </a:rPr>
                <a:t/>
              </a:r>
              <a:br>
                <a:rPr lang="en-US" sz="1400" dirty="0" smtClean="0">
                  <a:solidFill>
                    <a:schemeClr val="bg1"/>
                  </a:solidFill>
                  <a:latin typeface="Trebuchet MS" pitchFamily="34" charset="0"/>
                </a:rPr>
              </a:br>
              <a:r>
                <a:rPr lang="en-US" sz="900" dirty="0" smtClean="0">
                  <a:solidFill>
                    <a:schemeClr val="bg1"/>
                  </a:solidFill>
                  <a:latin typeface="Trebuchet MS" pitchFamily="34" charset="0"/>
                </a:rPr>
                <a:t> </a:t>
              </a:r>
            </a:p>
            <a:p>
              <a:pPr algn="l" defTabSz="3765639"/>
              <a:r>
                <a:rPr lang="en-US" sz="1400" b="0" dirty="0" smtClean="0">
                  <a:solidFill>
                    <a:schemeClr val="bg1"/>
                  </a:solidFill>
                  <a:latin typeface="Trebuchet MS" pitchFamily="34" charset="0"/>
                </a:rPr>
                <a:t>Need</a:t>
              </a:r>
              <a:r>
                <a:rPr lang="en-US" sz="1400" b="0" baseline="0" dirty="0" smtClean="0">
                  <a:solidFill>
                    <a:schemeClr val="bg1"/>
                  </a:solidFill>
                  <a:latin typeface="Trebuchet MS" pitchFamily="34" charset="0"/>
                </a:rPr>
                <a:t> assistance? Call us at </a:t>
              </a:r>
              <a:r>
                <a:rPr lang="en-US" sz="1400" b="0" dirty="0" smtClean="0">
                  <a:solidFill>
                    <a:srgbClr val="FFC000"/>
                  </a:solidFill>
                  <a:latin typeface="Trebuchet MS" pitchFamily="34" charset="0"/>
                </a:rPr>
                <a:t>1.510.649.3001</a:t>
              </a:r>
            </a:p>
            <a:p>
              <a:pPr algn="l" defTabSz="3765639"/>
              <a:r>
                <a:rPr lang="en-US" sz="900" b="1" dirty="0" smtClean="0">
                  <a:solidFill>
                    <a:srgbClr val="FFFF00"/>
                  </a:solidFill>
                  <a:latin typeface="Trebuchet MS" pitchFamily="34" charset="0"/>
                </a:rPr>
                <a:t> </a:t>
              </a:r>
            </a:p>
            <a:p>
              <a:pPr algn="ctr"/>
              <a:endParaRPr lang="en-US" sz="1200" b="1" dirty="0" smtClean="0">
                <a:solidFill>
                  <a:schemeClr val="bg1"/>
                </a:solidFill>
                <a:latin typeface="Trebuchet MS" pitchFamily="34" charset="0"/>
              </a:endParaRPr>
            </a:p>
            <a:p>
              <a:pPr algn="ctr"/>
              <a:r>
                <a:rPr lang="en-US" sz="2000" b="1" spc="600" dirty="0" smtClean="0">
                  <a:solidFill>
                    <a:schemeClr val="bg1"/>
                  </a:solidFill>
                  <a:latin typeface="Trebuchet MS" pitchFamily="34" charset="0"/>
                </a:rPr>
                <a:t>QUICK START</a:t>
              </a:r>
            </a:p>
            <a:p>
              <a:pPr algn="ctr"/>
              <a:r>
                <a:rPr lang="en-US" sz="900" b="1" baseline="0" dirty="0" smtClean="0">
                  <a:solidFill>
                    <a:schemeClr val="bg1"/>
                  </a:solidFill>
                  <a:latin typeface="Trebuchet MS" pitchFamily="34" charset="0"/>
                </a:rPr>
                <a:t> </a:t>
              </a:r>
            </a:p>
            <a:p>
              <a:pPr algn="ctr"/>
              <a:r>
                <a:rPr lang="en-US" sz="1600" b="1" baseline="0" dirty="0" smtClean="0">
                  <a:solidFill>
                    <a:srgbClr val="FFC000"/>
                  </a:solidFill>
                  <a:latin typeface="Trebuchet MS" pitchFamily="34" charset="0"/>
                </a:rPr>
                <a:t>Zoom in and out</a:t>
              </a:r>
            </a:p>
            <a:p>
              <a:pPr marL="1203325" indent="0" algn="l" defTabSz="850900"/>
              <a:r>
                <a:rPr lang="en-US" sz="1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400" b="0" baseline="0" dirty="0" smtClean="0">
                <a:solidFill>
                  <a:schemeClr val="bg1"/>
                </a:solidFill>
                <a:latin typeface="Trebuchet MS" pitchFamily="34" charset="0"/>
              </a:endParaRPr>
            </a:p>
            <a:p>
              <a:pPr algn="ctr"/>
              <a:r>
                <a:rPr lang="en-US" sz="1600" b="1" baseline="0" dirty="0" smtClean="0">
                  <a:solidFill>
                    <a:srgbClr val="FFC000"/>
                  </a:solidFill>
                  <a:latin typeface="Trebuchet MS" pitchFamily="34" charset="0"/>
                </a:rPr>
                <a:t>Title, Authors, and Affiliations</a:t>
              </a:r>
            </a:p>
            <a:p>
              <a:pPr algn="l"/>
              <a:r>
                <a:rPr lang="en-US" sz="1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900" b="0" spc="0" baseline="0" dirty="0" smtClean="0">
                  <a:solidFill>
                    <a:schemeClr val="bg1">
                      <a:lumMod val="75000"/>
                    </a:schemeClr>
                  </a:solidFill>
                  <a:latin typeface="Trebuchet MS" pitchFamily="34" charset="0"/>
                </a:rPr>
                <a:t> </a:t>
              </a:r>
            </a:p>
            <a:p>
              <a:pPr algn="l"/>
              <a:r>
                <a:rPr lang="en-US" sz="1200" b="1" spc="300" baseline="0" dirty="0" smtClean="0">
                  <a:solidFill>
                    <a:srgbClr val="FFC000"/>
                  </a:solidFill>
                  <a:latin typeface="Trebuchet MS" pitchFamily="34" charset="0"/>
                </a:rPr>
                <a:t>TIP</a:t>
              </a:r>
              <a:r>
                <a:rPr lang="en-US" sz="1200" b="1" baseline="0" dirty="0" smtClean="0">
                  <a:solidFill>
                    <a:srgbClr val="FFC000"/>
                  </a:solidFill>
                  <a:latin typeface="Trebuchet MS" pitchFamily="34" charset="0"/>
                </a:rPr>
                <a:t>: </a:t>
              </a:r>
              <a:r>
                <a:rPr lang="en-US" sz="1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400" b="1" baseline="0" dirty="0" smtClean="0">
                  <a:solidFill>
                    <a:schemeClr val="bg1"/>
                  </a:solidFill>
                  <a:latin typeface="Trebuchet MS" pitchFamily="34" charset="0"/>
                </a:rPr>
                <a:t/>
              </a:r>
              <a:br>
                <a:rPr lang="en-US" sz="1400" b="1" baseline="0" dirty="0" smtClean="0">
                  <a:solidFill>
                    <a:schemeClr val="bg1"/>
                  </a:solidFill>
                  <a:latin typeface="Trebuchet MS" pitchFamily="34" charset="0"/>
                </a:rPr>
              </a:br>
              <a:endParaRPr lang="en-US" sz="1400" b="1" dirty="0" smtClean="0">
                <a:solidFill>
                  <a:schemeClr val="bg1"/>
                </a:solidFill>
                <a:latin typeface="Trebuchet MS" pitchFamily="34" charset="0"/>
              </a:endParaRPr>
            </a:p>
            <a:p>
              <a:pPr algn="ctr"/>
              <a:endParaRPr lang="en-US" sz="1400" b="1" dirty="0" smtClean="0">
                <a:solidFill>
                  <a:srgbClr val="FFC000"/>
                </a:solidFill>
                <a:latin typeface="Trebuchet MS" pitchFamily="34" charset="0"/>
              </a:endParaRPr>
            </a:p>
            <a:p>
              <a:pPr algn="ctr"/>
              <a:endParaRPr lang="en-US" sz="1400" b="1" dirty="0" smtClean="0">
                <a:solidFill>
                  <a:srgbClr val="FFC000"/>
                </a:solidFill>
                <a:latin typeface="Trebuchet MS" pitchFamily="34" charset="0"/>
              </a:endParaRPr>
            </a:p>
            <a:p>
              <a:pPr algn="ctr"/>
              <a:r>
                <a:rPr lang="en-US" sz="1600" b="1" dirty="0" smtClean="0">
                  <a:solidFill>
                    <a:srgbClr val="FFC000"/>
                  </a:solidFill>
                  <a:latin typeface="Trebuchet MS" pitchFamily="34" charset="0"/>
                </a:rPr>
                <a:t>Adding Logos</a:t>
              </a:r>
              <a:r>
                <a:rPr lang="en-US" sz="1600" b="1" baseline="0" dirty="0" smtClean="0">
                  <a:solidFill>
                    <a:srgbClr val="FFC000"/>
                  </a:solidFill>
                  <a:latin typeface="Trebuchet MS" pitchFamily="34" charset="0"/>
                </a:rPr>
                <a:t> / Seals</a:t>
              </a:r>
            </a:p>
            <a:p>
              <a:pPr algn="l"/>
              <a:r>
                <a:rPr lang="en-US" sz="1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900" b="0" spc="300" baseline="0" dirty="0" smtClean="0">
                <a:solidFill>
                  <a:schemeClr val="bg1">
                    <a:lumMod val="75000"/>
                  </a:schemeClr>
                </a:solidFill>
                <a:latin typeface="Trebuchet MS" pitchFamily="34" charset="0"/>
              </a:endParaRPr>
            </a:p>
            <a:p>
              <a:pPr algn="l"/>
              <a:r>
                <a:rPr lang="en-US" sz="1200" b="1" spc="300" baseline="0" dirty="0" smtClean="0">
                  <a:solidFill>
                    <a:srgbClr val="FFC000"/>
                  </a:solidFill>
                  <a:latin typeface="Trebuchet MS" pitchFamily="34" charset="0"/>
                </a:rPr>
                <a:t>TIP:</a:t>
              </a:r>
              <a:r>
                <a:rPr lang="en-US" sz="1200" b="1" spc="0" baseline="0" dirty="0" smtClean="0">
                  <a:solidFill>
                    <a:srgbClr val="FFC000"/>
                  </a:solidFill>
                  <a:latin typeface="Trebuchet MS" pitchFamily="34" charset="0"/>
                </a:rPr>
                <a:t> </a:t>
              </a:r>
              <a:r>
                <a:rPr lang="en-US" sz="1200" b="0" baseline="0" dirty="0" smtClean="0">
                  <a:solidFill>
                    <a:schemeClr val="bg1">
                      <a:lumMod val="75000"/>
                    </a:schemeClr>
                  </a:solidFill>
                  <a:latin typeface="Trebuchet MS" pitchFamily="34" charset="0"/>
                </a:rPr>
                <a:t>See if your company’s logo is available on our free poster templates page.</a:t>
              </a:r>
            </a:p>
            <a:p>
              <a:pPr algn="l"/>
              <a:endParaRPr lang="en-US" sz="1200" b="0" baseline="0" dirty="0" smtClean="0">
                <a:latin typeface="Trebuchet MS" pitchFamily="34" charset="0"/>
              </a:endParaRPr>
            </a:p>
            <a:p>
              <a:pPr algn="ctr"/>
              <a:r>
                <a:rPr lang="en-US" sz="1600" b="1" baseline="0" dirty="0" smtClean="0">
                  <a:solidFill>
                    <a:srgbClr val="FFC000"/>
                  </a:solidFill>
                  <a:latin typeface="Trebuchet MS" pitchFamily="34" charset="0"/>
                </a:rPr>
                <a:t>Photographs / Graphics</a:t>
              </a:r>
            </a:p>
            <a:p>
              <a:pPr algn="l" defTabSz="977900"/>
              <a:r>
                <a:rPr lang="en-US" sz="1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200" b="0" spc="0" baseline="0" dirty="0" smtClean="0">
                  <a:solidFill>
                    <a:schemeClr val="bg1">
                      <a:lumMod val="75000"/>
                    </a:schemeClr>
                  </a:solidFill>
                  <a:latin typeface="Trebuchet MS" pitchFamily="34" charset="0"/>
                </a:rPr>
                <a:t>disproportionally.</a:t>
              </a:r>
            </a:p>
            <a:p>
              <a:pPr algn="l" defTabSz="977900"/>
              <a:endParaRPr lang="en-US" sz="1200" b="0" baseline="0" dirty="0" smtClean="0">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r>
                <a:rPr lang="en-US" sz="1600" b="1" baseline="0" dirty="0" smtClean="0">
                  <a:solidFill>
                    <a:srgbClr val="FFC000"/>
                  </a:solidFill>
                  <a:latin typeface="Trebuchet MS" pitchFamily="34" charset="0"/>
                </a:rPr>
                <a:t>Image Quality Check</a:t>
              </a:r>
            </a:p>
            <a:p>
              <a:pPr lvl="0" algn="l" defTabSz="977900"/>
              <a:r>
                <a:rPr lang="en-US" sz="1200" b="0" baseline="0" dirty="0" smtClean="0">
                  <a:solidFill>
                    <a:schemeClr val="bg1">
                      <a:lumMod val="75000"/>
                    </a:schemeClr>
                  </a:solidFill>
                  <a:latin typeface="Trebuchet MS" pitchFamily="34" charset="0"/>
                </a:rPr>
                <a:t>Zoom in and look at your images at 100% magnification. If they look good they </a:t>
              </a:r>
              <a:br>
                <a:rPr lang="en-US" sz="1200" b="0" baseline="0" dirty="0" smtClean="0">
                  <a:solidFill>
                    <a:schemeClr val="bg1">
                      <a:lumMod val="75000"/>
                    </a:schemeClr>
                  </a:solidFill>
                  <a:latin typeface="Trebuchet MS" pitchFamily="34" charset="0"/>
                </a:rPr>
              </a:br>
              <a:r>
                <a:rPr lang="en-US" sz="1200" b="0" baseline="0" dirty="0" smtClean="0">
                  <a:solidFill>
                    <a:schemeClr val="bg1">
                      <a:lumMod val="75000"/>
                    </a:schemeClr>
                  </a:solidFill>
                  <a:latin typeface="Trebuchet MS" pitchFamily="34" charset="0"/>
                </a:rPr>
                <a:t>will print well. </a:t>
              </a:r>
              <a:endParaRPr lang="en-US" sz="1400" b="0" dirty="0" smtClean="0">
                <a:latin typeface="Trebuchet MS" pitchFamily="34" charset="0"/>
              </a:endParaRPr>
            </a:p>
          </p:txBody>
        </p:sp>
        <p:cxnSp>
          <p:nvCxnSpPr>
            <p:cNvPr id="48" name="Straight Connector 47"/>
            <p:cNvCxnSpPr/>
            <p:nvPr/>
          </p:nvCxnSpPr>
          <p:spPr>
            <a:xfrm>
              <a:off x="-11331688" y="5665498"/>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userDrawn="1"/>
          </p:nvPicPr>
          <p:blipFill>
            <a:blip r:embed="rId4"/>
            <a:stretch>
              <a:fillRect/>
            </a:stretch>
          </p:blipFill>
          <p:spPr>
            <a:xfrm>
              <a:off x="-10736023" y="6899417"/>
              <a:ext cx="1597665" cy="1001614"/>
            </a:xfrm>
            <a:prstGeom prst="rect">
              <a:avLst/>
            </a:prstGeom>
          </p:spPr>
        </p:pic>
        <p:pic>
          <p:nvPicPr>
            <p:cNvPr id="61" name="Picture 60"/>
            <p:cNvPicPr>
              <a:picLocks noChangeAspect="1"/>
            </p:cNvPicPr>
            <p:nvPr userDrawn="1"/>
          </p:nvPicPr>
          <p:blipFill>
            <a:blip r:embed="rId5"/>
            <a:stretch>
              <a:fillRect/>
            </a:stretch>
          </p:blipFill>
          <p:spPr>
            <a:xfrm>
              <a:off x="-10714081" y="10736764"/>
              <a:ext cx="9986807" cy="877997"/>
            </a:xfrm>
            <a:prstGeom prst="rect">
              <a:avLst/>
            </a:prstGeom>
          </p:spPr>
        </p:pic>
        <p:grpSp>
          <p:nvGrpSpPr>
            <p:cNvPr id="62" name="Group 61"/>
            <p:cNvGrpSpPr/>
            <p:nvPr userDrawn="1"/>
          </p:nvGrpSpPr>
          <p:grpSpPr>
            <a:xfrm>
              <a:off x="-9844888" y="16323725"/>
              <a:ext cx="7631077" cy="1987414"/>
              <a:chOff x="-4516464" y="9371858"/>
              <a:chExt cx="3516822" cy="1095721"/>
            </a:xfrm>
          </p:grpSpPr>
          <p:grpSp>
            <p:nvGrpSpPr>
              <p:cNvPr id="68" name="Group 67"/>
              <p:cNvGrpSpPr/>
              <p:nvPr userDrawn="1"/>
            </p:nvGrpSpPr>
            <p:grpSpPr>
              <a:xfrm>
                <a:off x="-2783494" y="9371902"/>
                <a:ext cx="624373" cy="894738"/>
                <a:chOff x="-3958698" y="8697103"/>
                <a:chExt cx="779266" cy="1282149"/>
              </a:xfrm>
            </p:grpSpPr>
            <p:pic>
              <p:nvPicPr>
                <p:cNvPr id="74" name="Picture 73"/>
                <p:cNvPicPr>
                  <a:picLocks noChangeAspect="1"/>
                </p:cNvPicPr>
                <p:nvPr userDrawn="1"/>
              </p:nvPicPr>
              <p:blipFill>
                <a:blip r:embed="rId6"/>
                <a:stretch>
                  <a:fillRect/>
                </a:stretch>
              </p:blipFill>
              <p:spPr>
                <a:xfrm>
                  <a:off x="-3948160" y="8697103"/>
                  <a:ext cx="768728" cy="1090753"/>
                </a:xfrm>
                <a:prstGeom prst="rect">
                  <a:avLst/>
                </a:prstGeom>
              </p:spPr>
            </p:pic>
            <p:sp>
              <p:nvSpPr>
                <p:cNvPr id="83" name="TextBox 82"/>
                <p:cNvSpPr txBox="1"/>
                <p:nvPr userDrawn="1"/>
              </p:nvSpPr>
              <p:spPr>
                <a:xfrm>
                  <a:off x="-3958698" y="9736093"/>
                  <a:ext cx="779263" cy="243159"/>
                </a:xfrm>
                <a:prstGeom prst="rect">
                  <a:avLst/>
                </a:prstGeom>
                <a:solidFill>
                  <a:schemeClr val="accent1"/>
                </a:solidFill>
                <a:ln>
                  <a:noFill/>
                </a:ln>
              </p:spPr>
              <p:txBody>
                <a:bodyPr wrap="square" lIns="0" tIns="0" rIns="0" bIns="0" rtlCol="0">
                  <a:spAutoFit/>
                </a:bodyPr>
                <a:lstStyle/>
                <a:p>
                  <a:pPr algn="ctr"/>
                  <a:r>
                    <a:rPr lang="en-US" sz="1200" b="1" dirty="0" smtClean="0">
                      <a:solidFill>
                        <a:schemeClr val="tx1"/>
                      </a:solidFill>
                    </a:rPr>
                    <a:t>ORIGINAL</a:t>
                  </a:r>
                  <a:endParaRPr lang="en-US" sz="1200" b="1" dirty="0">
                    <a:solidFill>
                      <a:schemeClr val="tx1"/>
                    </a:solidFill>
                  </a:endParaRPr>
                </a:p>
              </p:txBody>
            </p:sp>
          </p:grpSp>
          <p:grpSp>
            <p:nvGrpSpPr>
              <p:cNvPr id="69" name="Group 68"/>
              <p:cNvGrpSpPr/>
              <p:nvPr userDrawn="1"/>
            </p:nvGrpSpPr>
            <p:grpSpPr>
              <a:xfrm>
                <a:off x="-2033159" y="9371858"/>
                <a:ext cx="1033517" cy="907667"/>
                <a:chOff x="-2921738" y="8879046"/>
                <a:chExt cx="1420279" cy="1247336"/>
              </a:xfrm>
            </p:grpSpPr>
            <p:pic>
              <p:nvPicPr>
                <p:cNvPr id="72" name="Picture 71"/>
                <p:cNvPicPr>
                  <a:picLocks noChangeAspect="1"/>
                </p:cNvPicPr>
                <p:nvPr userDrawn="1"/>
              </p:nvPicPr>
              <p:blipFill>
                <a:blip r:embed="rId6"/>
                <a:stretch>
                  <a:fillRect/>
                </a:stretch>
              </p:blipFill>
              <p:spPr>
                <a:xfrm>
                  <a:off x="-2921738" y="8879046"/>
                  <a:ext cx="1420279" cy="1029695"/>
                </a:xfrm>
                <a:prstGeom prst="rect">
                  <a:avLst/>
                </a:prstGeom>
              </p:spPr>
            </p:pic>
            <p:sp>
              <p:nvSpPr>
                <p:cNvPr id="73" name="TextBox 72"/>
                <p:cNvSpPr txBox="1"/>
                <p:nvPr userDrawn="1"/>
              </p:nvSpPr>
              <p:spPr>
                <a:xfrm>
                  <a:off x="-2918992" y="9854329"/>
                  <a:ext cx="1417533" cy="272053"/>
                </a:xfrm>
                <a:prstGeom prst="rect">
                  <a:avLst/>
                </a:prstGeom>
                <a:solidFill>
                  <a:srgbClr val="FF0000"/>
                </a:solidFill>
              </p:spPr>
              <p:txBody>
                <a:bodyPr wrap="square" lIns="0" tIns="0" rIns="0" bIns="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70" name="Picture 69"/>
              <p:cNvPicPr>
                <a:picLocks noChangeAspect="1"/>
              </p:cNvPicPr>
              <p:nvPr userDrawn="1"/>
            </p:nvPicPr>
            <p:blipFill>
              <a:blip r:embed="rId7"/>
              <a:stretch>
                <a:fillRect/>
              </a:stretch>
            </p:blipFill>
            <p:spPr>
              <a:xfrm>
                <a:off x="-4516464" y="9371875"/>
                <a:ext cx="1098742" cy="847761"/>
              </a:xfrm>
              <a:prstGeom prst="rect">
                <a:avLst/>
              </a:prstGeom>
            </p:spPr>
          </p:pic>
          <p:sp>
            <p:nvSpPr>
              <p:cNvPr id="71" name="TextBox 70"/>
              <p:cNvSpPr txBox="1"/>
              <p:nvPr userDrawn="1"/>
            </p:nvSpPr>
            <p:spPr>
              <a:xfrm>
                <a:off x="-4471893" y="10269611"/>
                <a:ext cx="1035685" cy="197968"/>
              </a:xfrm>
              <a:prstGeom prst="rect">
                <a:avLst/>
              </a:prstGeom>
              <a:noFill/>
            </p:spPr>
            <p:txBody>
              <a:bodyPr wrap="square" lIns="0" tIns="0" rIns="0" bIns="0" rtlCol="0">
                <a:spAutoFit/>
              </a:body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63" name="Group 62"/>
            <p:cNvGrpSpPr/>
            <p:nvPr userDrawn="1"/>
          </p:nvGrpSpPr>
          <p:grpSpPr>
            <a:xfrm>
              <a:off x="-10453959" y="20181409"/>
              <a:ext cx="9139095" cy="2061267"/>
              <a:chOff x="-4818881" y="11473837"/>
              <a:chExt cx="4211800" cy="1136440"/>
            </a:xfrm>
          </p:grpSpPr>
          <p:graphicFrame>
            <p:nvGraphicFramePr>
              <p:cNvPr id="64" name="Object 63"/>
              <p:cNvGraphicFramePr>
                <a:graphicFrameLocks noChangeAspect="1"/>
              </p:cNvGraphicFramePr>
              <p:nvPr userDrawn="1">
                <p:extLst>
                  <p:ext uri="{D42A27DB-BD31-4B8C-83A1-F6EECF244321}">
                    <p14:modId xmlns:p14="http://schemas.microsoft.com/office/powerpoint/2010/main" val="520433615"/>
                  </p:ext>
                </p:extLst>
              </p:nvPr>
            </p:nvGraphicFramePr>
            <p:xfrm>
              <a:off x="-4610234" y="11483555"/>
              <a:ext cx="1828800" cy="1117600"/>
            </p:xfrm>
            <a:graphic>
              <a:graphicData uri="http://schemas.openxmlformats.org/presentationml/2006/ole">
                <mc:AlternateContent xmlns:mc="http://schemas.openxmlformats.org/markup-compatibility/2006">
                  <mc:Choice xmlns:v="urn:schemas-microsoft-com:vml" Requires="v">
                    <p:oleObj spid="_x0000_s213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10234" y="11483555"/>
                            <a:ext cx="1828800" cy="1117600"/>
                          </a:xfrm>
                          <a:prstGeom prst="rect">
                            <a:avLst/>
                          </a:prstGeom>
                        </p:spPr>
                      </p:pic>
                    </p:oleObj>
                  </mc:Fallback>
                </mc:AlternateContent>
              </a:graphicData>
            </a:graphic>
          </p:graphicFrame>
          <p:graphicFrame>
            <p:nvGraphicFramePr>
              <p:cNvPr id="65" name="Object 64"/>
              <p:cNvGraphicFramePr>
                <a:graphicFrameLocks noChangeAspect="1"/>
              </p:cNvGraphicFramePr>
              <p:nvPr userDrawn="1">
                <p:extLst>
                  <p:ext uri="{D42A27DB-BD31-4B8C-83A1-F6EECF244321}">
                    <p14:modId xmlns:p14="http://schemas.microsoft.com/office/powerpoint/2010/main" val="1673285203"/>
                  </p:ext>
                </p:extLst>
              </p:nvPr>
            </p:nvGraphicFramePr>
            <p:xfrm>
              <a:off x="-2637523" y="11492677"/>
              <a:ext cx="1828800" cy="1117600"/>
            </p:xfrm>
            <a:graphic>
              <a:graphicData uri="http://schemas.openxmlformats.org/presentationml/2006/ole">
                <mc:AlternateContent xmlns:mc="http://schemas.openxmlformats.org/markup-compatibility/2006">
                  <mc:Choice xmlns:v="urn:schemas-microsoft-com:vml" Requires="v">
                    <p:oleObj spid="_x0000_s213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37523" y="11492677"/>
                            <a:ext cx="1828800" cy="1117600"/>
                          </a:xfrm>
                          <a:prstGeom prst="rect">
                            <a:avLst/>
                          </a:prstGeom>
                        </p:spPr>
                      </p:pic>
                    </p:oleObj>
                  </mc:Fallback>
                </mc:AlternateContent>
              </a:graphicData>
            </a:graphic>
          </p:graphicFrame>
          <p:sp>
            <p:nvSpPr>
              <p:cNvPr id="66" name="TextBox 65"/>
              <p:cNvSpPr txBox="1"/>
              <p:nvPr userDrawn="1"/>
            </p:nvSpPr>
            <p:spPr>
              <a:xfrm rot="16200000">
                <a:off x="-5312672" y="11977340"/>
                <a:ext cx="1117601" cy="130020"/>
              </a:xfrm>
              <a:prstGeom prst="rect">
                <a:avLst/>
              </a:prstGeom>
              <a:noFill/>
            </p:spPr>
            <p:txBody>
              <a:bodyPr wrap="square" lIns="0" tIns="0" rIns="0" bIns="0" rtlCol="0">
                <a:spAutoFit/>
              </a:body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67" name="TextBox 66"/>
              <p:cNvSpPr txBox="1"/>
              <p:nvPr userDrawn="1"/>
            </p:nvSpPr>
            <p:spPr>
              <a:xfrm rot="16200000">
                <a:off x="-1236802" y="11961717"/>
                <a:ext cx="1117601" cy="141841"/>
              </a:xfrm>
              <a:prstGeom prst="rect">
                <a:avLst/>
              </a:prstGeom>
              <a:noFill/>
            </p:spPr>
            <p:txBody>
              <a:bodyPr wrap="square" lIns="0" tIns="0" rIns="0" bIns="0" rtlCol="0">
                <a:spAutoFit/>
              </a:bodyPr>
              <a:lstStyle/>
              <a:p>
                <a:pPr algn="ctr"/>
                <a:r>
                  <a:rPr lang="en-US" sz="1200" dirty="0" smtClean="0">
                    <a:solidFill>
                      <a:srgbClr val="FF0000"/>
                    </a:solidFill>
                  </a:rPr>
                  <a:t>Bad </a:t>
                </a:r>
                <a:r>
                  <a:rPr lang="en-US" sz="1200" dirty="0" smtClean="0">
                    <a:solidFill>
                      <a:schemeClr val="bg1"/>
                    </a:solidFill>
                  </a:rPr>
                  <a:t>printing quality</a:t>
                </a:r>
                <a:endParaRPr lang="en-US" sz="1200" dirty="0">
                  <a:solidFill>
                    <a:schemeClr val="bg1"/>
                  </a:solidFill>
                </a:endParaRPr>
              </a:p>
            </p:txBody>
          </p:sp>
        </p:grpSp>
      </p:grpSp>
      <p:grpSp>
        <p:nvGrpSpPr>
          <p:cNvPr id="84" name="Group 83"/>
          <p:cNvGrpSpPr>
            <a:grpSpLocks noChangeAspect="1"/>
          </p:cNvGrpSpPr>
          <p:nvPr userDrawn="1"/>
        </p:nvGrpSpPr>
        <p:grpSpPr>
          <a:xfrm>
            <a:off x="10855386" y="-21438"/>
            <a:ext cx="6632760" cy="15145553"/>
            <a:chOff x="36782324" y="2"/>
            <a:chExt cx="11062139" cy="25259805"/>
          </a:xfrm>
        </p:grpSpPr>
        <p:sp>
          <p:nvSpPr>
            <p:cNvPr id="85" name="Rectangle 84"/>
            <p:cNvSpPr/>
            <p:nvPr userDrawn="1"/>
          </p:nvSpPr>
          <p:spPr>
            <a:xfrm>
              <a:off x="36782324" y="2"/>
              <a:ext cx="11062139" cy="252598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400" b="1" spc="600" dirty="0" smtClean="0">
                  <a:solidFill>
                    <a:schemeClr val="bg1"/>
                  </a:solidFill>
                  <a:latin typeface="Trebuchet MS" pitchFamily="34" charset="0"/>
                </a:rPr>
                <a:t>QUICK START (cont.)</a:t>
              </a:r>
            </a:p>
            <a:p>
              <a:pPr algn="ctr"/>
              <a:endParaRPr lang="en-US" sz="2000" b="1" baseline="0" dirty="0" smtClean="0">
                <a:solidFill>
                  <a:schemeClr val="bg1"/>
                </a:solidFill>
                <a:latin typeface="Trebuchet MS" pitchFamily="34" charset="0"/>
              </a:endParaRPr>
            </a:p>
            <a:p>
              <a:pPr algn="ctr"/>
              <a:r>
                <a:rPr lang="en-US" sz="16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r>
                <a:rPr lang="en-US" sz="1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200" b="0" baseline="0" dirty="0" smtClean="0">
                <a:solidFill>
                  <a:schemeClr val="bg1">
                    <a:lumMod val="75000"/>
                  </a:schemeClr>
                </a:solidFill>
                <a:latin typeface="Trebuchet MS" pitchFamily="34" charset="0"/>
              </a:endParaRPr>
            </a:p>
            <a:p>
              <a:pPr algn="ctr"/>
              <a:r>
                <a:rPr lang="en-US" sz="1600" b="1" baseline="0" dirty="0" smtClean="0">
                  <a:solidFill>
                    <a:srgbClr val="FFC000"/>
                  </a:solidFill>
                  <a:latin typeface="Trebuchet MS" pitchFamily="34" charset="0"/>
                </a:rPr>
                <a:t>How to add Text</a:t>
              </a:r>
            </a:p>
            <a:p>
              <a:pPr marL="1730375" lvl="2" indent="0" algn="l" defTabSz="114300"/>
              <a:r>
                <a:rPr lang="en-US" sz="1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200" b="0" baseline="0" dirty="0" smtClean="0">
                  <a:solidFill>
                    <a:schemeClr val="bg1">
                      <a:lumMod val="75000"/>
                    </a:schemeClr>
                  </a:solidFill>
                  <a:latin typeface="Trebuchet MS" pitchFamily="34" charset="0"/>
                </a:rPr>
                <a:t> </a:t>
              </a:r>
              <a:r>
                <a:rPr kumimoji="0" lang="en-US" sz="16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200" b="0" baseline="0" dirty="0" smtClean="0">
                <a:solidFill>
                  <a:schemeClr val="bg1">
                    <a:lumMod val="75000"/>
                  </a:schemeClr>
                </a:solidFill>
                <a:latin typeface="Trebuchet MS" pitchFamily="34" charset="0"/>
              </a:endParaRPr>
            </a:p>
            <a:p>
              <a:pPr marL="1518341" lvl="2" indent="0" algn="l" defTabSz="114300"/>
              <a:endParaRPr lang="en-US" sz="1200" b="0" baseline="0" dirty="0" smtClean="0">
                <a:solidFill>
                  <a:schemeClr val="bg1">
                    <a:lumMod val="75000"/>
                  </a:schemeClr>
                </a:solidFill>
                <a:latin typeface="Trebuchet MS" pitchFamily="34" charset="0"/>
              </a:endParaRPr>
            </a:p>
            <a:p>
              <a:pPr algn="ctr"/>
              <a:r>
                <a:rPr lang="en-US" sz="1600" b="1" baseline="0" dirty="0" smtClean="0">
                  <a:solidFill>
                    <a:srgbClr val="FFC000"/>
                  </a:solidFill>
                  <a:latin typeface="Trebuchet MS" pitchFamily="34" charset="0"/>
                </a:rPr>
                <a:t>How to add Tables</a:t>
              </a:r>
            </a:p>
            <a:p>
              <a:pPr marL="971550" lvl="1" indent="0" algn="l" defTabSz="114300"/>
              <a:r>
                <a:rPr lang="en-US" sz="1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0" baseline="0" dirty="0" smtClean="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6" name="Object 85"/>
            <p:cNvGraphicFramePr>
              <a:graphicFrameLocks noChangeAspect="1"/>
            </p:cNvGraphicFramePr>
            <p:nvPr userDrawn="1">
              <p:extLst>
                <p:ext uri="{D42A27DB-BD31-4B8C-83A1-F6EECF244321}">
                  <p14:modId xmlns:p14="http://schemas.microsoft.com/office/powerpoint/2010/main" val="2669998185"/>
                </p:ext>
              </p:extLst>
            </p:nvPr>
          </p:nvGraphicFramePr>
          <p:xfrm>
            <a:off x="39540164" y="3373117"/>
            <a:ext cx="5586150" cy="1716939"/>
          </p:xfrm>
          <a:graphic>
            <a:graphicData uri="http://schemas.openxmlformats.org/presentationml/2006/ole">
              <mc:AlternateContent xmlns:mc="http://schemas.openxmlformats.org/markup-compatibility/2006">
                <mc:Choice xmlns:v="urn:schemas-microsoft-com:vml" Requires="v">
                  <p:oleObj spid="_x0000_s213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39540164" y="3373117"/>
                          <a:ext cx="5586150" cy="1716939"/>
                        </a:xfrm>
                        <a:prstGeom prst="rect">
                          <a:avLst/>
                        </a:prstGeom>
                      </p:spPr>
                    </p:pic>
                  </p:oleObj>
                </mc:Fallback>
              </mc:AlternateContent>
            </a:graphicData>
          </a:graphic>
        </p:graphicFrame>
        <p:pic>
          <p:nvPicPr>
            <p:cNvPr id="87" name="Picture 86"/>
            <p:cNvPicPr>
              <a:picLocks noChangeAspect="1"/>
            </p:cNvPicPr>
            <p:nvPr userDrawn="1"/>
          </p:nvPicPr>
          <p:blipFill>
            <a:blip r:embed="rId14"/>
            <a:stretch>
              <a:fillRect/>
            </a:stretch>
          </p:blipFill>
          <p:spPr>
            <a:xfrm>
              <a:off x="37296876" y="6939883"/>
              <a:ext cx="2969584" cy="1140240"/>
            </a:xfrm>
            <a:prstGeom prst="rect">
              <a:avLst/>
            </a:prstGeom>
            <a:ln>
              <a:noFill/>
            </a:ln>
          </p:spPr>
        </p:pic>
        <p:graphicFrame>
          <p:nvGraphicFramePr>
            <p:cNvPr id="88" name="Object 87"/>
            <p:cNvGraphicFramePr>
              <a:graphicFrameLocks noChangeAspect="1"/>
            </p:cNvGraphicFramePr>
            <p:nvPr userDrawn="1">
              <p:extLst>
                <p:ext uri="{D42A27DB-BD31-4B8C-83A1-F6EECF244321}">
                  <p14:modId xmlns:p14="http://schemas.microsoft.com/office/powerpoint/2010/main" val="2191707227"/>
                </p:ext>
              </p:extLst>
            </p:nvPr>
          </p:nvGraphicFramePr>
          <p:xfrm>
            <a:off x="37524683" y="10243173"/>
            <a:ext cx="1482265" cy="825421"/>
          </p:xfrm>
          <a:graphic>
            <a:graphicData uri="http://schemas.openxmlformats.org/presentationml/2006/ole">
              <mc:AlternateContent xmlns:mc="http://schemas.openxmlformats.org/markup-compatibility/2006">
                <mc:Choice xmlns:v="urn:schemas-microsoft-com:vml" Requires="v">
                  <p:oleObj spid="_x0000_s213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37524683" y="10243173"/>
                          <a:ext cx="1482265" cy="825421"/>
                        </a:xfrm>
                        <a:prstGeom prst="rect">
                          <a:avLst/>
                        </a:prstGeom>
                      </p:spPr>
                    </p:pic>
                  </p:oleObj>
                </mc:Fallback>
              </mc:AlternateContent>
            </a:graphicData>
          </a:graphic>
        </p:graphicFrame>
        <p:grpSp>
          <p:nvGrpSpPr>
            <p:cNvPr id="89" name="Group 88"/>
            <p:cNvGrpSpPr/>
            <p:nvPr userDrawn="1"/>
          </p:nvGrpSpPr>
          <p:grpSpPr>
            <a:xfrm>
              <a:off x="37163426" y="21301416"/>
              <a:ext cx="10354213" cy="1052914"/>
              <a:chOff x="31687960" y="27718135"/>
              <a:chExt cx="9771399" cy="1090621"/>
            </a:xfrm>
          </p:grpSpPr>
          <p:sp>
            <p:nvSpPr>
              <p:cNvPr id="91" name="Rounded Rectangle 90"/>
              <p:cNvSpPr/>
              <p:nvPr userDrawn="1"/>
            </p:nvSpPr>
            <p:spPr>
              <a:xfrm>
                <a:off x="31687960" y="27718135"/>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31813899" y="27816462"/>
                <a:ext cx="914401" cy="914397"/>
              </a:xfrm>
              <a:prstGeom prst="rect">
                <a:avLst/>
              </a:prstGeom>
              <a:noFill/>
              <a:ln>
                <a:noFill/>
              </a:ln>
            </p:spPr>
          </p:pic>
          <p:sp>
            <p:nvSpPr>
              <p:cNvPr id="93" name="TextBox 92"/>
              <p:cNvSpPr txBox="1"/>
              <p:nvPr userDrawn="1"/>
            </p:nvSpPr>
            <p:spPr>
              <a:xfrm>
                <a:off x="32788169" y="27783035"/>
                <a:ext cx="8671190" cy="903878"/>
              </a:xfrm>
              <a:prstGeom prst="rect">
                <a:avLst/>
              </a:prstGeom>
              <a:noFill/>
              <a:ln>
                <a:noFill/>
              </a:ln>
            </p:spPr>
            <p:txBody>
              <a:bodyPr wrap="square" rtlCol="0">
                <a:spAutoFit/>
              </a:body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a:t>
                </a:r>
                <a:br>
                  <a:rPr lang="en-US" sz="1400" baseline="0" dirty="0" smtClean="0">
                    <a:solidFill>
                      <a:schemeClr val="tx2"/>
                    </a:solidFill>
                    <a:latin typeface="Trebuchet MS" pitchFamily="34" charset="0"/>
                  </a:rPr>
                </a:br>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sp>
        <p:nvSpPr>
          <p:cNvPr id="38" name="Rounded Rectangle 37"/>
          <p:cNvSpPr/>
          <p:nvPr userDrawn="1"/>
        </p:nvSpPr>
        <p:spPr>
          <a:xfrm>
            <a:off x="217299" y="2415659"/>
            <a:ext cx="10215167" cy="1228834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userDrawn="1"/>
        </p:nvSpPr>
        <p:spPr>
          <a:xfrm>
            <a:off x="11083891" y="13680785"/>
            <a:ext cx="2416495" cy="861774"/>
          </a:xfrm>
          <a:prstGeom prst="rect">
            <a:avLst/>
          </a:prstGeom>
          <a:noFill/>
        </p:spPr>
        <p:txBody>
          <a:bodyPr wrap="none" lIns="0" tIns="0" rIns="0" bIns="0" rtlCol="0">
            <a:spAutoFit/>
          </a:bodyPr>
          <a:lstStyle/>
          <a:p>
            <a:pPr>
              <a:lnSpc>
                <a:spcPct val="100000"/>
              </a:lnSpc>
            </a:pPr>
            <a:r>
              <a:rPr lang="en-US" sz="1400" dirty="0" smtClean="0">
                <a:solidFill>
                  <a:schemeClr val="bg1"/>
                </a:solidFill>
                <a:latin typeface="Calibri" panose="020F0502020204030204" pitchFamily="34" charset="0"/>
              </a:rPr>
              <a:t>© 2015</a:t>
            </a:r>
            <a:r>
              <a:rPr lang="en-US" sz="1400" baseline="0" dirty="0" smtClean="0">
                <a:solidFill>
                  <a:schemeClr val="bg1"/>
                </a:solidFill>
                <a:latin typeface="Calibri" panose="020F0502020204030204" pitchFamily="34" charset="0"/>
              </a:rPr>
              <a:t> </a:t>
            </a:r>
            <a:r>
              <a:rPr lang="en-US" sz="1400" dirty="0" smtClean="0">
                <a:solidFill>
                  <a:schemeClr val="bg1"/>
                </a:solidFill>
                <a:latin typeface="Calibri" panose="020F0502020204030204" pitchFamily="34" charset="0"/>
              </a:rPr>
              <a:t>PosterPresentations.com</a:t>
            </a:r>
          </a:p>
          <a:p>
            <a:pPr marL="173038" indent="0">
              <a:lnSpc>
                <a:spcPct val="100000"/>
              </a:lnSpc>
            </a:pPr>
            <a:r>
              <a:rPr lang="en-US" sz="1400" dirty="0" smtClean="0">
                <a:solidFill>
                  <a:schemeClr val="bg1"/>
                </a:solidFill>
                <a:latin typeface="Calibri" panose="020F0502020204030204" pitchFamily="34" charset="0"/>
              </a:rPr>
              <a:t>2117 Fourth Street ,</a:t>
            </a:r>
            <a:r>
              <a:rPr lang="en-US" sz="1400" baseline="0" dirty="0" smtClean="0">
                <a:solidFill>
                  <a:schemeClr val="bg1"/>
                </a:solidFill>
                <a:latin typeface="Calibri" panose="020F0502020204030204" pitchFamily="34" charset="0"/>
              </a:rPr>
              <a:t> Unit C</a:t>
            </a:r>
          </a:p>
          <a:p>
            <a:pPr marL="173038" indent="0">
              <a:lnSpc>
                <a:spcPct val="100000"/>
              </a:lnSpc>
            </a:pPr>
            <a:r>
              <a:rPr lang="en-US" sz="1400" baseline="0" dirty="0" smtClean="0">
                <a:solidFill>
                  <a:schemeClr val="bg1"/>
                </a:solidFill>
                <a:latin typeface="Calibri" panose="020F0502020204030204" pitchFamily="34" charset="0"/>
              </a:rPr>
              <a:t>Berkeley CA 94710</a:t>
            </a:r>
          </a:p>
          <a:p>
            <a:pPr marL="173038" indent="0">
              <a:lnSpc>
                <a:spcPct val="100000"/>
              </a:lnSpc>
            </a:pPr>
            <a:r>
              <a:rPr lang="en-US" sz="1400" b="1" baseline="0" dirty="0" smtClean="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1518341" rtl="0" eaLnBrk="1" latinLnBrk="0" hangingPunct="1">
        <a:spcBef>
          <a:spcPct val="0"/>
        </a:spcBef>
        <a:buNone/>
        <a:defRPr sz="3000" kern="1200">
          <a:solidFill>
            <a:schemeClr val="bg1"/>
          </a:solidFill>
          <a:latin typeface="Trebuchet MS" pitchFamily="34" charset="0"/>
          <a:ea typeface="+mj-ea"/>
          <a:cs typeface="+mj-cs"/>
        </a:defRPr>
      </a:lvl1pPr>
    </p:titleStyle>
    <p:bodyStyle>
      <a:lvl1pPr marL="569378" indent="-569378" algn="l" defTabSz="1518341" rtl="0" eaLnBrk="1" latinLnBrk="0" hangingPunct="1">
        <a:spcBef>
          <a:spcPct val="20000"/>
        </a:spcBef>
        <a:buFont typeface="Arial" pitchFamily="34" charset="0"/>
        <a:buChar char="•"/>
        <a:defRPr sz="5300" kern="1200">
          <a:solidFill>
            <a:schemeClr val="tx1"/>
          </a:solidFill>
          <a:latin typeface="+mn-lt"/>
          <a:ea typeface="+mn-ea"/>
          <a:cs typeface="+mn-cs"/>
        </a:defRPr>
      </a:lvl1pPr>
      <a:lvl2pPr marL="1233652" indent="-474481" algn="l" defTabSz="1518341" rtl="0" eaLnBrk="1" latinLnBrk="0" hangingPunct="1">
        <a:spcBef>
          <a:spcPct val="20000"/>
        </a:spcBef>
        <a:buFont typeface="Arial" pitchFamily="34" charset="0"/>
        <a:buChar char="–"/>
        <a:defRPr sz="4700" kern="1200">
          <a:solidFill>
            <a:schemeClr val="tx1"/>
          </a:solidFill>
          <a:latin typeface="+mn-lt"/>
          <a:ea typeface="+mn-ea"/>
          <a:cs typeface="+mn-cs"/>
        </a:defRPr>
      </a:lvl2pPr>
      <a:lvl3pPr marL="1897927" indent="-379586" algn="l" defTabSz="1518341" rtl="0" eaLnBrk="1" latinLnBrk="0" hangingPunct="1">
        <a:spcBef>
          <a:spcPct val="20000"/>
        </a:spcBef>
        <a:buFont typeface="Arial" pitchFamily="34" charset="0"/>
        <a:buChar char="•"/>
        <a:defRPr sz="4000" kern="1200">
          <a:solidFill>
            <a:schemeClr val="tx1"/>
          </a:solidFill>
          <a:latin typeface="+mn-lt"/>
          <a:ea typeface="+mn-ea"/>
          <a:cs typeface="+mn-cs"/>
        </a:defRPr>
      </a:lvl3pPr>
      <a:lvl4pPr marL="2657097"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4pPr>
      <a:lvl5pPr marL="3416267"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5pPr>
      <a:lvl6pPr marL="4175438"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6pPr>
      <a:lvl7pPr marL="4934608"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7pPr>
      <a:lvl8pPr marL="5693779"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8pPr>
      <a:lvl9pPr marL="6452949"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9pPr>
    </p:bodyStyle>
    <p:otherStyle>
      <a:defPPr>
        <a:defRPr lang="en-US"/>
      </a:defPPr>
      <a:lvl1pPr marL="0" algn="l" defTabSz="1518341" rtl="0" eaLnBrk="1" latinLnBrk="0" hangingPunct="1">
        <a:defRPr sz="3000" kern="1200">
          <a:solidFill>
            <a:schemeClr val="tx1"/>
          </a:solidFill>
          <a:latin typeface="+mn-lt"/>
          <a:ea typeface="+mn-ea"/>
          <a:cs typeface="+mn-cs"/>
        </a:defRPr>
      </a:lvl1pPr>
      <a:lvl2pPr marL="759171" algn="l" defTabSz="1518341" rtl="0" eaLnBrk="1" latinLnBrk="0" hangingPunct="1">
        <a:defRPr sz="3000" kern="1200">
          <a:solidFill>
            <a:schemeClr val="tx1"/>
          </a:solidFill>
          <a:latin typeface="+mn-lt"/>
          <a:ea typeface="+mn-ea"/>
          <a:cs typeface="+mn-cs"/>
        </a:defRPr>
      </a:lvl2pPr>
      <a:lvl3pPr marL="1518341" algn="l" defTabSz="1518341" rtl="0" eaLnBrk="1" latinLnBrk="0" hangingPunct="1">
        <a:defRPr sz="3000" kern="1200">
          <a:solidFill>
            <a:schemeClr val="tx1"/>
          </a:solidFill>
          <a:latin typeface="+mn-lt"/>
          <a:ea typeface="+mn-ea"/>
          <a:cs typeface="+mn-cs"/>
        </a:defRPr>
      </a:lvl3pPr>
      <a:lvl4pPr marL="2277511" algn="l" defTabSz="1518341" rtl="0" eaLnBrk="1" latinLnBrk="0" hangingPunct="1">
        <a:defRPr sz="3000" kern="1200">
          <a:solidFill>
            <a:schemeClr val="tx1"/>
          </a:solidFill>
          <a:latin typeface="+mn-lt"/>
          <a:ea typeface="+mn-ea"/>
          <a:cs typeface="+mn-cs"/>
        </a:defRPr>
      </a:lvl4pPr>
      <a:lvl5pPr marL="3036682" algn="l" defTabSz="1518341" rtl="0" eaLnBrk="1" latinLnBrk="0" hangingPunct="1">
        <a:defRPr sz="3000" kern="1200">
          <a:solidFill>
            <a:schemeClr val="tx1"/>
          </a:solidFill>
          <a:latin typeface="+mn-lt"/>
          <a:ea typeface="+mn-ea"/>
          <a:cs typeface="+mn-cs"/>
        </a:defRPr>
      </a:lvl5pPr>
      <a:lvl6pPr marL="3795852" algn="l" defTabSz="1518341" rtl="0" eaLnBrk="1" latinLnBrk="0" hangingPunct="1">
        <a:defRPr sz="3000" kern="1200">
          <a:solidFill>
            <a:schemeClr val="tx1"/>
          </a:solidFill>
          <a:latin typeface="+mn-lt"/>
          <a:ea typeface="+mn-ea"/>
          <a:cs typeface="+mn-cs"/>
        </a:defRPr>
      </a:lvl6pPr>
      <a:lvl7pPr marL="4555023" algn="l" defTabSz="1518341" rtl="0" eaLnBrk="1" latinLnBrk="0" hangingPunct="1">
        <a:defRPr sz="3000" kern="1200">
          <a:solidFill>
            <a:schemeClr val="tx1"/>
          </a:solidFill>
          <a:latin typeface="+mn-lt"/>
          <a:ea typeface="+mn-ea"/>
          <a:cs typeface="+mn-cs"/>
        </a:defRPr>
      </a:lvl7pPr>
      <a:lvl8pPr marL="5314194" algn="l" defTabSz="1518341" rtl="0" eaLnBrk="1" latinLnBrk="0" hangingPunct="1">
        <a:defRPr sz="3000" kern="1200">
          <a:solidFill>
            <a:schemeClr val="tx1"/>
          </a:solidFill>
          <a:latin typeface="+mn-lt"/>
          <a:ea typeface="+mn-ea"/>
          <a:cs typeface="+mn-cs"/>
        </a:defRPr>
      </a:lvl8pPr>
      <a:lvl9pPr marL="6073364" algn="l" defTabSz="1518341" rtl="0" eaLnBrk="1" latinLnBrk="0" hangingPunct="1">
        <a:defRPr sz="3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mailto:avinashpanuganti@gmail.com" TargetMode="External"/><Relationship Id="rId4" Type="http://schemas.openxmlformats.org/officeDocument/2006/relationships/hyperlink" Target="mailto:m.krishnakoushik@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ni_ganesh\Pictures\new-logo-color-changed-11-amrit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19" y="390073"/>
            <a:ext cx="2535706" cy="1267853"/>
          </a:xfrm>
          <a:prstGeom prst="rect">
            <a:avLst/>
          </a:prstGeom>
          <a:noFill/>
          <a:extLst>
            <a:ext uri="{909E8E84-426E-40DD-AFC4-6F175D3DCCD1}">
              <a14:hiddenFill xmlns:a14="http://schemas.microsoft.com/office/drawing/2010/main">
                <a:solidFill>
                  <a:srgbClr val="FFFFFF"/>
                </a:solidFill>
              </a14:hiddenFill>
            </a:ext>
          </a:extLst>
        </p:spPr>
      </p:pic>
      <p:sp>
        <p:nvSpPr>
          <p:cNvPr id="232" name="Text Placeholder 231"/>
          <p:cNvSpPr>
            <a:spLocks noGrp="1"/>
          </p:cNvSpPr>
          <p:nvPr>
            <p:ph type="body" sz="quarter" idx="10"/>
          </p:nvPr>
        </p:nvSpPr>
        <p:spPr>
          <a:xfrm>
            <a:off x="220194" y="2680394"/>
            <a:ext cx="5048304" cy="2929696"/>
          </a:xfrm>
        </p:spPr>
        <p:txBody>
          <a:bodyPr/>
          <a:lstStyle/>
          <a:p>
            <a:pPr algn="just"/>
            <a:r>
              <a:rPr lang="en-US" sz="1200" dirty="0">
                <a:latin typeface="+mn-lt"/>
              </a:rPr>
              <a:t>A</a:t>
            </a:r>
            <a:r>
              <a:rPr lang="en-US" sz="1200" dirty="0" smtClean="0">
                <a:latin typeface="+mn-lt"/>
              </a:rPr>
              <a:t> </a:t>
            </a:r>
            <a:r>
              <a:rPr lang="en-US" sz="1200" dirty="0">
                <a:latin typeface="+mn-lt"/>
              </a:rPr>
              <a:t>disaster </a:t>
            </a:r>
            <a:r>
              <a:rPr lang="en-US" sz="1200" dirty="0" smtClean="0">
                <a:latin typeface="+mn-lt"/>
              </a:rPr>
              <a:t>management system </a:t>
            </a:r>
            <a:r>
              <a:rPr lang="en-US" sz="1200" dirty="0">
                <a:latin typeface="+mn-lt"/>
              </a:rPr>
              <a:t>using D2D cooperative communications. Specifically, </a:t>
            </a:r>
            <a:r>
              <a:rPr lang="en-US" sz="1200" dirty="0" smtClean="0">
                <a:latin typeface="+mn-lt"/>
              </a:rPr>
              <a:t>we consider </a:t>
            </a:r>
            <a:r>
              <a:rPr lang="en-US" sz="1200" dirty="0">
                <a:latin typeface="+mn-lt"/>
              </a:rPr>
              <a:t>two D2D cells, one is in healthy area and the other is </a:t>
            </a:r>
            <a:r>
              <a:rPr lang="en-US" sz="1200" dirty="0" smtClean="0">
                <a:latin typeface="+mn-lt"/>
              </a:rPr>
              <a:t>in disaster </a:t>
            </a:r>
            <a:r>
              <a:rPr lang="en-US" sz="1200" dirty="0">
                <a:latin typeface="+mn-lt"/>
              </a:rPr>
              <a:t>area, where a </a:t>
            </a:r>
            <a:r>
              <a:rPr lang="en-US" sz="1200" dirty="0" smtClean="0">
                <a:latin typeface="+mn-lt"/>
              </a:rPr>
              <a:t>user equipment </a:t>
            </a:r>
            <a:r>
              <a:rPr lang="en-US" sz="1200" dirty="0">
                <a:latin typeface="+mn-lt"/>
              </a:rPr>
              <a:t>(UE) in healthy area </a:t>
            </a:r>
            <a:r>
              <a:rPr lang="en-US" sz="1200" dirty="0" smtClean="0">
                <a:latin typeface="+mn-lt"/>
              </a:rPr>
              <a:t>aims to </a:t>
            </a:r>
            <a:r>
              <a:rPr lang="en-US" sz="1200" dirty="0">
                <a:latin typeface="+mn-lt"/>
              </a:rPr>
              <a:t>assist a UE in the disaster area to recover wireless </a:t>
            </a:r>
            <a:r>
              <a:rPr lang="en-US" sz="1200" dirty="0" smtClean="0">
                <a:latin typeface="+mn-lt"/>
              </a:rPr>
              <a:t>information transfer </a:t>
            </a:r>
            <a:r>
              <a:rPr lang="en-US" sz="1200" dirty="0">
                <a:latin typeface="+mn-lt"/>
              </a:rPr>
              <a:t>(WIT) via an energy harvesting (EH) relay. In </a:t>
            </a:r>
            <a:r>
              <a:rPr lang="en-US" sz="1200" dirty="0" smtClean="0">
                <a:latin typeface="+mn-lt"/>
              </a:rPr>
              <a:t>the healthy </a:t>
            </a:r>
            <a:r>
              <a:rPr lang="en-US" sz="1200" dirty="0">
                <a:latin typeface="+mn-lt"/>
              </a:rPr>
              <a:t>area, a cellular </a:t>
            </a:r>
            <a:r>
              <a:rPr lang="en-US" sz="1200" dirty="0" smtClean="0">
                <a:latin typeface="+mn-lt"/>
              </a:rPr>
              <a:t>base </a:t>
            </a:r>
            <a:r>
              <a:rPr lang="en-US" sz="1200" dirty="0">
                <a:latin typeface="+mn-lt"/>
              </a:rPr>
              <a:t>station (BS) shares the </a:t>
            </a:r>
            <a:r>
              <a:rPr lang="en-US" sz="1200" dirty="0" smtClean="0">
                <a:latin typeface="+mn-lt"/>
              </a:rPr>
              <a:t>spectrum with </a:t>
            </a:r>
            <a:r>
              <a:rPr lang="en-US" sz="1200" dirty="0">
                <a:latin typeface="+mn-lt"/>
              </a:rPr>
              <a:t>the UE even though they may belong to different </a:t>
            </a:r>
            <a:r>
              <a:rPr lang="en-US" sz="1200" dirty="0" smtClean="0">
                <a:latin typeface="+mn-lt"/>
              </a:rPr>
              <a:t>service providers</a:t>
            </a:r>
            <a:r>
              <a:rPr lang="en-US" sz="1200" dirty="0">
                <a:latin typeface="+mn-lt"/>
              </a:rPr>
              <a:t>. In return, this UE will have to provide some </a:t>
            </a:r>
            <a:r>
              <a:rPr lang="en-US" sz="1200" dirty="0" smtClean="0">
                <a:latin typeface="+mn-lt"/>
              </a:rPr>
              <a:t>incentives to </a:t>
            </a:r>
            <a:r>
              <a:rPr lang="en-US" sz="1200" dirty="0">
                <a:latin typeface="+mn-lt"/>
              </a:rPr>
              <a:t>the BS by paying prices for causing interference and </a:t>
            </a:r>
            <a:r>
              <a:rPr lang="en-US" sz="1200" dirty="0" smtClean="0">
                <a:latin typeface="+mn-lt"/>
              </a:rPr>
              <a:t>for trading </a:t>
            </a:r>
            <a:r>
              <a:rPr lang="en-US" sz="1200" dirty="0">
                <a:latin typeface="+mn-lt"/>
              </a:rPr>
              <a:t>energy. We formulate these processes as two </a:t>
            </a:r>
            <a:r>
              <a:rPr lang="en-US" sz="1200" dirty="0" smtClean="0">
                <a:latin typeface="+mn-lt"/>
              </a:rPr>
              <a:t>Stackelberg games</a:t>
            </a:r>
            <a:r>
              <a:rPr lang="en-US" sz="1200" dirty="0">
                <a:latin typeface="+mn-lt"/>
              </a:rPr>
              <a:t>, interference pricing and energy trading, where </a:t>
            </a:r>
            <a:r>
              <a:rPr lang="en-US" sz="1200" dirty="0" smtClean="0">
                <a:latin typeface="+mn-lt"/>
              </a:rPr>
              <a:t>their Stackelberg  equilibriums </a:t>
            </a:r>
            <a:r>
              <a:rPr lang="en-US" sz="1200" dirty="0">
                <a:latin typeface="+mn-lt"/>
              </a:rPr>
              <a:t>are derived in closed-form </a:t>
            </a:r>
            <a:r>
              <a:rPr lang="en-US" sz="1200" dirty="0" smtClean="0">
                <a:latin typeface="+mn-lt"/>
              </a:rPr>
              <a:t>solutions. Finally</a:t>
            </a:r>
            <a:r>
              <a:rPr lang="en-US" sz="1200" dirty="0">
                <a:latin typeface="+mn-lt"/>
              </a:rPr>
              <a:t>, numerical results are provided to validate our </a:t>
            </a:r>
            <a:r>
              <a:rPr lang="en-US" sz="1200" dirty="0" smtClean="0">
                <a:latin typeface="+mn-lt"/>
              </a:rPr>
              <a:t>proposed schemes</a:t>
            </a:r>
            <a:r>
              <a:rPr lang="en-US" sz="1200" dirty="0">
                <a:latin typeface="+mn-lt"/>
              </a:rPr>
              <a:t>. It is shown that the energy trading scheme </a:t>
            </a:r>
            <a:r>
              <a:rPr lang="en-US" sz="1200" dirty="0" smtClean="0">
                <a:latin typeface="+mn-lt"/>
              </a:rPr>
              <a:t>outperforms the </a:t>
            </a:r>
            <a:r>
              <a:rPr lang="en-US" sz="1200" dirty="0">
                <a:latin typeface="+mn-lt"/>
              </a:rPr>
              <a:t>interference pricing scheme in terms of assistance </a:t>
            </a:r>
            <a:r>
              <a:rPr lang="en-US" sz="1200" dirty="0" smtClean="0">
                <a:latin typeface="+mn-lt"/>
              </a:rPr>
              <a:t>efficiency for </a:t>
            </a:r>
            <a:r>
              <a:rPr lang="en-US" sz="1200" dirty="0">
                <a:latin typeface="+mn-lt"/>
              </a:rPr>
              <a:t>the disaster area</a:t>
            </a:r>
            <a:r>
              <a:rPr lang="en-US" sz="1200" dirty="0" smtClean="0">
                <a:latin typeface="+mn-lt"/>
              </a:rPr>
              <a:t>. </a:t>
            </a:r>
            <a:r>
              <a:rPr lang="en-US" sz="1200" dirty="0">
                <a:latin typeface="+mn-lt"/>
              </a:rPr>
              <a:t>A “</a:t>
            </a:r>
            <a:r>
              <a:rPr lang="en-US" sz="1200" dirty="0" smtClean="0">
                <a:latin typeface="+mn-lt"/>
              </a:rPr>
              <a:t>harvest - then - transmit” protocol is preferred between base station user equipment's and energy harvesting relay.</a:t>
            </a:r>
          </a:p>
        </p:txBody>
      </p:sp>
      <p:sp>
        <p:nvSpPr>
          <p:cNvPr id="233" name="Text Placeholder 232"/>
          <p:cNvSpPr>
            <a:spLocks noGrp="1"/>
          </p:cNvSpPr>
          <p:nvPr>
            <p:ph type="body" sz="quarter" idx="11"/>
          </p:nvPr>
        </p:nvSpPr>
        <p:spPr/>
        <p:txBody>
          <a:bodyPr/>
          <a:lstStyle/>
          <a:p>
            <a:r>
              <a:rPr lang="en-US" dirty="0" smtClean="0"/>
              <a:t>ABSTRACT</a:t>
            </a:r>
            <a:endParaRPr lang="en-US" dirty="0"/>
          </a:p>
        </p:txBody>
      </p:sp>
      <p:sp>
        <p:nvSpPr>
          <p:cNvPr id="236" name="Text Placeholder 235"/>
          <p:cNvSpPr>
            <a:spLocks noGrp="1"/>
          </p:cNvSpPr>
          <p:nvPr>
            <p:ph type="body" sz="quarter" idx="20"/>
          </p:nvPr>
        </p:nvSpPr>
        <p:spPr>
          <a:xfrm>
            <a:off x="233010" y="5578027"/>
            <a:ext cx="5045552" cy="282763"/>
          </a:xfrm>
        </p:spPr>
        <p:txBody>
          <a:bodyPr/>
          <a:lstStyle/>
          <a:p>
            <a:r>
              <a:rPr lang="en-US" dirty="0" smtClean="0"/>
              <a:t>System model</a:t>
            </a:r>
            <a:endParaRPr lang="en-US" dirty="0"/>
          </a:p>
        </p:txBody>
      </p:sp>
      <p:sp>
        <p:nvSpPr>
          <p:cNvPr id="237" name="Text Placeholder 236"/>
          <p:cNvSpPr>
            <a:spLocks noGrp="1"/>
          </p:cNvSpPr>
          <p:nvPr>
            <p:ph type="body" sz="quarter" idx="25"/>
          </p:nvPr>
        </p:nvSpPr>
        <p:spPr>
          <a:xfrm>
            <a:off x="5416612" y="5878785"/>
            <a:ext cx="5044254" cy="282763"/>
          </a:xfrm>
        </p:spPr>
        <p:txBody>
          <a:bodyPr/>
          <a:lstStyle/>
          <a:p>
            <a:r>
              <a:rPr lang="en-US" dirty="0" smtClean="0"/>
              <a:t>RESULT</a:t>
            </a:r>
            <a:endParaRPr lang="en-US" dirty="0"/>
          </a:p>
        </p:txBody>
      </p:sp>
      <p:sp>
        <p:nvSpPr>
          <p:cNvPr id="238" name="Text Placeholder 237"/>
          <p:cNvSpPr>
            <a:spLocks noGrp="1"/>
          </p:cNvSpPr>
          <p:nvPr>
            <p:ph type="body" sz="quarter" idx="26"/>
          </p:nvPr>
        </p:nvSpPr>
        <p:spPr>
          <a:xfrm>
            <a:off x="5416612" y="6157022"/>
            <a:ext cx="5030374" cy="5301038"/>
          </a:xfrm>
        </p:spPr>
        <p:txBody>
          <a:bodyPr/>
          <a:lstStyle/>
          <a:p>
            <a:pPr latinLnBrk="1"/>
            <a:r>
              <a:rPr lang="en-US" dirty="0"/>
              <a:t>lambda_2_opt = []</a:t>
            </a:r>
          </a:p>
          <a:p>
            <a:pPr latinLnBrk="1"/>
            <a:r>
              <a:rPr lang="en-US" dirty="0"/>
              <a:t>ith = 0</a:t>
            </a:r>
          </a:p>
          <a:p>
            <a:pPr latinLnBrk="1"/>
            <a:r>
              <a:rPr lang="en-US" dirty="0"/>
              <a:t>ith_list = []</a:t>
            </a:r>
          </a:p>
          <a:p>
            <a:pPr latinLnBrk="1"/>
            <a:r>
              <a:rPr lang="en-US" b="1" dirty="0"/>
              <a:t>while</a:t>
            </a:r>
            <a:r>
              <a:rPr lang="en-US" dirty="0"/>
              <a:t> ith&lt;=0.5:</a:t>
            </a:r>
          </a:p>
          <a:p>
            <a:pPr latinLnBrk="1"/>
            <a:r>
              <a:rPr lang="en-US" dirty="0"/>
              <a:t>    ith_list.append(ith)</a:t>
            </a:r>
          </a:p>
          <a:p>
            <a:pPr latinLnBrk="1"/>
            <a:r>
              <a:rPr lang="en-US" dirty="0"/>
              <a:t>    count = lambda_2_low</a:t>
            </a:r>
          </a:p>
          <a:p>
            <a:pPr latinLnBrk="1"/>
            <a:r>
              <a:rPr lang="en-US" dirty="0"/>
              <a:t>    </a:t>
            </a:r>
            <a:r>
              <a:rPr lang="en-US" b="1" dirty="0"/>
              <a:t>while</a:t>
            </a:r>
            <a:r>
              <a:rPr lang="en-US" dirty="0"/>
              <a:t> count&lt;=lambda_2_up:</a:t>
            </a:r>
          </a:p>
          <a:p>
            <a:pPr latinLnBrk="1"/>
            <a:r>
              <a:rPr lang="en-US" dirty="0"/>
              <a:t>        pb = </a:t>
            </a:r>
            <a:r>
              <a:rPr lang="en-US" dirty="0" smtClean="0"/>
              <a:t>**// </a:t>
            </a:r>
            <a:r>
              <a:rPr lang="en-US" dirty="0" smtClean="0">
                <a:latin typeface="+mn-lt"/>
              </a:rPr>
              <a:t>TO BE CALCULATED USING STACKELBERG GAMES//**</a:t>
            </a:r>
            <a:endParaRPr lang="en-US" dirty="0">
              <a:latin typeface="+mn-lt"/>
            </a:endParaRPr>
          </a:p>
          <a:p>
            <a:pPr latinLnBrk="1"/>
            <a:r>
              <a:rPr lang="en-US" dirty="0"/>
              <a:t>        u_b2 = lambda_2*(1-theta)*ps*(abs(h)*abs(h))</a:t>
            </a:r>
          </a:p>
          <a:p>
            <a:pPr latinLnBrk="1"/>
            <a:r>
              <a:rPr lang="en-US" dirty="0"/>
              <a:t>        </a:t>
            </a:r>
            <a:r>
              <a:rPr lang="en-US" b="1" dirty="0"/>
              <a:t>if</a:t>
            </a:r>
            <a:r>
              <a:rPr lang="en-US" dirty="0"/>
              <a:t> ib*lambda_2*count &lt;= ith:</a:t>
            </a:r>
          </a:p>
          <a:p>
            <a:pPr latinLnBrk="1"/>
            <a:r>
              <a:rPr lang="en-US" dirty="0"/>
              <a:t>            u_b2 = lambda_2*count*(1-theta)*ps*(abs(h)*abs(h))</a:t>
            </a:r>
          </a:p>
          <a:p>
            <a:pPr latinLnBrk="1"/>
            <a:r>
              <a:rPr lang="en-US" dirty="0"/>
              <a:t>        </a:t>
            </a:r>
            <a:r>
              <a:rPr lang="en-US" b="1" dirty="0"/>
              <a:t>else</a:t>
            </a:r>
            <a:r>
              <a:rPr lang="en-US" dirty="0"/>
              <a:t>:</a:t>
            </a:r>
          </a:p>
          <a:p>
            <a:pPr latinLnBrk="1"/>
            <a:r>
              <a:rPr lang="en-US" dirty="0"/>
              <a:t>            u_b2 = lambda_2*count*(1-theta)*ith</a:t>
            </a:r>
          </a:p>
          <a:p>
            <a:pPr latinLnBrk="1"/>
            <a:r>
              <a:rPr lang="en-US" dirty="0"/>
              <a:t>        count += eta</a:t>
            </a:r>
          </a:p>
          <a:p>
            <a:pPr latinLnBrk="1"/>
            <a:r>
              <a:rPr lang="en-US" dirty="0"/>
              <a:t>    lambda_2_opt.append(lambda_2*u_b2)</a:t>
            </a:r>
          </a:p>
          <a:p>
            <a:pPr latinLnBrk="1"/>
            <a:r>
              <a:rPr lang="en-US" dirty="0" smtClean="0"/>
              <a:t>    </a:t>
            </a:r>
            <a:r>
              <a:rPr lang="en-US" dirty="0"/>
              <a:t>print(u_b2)</a:t>
            </a:r>
          </a:p>
          <a:p>
            <a:pPr latinLnBrk="1"/>
            <a:r>
              <a:rPr lang="en-US" dirty="0"/>
              <a:t>    ith += </a:t>
            </a:r>
            <a:r>
              <a:rPr lang="en-US" dirty="0" smtClean="0"/>
              <a:t>0.05</a:t>
            </a:r>
          </a:p>
          <a:p>
            <a:pPr latinLnBrk="1"/>
            <a:endParaRPr lang="en-US" dirty="0"/>
          </a:p>
          <a:p>
            <a:pPr latinLnBrk="1"/>
            <a:endParaRPr lang="en-US" dirty="0" smtClean="0"/>
          </a:p>
          <a:p>
            <a:pPr latinLnBrk="1"/>
            <a:endParaRPr lang="en-US" dirty="0" smtClean="0"/>
          </a:p>
          <a:p>
            <a:pPr latinLnBrk="1"/>
            <a:endParaRPr lang="en-US" dirty="0"/>
          </a:p>
          <a:p>
            <a:pPr latinLnBrk="1"/>
            <a:endParaRPr lang="en-US" dirty="0" smtClean="0"/>
          </a:p>
          <a:p>
            <a:pPr latinLnBrk="1"/>
            <a:endParaRPr lang="en-US" dirty="0"/>
          </a:p>
          <a:p>
            <a:pPr latinLnBrk="1"/>
            <a:endParaRPr lang="en-US" dirty="0" smtClean="0"/>
          </a:p>
          <a:p>
            <a:pPr latinLnBrk="1"/>
            <a:endParaRPr lang="en-US" dirty="0"/>
          </a:p>
          <a:p>
            <a:pPr latinLnBrk="1"/>
            <a:endParaRPr lang="en-US" dirty="0" smtClean="0"/>
          </a:p>
          <a:p>
            <a:pPr latinLnBrk="1"/>
            <a:endParaRPr lang="en-US" dirty="0"/>
          </a:p>
          <a:p>
            <a:pPr latinLnBrk="1"/>
            <a:r>
              <a:rPr lang="en-US" sz="1200" b="1" dirty="0" smtClean="0">
                <a:latin typeface="+mn-lt"/>
              </a:rPr>
              <a:t>Utility </a:t>
            </a:r>
            <a:r>
              <a:rPr lang="en-US" sz="1200" b="1" dirty="0">
                <a:latin typeface="+mn-lt"/>
              </a:rPr>
              <a:t>versus target interference </a:t>
            </a:r>
            <a:r>
              <a:rPr lang="en-US" sz="1200" b="1" dirty="0" smtClean="0">
                <a:latin typeface="+mn-lt"/>
              </a:rPr>
              <a:t>Ith          Prices </a:t>
            </a:r>
            <a:r>
              <a:rPr lang="en-US" sz="1200" b="1" dirty="0">
                <a:latin typeface="+mn-lt"/>
              </a:rPr>
              <a:t>versus target </a:t>
            </a:r>
            <a:r>
              <a:rPr lang="en-US" sz="1200" b="1" dirty="0" smtClean="0">
                <a:latin typeface="+mn-lt"/>
              </a:rPr>
              <a:t>interference Ith</a:t>
            </a:r>
            <a:endParaRPr lang="en-US" sz="1200" b="1" dirty="0">
              <a:latin typeface="+mn-lt"/>
            </a:endParaRPr>
          </a:p>
        </p:txBody>
      </p:sp>
      <p:sp>
        <p:nvSpPr>
          <p:cNvPr id="239" name="Text Placeholder 238"/>
          <p:cNvSpPr>
            <a:spLocks noGrp="1"/>
          </p:cNvSpPr>
          <p:nvPr>
            <p:ph type="body" sz="quarter" idx="27"/>
          </p:nvPr>
        </p:nvSpPr>
        <p:spPr>
          <a:xfrm>
            <a:off x="5404118" y="11398771"/>
            <a:ext cx="5042868" cy="282763"/>
          </a:xfrm>
        </p:spPr>
        <p:txBody>
          <a:bodyPr/>
          <a:lstStyle/>
          <a:p>
            <a:r>
              <a:rPr lang="en-US" dirty="0" smtClean="0"/>
              <a:t>CONCLUSION</a:t>
            </a:r>
            <a:endParaRPr lang="en-US" dirty="0"/>
          </a:p>
        </p:txBody>
      </p:sp>
      <p:sp>
        <p:nvSpPr>
          <p:cNvPr id="240" name="Text Placeholder 239"/>
          <p:cNvSpPr>
            <a:spLocks noGrp="1"/>
          </p:cNvSpPr>
          <p:nvPr>
            <p:ph type="body" sz="quarter" idx="28"/>
          </p:nvPr>
        </p:nvSpPr>
        <p:spPr>
          <a:xfrm>
            <a:off x="5433305" y="11681727"/>
            <a:ext cx="5044801" cy="2006366"/>
          </a:xfrm>
        </p:spPr>
        <p:txBody>
          <a:bodyPr/>
          <a:lstStyle/>
          <a:p>
            <a:r>
              <a:rPr lang="en-US" sz="1200" dirty="0">
                <a:latin typeface="+mn-lt"/>
              </a:rPr>
              <a:t>we </a:t>
            </a:r>
            <a:r>
              <a:rPr lang="en-US" sz="1200" dirty="0" smtClean="0">
                <a:latin typeface="+mn-lt"/>
              </a:rPr>
              <a:t>implemented the </a:t>
            </a:r>
            <a:r>
              <a:rPr lang="en-US" sz="1200" dirty="0">
                <a:latin typeface="+mn-lt"/>
              </a:rPr>
              <a:t>disaster management in </a:t>
            </a:r>
            <a:r>
              <a:rPr lang="en-US" sz="1200" dirty="0" smtClean="0">
                <a:latin typeface="+mn-lt"/>
              </a:rPr>
              <a:t>two cell</a:t>
            </a:r>
            <a:r>
              <a:rPr lang="en-US" sz="1200" dirty="0">
                <a:latin typeface="+mn-lt"/>
              </a:rPr>
              <a:t> </a:t>
            </a:r>
            <a:r>
              <a:rPr lang="en-US" sz="1200" dirty="0" smtClean="0">
                <a:latin typeface="+mn-lt"/>
              </a:rPr>
              <a:t>D2D cooperative communications</a:t>
            </a:r>
            <a:r>
              <a:rPr lang="en-US" sz="1200" dirty="0">
                <a:latin typeface="+mn-lt"/>
              </a:rPr>
              <a:t>. Specifically, the </a:t>
            </a:r>
            <a:r>
              <a:rPr lang="en-US" sz="1200" dirty="0" smtClean="0">
                <a:latin typeface="+mn-lt"/>
              </a:rPr>
              <a:t>UE in </a:t>
            </a:r>
            <a:r>
              <a:rPr lang="en-US" sz="1200" dirty="0">
                <a:latin typeface="+mn-lt"/>
              </a:rPr>
              <a:t>healthy area aims to assist </a:t>
            </a:r>
            <a:r>
              <a:rPr lang="en-US" sz="1200" dirty="0" smtClean="0">
                <a:latin typeface="+mn-lt"/>
              </a:rPr>
              <a:t>the connection </a:t>
            </a:r>
            <a:r>
              <a:rPr lang="en-US" sz="1200" dirty="0">
                <a:latin typeface="+mn-lt"/>
              </a:rPr>
              <a:t>with the UE </a:t>
            </a:r>
            <a:r>
              <a:rPr lang="en-US" sz="1200" dirty="0" smtClean="0">
                <a:latin typeface="+mn-lt"/>
              </a:rPr>
              <a:t>in disaster </a:t>
            </a:r>
            <a:r>
              <a:rPr lang="en-US" sz="1200" dirty="0">
                <a:latin typeface="+mn-lt"/>
              </a:rPr>
              <a:t>area via an EH relay. In healthy area, we </a:t>
            </a:r>
            <a:r>
              <a:rPr lang="en-US" sz="1200" dirty="0" smtClean="0">
                <a:latin typeface="+mn-lt"/>
              </a:rPr>
              <a:t>considered a </a:t>
            </a:r>
            <a:r>
              <a:rPr lang="en-US" sz="1200" dirty="0">
                <a:latin typeface="+mn-lt"/>
              </a:rPr>
              <a:t>practical scenario that both BS and UE belong to </a:t>
            </a:r>
            <a:r>
              <a:rPr lang="en-US" sz="1200" dirty="0" smtClean="0">
                <a:latin typeface="+mn-lt"/>
              </a:rPr>
              <a:t>the different </a:t>
            </a:r>
            <a:r>
              <a:rPr lang="en-US" sz="1200" dirty="0">
                <a:latin typeface="+mn-lt"/>
              </a:rPr>
              <a:t>service providers. Thus, the UE needs to pay </a:t>
            </a:r>
            <a:r>
              <a:rPr lang="en-US" sz="1200" dirty="0" smtClean="0">
                <a:latin typeface="+mn-lt"/>
              </a:rPr>
              <a:t>prices to </a:t>
            </a:r>
            <a:r>
              <a:rPr lang="en-US" sz="1200" dirty="0">
                <a:latin typeface="+mn-lt"/>
              </a:rPr>
              <a:t>the BS as incentives for two reasons: causing </a:t>
            </a:r>
            <a:r>
              <a:rPr lang="en-US" sz="1200" dirty="0" smtClean="0">
                <a:latin typeface="+mn-lt"/>
              </a:rPr>
              <a:t>interference and </a:t>
            </a:r>
            <a:r>
              <a:rPr lang="en-US" sz="1200" dirty="0">
                <a:latin typeface="+mn-lt"/>
              </a:rPr>
              <a:t>energy transfer service. These two processes can </a:t>
            </a:r>
            <a:r>
              <a:rPr lang="en-US" sz="1200" dirty="0" smtClean="0">
                <a:latin typeface="+mn-lt"/>
              </a:rPr>
              <a:t>be formulated </a:t>
            </a:r>
            <a:r>
              <a:rPr lang="en-US" sz="1200" dirty="0">
                <a:latin typeface="+mn-lt"/>
              </a:rPr>
              <a:t>as two Stackelberg games: interference pricing </a:t>
            </a:r>
            <a:r>
              <a:rPr lang="en-US" sz="1200" dirty="0" smtClean="0">
                <a:latin typeface="+mn-lt"/>
              </a:rPr>
              <a:t>and energy </a:t>
            </a:r>
            <a:r>
              <a:rPr lang="en-US" sz="1200" dirty="0">
                <a:latin typeface="+mn-lt"/>
              </a:rPr>
              <a:t>trading </a:t>
            </a:r>
            <a:r>
              <a:rPr lang="en-US" sz="1200" dirty="0" smtClean="0">
                <a:latin typeface="+mn-lt"/>
              </a:rPr>
              <a:t>games. </a:t>
            </a:r>
            <a:r>
              <a:rPr lang="en-US" sz="1200" dirty="0" smtClean="0">
                <a:solidFill>
                  <a:schemeClr val="accent4">
                    <a:lumMod val="60000"/>
                    <a:lumOff val="40000"/>
                  </a:schemeClr>
                </a:solidFill>
                <a:latin typeface="+mn-lt"/>
              </a:rPr>
              <a:t>Integrating Clustering Techniques for the same Stackelberg game performs </a:t>
            </a:r>
            <a:r>
              <a:rPr lang="en-US" sz="1200" dirty="0">
                <a:solidFill>
                  <a:schemeClr val="accent4">
                    <a:lumMod val="60000"/>
                    <a:lumOff val="40000"/>
                  </a:schemeClr>
                </a:solidFill>
                <a:latin typeface="+mn-lt"/>
              </a:rPr>
              <a:t>efficiently in terms of coverage, energy efficiency, and cluster formation to extend the communication area. </a:t>
            </a:r>
          </a:p>
        </p:txBody>
      </p:sp>
      <p:sp>
        <p:nvSpPr>
          <p:cNvPr id="244" name="Text Placeholder 243"/>
          <p:cNvSpPr>
            <a:spLocks noGrp="1"/>
          </p:cNvSpPr>
          <p:nvPr>
            <p:ph type="body" sz="quarter" idx="96"/>
          </p:nvPr>
        </p:nvSpPr>
        <p:spPr>
          <a:xfrm>
            <a:off x="233010" y="5787050"/>
            <a:ext cx="5048739" cy="4259290"/>
          </a:xfrm>
        </p:spPr>
        <p:txBody>
          <a:bodyPr/>
          <a:lstStyle/>
          <a:p>
            <a:pPr algn="just"/>
            <a:r>
              <a:rPr lang="en-US" sz="1200" dirty="0">
                <a:latin typeface="+mn-lt"/>
              </a:rPr>
              <a:t>We consider a system model that includes one BS, </a:t>
            </a:r>
            <a:r>
              <a:rPr lang="en-US" sz="1200" dirty="0" smtClean="0">
                <a:latin typeface="+mn-lt"/>
              </a:rPr>
              <a:t>denoted by </a:t>
            </a:r>
            <a:r>
              <a:rPr lang="en-US" sz="1200" dirty="0">
                <a:latin typeface="+mn-lt"/>
              </a:rPr>
              <a:t>B; and one UE, denoted by </a:t>
            </a:r>
            <a:r>
              <a:rPr lang="en-US" sz="1200" dirty="0" smtClean="0">
                <a:latin typeface="+mn-lt"/>
              </a:rPr>
              <a:t>UH  </a:t>
            </a:r>
            <a:r>
              <a:rPr lang="en-US" sz="1200" dirty="0">
                <a:latin typeface="+mn-lt"/>
              </a:rPr>
              <a:t>in the healthy area, </a:t>
            </a:r>
            <a:r>
              <a:rPr lang="en-US" sz="1200" dirty="0" smtClean="0">
                <a:latin typeface="+mn-lt"/>
              </a:rPr>
              <a:t>where B </a:t>
            </a:r>
            <a:r>
              <a:rPr lang="en-US" sz="1200" dirty="0">
                <a:latin typeface="+mn-lt"/>
              </a:rPr>
              <a:t>provides power to UH to facilitate its future </a:t>
            </a:r>
            <a:r>
              <a:rPr lang="en-US" sz="1200" dirty="0" smtClean="0">
                <a:latin typeface="+mn-lt"/>
              </a:rPr>
              <a:t>information transfer</a:t>
            </a:r>
            <a:r>
              <a:rPr lang="en-US" sz="1200" dirty="0">
                <a:latin typeface="+mn-lt"/>
              </a:rPr>
              <a:t>. In the disaster area, there are one EH relay1, </a:t>
            </a:r>
            <a:r>
              <a:rPr lang="en-US" sz="1200" dirty="0" smtClean="0">
                <a:latin typeface="+mn-lt"/>
              </a:rPr>
              <a:t>denoted by </a:t>
            </a:r>
            <a:r>
              <a:rPr lang="en-US" sz="1200" dirty="0">
                <a:latin typeface="+mn-lt"/>
              </a:rPr>
              <a:t>R; and one UE, denoted by UD. In case of a disaster, </a:t>
            </a:r>
            <a:r>
              <a:rPr lang="en-US" sz="1200" dirty="0" smtClean="0">
                <a:latin typeface="+mn-lt"/>
              </a:rPr>
              <a:t>UH has </a:t>
            </a:r>
            <a:r>
              <a:rPr lang="en-US" sz="1200" dirty="0">
                <a:latin typeface="+mn-lt"/>
              </a:rPr>
              <a:t>to recover communication with UD in disaster area via </a:t>
            </a:r>
            <a:r>
              <a:rPr lang="en-US" sz="1200" dirty="0" smtClean="0">
                <a:latin typeface="+mn-lt"/>
              </a:rPr>
              <a:t>the relay </a:t>
            </a:r>
            <a:r>
              <a:rPr lang="en-US" sz="1200" dirty="0">
                <a:latin typeface="+mn-lt"/>
              </a:rPr>
              <a:t>R due to long distance. Due to energy limitation of </a:t>
            </a:r>
            <a:r>
              <a:rPr lang="en-US" sz="1200" dirty="0" smtClean="0">
                <a:latin typeface="+mn-lt"/>
              </a:rPr>
              <a:t>the UE </a:t>
            </a:r>
            <a:r>
              <a:rPr lang="en-US" sz="1200" dirty="0">
                <a:latin typeface="+mn-lt"/>
              </a:rPr>
              <a:t>and the EH relay, it is assumed that there is no </a:t>
            </a:r>
            <a:r>
              <a:rPr lang="en-US" sz="1200" dirty="0" smtClean="0">
                <a:latin typeface="+mn-lt"/>
              </a:rPr>
              <a:t>sufficient power </a:t>
            </a:r>
            <a:r>
              <a:rPr lang="en-US" sz="1200" dirty="0">
                <a:latin typeface="+mn-lt"/>
              </a:rPr>
              <a:t>supply for information transfer. Therefore, ‘</a:t>
            </a:r>
            <a:r>
              <a:rPr lang="en-US" sz="1200" dirty="0" smtClean="0">
                <a:latin typeface="+mn-lt"/>
              </a:rPr>
              <a:t>harvest then-transmit</a:t>
            </a:r>
            <a:r>
              <a:rPr lang="en-US" sz="1200" dirty="0">
                <a:latin typeface="+mn-lt"/>
              </a:rPr>
              <a:t>’ is employed at UH who harvests power </a:t>
            </a:r>
            <a:r>
              <a:rPr lang="en-US" sz="1200" dirty="0" smtClean="0">
                <a:latin typeface="+mn-lt"/>
              </a:rPr>
              <a:t>from the </a:t>
            </a:r>
            <a:r>
              <a:rPr lang="en-US" sz="1200" dirty="0">
                <a:latin typeface="+mn-lt"/>
              </a:rPr>
              <a:t>BS and then transmits the information to UD via the </a:t>
            </a:r>
            <a:r>
              <a:rPr lang="en-US" sz="1200" dirty="0" smtClean="0">
                <a:latin typeface="+mn-lt"/>
              </a:rPr>
              <a:t>EH relay</a:t>
            </a:r>
            <a:r>
              <a:rPr lang="en-US" sz="1200" dirty="0">
                <a:latin typeface="+mn-lt"/>
              </a:rPr>
              <a:t>. Note that a power splitting (PS) scheme is considered </a:t>
            </a:r>
            <a:r>
              <a:rPr lang="en-US" sz="1200" dirty="0" smtClean="0">
                <a:latin typeface="+mn-lt"/>
              </a:rPr>
              <a:t>at the </a:t>
            </a:r>
            <a:r>
              <a:rPr lang="en-US" sz="1200" dirty="0">
                <a:latin typeface="+mn-lt"/>
              </a:rPr>
              <a:t>EH relay who also harvests power to support </a:t>
            </a:r>
            <a:r>
              <a:rPr lang="en-US" sz="1200" dirty="0" smtClean="0">
                <a:latin typeface="+mn-lt"/>
              </a:rPr>
              <a:t>information forwarding</a:t>
            </a:r>
            <a:r>
              <a:rPr lang="en-US" sz="1200" dirty="0">
                <a:latin typeface="+mn-lt"/>
              </a:rPr>
              <a:t>. The whole transmission is performed during </a:t>
            </a:r>
            <a:r>
              <a:rPr lang="en-US" sz="1200" dirty="0" smtClean="0">
                <a:latin typeface="+mn-lt"/>
              </a:rPr>
              <a:t>the time </a:t>
            </a:r>
            <a:r>
              <a:rPr lang="en-US" sz="1200" dirty="0">
                <a:latin typeface="+mn-lt"/>
              </a:rPr>
              <a:t>period T. In the first time period of T </a:t>
            </a:r>
            <a:r>
              <a:rPr lang="en-US" sz="1200" dirty="0" smtClean="0">
                <a:latin typeface="+mn-lt"/>
              </a:rPr>
              <a:t>(0 &lt; theta&lt; 1), the BS </a:t>
            </a:r>
            <a:r>
              <a:rPr lang="en-US" sz="1200" dirty="0">
                <a:latin typeface="+mn-lt"/>
              </a:rPr>
              <a:t>of the healthy area provides energy to UH to support </a:t>
            </a:r>
            <a:r>
              <a:rPr lang="en-US" sz="1200" dirty="0" smtClean="0">
                <a:latin typeface="+mn-lt"/>
              </a:rPr>
              <a:t>the connection </a:t>
            </a:r>
            <a:r>
              <a:rPr lang="en-US" sz="1200" dirty="0">
                <a:latin typeface="+mn-lt"/>
              </a:rPr>
              <a:t>with the disaster area. In the second time </a:t>
            </a:r>
            <a:r>
              <a:rPr lang="en-US" sz="1200" dirty="0" smtClean="0">
                <a:latin typeface="+mn-lt"/>
              </a:rPr>
              <a:t>period (1-theta)T</a:t>
            </a:r>
            <a:r>
              <a:rPr lang="en-US" sz="1200" dirty="0">
                <a:latin typeface="+mn-lt"/>
              </a:rPr>
              <a:t>, UH establishes the communications with UD </a:t>
            </a:r>
            <a:r>
              <a:rPr lang="en-US" sz="1200" dirty="0" smtClean="0">
                <a:latin typeface="+mn-lt"/>
              </a:rPr>
              <a:t>via the </a:t>
            </a:r>
            <a:r>
              <a:rPr lang="en-US" sz="1200" dirty="0">
                <a:latin typeface="+mn-lt"/>
              </a:rPr>
              <a:t>EH relay, which also cause the interference to the </a:t>
            </a:r>
            <a:r>
              <a:rPr lang="en-US" sz="1200" dirty="0" smtClean="0">
                <a:latin typeface="+mn-lt"/>
              </a:rPr>
              <a:t>BS. In </a:t>
            </a:r>
            <a:r>
              <a:rPr lang="en-US" sz="1200" dirty="0">
                <a:latin typeface="+mn-lt"/>
              </a:rPr>
              <a:t>addition, we split the time period (</a:t>
            </a:r>
            <a:r>
              <a:rPr lang="en-US" sz="1200" dirty="0" smtClean="0">
                <a:latin typeface="+mn-lt"/>
              </a:rPr>
              <a:t>1-theta)T </a:t>
            </a:r>
            <a:r>
              <a:rPr lang="en-US" sz="1200" dirty="0">
                <a:latin typeface="+mn-lt"/>
              </a:rPr>
              <a:t>into two </a:t>
            </a:r>
            <a:r>
              <a:rPr lang="en-US" sz="1200" dirty="0" smtClean="0">
                <a:latin typeface="+mn-lt"/>
              </a:rPr>
              <a:t>sub phases:</a:t>
            </a:r>
            <a:r>
              <a:rPr lang="en-US" sz="1200" dirty="0">
                <a:latin typeface="+mn-lt"/>
              </a:rPr>
              <a:t> </a:t>
            </a:r>
            <a:r>
              <a:rPr lang="en-US" sz="1200" dirty="0" smtClean="0">
                <a:latin typeface="+mn-lt"/>
              </a:rPr>
              <a:t>in </a:t>
            </a:r>
            <a:r>
              <a:rPr lang="en-US" sz="1200" dirty="0">
                <a:latin typeface="+mn-lt"/>
              </a:rPr>
              <a:t>the first period (</a:t>
            </a:r>
            <a:r>
              <a:rPr lang="en-US" sz="1200" dirty="0" smtClean="0">
                <a:latin typeface="+mn-lt"/>
              </a:rPr>
              <a:t>1-theta)T/2</a:t>
            </a:r>
            <a:r>
              <a:rPr lang="en-US" sz="1200" dirty="0">
                <a:latin typeface="+mn-lt"/>
              </a:rPr>
              <a:t>, UH transmits </a:t>
            </a:r>
            <a:r>
              <a:rPr lang="en-US" sz="1200" dirty="0" smtClean="0">
                <a:latin typeface="+mn-lt"/>
              </a:rPr>
              <a:t>information and </a:t>
            </a:r>
            <a:r>
              <a:rPr lang="en-US" sz="1200" dirty="0">
                <a:latin typeface="+mn-lt"/>
              </a:rPr>
              <a:t>power to the EH relay R, and then, the EH relay </a:t>
            </a:r>
            <a:r>
              <a:rPr lang="en-US" sz="1200" dirty="0" smtClean="0">
                <a:latin typeface="+mn-lt"/>
              </a:rPr>
              <a:t>decode the </a:t>
            </a:r>
            <a:r>
              <a:rPr lang="en-US" sz="1200" dirty="0">
                <a:latin typeface="+mn-lt"/>
              </a:rPr>
              <a:t>information and forward to UD by using harvested </a:t>
            </a:r>
            <a:r>
              <a:rPr lang="en-US" sz="1200" dirty="0" smtClean="0">
                <a:latin typeface="+mn-lt"/>
              </a:rPr>
              <a:t>power in </a:t>
            </a:r>
            <a:r>
              <a:rPr lang="en-US" sz="1200" dirty="0">
                <a:latin typeface="+mn-lt"/>
              </a:rPr>
              <a:t>the remaining time period. We assume that the </a:t>
            </a:r>
            <a:r>
              <a:rPr lang="en-US" sz="1200" dirty="0" smtClean="0">
                <a:latin typeface="+mn-lt"/>
              </a:rPr>
              <a:t>channel coefficients </a:t>
            </a:r>
            <a:r>
              <a:rPr lang="en-US" sz="1200" dirty="0">
                <a:latin typeface="+mn-lt"/>
              </a:rPr>
              <a:t>between B and UH, UH and R, R and UD, as </a:t>
            </a:r>
            <a:r>
              <a:rPr lang="en-US" sz="1200" dirty="0" smtClean="0">
                <a:latin typeface="+mn-lt"/>
              </a:rPr>
              <a:t>well as </a:t>
            </a:r>
            <a:r>
              <a:rPr lang="en-US" sz="1200" dirty="0">
                <a:latin typeface="+mn-lt"/>
              </a:rPr>
              <a:t>UH and B are denoted as g, hsr, hrd and h, respectively</a:t>
            </a:r>
            <a:r>
              <a:rPr lang="en-US" sz="1200" dirty="0" smtClean="0">
                <a:latin typeface="+mn-lt"/>
              </a:rPr>
              <a:t>. We assume the Coefficients values to be between 0 and 1</a:t>
            </a:r>
            <a:endParaRPr lang="en-US" sz="1200" dirty="0">
              <a:latin typeface="+mn-lt"/>
            </a:endParaRPr>
          </a:p>
        </p:txBody>
      </p:sp>
      <p:sp>
        <p:nvSpPr>
          <p:cNvPr id="281" name="Text Placeholder 280"/>
          <p:cNvSpPr>
            <a:spLocks noGrp="1"/>
          </p:cNvSpPr>
          <p:nvPr>
            <p:ph type="body" sz="quarter" idx="150"/>
          </p:nvPr>
        </p:nvSpPr>
        <p:spPr>
          <a:xfrm>
            <a:off x="-9712" y="1391266"/>
            <a:ext cx="10464733" cy="384274"/>
          </a:xfrm>
        </p:spPr>
        <p:txBody>
          <a:bodyPr>
            <a:noAutofit/>
          </a:bodyPr>
          <a:lstStyle/>
          <a:p>
            <a:r>
              <a:rPr lang="en-US" sz="2000" dirty="0" smtClean="0"/>
              <a:t>Department of Computer Science and Engineering, Amrita School of Engineering, Coimbatore</a:t>
            </a:r>
            <a:endParaRPr lang="en-US" sz="2000" dirty="0">
              <a:solidFill>
                <a:schemeClr val="accent5">
                  <a:lumMod val="50000"/>
                </a:schemeClr>
              </a:solidFill>
            </a:endParaRPr>
          </a:p>
        </p:txBody>
      </p:sp>
      <p:sp>
        <p:nvSpPr>
          <p:cNvPr id="282" name="Text Placeholder 281"/>
          <p:cNvSpPr>
            <a:spLocks noGrp="1"/>
          </p:cNvSpPr>
          <p:nvPr>
            <p:ph type="body" sz="quarter" idx="151"/>
          </p:nvPr>
        </p:nvSpPr>
        <p:spPr>
          <a:xfrm>
            <a:off x="2611725" y="862786"/>
            <a:ext cx="7861525" cy="508814"/>
          </a:xfrm>
        </p:spPr>
        <p:txBody>
          <a:bodyPr>
            <a:normAutofit fontScale="70000" lnSpcReduction="20000"/>
          </a:bodyPr>
          <a:lstStyle/>
          <a:p>
            <a:r>
              <a:rPr lang="en-US" dirty="0" smtClean="0"/>
              <a:t>K</a:t>
            </a:r>
            <a:r>
              <a:rPr lang="en-US" dirty="0" smtClean="0">
                <a:solidFill>
                  <a:schemeClr val="accent5">
                    <a:lumMod val="50000"/>
                  </a:schemeClr>
                </a:solidFill>
              </a:rPr>
              <a:t>rishna Koushik, </a:t>
            </a:r>
            <a:r>
              <a:rPr lang="en-US" dirty="0"/>
              <a:t>M</a:t>
            </a:r>
            <a:r>
              <a:rPr lang="en-US" dirty="0" smtClean="0">
                <a:solidFill>
                  <a:schemeClr val="accent5">
                    <a:lumMod val="50000"/>
                  </a:schemeClr>
                </a:solidFill>
              </a:rPr>
              <a:t>anikanta Avinash, Vidhyardhara Prasad Agni</a:t>
            </a:r>
            <a:endParaRPr lang="en-US" dirty="0">
              <a:solidFill>
                <a:schemeClr val="accent5">
                  <a:lumMod val="50000"/>
                </a:schemeClr>
              </a:solidFill>
            </a:endParaRPr>
          </a:p>
        </p:txBody>
      </p:sp>
      <p:sp>
        <p:nvSpPr>
          <p:cNvPr id="283" name="Text Placeholder 282"/>
          <p:cNvSpPr>
            <a:spLocks noGrp="1"/>
          </p:cNvSpPr>
          <p:nvPr>
            <p:ph type="body" sz="quarter" idx="153"/>
          </p:nvPr>
        </p:nvSpPr>
        <p:spPr>
          <a:xfrm>
            <a:off x="2611726" y="292538"/>
            <a:ext cx="7847754" cy="558361"/>
          </a:xfrm>
        </p:spPr>
        <p:txBody>
          <a:bodyPr>
            <a:normAutofit fontScale="47500" lnSpcReduction="20000"/>
          </a:bodyPr>
          <a:lstStyle/>
          <a:p>
            <a:r>
              <a:rPr lang="en-US" b="1" dirty="0" smtClean="0">
                <a:solidFill>
                  <a:schemeClr val="accent5">
                    <a:lumMod val="50000"/>
                  </a:schemeClr>
                </a:solidFill>
              </a:rPr>
              <a:t>D2D Cooperative Communications for Disaster Management</a:t>
            </a:r>
            <a:endParaRPr lang="en-US" b="1" dirty="0">
              <a:solidFill>
                <a:schemeClr val="accent5">
                  <a:lumMod val="50000"/>
                </a:schemeClr>
              </a:solidFill>
            </a:endParaRPr>
          </a:p>
        </p:txBody>
      </p:sp>
      <p:sp>
        <p:nvSpPr>
          <p:cNvPr id="20" name="Text Placeholder 240"/>
          <p:cNvSpPr>
            <a:spLocks noGrp="1"/>
          </p:cNvSpPr>
          <p:nvPr>
            <p:ph type="body" sz="quarter" idx="29"/>
          </p:nvPr>
        </p:nvSpPr>
        <p:spPr>
          <a:xfrm>
            <a:off x="5420523" y="13780382"/>
            <a:ext cx="5040343" cy="282763"/>
          </a:xfrm>
        </p:spPr>
        <p:txBody>
          <a:bodyPr/>
          <a:lstStyle/>
          <a:p>
            <a:r>
              <a:rPr lang="en-US" dirty="0" smtClean="0"/>
              <a:t>CONTACT DETAILS</a:t>
            </a:r>
            <a:endParaRPr lang="en-US" dirty="0"/>
          </a:p>
        </p:txBody>
      </p:sp>
      <p:sp>
        <p:nvSpPr>
          <p:cNvPr id="21" name="Text Placeholder 241"/>
          <p:cNvSpPr>
            <a:spLocks noGrp="1"/>
          </p:cNvSpPr>
          <p:nvPr>
            <p:ph type="body" sz="quarter" idx="30"/>
          </p:nvPr>
        </p:nvSpPr>
        <p:spPr>
          <a:xfrm>
            <a:off x="5405049" y="14005314"/>
            <a:ext cx="5042868" cy="709088"/>
          </a:xfrm>
        </p:spPr>
        <p:txBody>
          <a:bodyPr/>
          <a:lstStyle/>
          <a:p>
            <a:pPr marL="171450" indent="-171450">
              <a:buFont typeface="Arial" panose="020B0604020202020204" pitchFamily="34" charset="0"/>
              <a:buChar char="•"/>
            </a:pPr>
            <a:r>
              <a:rPr lang="en-US" sz="1050" dirty="0" smtClean="0">
                <a:latin typeface="+mn-lt"/>
              </a:rPr>
              <a:t>Maddukuri Krishna Koushik          CB.EN.U4CSE16331      </a:t>
            </a:r>
            <a:r>
              <a:rPr lang="en-US" sz="1050" dirty="0" smtClean="0">
                <a:latin typeface="+mn-lt"/>
                <a:hlinkClick r:id="rId4"/>
              </a:rPr>
              <a:t>m.krishnakoushik@gmail.com</a:t>
            </a:r>
            <a:endParaRPr lang="en-US" sz="1050" dirty="0" smtClean="0">
              <a:latin typeface="+mn-lt"/>
            </a:endParaRPr>
          </a:p>
          <a:p>
            <a:pPr marL="171450" indent="-171450">
              <a:buFont typeface="Arial" panose="020B0604020202020204" pitchFamily="34" charset="0"/>
              <a:buChar char="•"/>
            </a:pPr>
            <a:r>
              <a:rPr lang="en-US" sz="1050" dirty="0" smtClean="0">
                <a:latin typeface="+mn-lt"/>
              </a:rPr>
              <a:t>Panuganti Manikanta Avinash      CB.EN.U4CSE16138      </a:t>
            </a:r>
            <a:r>
              <a:rPr lang="en-US" sz="1050" dirty="0" smtClean="0">
                <a:latin typeface="+mn-lt"/>
                <a:hlinkClick r:id="rId5"/>
              </a:rPr>
              <a:t>avinashpanuganti@gmail.com</a:t>
            </a:r>
            <a:endParaRPr lang="en-US" sz="1050" dirty="0" smtClean="0">
              <a:latin typeface="+mn-lt"/>
            </a:endParaRPr>
          </a:p>
          <a:p>
            <a:pPr marL="171450" indent="-171450">
              <a:buFont typeface="Arial" panose="020B0604020202020204" pitchFamily="34" charset="0"/>
              <a:buChar char="•"/>
            </a:pPr>
            <a:r>
              <a:rPr lang="en-US" sz="1050" dirty="0" smtClean="0">
                <a:latin typeface="+mn-lt"/>
              </a:rPr>
              <a:t>Kota Vidhyardhara Prasad Agni    CB.EN.U4CSE16125      kvpagni10@gmail.com</a:t>
            </a:r>
          </a:p>
        </p:txBody>
      </p:sp>
      <p:sp>
        <p:nvSpPr>
          <p:cNvPr id="23" name="Text Placeholder 76"/>
          <p:cNvSpPr>
            <a:spLocks noGrp="1"/>
          </p:cNvSpPr>
          <p:nvPr>
            <p:ph type="body" sz="quarter" idx="156" hasCustomPrompt="1"/>
          </p:nvPr>
        </p:nvSpPr>
        <p:spPr>
          <a:xfrm>
            <a:off x="155338" y="1755460"/>
            <a:ext cx="10229656" cy="384274"/>
          </a:xfrm>
          <a:prstGeom prst="rect">
            <a:avLst/>
          </a:prstGeom>
        </p:spPr>
        <p:txBody>
          <a:bodyPr lIns="27322" tIns="13661" rIns="27322" bIns="13661">
            <a:normAutofit/>
          </a:bodyPr>
          <a:lstStyle>
            <a:lvl1pPr marL="0" marR="0" indent="0" algn="ctr" defTabSz="1518341" rtl="0" eaLnBrk="1" fontAlgn="auto" latinLnBrk="0" hangingPunct="1">
              <a:lnSpc>
                <a:spcPct val="100000"/>
              </a:lnSpc>
              <a:spcBef>
                <a:spcPct val="20000"/>
              </a:spcBef>
              <a:spcAft>
                <a:spcPts val="0"/>
              </a:spcAft>
              <a:buClrTx/>
              <a:buSzTx/>
              <a:buFontTx/>
              <a:buNone/>
              <a:tabLst/>
              <a:defRPr sz="2200" baseline="0">
                <a:solidFill>
                  <a:schemeClr val="accent5">
                    <a:lumMod val="50000"/>
                  </a:schemeClr>
                </a:solidFill>
                <a:latin typeface="+mj-lt"/>
              </a:defRPr>
            </a:lvl1pPr>
            <a:lvl2pPr>
              <a:buFontTx/>
              <a:buNone/>
              <a:defRPr sz="2200"/>
            </a:lvl2pPr>
            <a:lvl3pPr>
              <a:buFontTx/>
              <a:buNone/>
              <a:defRPr sz="2200"/>
            </a:lvl3pPr>
            <a:lvl4pPr>
              <a:buFontTx/>
              <a:buNone/>
              <a:defRPr sz="2200"/>
            </a:lvl4pPr>
            <a:lvl5pPr>
              <a:buFontTx/>
              <a:buNone/>
              <a:defRPr sz="2200"/>
            </a:lvl5pPr>
          </a:lstStyle>
          <a:p>
            <a:pPr marL="0" marR="0" lvl="0" indent="0" algn="ctr" defTabSz="1518341" rtl="0" eaLnBrk="1" fontAlgn="auto" latinLnBrk="0" hangingPunct="1">
              <a:lnSpc>
                <a:spcPct val="100000"/>
              </a:lnSpc>
              <a:spcBef>
                <a:spcPct val="20000"/>
              </a:spcBef>
              <a:spcAft>
                <a:spcPts val="0"/>
              </a:spcAft>
              <a:buClrTx/>
              <a:buSzTx/>
              <a:buFontTx/>
              <a:buNone/>
              <a:tabLst/>
              <a:defRPr/>
            </a:pPr>
            <a:r>
              <a:rPr lang="en-US" dirty="0" smtClean="0">
                <a:solidFill>
                  <a:srgbClr val="00B050"/>
                </a:solidFill>
              </a:rPr>
              <a:t>15CSE378 Introduction to Game Theory 2018-19 Elective – CASE STUDY</a:t>
            </a:r>
            <a:endParaRPr lang="en-US" dirty="0">
              <a:solidFill>
                <a:srgbClr val="00B050"/>
              </a:solidFill>
            </a:endParaRPr>
          </a:p>
        </p:txBody>
      </p:sp>
      <p:sp>
        <p:nvSpPr>
          <p:cNvPr id="19" name="Text Placeholder 235"/>
          <p:cNvSpPr>
            <a:spLocks noGrp="1"/>
          </p:cNvSpPr>
          <p:nvPr>
            <p:ph type="body" sz="quarter" idx="20"/>
          </p:nvPr>
        </p:nvSpPr>
        <p:spPr>
          <a:xfrm>
            <a:off x="217510" y="9972600"/>
            <a:ext cx="5045552" cy="282763"/>
          </a:xfrm>
        </p:spPr>
        <p:txBody>
          <a:bodyPr/>
          <a:lstStyle/>
          <a:p>
            <a:r>
              <a:rPr lang="en-US" dirty="0" smtClean="0"/>
              <a:t>APPROACH       </a:t>
            </a:r>
            <a:endParaRPr lang="en-US" dirty="0"/>
          </a:p>
        </p:txBody>
      </p:sp>
      <p:sp>
        <p:nvSpPr>
          <p:cNvPr id="22" name="Text Placeholder 243"/>
          <p:cNvSpPr>
            <a:spLocks noGrp="1"/>
          </p:cNvSpPr>
          <p:nvPr>
            <p:ph type="body" sz="quarter" idx="96"/>
          </p:nvPr>
        </p:nvSpPr>
        <p:spPr>
          <a:xfrm>
            <a:off x="214323" y="10241277"/>
            <a:ext cx="5048739" cy="4450907"/>
          </a:xfrm>
        </p:spPr>
        <p:txBody>
          <a:bodyPr/>
          <a:lstStyle/>
          <a:p>
            <a:r>
              <a:rPr lang="en-US" sz="1200" dirty="0" smtClean="0">
                <a:latin typeface="+mn-lt"/>
              </a:rPr>
              <a:t>                      </a:t>
            </a:r>
            <a:r>
              <a:rPr lang="en-US" sz="1400" b="1" u="sng" dirty="0" smtClean="0">
                <a:latin typeface="+mn-lt"/>
              </a:rPr>
              <a:t>Stackelberg Game</a:t>
            </a:r>
            <a:endParaRPr lang="en-US" sz="1400" b="1" u="sng" dirty="0">
              <a:latin typeface="+mn-lt"/>
            </a:endParaRPr>
          </a:p>
          <a:p>
            <a:pPr algn="just"/>
            <a:r>
              <a:rPr lang="en-US" sz="1200" b="1" dirty="0">
                <a:latin typeface="+mn-lt"/>
              </a:rPr>
              <a:t>Interference pricing game: </a:t>
            </a:r>
            <a:r>
              <a:rPr lang="en-US" sz="1200" dirty="0">
                <a:latin typeface="+mn-lt"/>
              </a:rPr>
              <a:t>In this game, the BS </a:t>
            </a:r>
            <a:r>
              <a:rPr lang="en-US" sz="1200" dirty="0" smtClean="0">
                <a:latin typeface="+mn-lt"/>
              </a:rPr>
              <a:t>is considered </a:t>
            </a:r>
            <a:r>
              <a:rPr lang="en-US" sz="1200" dirty="0">
                <a:latin typeface="+mn-lt"/>
              </a:rPr>
              <a:t>as the leader who announces an interference </a:t>
            </a:r>
            <a:r>
              <a:rPr lang="en-US" sz="1200" dirty="0" smtClean="0">
                <a:latin typeface="+mn-lt"/>
              </a:rPr>
              <a:t>price LAMBDA2 </a:t>
            </a:r>
            <a:r>
              <a:rPr lang="en-US" sz="1200" dirty="0">
                <a:latin typeface="+mn-lt"/>
              </a:rPr>
              <a:t>to maximize its own utility, and UH is formulated </a:t>
            </a:r>
            <a:r>
              <a:rPr lang="en-US" sz="1200" dirty="0" smtClean="0">
                <a:latin typeface="+mn-lt"/>
              </a:rPr>
              <a:t>as the </a:t>
            </a:r>
            <a:r>
              <a:rPr lang="en-US" sz="1200" dirty="0">
                <a:latin typeface="+mn-lt"/>
              </a:rPr>
              <a:t>follower to obtain the optimal transmit power </a:t>
            </a:r>
            <a:r>
              <a:rPr lang="en-US" sz="1200" dirty="0" smtClean="0">
                <a:latin typeface="+mn-lt"/>
              </a:rPr>
              <a:t>allocation and </a:t>
            </a:r>
            <a:r>
              <a:rPr lang="en-US" sz="1200" dirty="0">
                <a:latin typeface="+mn-lt"/>
              </a:rPr>
              <a:t>the optimal PS ratio to maximize its own utility</a:t>
            </a:r>
            <a:r>
              <a:rPr lang="en-US" sz="1200" dirty="0" smtClean="0">
                <a:latin typeface="+mn-lt"/>
              </a:rPr>
              <a:t>.</a:t>
            </a:r>
            <a:endParaRPr lang="en-US" sz="1200" dirty="0">
              <a:latin typeface="+mn-lt"/>
            </a:endParaRPr>
          </a:p>
          <a:p>
            <a:pPr algn="just"/>
            <a:r>
              <a:rPr lang="en-US" sz="1200" dirty="0">
                <a:latin typeface="+mn-lt"/>
              </a:rPr>
              <a:t>1) </a:t>
            </a:r>
            <a:r>
              <a:rPr lang="en-US" sz="1200" b="1" dirty="0">
                <a:latin typeface="+mn-lt"/>
              </a:rPr>
              <a:t>Leader Level: </a:t>
            </a:r>
            <a:r>
              <a:rPr lang="en-US" sz="1200" dirty="0">
                <a:latin typeface="+mn-lt"/>
              </a:rPr>
              <a:t>The BS announces a price for the interference</a:t>
            </a:r>
          </a:p>
          <a:p>
            <a:pPr algn="just"/>
            <a:r>
              <a:rPr lang="en-US" sz="1200" dirty="0">
                <a:latin typeface="+mn-lt"/>
              </a:rPr>
              <a:t>to maximize its own profit, which is defined</a:t>
            </a:r>
          </a:p>
          <a:p>
            <a:pPr algn="just"/>
            <a:r>
              <a:rPr lang="en-US" sz="1200" dirty="0">
                <a:latin typeface="+mn-lt"/>
              </a:rPr>
              <a:t>as the total payment from UH</a:t>
            </a:r>
            <a:r>
              <a:rPr lang="en-US" sz="1200" dirty="0" smtClean="0">
                <a:latin typeface="+mn-lt"/>
              </a:rPr>
              <a:t>.</a:t>
            </a:r>
          </a:p>
          <a:p>
            <a:r>
              <a:rPr lang="en-US" sz="1200" dirty="0">
                <a:latin typeface="+mn-lt"/>
              </a:rPr>
              <a:t>2) </a:t>
            </a:r>
            <a:r>
              <a:rPr lang="en-US" sz="1200" b="1" dirty="0">
                <a:latin typeface="+mn-lt"/>
              </a:rPr>
              <a:t>Follower Level: </a:t>
            </a:r>
            <a:r>
              <a:rPr lang="en-US" sz="1200" dirty="0">
                <a:latin typeface="+mn-lt"/>
              </a:rPr>
              <a:t>UH pays a price for the </a:t>
            </a:r>
            <a:r>
              <a:rPr lang="en-US" sz="1200" dirty="0" smtClean="0">
                <a:latin typeface="+mn-lt"/>
              </a:rPr>
              <a:t>interference to </a:t>
            </a:r>
            <a:r>
              <a:rPr lang="en-US" sz="1200" dirty="0">
                <a:latin typeface="+mn-lt"/>
              </a:rPr>
              <a:t>maximize its utility function defined as the </a:t>
            </a:r>
            <a:r>
              <a:rPr lang="en-US" sz="1200" dirty="0" smtClean="0">
                <a:latin typeface="+mn-lt"/>
              </a:rPr>
              <a:t>difference between </a:t>
            </a:r>
            <a:r>
              <a:rPr lang="en-US" sz="1200" dirty="0">
                <a:latin typeface="+mn-lt"/>
              </a:rPr>
              <a:t>the achievable throughput and the total </a:t>
            </a:r>
            <a:r>
              <a:rPr lang="en-US" sz="1200" dirty="0" smtClean="0">
                <a:latin typeface="+mn-lt"/>
              </a:rPr>
              <a:t>payment to </a:t>
            </a:r>
            <a:r>
              <a:rPr lang="en-US" sz="1200" dirty="0">
                <a:latin typeface="+mn-lt"/>
              </a:rPr>
              <a:t>the BS</a:t>
            </a:r>
            <a:r>
              <a:rPr lang="en-US" sz="1200" dirty="0" smtClean="0">
                <a:latin typeface="+mn-lt"/>
              </a:rPr>
              <a:t>.</a:t>
            </a:r>
          </a:p>
          <a:p>
            <a:pPr algn="just"/>
            <a:endParaRPr lang="en-US" sz="1200" dirty="0" smtClean="0">
              <a:latin typeface="+mn-lt"/>
            </a:endParaRPr>
          </a:p>
          <a:p>
            <a:pPr algn="just"/>
            <a:r>
              <a:rPr lang="en-US" sz="1200" b="1" dirty="0" smtClean="0">
                <a:latin typeface="+mn-lt"/>
              </a:rPr>
              <a:t>Energy </a:t>
            </a:r>
            <a:r>
              <a:rPr lang="en-US" sz="1200" b="1" dirty="0">
                <a:latin typeface="+mn-lt"/>
              </a:rPr>
              <a:t>trading game: </a:t>
            </a:r>
            <a:r>
              <a:rPr lang="en-US" sz="1200" dirty="0">
                <a:latin typeface="+mn-lt"/>
              </a:rPr>
              <a:t>In this game, we formulate UH </a:t>
            </a:r>
            <a:r>
              <a:rPr lang="en-US" sz="1200" dirty="0" smtClean="0">
                <a:latin typeface="+mn-lt"/>
              </a:rPr>
              <a:t>as the </a:t>
            </a:r>
            <a:r>
              <a:rPr lang="en-US" sz="1200" dirty="0">
                <a:latin typeface="+mn-lt"/>
              </a:rPr>
              <a:t>leader who pays a price </a:t>
            </a:r>
            <a:r>
              <a:rPr lang="en-US" sz="1200" dirty="0" smtClean="0">
                <a:latin typeface="+mn-lt"/>
              </a:rPr>
              <a:t>LAMBDA1 </a:t>
            </a:r>
            <a:r>
              <a:rPr lang="en-US" sz="1200" dirty="0">
                <a:latin typeface="+mn-lt"/>
              </a:rPr>
              <a:t>on per unit of energy </a:t>
            </a:r>
            <a:r>
              <a:rPr lang="en-US" sz="1200" dirty="0" smtClean="0">
                <a:latin typeface="+mn-lt"/>
              </a:rPr>
              <a:t>harvested from </a:t>
            </a:r>
            <a:r>
              <a:rPr lang="en-US" sz="1200" dirty="0">
                <a:latin typeface="+mn-lt"/>
              </a:rPr>
              <a:t>the RF signals radiated by the BS, referred as to </a:t>
            </a:r>
            <a:r>
              <a:rPr lang="en-US" sz="1200" dirty="0" smtClean="0">
                <a:latin typeface="+mn-lt"/>
              </a:rPr>
              <a:t>the energy </a:t>
            </a:r>
            <a:r>
              <a:rPr lang="en-US" sz="1200" dirty="0">
                <a:latin typeface="+mn-lt"/>
              </a:rPr>
              <a:t>price, whereas the BS is formulated as the </a:t>
            </a:r>
            <a:r>
              <a:rPr lang="en-US" sz="1200" dirty="0" smtClean="0">
                <a:latin typeface="+mn-lt"/>
              </a:rPr>
              <a:t>follower who </a:t>
            </a:r>
            <a:r>
              <a:rPr lang="en-US" sz="1200" dirty="0">
                <a:latin typeface="+mn-lt"/>
              </a:rPr>
              <a:t>optimizes its transmit power based on the released </a:t>
            </a:r>
            <a:r>
              <a:rPr lang="en-US" sz="1200" dirty="0" smtClean="0">
                <a:latin typeface="+mn-lt"/>
              </a:rPr>
              <a:t>energy price </a:t>
            </a:r>
            <a:r>
              <a:rPr lang="en-US" sz="1200" dirty="0">
                <a:latin typeface="+mn-lt"/>
              </a:rPr>
              <a:t>to maximize its profits. Now, we write this energy trading</a:t>
            </a:r>
          </a:p>
          <a:p>
            <a:pPr algn="just"/>
            <a:r>
              <a:rPr lang="en-US" sz="1200" dirty="0">
                <a:latin typeface="+mn-lt"/>
              </a:rPr>
              <a:t>game as follows</a:t>
            </a:r>
            <a:r>
              <a:rPr lang="en-US" sz="1200" dirty="0" smtClean="0">
                <a:latin typeface="+mn-lt"/>
              </a:rPr>
              <a:t>:</a:t>
            </a:r>
          </a:p>
          <a:p>
            <a:r>
              <a:rPr lang="en-US" sz="1200" dirty="0">
                <a:latin typeface="+mn-lt"/>
              </a:rPr>
              <a:t>1) </a:t>
            </a:r>
            <a:r>
              <a:rPr lang="en-US" sz="1200" b="1" dirty="0">
                <a:latin typeface="+mn-lt"/>
              </a:rPr>
              <a:t>Leader Level: </a:t>
            </a:r>
            <a:r>
              <a:rPr lang="en-US" sz="1200" dirty="0">
                <a:latin typeface="+mn-lt"/>
              </a:rPr>
              <a:t>UH is considered as the leader </a:t>
            </a:r>
            <a:r>
              <a:rPr lang="en-US" sz="1200" dirty="0" smtClean="0">
                <a:latin typeface="+mn-lt"/>
              </a:rPr>
              <a:t>role which </a:t>
            </a:r>
            <a:r>
              <a:rPr lang="en-US" sz="1200" dirty="0">
                <a:latin typeface="+mn-lt"/>
              </a:rPr>
              <a:t>pays a price to purchase the energy service </a:t>
            </a:r>
            <a:r>
              <a:rPr lang="en-US" sz="1200" dirty="0" smtClean="0">
                <a:latin typeface="+mn-lt"/>
              </a:rPr>
              <a:t>from the </a:t>
            </a:r>
            <a:r>
              <a:rPr lang="en-US" sz="1200" dirty="0">
                <a:latin typeface="+mn-lt"/>
              </a:rPr>
              <a:t>BS to recover the connection with the </a:t>
            </a:r>
            <a:r>
              <a:rPr lang="en-US" sz="1200" dirty="0" smtClean="0">
                <a:latin typeface="+mn-lt"/>
              </a:rPr>
              <a:t>disaster area</a:t>
            </a:r>
            <a:r>
              <a:rPr lang="en-US" sz="1200" dirty="0">
                <a:latin typeface="+mn-lt"/>
              </a:rPr>
              <a:t>. It aims to maximize its utility function defined </a:t>
            </a:r>
            <a:r>
              <a:rPr lang="en-US" sz="1200" dirty="0" smtClean="0">
                <a:latin typeface="+mn-lt"/>
              </a:rPr>
              <a:t>as the </a:t>
            </a:r>
            <a:r>
              <a:rPr lang="en-US" sz="1200" dirty="0">
                <a:latin typeface="+mn-lt"/>
              </a:rPr>
              <a:t>difference between the achievable throughput </a:t>
            </a:r>
            <a:r>
              <a:rPr lang="en-US" sz="1200" dirty="0" smtClean="0">
                <a:latin typeface="+mn-lt"/>
              </a:rPr>
              <a:t>and the </a:t>
            </a:r>
            <a:r>
              <a:rPr lang="en-US" sz="1200" dirty="0">
                <a:latin typeface="+mn-lt"/>
              </a:rPr>
              <a:t>total energy payment to the BS</a:t>
            </a:r>
            <a:endParaRPr lang="en-US" sz="1200" dirty="0" smtClean="0">
              <a:latin typeface="+mn-lt"/>
            </a:endParaRPr>
          </a:p>
          <a:p>
            <a:endParaRPr lang="en-US" sz="1200" dirty="0" smtClean="0">
              <a:latin typeface="+mn-lt"/>
            </a:endParaRPr>
          </a:p>
        </p:txBody>
      </p:sp>
      <p:sp>
        <p:nvSpPr>
          <p:cNvPr id="24" name="Text Placeholder 241"/>
          <p:cNvSpPr>
            <a:spLocks noGrp="1"/>
          </p:cNvSpPr>
          <p:nvPr>
            <p:ph type="body" sz="quarter" idx="30"/>
          </p:nvPr>
        </p:nvSpPr>
        <p:spPr>
          <a:xfrm>
            <a:off x="5433305" y="2411472"/>
            <a:ext cx="5013681" cy="3464286"/>
          </a:xfrm>
        </p:spPr>
        <p:txBody>
          <a:bodyPr/>
          <a:lstStyle/>
          <a:p>
            <a:pPr algn="just"/>
            <a:r>
              <a:rPr lang="en-US" sz="1200" dirty="0">
                <a:latin typeface="+mn-lt"/>
              </a:rPr>
              <a:t>2) </a:t>
            </a:r>
            <a:r>
              <a:rPr lang="en-US" sz="1200" b="1" dirty="0">
                <a:latin typeface="+mn-lt"/>
              </a:rPr>
              <a:t>Follower Level: </a:t>
            </a:r>
            <a:r>
              <a:rPr lang="en-US" sz="1200" dirty="0">
                <a:latin typeface="+mn-lt"/>
              </a:rPr>
              <a:t>The BS acts as the follower role </a:t>
            </a:r>
            <a:r>
              <a:rPr lang="en-US" sz="1200" dirty="0" smtClean="0">
                <a:latin typeface="+mn-lt"/>
              </a:rPr>
              <a:t>who sells </a:t>
            </a:r>
            <a:r>
              <a:rPr lang="en-US" sz="1200" dirty="0">
                <a:latin typeface="+mn-lt"/>
              </a:rPr>
              <a:t>its energy service to UH to support the </a:t>
            </a:r>
            <a:r>
              <a:rPr lang="en-US" sz="1200" dirty="0" smtClean="0">
                <a:latin typeface="+mn-lt"/>
              </a:rPr>
              <a:t>connection between </a:t>
            </a:r>
            <a:r>
              <a:rPr lang="en-US" sz="1200" dirty="0">
                <a:latin typeface="+mn-lt"/>
              </a:rPr>
              <a:t>the healthy area and the disaster area, </a:t>
            </a:r>
            <a:r>
              <a:rPr lang="en-US" sz="1200" dirty="0" smtClean="0">
                <a:latin typeface="+mn-lt"/>
              </a:rPr>
              <a:t>which aims </a:t>
            </a:r>
            <a:r>
              <a:rPr lang="en-US" sz="1200" dirty="0">
                <a:latin typeface="+mn-lt"/>
              </a:rPr>
              <a:t>to maximize its utility function defined as </a:t>
            </a:r>
            <a:r>
              <a:rPr lang="en-US" sz="1200" dirty="0" smtClean="0">
                <a:latin typeface="+mn-lt"/>
              </a:rPr>
              <a:t>the difference </a:t>
            </a:r>
            <a:r>
              <a:rPr lang="en-US" sz="1200" dirty="0">
                <a:latin typeface="+mn-lt"/>
              </a:rPr>
              <a:t>between the energy payment from UH </a:t>
            </a:r>
            <a:r>
              <a:rPr lang="en-US" sz="1200" dirty="0" smtClean="0">
                <a:latin typeface="+mn-lt"/>
              </a:rPr>
              <a:t>and the </a:t>
            </a:r>
            <a:r>
              <a:rPr lang="en-US" sz="1200" dirty="0">
                <a:latin typeface="+mn-lt"/>
              </a:rPr>
              <a:t>energy cost</a:t>
            </a:r>
            <a:r>
              <a:rPr lang="en-US" sz="1200" dirty="0" smtClean="0">
                <a:latin typeface="+mn-lt"/>
              </a:rPr>
              <a:t>.</a:t>
            </a:r>
          </a:p>
          <a:p>
            <a:pPr algn="just"/>
            <a:r>
              <a:rPr lang="en-US" sz="1200" dirty="0">
                <a:latin typeface="+mn-lt"/>
              </a:rPr>
              <a:t> </a:t>
            </a:r>
            <a:endParaRPr lang="en-US" sz="1200" dirty="0" smtClean="0">
              <a:latin typeface="+mn-lt"/>
            </a:endParaRPr>
          </a:p>
          <a:p>
            <a:pPr algn="just"/>
            <a:r>
              <a:rPr lang="en-US" sz="1200" dirty="0" smtClean="0">
                <a:latin typeface="+mn-lt"/>
              </a:rPr>
              <a:t>      </a:t>
            </a:r>
            <a:r>
              <a:rPr lang="en-US" sz="1200" b="1" u="sng" dirty="0" smtClean="0">
                <a:latin typeface="+mn-lt"/>
              </a:rPr>
              <a:t>SOLUTION</a:t>
            </a:r>
            <a:r>
              <a:rPr lang="en-US" sz="1200" b="1" dirty="0" smtClean="0">
                <a:latin typeface="+mn-lt"/>
              </a:rPr>
              <a:t> : INTERFERENCE PRICING ALGORITHM</a:t>
            </a:r>
          </a:p>
          <a:p>
            <a:pPr algn="just"/>
            <a:r>
              <a:rPr lang="en-US" sz="1200" dirty="0" smtClean="0">
                <a:latin typeface="+mn-lt"/>
              </a:rPr>
              <a:t>1) BS initializes the interference price LAMBDA2 at the range [low LAMBDA2 , up LAMBDA2 ].</a:t>
            </a:r>
            <a:endParaRPr lang="en-US" sz="1200" b="1" dirty="0" smtClean="0">
              <a:latin typeface="+mn-lt"/>
            </a:endParaRPr>
          </a:p>
          <a:p>
            <a:pPr algn="just"/>
            <a:r>
              <a:rPr lang="en-US" sz="1200" dirty="0" smtClean="0">
                <a:latin typeface="+mn-lt"/>
              </a:rPr>
              <a:t>2) Set ETA is a small positive value. </a:t>
            </a:r>
          </a:p>
          <a:p>
            <a:pPr algn="just"/>
            <a:r>
              <a:rPr lang="en-US" sz="1200" dirty="0" smtClean="0">
                <a:latin typeface="+mn-lt"/>
              </a:rPr>
              <a:t>3) </a:t>
            </a:r>
            <a:r>
              <a:rPr lang="en-US" sz="1200" b="1" dirty="0" smtClean="0">
                <a:latin typeface="+mn-lt"/>
              </a:rPr>
              <a:t>For</a:t>
            </a:r>
            <a:r>
              <a:rPr lang="en-US" sz="1200" dirty="0" smtClean="0">
                <a:latin typeface="+mn-lt"/>
              </a:rPr>
              <a:t> count = low LAMBDA 2 : ETA : up LAMBDA2</a:t>
            </a:r>
          </a:p>
          <a:p>
            <a:pPr algn="just"/>
            <a:r>
              <a:rPr lang="en-US" sz="1200" dirty="0" smtClean="0">
                <a:latin typeface="+mn-lt"/>
              </a:rPr>
              <a:t>a) BS calculate the received interference PB and its utility function UB,2.</a:t>
            </a:r>
          </a:p>
          <a:p>
            <a:pPr algn="just"/>
            <a:r>
              <a:rPr lang="en-US" sz="1200" dirty="0" smtClean="0">
                <a:latin typeface="+mn-lt"/>
              </a:rPr>
              <a:t>b) </a:t>
            </a:r>
            <a:r>
              <a:rPr lang="en-US" sz="1200" b="1" dirty="0" smtClean="0">
                <a:latin typeface="+mn-lt"/>
              </a:rPr>
              <a:t>If </a:t>
            </a:r>
            <a:r>
              <a:rPr lang="en-US" sz="1200" dirty="0" smtClean="0">
                <a:latin typeface="+mn-lt"/>
              </a:rPr>
              <a:t>IB(LAMBDA2(count))  Ith, then, UB,2 =LAMBDA2(count)</a:t>
            </a:r>
          </a:p>
          <a:p>
            <a:pPr algn="just"/>
            <a:r>
              <a:rPr lang="en-US" sz="1200" dirty="0" smtClean="0">
                <a:latin typeface="+mn-lt"/>
              </a:rPr>
              <a:t>(1-THETA )Ps|h|^2; </a:t>
            </a:r>
          </a:p>
          <a:p>
            <a:pPr algn="just"/>
            <a:r>
              <a:rPr lang="en-US" sz="1200" dirty="0" smtClean="0">
                <a:latin typeface="+mn-lt"/>
              </a:rPr>
              <a:t>    </a:t>
            </a:r>
            <a:r>
              <a:rPr lang="en-US" sz="1200" b="1" dirty="0" smtClean="0">
                <a:latin typeface="+mn-lt"/>
              </a:rPr>
              <a:t>else</a:t>
            </a:r>
            <a:r>
              <a:rPr lang="en-US" sz="1200" dirty="0" smtClean="0">
                <a:latin typeface="+mn-lt"/>
              </a:rPr>
              <a:t> UB,2 = LAMBDA2(count)(1-THETA )Ith.</a:t>
            </a:r>
          </a:p>
          <a:p>
            <a:r>
              <a:rPr lang="en-US" sz="1200" dirty="0" smtClean="0">
                <a:latin typeface="+mn-lt"/>
              </a:rPr>
              <a:t>4) </a:t>
            </a:r>
            <a:r>
              <a:rPr lang="en-US" sz="1200" b="1" dirty="0" smtClean="0">
                <a:latin typeface="+mn-lt"/>
              </a:rPr>
              <a:t>end</a:t>
            </a:r>
          </a:p>
          <a:p>
            <a:r>
              <a:rPr lang="en-US" sz="1200" dirty="0" smtClean="0">
                <a:latin typeface="+mn-lt"/>
              </a:rPr>
              <a:t>5) </a:t>
            </a:r>
            <a:r>
              <a:rPr lang="en-US" sz="1200" b="1" dirty="0" smtClean="0">
                <a:latin typeface="+mn-lt"/>
              </a:rPr>
              <a:t>Output</a:t>
            </a:r>
            <a:r>
              <a:rPr lang="en-US" sz="1200" dirty="0" smtClean="0">
                <a:latin typeface="+mn-lt"/>
              </a:rPr>
              <a:t> LAMBDAopt2  &lt;- argmaxLAMBDA2 UB,2(LAMBDA2).</a:t>
            </a:r>
            <a:endParaRPr lang="en-US" sz="1200" b="1" dirty="0" smtClean="0">
              <a:latin typeface="+mn-lt"/>
            </a:endParaRPr>
          </a:p>
          <a:p>
            <a:endParaRPr lang="en-US" sz="1200" b="1" dirty="0">
              <a:latin typeface="+mn-lt"/>
            </a:endParaRPr>
          </a:p>
          <a:p>
            <a:pPr algn="just"/>
            <a:endParaRPr lang="en-US" sz="1200" b="1" dirty="0" smtClean="0">
              <a:latin typeface="+mn-lt"/>
            </a:endParaRPr>
          </a:p>
        </p:txBody>
      </p:sp>
      <p:pic>
        <p:nvPicPr>
          <p:cNvPr id="5" name="Picture 4"/>
          <p:cNvPicPr>
            <a:picLocks noChangeAspect="1"/>
          </p:cNvPicPr>
          <p:nvPr/>
        </p:nvPicPr>
        <p:blipFill>
          <a:blip r:embed="rId6"/>
          <a:stretch>
            <a:fillRect/>
          </a:stretch>
        </p:blipFill>
        <p:spPr>
          <a:xfrm>
            <a:off x="5611091" y="9334404"/>
            <a:ext cx="2246849" cy="1895994"/>
          </a:xfrm>
          <a:prstGeom prst="rect">
            <a:avLst/>
          </a:prstGeom>
        </p:spPr>
      </p:pic>
      <p:pic>
        <p:nvPicPr>
          <p:cNvPr id="7" name="Picture 6"/>
          <p:cNvPicPr>
            <a:picLocks noChangeAspect="1"/>
          </p:cNvPicPr>
          <p:nvPr/>
        </p:nvPicPr>
        <p:blipFill>
          <a:blip r:embed="rId7"/>
          <a:stretch>
            <a:fillRect/>
          </a:stretch>
        </p:blipFill>
        <p:spPr>
          <a:xfrm>
            <a:off x="7992803" y="9377775"/>
            <a:ext cx="2202687" cy="1857731"/>
          </a:xfrm>
          <a:prstGeom prst="rect">
            <a:avLst/>
          </a:prstGeom>
        </p:spPr>
      </p:pic>
    </p:spTree>
    <p:extLst>
      <p:ext uri="{BB962C8B-B14F-4D97-AF65-F5344CB8AC3E}">
        <p14:creationId xmlns:p14="http://schemas.microsoft.com/office/powerpoint/2010/main" val="3874869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387</TotalTime>
  <Words>1241</Words>
  <Application>Microsoft Office PowerPoint</Application>
  <PresentationFormat>Custom</PresentationFormat>
  <Paragraphs>67</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krishna koushik</cp:lastModifiedBy>
  <cp:revision>41</cp:revision>
  <dcterms:created xsi:type="dcterms:W3CDTF">2012-02-10T00:21:22Z</dcterms:created>
  <dcterms:modified xsi:type="dcterms:W3CDTF">2019-03-25T15:16:35Z</dcterms:modified>
</cp:coreProperties>
</file>