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2" r:id="rId4"/>
    <p:sldId id="260" r:id="rId5"/>
    <p:sldId id="261" r:id="rId6"/>
    <p:sldId id="265" r:id="rId7"/>
    <p:sldId id="268" r:id="rId8"/>
    <p:sldId id="290" r:id="rId9"/>
    <p:sldId id="272" r:id="rId10"/>
    <p:sldId id="292" r:id="rId11"/>
    <p:sldId id="295" r:id="rId12"/>
    <p:sldId id="296" r:id="rId13"/>
    <p:sldId id="293" r:id="rId14"/>
    <p:sldId id="274" r:id="rId15"/>
    <p:sldId id="291" r:id="rId16"/>
    <p:sldId id="294" r:id="rId17"/>
  </p:sldIdLst>
  <p:sldSz cx="24384000" cy="13716000"/>
  <p:notesSz cx="6858000" cy="9144000"/>
  <p:embeddedFontLst>
    <p:embeddedFont>
      <p:font typeface="Helvetica Neue" panose="02000503000000020004" pitchFamily="2" charset="0"/>
      <p:regular r:id="rId19"/>
      <p:bold r:id="rId20"/>
      <p:italic r:id="rId21"/>
      <p:boldItalic r:id="rId22"/>
    </p:embeddedFont>
    <p:embeddedFont>
      <p:font typeface="Helvetica Neue Light" panose="02000403000000020004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ACr3GF+oaOhhGKWHfbSq2XX1c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4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03"/>
    <p:restoredTop sz="82563"/>
  </p:normalViewPr>
  <p:slideViewPr>
    <p:cSldViewPr snapToGrid="0" snapToObjects="1">
      <p:cViewPr varScale="1">
        <p:scale>
          <a:sx n="40" d="100"/>
          <a:sy n="40" d="100"/>
        </p:scale>
        <p:origin x="31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4880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8390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 tasks: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Raise an issue in the </a:t>
            </a:r>
            <a:r>
              <a:rPr lang="en-US" dirty="0" err="1"/>
              <a:t>codeastro</a:t>
            </a:r>
            <a:r>
              <a:rPr lang="en-US" dirty="0"/>
              <a:t> repository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Create a new repository from </a:t>
            </a:r>
            <a:r>
              <a:rPr lang="en-US" dirty="0" err="1"/>
              <a:t>github</a:t>
            </a: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Create main, develop, &amp; feature1 branches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Create PRs for feature1 to develop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Merge the PR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36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5333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6064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47d530a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47d530a7d_1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47d530a7d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47d530a7d_2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3795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i="1"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0" cy="16264467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800F-EF7E-C0B7-90D8-91D23B33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FF62-3E9D-9AF4-C221-B9C4A1591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60C2C-8F7C-190E-A6EA-B4978815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41E6D-AA2B-B8DE-911B-B7CD021A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CAA4D-6C86-5973-8499-D2E39620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59031" y="13081000"/>
            <a:ext cx="453238" cy="471924"/>
          </a:xfrm>
        </p:spPr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1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>
            <a:spLocks noGrp="1"/>
          </p:cNvSpPr>
          <p:nvPr>
            <p:ph type="pic" idx="2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19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>
            <a:spLocks noGrp="1"/>
          </p:cNvSpPr>
          <p:nvPr>
            <p:ph type="pic" idx="2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>
            <a:spLocks noGrp="1"/>
          </p:cNvSpPr>
          <p:nvPr>
            <p:ph type="pic" idx="2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marL="914400" lvl="1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marL="1371600" lvl="2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marL="1828800" lvl="3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marL="2286000" lvl="4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>
            <a:spLocks noGrp="1"/>
          </p:cNvSpPr>
          <p:nvPr>
            <p:ph type="pic" idx="2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5"/>
          <p:cNvSpPr>
            <a:spLocks noGrp="1"/>
          </p:cNvSpPr>
          <p:nvPr>
            <p:ph type="pic" idx="3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25"/>
          <p:cNvSpPr>
            <a:spLocks noGrp="1"/>
          </p:cNvSpPr>
          <p:nvPr>
            <p:ph type="pic" idx="4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SM4SNwluiyI4eRGoEG0mEGpcOCMBhsvjOnT1CRCSejg/ed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 idx="4294967295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r>
              <a:rPr lang="en-US" dirty="0" err="1">
                <a:latin typeface="+mn-lt"/>
              </a:rPr>
              <a:t>Gitflow</a:t>
            </a:r>
            <a:endParaRPr lang="en-US" dirty="0">
              <a:latin typeface="+mn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3AF78CB-57D8-B44B-B6F1-4CDBD56AD7FE}"/>
              </a:ext>
            </a:extLst>
          </p:cNvPr>
          <p:cNvSpPr txBox="1">
            <a:spLocks/>
          </p:cNvSpPr>
          <p:nvPr/>
        </p:nvSpPr>
        <p:spPr>
          <a:xfrm>
            <a:off x="8536227" y="7566049"/>
            <a:ext cx="7311546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1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1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1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1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>
                <a:latin typeface="+mn-lt"/>
              </a:rPr>
              <a:t>Code/</a:t>
            </a:r>
            <a:r>
              <a:rPr lang="en-US">
                <a:latin typeface="+mn-lt"/>
              </a:rPr>
              <a:t>Astro 2025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3" descr="Screenshot 2020-06-05 12.22.34.png"/>
          <p:cNvPicPr preferRelativeResize="0"/>
          <p:nvPr/>
        </p:nvPicPr>
        <p:blipFill rotWithShape="1">
          <a:blip r:embed="rId3">
            <a:alphaModFix/>
          </a:blip>
          <a:srcRect b="11825"/>
          <a:stretch/>
        </p:blipFill>
        <p:spPr>
          <a:xfrm>
            <a:off x="2566743" y="2541399"/>
            <a:ext cx="19250514" cy="976593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rPr>
              <a:t>4. Merge into main</a:t>
            </a:r>
            <a:endParaRPr sz="7200" dirty="0">
              <a:latin typeface="+mn-lt"/>
            </a:endParaRPr>
          </a:p>
        </p:txBody>
      </p:sp>
      <p:sp>
        <p:nvSpPr>
          <p:cNvPr id="199" name="Google Shape;199;p13"/>
          <p:cNvSpPr/>
          <p:nvPr/>
        </p:nvSpPr>
        <p:spPr>
          <a:xfrm>
            <a:off x="14670332" y="10583134"/>
            <a:ext cx="7146925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13"/>
          <p:cNvSpPr/>
          <p:nvPr/>
        </p:nvSpPr>
        <p:spPr>
          <a:xfrm>
            <a:off x="8956802" y="5734935"/>
            <a:ext cx="2729938" cy="224613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3506109" y="3215894"/>
            <a:ext cx="1264921" cy="548134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F4AA09-C08B-5848-8FB7-C74D7A5FCF27}"/>
              </a:ext>
            </a:extLst>
          </p:cNvPr>
          <p:cNvSpPr/>
          <p:nvPr/>
        </p:nvSpPr>
        <p:spPr>
          <a:xfrm>
            <a:off x="3029288" y="10428456"/>
            <a:ext cx="5601761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407B6-8D8F-F747-98F5-D43EB86F87CE}"/>
              </a:ext>
            </a:extLst>
          </p:cNvPr>
          <p:cNvSpPr/>
          <p:nvPr/>
        </p:nvSpPr>
        <p:spPr>
          <a:xfrm>
            <a:off x="6806307" y="8896942"/>
            <a:ext cx="1266745" cy="182944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A23E5E-0B14-7B4F-8E65-0E8DEAF3CF45}"/>
              </a:ext>
            </a:extLst>
          </p:cNvPr>
          <p:cNvCxnSpPr>
            <a:cxnSpLocks/>
          </p:cNvCxnSpPr>
          <p:nvPr/>
        </p:nvCxnSpPr>
        <p:spPr>
          <a:xfrm flipH="1">
            <a:off x="6732165" y="9984662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77297-76D3-FA47-8F9B-15AABC1AC8D9}"/>
              </a:ext>
            </a:extLst>
          </p:cNvPr>
          <p:cNvSpPr/>
          <p:nvPr/>
        </p:nvSpPr>
        <p:spPr>
          <a:xfrm>
            <a:off x="9688398" y="7981065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D0EBA6-9D64-8747-8299-EF34C821E23F}"/>
              </a:ext>
            </a:extLst>
          </p:cNvPr>
          <p:cNvCxnSpPr>
            <a:cxnSpLocks/>
          </p:cNvCxnSpPr>
          <p:nvPr/>
        </p:nvCxnSpPr>
        <p:spPr>
          <a:xfrm flipH="1">
            <a:off x="9446470" y="8512998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47BE9-0939-EC4C-A0CF-BCFCDB9219B6}"/>
              </a:ext>
            </a:extLst>
          </p:cNvPr>
          <p:cNvSpPr/>
          <p:nvPr/>
        </p:nvSpPr>
        <p:spPr>
          <a:xfrm>
            <a:off x="9713669" y="9500617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619E55-491C-5F42-92DF-0EC0D778BCB4}"/>
              </a:ext>
            </a:extLst>
          </p:cNvPr>
          <p:cNvCxnSpPr>
            <a:cxnSpLocks/>
          </p:cNvCxnSpPr>
          <p:nvPr/>
        </p:nvCxnSpPr>
        <p:spPr>
          <a:xfrm flipH="1">
            <a:off x="9500014" y="9954434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E40074E-3C11-4F4E-B750-19551E3EE30C}"/>
              </a:ext>
            </a:extLst>
          </p:cNvPr>
          <p:cNvSpPr/>
          <p:nvPr/>
        </p:nvSpPr>
        <p:spPr>
          <a:xfrm>
            <a:off x="11762970" y="10395371"/>
            <a:ext cx="4646803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72549-CD58-DA47-B664-DA16198CEFEE}"/>
              </a:ext>
            </a:extLst>
          </p:cNvPr>
          <p:cNvSpPr/>
          <p:nvPr/>
        </p:nvSpPr>
        <p:spPr>
          <a:xfrm>
            <a:off x="12088018" y="10028576"/>
            <a:ext cx="1652349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Google Shape;202;p13">
            <a:extLst>
              <a:ext uri="{FF2B5EF4-FFF2-40B4-BE49-F238E27FC236}">
                <a16:creationId xmlns:a16="http://schemas.microsoft.com/office/drawing/2014/main" id="{154699A9-7FCA-724C-91DE-741CE2808BD0}"/>
              </a:ext>
            </a:extLst>
          </p:cNvPr>
          <p:cNvCxnSpPr>
            <a:cxnSpLocks/>
          </p:cNvCxnSpPr>
          <p:nvPr/>
        </p:nvCxnSpPr>
        <p:spPr>
          <a:xfrm flipV="1">
            <a:off x="11846816" y="10220006"/>
            <a:ext cx="2040960" cy="1012762"/>
          </a:xfrm>
          <a:prstGeom prst="straightConnector1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2" name="Google Shape;202;p13">
            <a:extLst>
              <a:ext uri="{FF2B5EF4-FFF2-40B4-BE49-F238E27FC236}">
                <a16:creationId xmlns:a16="http://schemas.microsoft.com/office/drawing/2014/main" id="{FA55A6E1-E3E8-174F-8801-F6292B1C214A}"/>
              </a:ext>
            </a:extLst>
          </p:cNvPr>
          <p:cNvCxnSpPr>
            <a:cxnSpLocks/>
          </p:cNvCxnSpPr>
          <p:nvPr/>
        </p:nvCxnSpPr>
        <p:spPr>
          <a:xfrm flipV="1">
            <a:off x="14670332" y="8723546"/>
            <a:ext cx="2961294" cy="1103078"/>
          </a:xfrm>
          <a:prstGeom prst="straightConnector1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30E4166-F09F-234C-B97D-A7F2252828B9}"/>
              </a:ext>
            </a:extLst>
          </p:cNvPr>
          <p:cNvSpPr/>
          <p:nvPr/>
        </p:nvSpPr>
        <p:spPr>
          <a:xfrm>
            <a:off x="12086799" y="2735613"/>
            <a:ext cx="3532909" cy="150869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232B-692F-834C-B3DC-E9F8F5633EAC}"/>
              </a:ext>
            </a:extLst>
          </p:cNvPr>
          <p:cNvSpPr txBox="1"/>
          <p:nvPr/>
        </p:nvSpPr>
        <p:spPr>
          <a:xfrm>
            <a:off x="13121340" y="10839471"/>
            <a:ext cx="36737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</a:rPr>
              <a:t>Pull Request #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0370D1-A4F5-F249-8F76-7AE51C7517DC}"/>
              </a:ext>
            </a:extLst>
          </p:cNvPr>
          <p:cNvSpPr txBox="1"/>
          <p:nvPr/>
        </p:nvSpPr>
        <p:spPr>
          <a:xfrm>
            <a:off x="16281957" y="9188915"/>
            <a:ext cx="36737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</a:rPr>
              <a:t>Pull Request # 2</a:t>
            </a:r>
          </a:p>
        </p:txBody>
      </p:sp>
    </p:spTree>
    <p:extLst>
      <p:ext uri="{BB962C8B-B14F-4D97-AF65-F5344CB8AC3E}">
        <p14:creationId xmlns:p14="http://schemas.microsoft.com/office/powerpoint/2010/main" val="2495907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3" descr="Screenshot 2020-06-05 12.22.34.png"/>
          <p:cNvPicPr preferRelativeResize="0"/>
          <p:nvPr/>
        </p:nvPicPr>
        <p:blipFill rotWithShape="1">
          <a:blip r:embed="rId3">
            <a:alphaModFix/>
          </a:blip>
          <a:srcRect b="11825"/>
          <a:stretch/>
        </p:blipFill>
        <p:spPr>
          <a:xfrm>
            <a:off x="2566743" y="2541399"/>
            <a:ext cx="19250514" cy="976593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rPr>
              <a:t>4. Merge into main</a:t>
            </a:r>
            <a:endParaRPr sz="7200" dirty="0">
              <a:latin typeface="+mn-lt"/>
            </a:endParaRPr>
          </a:p>
        </p:txBody>
      </p:sp>
      <p:sp>
        <p:nvSpPr>
          <p:cNvPr id="199" name="Google Shape;199;p13"/>
          <p:cNvSpPr/>
          <p:nvPr/>
        </p:nvSpPr>
        <p:spPr>
          <a:xfrm>
            <a:off x="14670332" y="10583134"/>
            <a:ext cx="7146925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13"/>
          <p:cNvSpPr/>
          <p:nvPr/>
        </p:nvSpPr>
        <p:spPr>
          <a:xfrm>
            <a:off x="8956802" y="5734935"/>
            <a:ext cx="2729938" cy="224613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3506109" y="3215894"/>
            <a:ext cx="1264921" cy="548134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F4AA09-C08B-5848-8FB7-C74D7A5FCF27}"/>
              </a:ext>
            </a:extLst>
          </p:cNvPr>
          <p:cNvSpPr/>
          <p:nvPr/>
        </p:nvSpPr>
        <p:spPr>
          <a:xfrm>
            <a:off x="3029288" y="10428456"/>
            <a:ext cx="5601761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407B6-8D8F-F747-98F5-D43EB86F87CE}"/>
              </a:ext>
            </a:extLst>
          </p:cNvPr>
          <p:cNvSpPr/>
          <p:nvPr/>
        </p:nvSpPr>
        <p:spPr>
          <a:xfrm>
            <a:off x="6806307" y="8896942"/>
            <a:ext cx="1266745" cy="182944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A23E5E-0B14-7B4F-8E65-0E8DEAF3CF45}"/>
              </a:ext>
            </a:extLst>
          </p:cNvPr>
          <p:cNvCxnSpPr>
            <a:cxnSpLocks/>
          </p:cNvCxnSpPr>
          <p:nvPr/>
        </p:nvCxnSpPr>
        <p:spPr>
          <a:xfrm flipH="1">
            <a:off x="6732165" y="9984662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77297-76D3-FA47-8F9B-15AABC1AC8D9}"/>
              </a:ext>
            </a:extLst>
          </p:cNvPr>
          <p:cNvSpPr/>
          <p:nvPr/>
        </p:nvSpPr>
        <p:spPr>
          <a:xfrm>
            <a:off x="9688398" y="7981065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D0EBA6-9D64-8747-8299-EF34C821E23F}"/>
              </a:ext>
            </a:extLst>
          </p:cNvPr>
          <p:cNvCxnSpPr>
            <a:cxnSpLocks/>
          </p:cNvCxnSpPr>
          <p:nvPr/>
        </p:nvCxnSpPr>
        <p:spPr>
          <a:xfrm flipH="1">
            <a:off x="9446470" y="8512998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47BE9-0939-EC4C-A0CF-BCFCDB9219B6}"/>
              </a:ext>
            </a:extLst>
          </p:cNvPr>
          <p:cNvSpPr/>
          <p:nvPr/>
        </p:nvSpPr>
        <p:spPr>
          <a:xfrm>
            <a:off x="9713669" y="9500617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619E55-491C-5F42-92DF-0EC0D778BCB4}"/>
              </a:ext>
            </a:extLst>
          </p:cNvPr>
          <p:cNvCxnSpPr>
            <a:cxnSpLocks/>
          </p:cNvCxnSpPr>
          <p:nvPr/>
        </p:nvCxnSpPr>
        <p:spPr>
          <a:xfrm flipH="1">
            <a:off x="9500014" y="9954434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E40074E-3C11-4F4E-B750-19551E3EE30C}"/>
              </a:ext>
            </a:extLst>
          </p:cNvPr>
          <p:cNvSpPr/>
          <p:nvPr/>
        </p:nvSpPr>
        <p:spPr>
          <a:xfrm>
            <a:off x="11762970" y="10395371"/>
            <a:ext cx="4646803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72549-CD58-DA47-B664-DA16198CEFEE}"/>
              </a:ext>
            </a:extLst>
          </p:cNvPr>
          <p:cNvSpPr/>
          <p:nvPr/>
        </p:nvSpPr>
        <p:spPr>
          <a:xfrm>
            <a:off x="12088018" y="10028576"/>
            <a:ext cx="1652349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0E4166-F09F-234C-B97D-A7F2252828B9}"/>
              </a:ext>
            </a:extLst>
          </p:cNvPr>
          <p:cNvSpPr/>
          <p:nvPr/>
        </p:nvSpPr>
        <p:spPr>
          <a:xfrm>
            <a:off x="12086799" y="2735613"/>
            <a:ext cx="3532909" cy="150869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Google Shape;101;p3">
            <a:extLst>
              <a:ext uri="{FF2B5EF4-FFF2-40B4-BE49-F238E27FC236}">
                <a16:creationId xmlns:a16="http://schemas.microsoft.com/office/drawing/2014/main" id="{D97C0ACD-A8D7-3CBC-4EB0-999038BE8D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74357" y="2503958"/>
            <a:ext cx="19242900" cy="9765931"/>
          </a:xfrm>
          <a:prstGeom prst="rect">
            <a:avLst/>
          </a:prstGeom>
          <a:solidFill>
            <a:schemeClr val="bg1">
              <a:lumMod val="85000"/>
              <a:alpha val="70364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 dirty="0">
                <a:latin typeface="+mn-lt"/>
              </a:rPr>
              <a:t>Allows for multi-user development and testing</a:t>
            </a:r>
            <a:endParaRPr dirty="0">
              <a:latin typeface="+mn-lt"/>
            </a:endParaRPr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 dirty="0">
                <a:latin typeface="+mn-lt"/>
              </a:rPr>
              <a:t>“Protects” the main code</a:t>
            </a:r>
            <a:endParaRPr dirty="0">
              <a:latin typeface="+mn-lt"/>
            </a:endParaRPr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 dirty="0">
                <a:latin typeface="+mn-lt"/>
              </a:rPr>
              <a:t>Easy to go back to a stable point if something breaks</a:t>
            </a:r>
            <a:endParaRPr dirty="0">
              <a:latin typeface="+mn-lt"/>
            </a:endParaRPr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 dirty="0">
                <a:latin typeface="+mn-lt"/>
              </a:rPr>
              <a:t>Work is performed in parallel on one or more feature branches.</a:t>
            </a: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3482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338B-EBB9-4BE6-1F5B-1CE0955A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600"/>
            <a:ext cx="24384000" cy="2286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Confession: I don’t always follow </a:t>
            </a:r>
            <a:r>
              <a:rPr lang="en-US" dirty="0" err="1">
                <a:latin typeface="+mn-lt"/>
              </a:rPr>
              <a:t>gitflow</a:t>
            </a:r>
            <a:r>
              <a:rPr lang="en-US" dirty="0">
                <a:latin typeface="+mn-lt"/>
              </a:rPr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AD662-8BBA-4892-227B-4DB865946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</a:rPr>
              <a:t>I tend not to make a “develop” branch unless I expect a lot of changes to happen at once.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I did use a develop branch:</a:t>
            </a:r>
          </a:p>
          <a:p>
            <a:pPr marL="685800" indent="-685800">
              <a:buFontTx/>
              <a:buChar char="-"/>
            </a:pPr>
            <a:r>
              <a:rPr lang="en-US" dirty="0">
                <a:latin typeface="+mn-lt"/>
              </a:rPr>
              <a:t>Just before releasing major new versions (v2.0.0, v3.0.0).</a:t>
            </a:r>
          </a:p>
          <a:p>
            <a:pPr marL="685800" indent="-685800">
              <a:buFontTx/>
              <a:buChar char="-"/>
            </a:pPr>
            <a:r>
              <a:rPr lang="en-US" dirty="0">
                <a:latin typeface="+mn-lt"/>
              </a:rPr>
              <a:t>When working on industry code.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Each developer will follow their own flavor of </a:t>
            </a:r>
            <a:r>
              <a:rPr lang="en-US" dirty="0" err="1">
                <a:latin typeface="+mn-lt"/>
              </a:rPr>
              <a:t>gitflow</a:t>
            </a:r>
            <a:r>
              <a:rPr lang="en-US" dirty="0"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63438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48"/>
              <a:buFont typeface="Helvetica Neue"/>
              <a:buNone/>
            </a:pPr>
            <a:r>
              <a:rPr lang="en-US" sz="8000" dirty="0">
                <a:latin typeface="+mn-lt"/>
              </a:rPr>
              <a:t>Demo: </a:t>
            </a:r>
            <a:r>
              <a:rPr lang="en-US" sz="8000" dirty="0" err="1">
                <a:latin typeface="+mn-lt"/>
              </a:rPr>
              <a:t>Gitflow</a:t>
            </a:r>
            <a:endParaRPr sz="8000" dirty="0">
              <a:latin typeface="+mn-lt"/>
            </a:endParaRPr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1689100" y="2641600"/>
            <a:ext cx="21005800" cy="949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</a:pPr>
            <a:r>
              <a:rPr lang="en-US" sz="5800" dirty="0">
                <a:latin typeface="+mn-lt"/>
              </a:rPr>
              <a:t>In this demo, you will learn how to:</a:t>
            </a:r>
            <a:endParaRPr lang="en-US" sz="4800" dirty="0">
              <a:latin typeface="+mn-lt"/>
            </a:endParaRPr>
          </a:p>
          <a:p>
            <a:pPr marL="1092200" lvl="1" indent="-635000"/>
            <a:r>
              <a:rPr lang="en-US" dirty="0">
                <a:latin typeface="+mn-lt"/>
              </a:rPr>
              <a:t>Raise an issue in a repository</a:t>
            </a:r>
          </a:p>
          <a:p>
            <a:pPr marL="1092200" lvl="1" indent="-635000"/>
            <a:r>
              <a:rPr lang="en-US" dirty="0">
                <a:latin typeface="+mn-lt"/>
              </a:rPr>
              <a:t>Create and manipulate multiple branches within a git repo (main, develop, feature)</a:t>
            </a:r>
            <a:endParaRPr dirty="0">
              <a:latin typeface="+mn-lt"/>
            </a:endParaRPr>
          </a:p>
          <a:p>
            <a:pPr marL="1092200" lvl="1" indent="-635000"/>
            <a:r>
              <a:rPr lang="en-US" dirty="0">
                <a:latin typeface="+mn-lt"/>
              </a:rPr>
              <a:t>How to use these branches in a “standard” git workflow</a:t>
            </a:r>
          </a:p>
          <a:p>
            <a:pPr marL="1092200" lvl="1" indent="-635000"/>
            <a:r>
              <a:rPr lang="en-US" dirty="0">
                <a:latin typeface="+mn-lt"/>
              </a:rPr>
              <a:t>Submit a pull request on </a:t>
            </a:r>
            <a:r>
              <a:rPr lang="en-US" dirty="0" err="1">
                <a:latin typeface="+mn-lt"/>
              </a:rPr>
              <a:t>Github</a:t>
            </a:r>
            <a:r>
              <a:rPr lang="en-US" dirty="0">
                <a:latin typeface="+mn-lt"/>
              </a:rPr>
              <a:t> to merge two branches</a:t>
            </a:r>
          </a:p>
        </p:txBody>
      </p:sp>
    </p:spTree>
    <p:extLst>
      <p:ext uri="{BB962C8B-B14F-4D97-AF65-F5344CB8AC3E}">
        <p14:creationId xmlns:p14="http://schemas.microsoft.com/office/powerpoint/2010/main" val="503865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20"/>
              <a:buFont typeface="Helvetica Neue"/>
              <a:buNone/>
            </a:pPr>
            <a:r>
              <a:rPr lang="en-US" sz="8000" dirty="0">
                <a:latin typeface="+mn-lt"/>
              </a:rPr>
              <a:t>Summary of process to add a feature</a:t>
            </a:r>
            <a:endParaRPr sz="8000" dirty="0">
              <a:latin typeface="+mn-lt"/>
            </a:endParaRPr>
          </a:p>
        </p:txBody>
      </p:sp>
      <p:sp>
        <p:nvSpPr>
          <p:cNvPr id="216" name="Google Shape;216;p14"/>
          <p:cNvSpPr txBox="1">
            <a:spLocks noGrp="1"/>
          </p:cNvSpPr>
          <p:nvPr>
            <p:ph type="body" idx="1"/>
          </p:nvPr>
        </p:nvSpPr>
        <p:spPr>
          <a:xfrm>
            <a:off x="1689100" y="30988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>
                <a:latin typeface="+mn-lt"/>
              </a:rPr>
              <a:t>Pull latest code from develop/main branch.</a:t>
            </a:r>
          </a:p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>
                <a:latin typeface="+mn-lt"/>
              </a:rPr>
              <a:t>Create feature branch from develop/main branch.</a:t>
            </a:r>
            <a:endParaRPr sz="4560" dirty="0">
              <a:latin typeface="+mn-lt"/>
            </a:endParaRPr>
          </a:p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>
                <a:latin typeface="+mn-lt"/>
              </a:rPr>
              <a:t>Make your changes, stage, commit, then push to feature branch</a:t>
            </a:r>
          </a:p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>
                <a:latin typeface="+mn-lt"/>
              </a:rPr>
              <a:t>Submit pull request on GitHub &amp; merge feature into develop/main.</a:t>
            </a:r>
            <a:endParaRPr sz="4560" dirty="0">
              <a:latin typeface="+mn-lt"/>
            </a:endParaRPr>
          </a:p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>
                <a:latin typeface="+mn-lt"/>
              </a:rPr>
              <a:t>&lt;&lt; Repeat until enough features have been merged into develop, then make a pull request from develop -&gt; main. &gt;&gt;</a:t>
            </a:r>
            <a:endParaRPr sz="4560" dirty="0">
              <a:latin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/>
          <a:p>
            <a:pPr algn="l">
              <a:lnSpc>
                <a:spcPct val="90000"/>
              </a:lnSpc>
              <a:buClr>
                <a:schemeClr val="dk1"/>
              </a:buClr>
              <a:buSzPts val="4000"/>
            </a:pPr>
            <a:r>
              <a:rPr lang="en-US" sz="8000" dirty="0"/>
              <a:t>Some Relevant Git </a:t>
            </a:r>
            <a:r>
              <a:rPr lang="en-US" sz="8000" dirty="0">
                <a:latin typeface="+mn-lt"/>
              </a:rPr>
              <a:t>Commands</a:t>
            </a:r>
            <a:endParaRPr dirty="0">
              <a:latin typeface="+mn-lt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1676399" y="3226709"/>
            <a:ext cx="22326601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checkout –b &lt;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new_branch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&lt;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orig_branch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lang="en-US" sz="4500" dirty="0"/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sz="4500" dirty="0">
                <a:latin typeface="+mn-lt"/>
              </a:rPr>
              <a:t>Make a new branch off of &lt;</a:t>
            </a:r>
            <a:r>
              <a:rPr lang="en-US" sz="4500" dirty="0" err="1">
                <a:latin typeface="+mn-lt"/>
              </a:rPr>
              <a:t>orig_branch</a:t>
            </a:r>
            <a:r>
              <a:rPr lang="en-US" sz="4500" dirty="0">
                <a:latin typeface="+mn-lt"/>
              </a:rPr>
              <a:t>&gt; (default: main)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endParaRPr sz="4500" dirty="0"/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checkout &lt;branch&gt;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sz="4500" dirty="0">
                <a:latin typeface="+mn-lt"/>
              </a:rPr>
              <a:t>Switch to desired branch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endParaRPr lang="en-US" sz="4500" dirty="0"/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branch -a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sz="4500" dirty="0">
                <a:latin typeface="+mn-lt"/>
              </a:rPr>
              <a:t>List all available branches, highlighting the one you are currently on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endParaRPr lang="en-US" sz="4500" dirty="0"/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branch –d &lt;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branch_name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sz="4500" dirty="0">
                <a:latin typeface="+mn-lt"/>
              </a:rPr>
              <a:t>Delete a branch from your local repo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0" y="12603390"/>
            <a:ext cx="25117676" cy="104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algn="ctr"/>
            <a:r>
              <a:rPr lang="en-US" sz="3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There are a lot of “Git cheat sheets” online if you want a summary of more commands! Here’s the one I have bookmarked:</a:t>
            </a:r>
          </a:p>
          <a:p>
            <a:pPr algn="ctr"/>
            <a:r>
              <a:rPr lang="en-US" sz="2400" dirty="0">
                <a:latin typeface="+mn-lt"/>
              </a:rPr>
              <a:t>https://</a:t>
            </a:r>
            <a:r>
              <a:rPr lang="en-US" sz="2400" dirty="0" err="1">
                <a:latin typeface="+mn-lt"/>
              </a:rPr>
              <a:t>training.github.com</a:t>
            </a:r>
            <a:r>
              <a:rPr lang="en-US" sz="2400" dirty="0">
                <a:latin typeface="+mn-lt"/>
              </a:rPr>
              <a:t>/downloads/</a:t>
            </a:r>
            <a:r>
              <a:rPr lang="en-US" sz="2400" dirty="0" err="1">
                <a:latin typeface="+mn-lt"/>
              </a:rPr>
              <a:t>github</a:t>
            </a:r>
            <a:r>
              <a:rPr lang="en-US" sz="2400" dirty="0">
                <a:latin typeface="+mn-lt"/>
              </a:rPr>
              <a:t>-git-cheat-</a:t>
            </a:r>
            <a:r>
              <a:rPr lang="en-US" sz="2400" dirty="0" err="1">
                <a:latin typeface="+mn-lt"/>
              </a:rPr>
              <a:t>sheet.pdf</a:t>
            </a:r>
            <a:endParaRPr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1062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/>
          <a:p>
            <a:pPr algn="l">
              <a:lnSpc>
                <a:spcPct val="90000"/>
              </a:lnSpc>
              <a:buClr>
                <a:schemeClr val="dk1"/>
              </a:buClr>
              <a:buSzPts val="4000"/>
            </a:pPr>
            <a:r>
              <a:rPr lang="en-US" sz="8000" dirty="0">
                <a:latin typeface="+mn-lt"/>
              </a:rPr>
              <a:t>Activities [15 mins]</a:t>
            </a:r>
            <a:endParaRPr dirty="0">
              <a:latin typeface="+mn-lt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533399" y="2055813"/>
            <a:ext cx="23850601" cy="1166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 fontScale="77500" lnSpcReduction="20000"/>
          </a:bodyPr>
          <a:lstStyle/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+mn-lt"/>
              </a:rPr>
              <a:t>1. Make sure you can “git pull” the most recent version of the </a:t>
            </a:r>
            <a:r>
              <a:rPr lang="en-US" dirty="0" err="1">
                <a:latin typeface="+mn-lt"/>
              </a:rPr>
              <a:t>codeastro</a:t>
            </a:r>
            <a:r>
              <a:rPr lang="en-US" dirty="0">
                <a:latin typeface="+mn-lt"/>
              </a:rPr>
              <a:t> repo (main branch)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/>
              <a:t>	</a:t>
            </a:r>
            <a:r>
              <a:rPr lang="en-US" sz="4400" dirty="0">
                <a:latin typeface="+mn-lt"/>
              </a:rPr>
              <a:t>If you have local changes that you would like to save, you can do the following: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&gt; git stash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&gt; git pull origin main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&gt; git stash pop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+mn-lt"/>
                <a:ea typeface="Courier New"/>
                <a:cs typeface="Courier New"/>
                <a:sym typeface="Courier New"/>
              </a:rPr>
              <a:t>2. Within your project groups, create a repository (either a dummy repo or a repo for your project), and do the following:</a:t>
            </a:r>
          </a:p>
          <a:p>
            <a:pPr marL="685800" indent="-6858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Courier New"/>
                <a:cs typeface="Courier New"/>
                <a:sym typeface="Courier New"/>
              </a:rPr>
              <a:t>Create main, develop, and (at least) 2 feature branches.</a:t>
            </a:r>
          </a:p>
          <a:p>
            <a:pPr marL="685800" indent="-6858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Courier New"/>
                <a:cs typeface="Courier New"/>
                <a:sym typeface="Courier New"/>
              </a:rPr>
              <a:t>Raise an issue.</a:t>
            </a:r>
          </a:p>
          <a:p>
            <a:pPr marL="685800" indent="-6858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Courier New"/>
                <a:cs typeface="Courier New"/>
                <a:sym typeface="Courier New"/>
              </a:rPr>
              <a:t>Clone the repo to your machine, make changes on each of the feature branches, and open pull requests to merge them into main.</a:t>
            </a:r>
          </a:p>
          <a:p>
            <a:pPr marL="685800" indent="-6858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Courier New"/>
                <a:cs typeface="Courier New"/>
                <a:sym typeface="Courier New"/>
              </a:rPr>
              <a:t>Perform the merges.</a:t>
            </a:r>
          </a:p>
          <a:p>
            <a:pPr marL="0" indent="0">
              <a:buNone/>
            </a:pPr>
            <a:r>
              <a:rPr lang="en-US" sz="5400" dirty="0"/>
              <a:t>NOTE: To push to the same repository, the repository creator will need to add others as collaborators. To do this from the repo’s homepage:</a:t>
            </a:r>
          </a:p>
          <a:p>
            <a:pPr marL="0" indent="0">
              <a:buNone/>
            </a:pPr>
            <a:r>
              <a:rPr lang="en-US" sz="5400" dirty="0"/>
              <a:t>Settings -&gt; Collaborators -&gt; Add People (next to Manage Access) </a:t>
            </a:r>
          </a:p>
          <a:p>
            <a:pPr marL="685800" indent="-6858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dirty="0">
              <a:latin typeface="+mn-lt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896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51"/>
              <a:buFont typeface="Helvetica Neue"/>
              <a:buNone/>
            </a:pPr>
            <a:r>
              <a:rPr lang="en-US" sz="8000" dirty="0">
                <a:latin typeface="+mn-lt"/>
              </a:rPr>
              <a:t>By the end of this lesson, you will be able to:</a:t>
            </a:r>
            <a:endParaRPr sz="8000" dirty="0">
              <a:latin typeface="+mn-lt"/>
            </a:endParaRPr>
          </a:p>
        </p:txBody>
      </p:sp>
      <p:sp>
        <p:nvSpPr>
          <p:cNvPr id="65" name="Google Shape;65;p2"/>
          <p:cNvSpPr txBox="1">
            <a:spLocks noGrp="1"/>
          </p:cNvSpPr>
          <p:nvPr>
            <p:ph type="body" idx="1"/>
          </p:nvPr>
        </p:nvSpPr>
        <p:spPr>
          <a:xfrm>
            <a:off x="1689100" y="2675664"/>
            <a:ext cx="21005800" cy="9296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  <a:p>
            <a:pPr marL="635000" indent="-635000">
              <a:spcBef>
                <a:spcPts val="0"/>
              </a:spcBef>
            </a:pPr>
            <a:r>
              <a:rPr lang="en-US" sz="5200" dirty="0">
                <a:solidFill>
                  <a:schemeClr val="dk1"/>
                </a:solidFill>
                <a:latin typeface="+mn-lt"/>
              </a:rPr>
              <a:t>Describe the basic git workflow (“</a:t>
            </a:r>
            <a:r>
              <a:rPr lang="en-US" sz="5200" dirty="0" err="1">
                <a:solidFill>
                  <a:schemeClr val="dk1"/>
                </a:solidFill>
                <a:latin typeface="+mn-lt"/>
              </a:rPr>
              <a:t>gitflow</a:t>
            </a:r>
            <a:r>
              <a:rPr lang="en-US" sz="5200" dirty="0">
                <a:solidFill>
                  <a:schemeClr val="dk1"/>
                </a:solidFill>
                <a:latin typeface="+mn-lt"/>
              </a:rPr>
              <a:t>”)</a:t>
            </a:r>
            <a:endParaRPr lang="en-US" sz="5200" dirty="0">
              <a:latin typeface="+mn-lt"/>
            </a:endParaRPr>
          </a:p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5200" dirty="0">
                <a:latin typeface="+mn-lt"/>
              </a:rPr>
              <a:t>Create multiple branches within a git repository</a:t>
            </a:r>
          </a:p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5200" dirty="0">
                <a:latin typeface="+mn-lt"/>
              </a:rPr>
              <a:t>Make a pull request from one branch into another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7d530a7d_1_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Class-sourced Vocabulary List</a:t>
            </a:r>
            <a:endParaRPr dirty="0">
              <a:latin typeface="+mn-lt"/>
            </a:endParaRPr>
          </a:p>
        </p:txBody>
      </p:sp>
      <p:sp>
        <p:nvSpPr>
          <p:cNvPr id="108" name="Google Shape;108;g1347d530a7d_1_0"/>
          <p:cNvSpPr txBox="1">
            <a:spLocks noGrp="1"/>
          </p:cNvSpPr>
          <p:nvPr>
            <p:ph type="body" idx="1"/>
          </p:nvPr>
        </p:nvSpPr>
        <p:spPr>
          <a:xfrm>
            <a:off x="236525" y="2641600"/>
            <a:ext cx="21005700" cy="92964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rmAutofit fontScale="92500" lnSpcReduction="20000"/>
          </a:bodyPr>
          <a:lstStyle/>
          <a:p>
            <a:pPr marL="0" lvl="0" indent="0" algn="l" rtl="0">
              <a:spcBef>
                <a:spcPts val="5900"/>
              </a:spcBef>
              <a:spcAft>
                <a:spcPts val="0"/>
              </a:spcAft>
              <a:buSzPts val="6000"/>
              <a:buNone/>
            </a:pPr>
            <a:r>
              <a:rPr lang="en-US" dirty="0">
                <a:latin typeface="+mn-lt"/>
              </a:rPr>
              <a:t>A: Git: </a:t>
            </a:r>
          </a:p>
          <a:p>
            <a:pPr marL="0" lvl="0" indent="0" algn="l" rtl="0">
              <a:spcBef>
                <a:spcPts val="5900"/>
              </a:spcBef>
              <a:spcAft>
                <a:spcPts val="0"/>
              </a:spcAft>
              <a:buSzPts val="6000"/>
              <a:buNone/>
            </a:pPr>
            <a:r>
              <a:rPr lang="en-US" dirty="0">
                <a:latin typeface="+mn-lt"/>
              </a:rPr>
              <a:t>B: GitHub: </a:t>
            </a:r>
          </a:p>
          <a:p>
            <a:pPr marL="0" lvl="0" indent="0" algn="l" rtl="0">
              <a:spcBef>
                <a:spcPts val="5900"/>
              </a:spcBef>
              <a:spcAft>
                <a:spcPts val="0"/>
              </a:spcAft>
              <a:buSzPts val="6000"/>
              <a:buNone/>
            </a:pPr>
            <a:r>
              <a:rPr lang="en-US" dirty="0">
                <a:solidFill>
                  <a:schemeClr val="dk1"/>
                </a:solidFill>
                <a:latin typeface="+mn-lt"/>
              </a:rPr>
              <a:t>C: source control: </a:t>
            </a:r>
          </a:p>
          <a:p>
            <a:pPr marL="0" lvl="0" indent="0" algn="l" rtl="0">
              <a:spcBef>
                <a:spcPts val="5900"/>
              </a:spcBef>
              <a:spcAft>
                <a:spcPts val="0"/>
              </a:spcAft>
              <a:buSzPts val="6000"/>
              <a:buNone/>
            </a:pPr>
            <a:r>
              <a:rPr lang="en-US" dirty="0">
                <a:latin typeface="+mn-lt"/>
              </a:rPr>
              <a:t>D: repository (AKA “repo”): </a:t>
            </a:r>
          </a:p>
          <a:p>
            <a:pPr marL="0" lvl="0" indent="0" algn="l" rtl="0">
              <a:spcBef>
                <a:spcPts val="5900"/>
              </a:spcBef>
              <a:spcAft>
                <a:spcPts val="0"/>
              </a:spcAft>
              <a:buSzPts val="6000"/>
              <a:buNone/>
            </a:pPr>
            <a:r>
              <a:rPr lang="en-US" dirty="0">
                <a:solidFill>
                  <a:schemeClr val="dk1"/>
                </a:solidFill>
                <a:latin typeface="+mn-lt"/>
              </a:rPr>
              <a:t>E: commit: </a:t>
            </a:r>
          </a:p>
          <a:p>
            <a:pPr marL="0" lvl="0" indent="0" algn="l" rtl="0">
              <a:spcBef>
                <a:spcPts val="5900"/>
              </a:spcBef>
              <a:spcAft>
                <a:spcPts val="0"/>
              </a:spcAft>
              <a:buSzPts val="6000"/>
              <a:buNone/>
            </a:pPr>
            <a:r>
              <a:rPr lang="en-US" dirty="0">
                <a:latin typeface="+mn-lt"/>
              </a:rPr>
              <a:t>F: branch: </a:t>
            </a:r>
          </a:p>
          <a:p>
            <a:pPr marL="0" lvl="0" indent="0" algn="l" rtl="0">
              <a:spcBef>
                <a:spcPts val="5900"/>
              </a:spcBef>
              <a:spcAft>
                <a:spcPts val="0"/>
              </a:spcAft>
              <a:buSzPts val="6000"/>
              <a:buNone/>
            </a:pPr>
            <a:r>
              <a:rPr lang="en-US" dirty="0">
                <a:latin typeface="+mn-lt"/>
              </a:rPr>
              <a:t>G: clone:</a:t>
            </a:r>
          </a:p>
        </p:txBody>
      </p:sp>
      <p:sp>
        <p:nvSpPr>
          <p:cNvPr id="110" name="Google Shape;110;g1347d530a7d_1_0"/>
          <p:cNvSpPr txBox="1"/>
          <p:nvPr/>
        </p:nvSpPr>
        <p:spPr>
          <a:xfrm>
            <a:off x="19701035" y="12896087"/>
            <a:ext cx="4667725" cy="73863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 dirty="0"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Code/Astro vocab list</a:t>
            </a:r>
            <a:endParaRPr sz="36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08548B-681F-2DBC-924E-B37C82221E54}"/>
              </a:ext>
            </a:extLst>
          </p:cNvPr>
          <p:cNvSpPr txBox="1"/>
          <p:nvPr/>
        </p:nvSpPr>
        <p:spPr>
          <a:xfrm>
            <a:off x="5215581" y="5910629"/>
            <a:ext cx="14920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1. The practice of storing changes you’ve made to your code alongside the code itself.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AFF18-728B-F169-E4FF-4DC7D9C236B9}"/>
              </a:ext>
            </a:extLst>
          </p:cNvPr>
          <p:cNvSpPr txBox="1"/>
          <p:nvPr/>
        </p:nvSpPr>
        <p:spPr>
          <a:xfrm>
            <a:off x="7111067" y="7289800"/>
            <a:ext cx="14131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2. The current version of all code and documentation for a project, plus its history.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A63D4-1E5A-D7B3-9B00-99BBD2688182}"/>
              </a:ext>
            </a:extLst>
          </p:cNvPr>
          <p:cNvSpPr txBox="1"/>
          <p:nvPr/>
        </p:nvSpPr>
        <p:spPr>
          <a:xfrm>
            <a:off x="3141775" y="11158993"/>
            <a:ext cx="13815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3. To create a copy of a repository that you can edit on your computer.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28B70-5343-ECD7-5E31-463243CC3804}"/>
              </a:ext>
            </a:extLst>
          </p:cNvPr>
          <p:cNvSpPr txBox="1"/>
          <p:nvPr/>
        </p:nvSpPr>
        <p:spPr>
          <a:xfrm>
            <a:off x="3673796" y="8369008"/>
            <a:ext cx="14131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4. The smallest unit of a code’s history. A set of changes. (fun fact: at Google, these are called “CLs,” short for “change lists”).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5F2E7-9D78-66A0-8CAC-A6A2F4AE6F51}"/>
              </a:ext>
            </a:extLst>
          </p:cNvPr>
          <p:cNvSpPr txBox="1"/>
          <p:nvPr/>
        </p:nvSpPr>
        <p:spPr>
          <a:xfrm>
            <a:off x="3673796" y="4740857"/>
            <a:ext cx="17836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6. A website that stores repositories (among other things).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15650-6407-4905-3C38-B3B31ABF5C9B}"/>
              </a:ext>
            </a:extLst>
          </p:cNvPr>
          <p:cNvSpPr txBox="1"/>
          <p:nvPr/>
        </p:nvSpPr>
        <p:spPr>
          <a:xfrm>
            <a:off x="2450131" y="3459605"/>
            <a:ext cx="17836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5. A piece of software that defines, reads, and modifies repositories.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A3498B-03A5-8039-4A2F-592742D00070}"/>
              </a:ext>
            </a:extLst>
          </p:cNvPr>
          <p:cNvSpPr txBox="1"/>
          <p:nvPr/>
        </p:nvSpPr>
        <p:spPr>
          <a:xfrm>
            <a:off x="3673796" y="9764000"/>
            <a:ext cx="1634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7. A pointer to a version of the main code that diverges from the main line of development.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47d530a7d_2_69"/>
          <p:cNvSpPr txBox="1">
            <a:spLocks noGrp="1"/>
          </p:cNvSpPr>
          <p:nvPr>
            <p:ph type="title"/>
          </p:nvPr>
        </p:nvSpPr>
        <p:spPr>
          <a:xfrm>
            <a:off x="1689100" y="405028"/>
            <a:ext cx="21005700" cy="22860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latin typeface="+mn-lt"/>
              </a:rPr>
              <a:t>Why do we Need </a:t>
            </a:r>
            <a:r>
              <a:rPr lang="en-US" sz="8000" dirty="0" err="1">
                <a:latin typeface="+mn-lt"/>
              </a:rPr>
              <a:t>Gitflow</a:t>
            </a:r>
            <a:r>
              <a:rPr lang="en-US" sz="8000" dirty="0">
                <a:latin typeface="+mn-lt"/>
              </a:rPr>
              <a:t>?</a:t>
            </a:r>
            <a:endParaRPr sz="8000" dirty="0">
              <a:latin typeface="+mn-lt"/>
            </a:endParaRPr>
          </a:p>
        </p:txBody>
      </p:sp>
      <p:sp>
        <p:nvSpPr>
          <p:cNvPr id="95" name="Google Shape;95;g1347d530a7d_2_69"/>
          <p:cNvSpPr txBox="1">
            <a:spLocks noGrp="1"/>
          </p:cNvSpPr>
          <p:nvPr>
            <p:ph type="body" idx="1"/>
          </p:nvPr>
        </p:nvSpPr>
        <p:spPr>
          <a:xfrm>
            <a:off x="1689100" y="3026030"/>
            <a:ext cx="21005700" cy="92964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spcBef>
                <a:spcPts val="590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When you’re working on big projects, many people are committing at once. Source control allows people to edit the same code base at the same time, using different </a:t>
            </a:r>
            <a:r>
              <a:rPr lang="en-US" b="1" dirty="0">
                <a:latin typeface="+mn-lt"/>
              </a:rPr>
              <a:t>branches</a:t>
            </a:r>
            <a:r>
              <a:rPr lang="en-US" dirty="0">
                <a:latin typeface="+mn-lt"/>
              </a:rPr>
              <a:t>.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48"/>
              <a:buFont typeface="Helvetica Neue"/>
              <a:buNone/>
            </a:pPr>
            <a:r>
              <a:rPr lang="en-US" sz="8000" dirty="0" err="1">
                <a:latin typeface="+mn-lt"/>
              </a:rPr>
              <a:t>Gitflow</a:t>
            </a:r>
            <a:r>
              <a:rPr lang="en-US" sz="8000" dirty="0">
                <a:latin typeface="+mn-lt"/>
              </a:rPr>
              <a:t> is a way of using Git and GitHub</a:t>
            </a:r>
            <a:endParaRPr sz="8000" dirty="0">
              <a:latin typeface="+mn-lt"/>
            </a:endParaRPr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 dirty="0">
                <a:latin typeface="+mn-lt"/>
              </a:rPr>
              <a:t>Allows for multi-user development and testing</a:t>
            </a:r>
            <a:endParaRPr dirty="0">
              <a:latin typeface="+mn-lt"/>
            </a:endParaRPr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 dirty="0">
                <a:latin typeface="+mn-lt"/>
              </a:rPr>
              <a:t>“Protects” the main code</a:t>
            </a:r>
            <a:endParaRPr dirty="0">
              <a:latin typeface="+mn-lt"/>
            </a:endParaRPr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 dirty="0">
                <a:latin typeface="+mn-lt"/>
              </a:rPr>
              <a:t>Easy to go back to a stable point if something breaks</a:t>
            </a:r>
            <a:endParaRPr dirty="0">
              <a:latin typeface="+mn-lt"/>
            </a:endParaRPr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 dirty="0">
                <a:latin typeface="+mn-lt"/>
              </a:rPr>
              <a:t>Work is performed in parallel on one or more feature branches.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64"/>
              <a:buFont typeface="Helvetica Neue"/>
              <a:buNone/>
            </a:pPr>
            <a:r>
              <a:rPr lang="en-US" sz="8000" dirty="0">
                <a:latin typeface="+mn-lt"/>
              </a:rPr>
              <a:t>How It Works</a:t>
            </a:r>
            <a:endParaRPr sz="8000" dirty="0">
              <a:latin typeface="+mn-lt"/>
            </a:endParaRPr>
          </a:p>
        </p:txBody>
      </p:sp>
      <p:pic>
        <p:nvPicPr>
          <p:cNvPr id="135" name="Google Shape;135;p6" descr="Screen Shot 2020-06-05 at 12.19.16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2636" y="3366673"/>
            <a:ext cx="19478728" cy="876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/>
          <p:nvPr/>
        </p:nvSpPr>
        <p:spPr>
          <a:xfrm>
            <a:off x="6935687" y="6531057"/>
            <a:ext cx="14868002" cy="55268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3595591" y="4289544"/>
            <a:ext cx="1264921" cy="548134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E72B3A-26D8-9246-8742-C40513FDC6B4}"/>
              </a:ext>
            </a:extLst>
          </p:cNvPr>
          <p:cNvSpPr txBox="1"/>
          <p:nvPr/>
        </p:nvSpPr>
        <p:spPr>
          <a:xfrm>
            <a:off x="3900616" y="2306782"/>
            <a:ext cx="1658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+mn-lt"/>
              </a:rPr>
              <a:t>1: Make a development branch off main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51"/>
              <a:buFont typeface="Helvetica Neue"/>
              <a:buNone/>
            </a:pPr>
            <a:r>
              <a:rPr lang="en-US" sz="7200" dirty="0">
                <a:latin typeface="+mn-lt"/>
              </a:rPr>
              <a:t>2. Create a feature branch from develop</a:t>
            </a:r>
            <a:endParaRPr sz="7200" dirty="0">
              <a:latin typeface="+mn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EA7BBD-13C9-FD44-9F76-A470F456498A}"/>
              </a:ext>
            </a:extLst>
          </p:cNvPr>
          <p:cNvGrpSpPr/>
          <p:nvPr/>
        </p:nvGrpSpPr>
        <p:grpSpPr>
          <a:xfrm>
            <a:off x="2566743" y="2541399"/>
            <a:ext cx="19250514" cy="9765931"/>
            <a:chOff x="2566743" y="2541399"/>
            <a:chExt cx="19250514" cy="9765931"/>
          </a:xfrm>
        </p:grpSpPr>
        <p:pic>
          <p:nvPicPr>
            <p:cNvPr id="163" name="Google Shape;163;p9" descr="Screenshot 2020-06-05 12.22.34.png"/>
            <p:cNvPicPr preferRelativeResize="0"/>
            <p:nvPr/>
          </p:nvPicPr>
          <p:blipFill rotWithShape="1">
            <a:blip r:embed="rId3">
              <a:alphaModFix/>
            </a:blip>
            <a:srcRect b="11825"/>
            <a:stretch/>
          </p:blipFill>
          <p:spPr>
            <a:xfrm>
              <a:off x="2566743" y="2541399"/>
              <a:ext cx="19250514" cy="97659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9"/>
            <p:cNvSpPr/>
            <p:nvPr/>
          </p:nvSpPr>
          <p:spPr>
            <a:xfrm>
              <a:off x="10670323" y="5351966"/>
              <a:ext cx="10946755" cy="6675402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8806515" y="5869144"/>
              <a:ext cx="2729938" cy="4608741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" name="Google Shape;168;p9"/>
            <p:cNvSpPr txBox="1"/>
            <p:nvPr/>
          </p:nvSpPr>
          <p:spPr>
            <a:xfrm>
              <a:off x="3506109" y="3203194"/>
              <a:ext cx="1264921" cy="548134"/>
            </a:xfrm>
            <a:prstGeom prst="rect">
              <a:avLst/>
            </a:prstGeom>
            <a:solidFill>
              <a:srgbClr val="B3E3FF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Helvetica Neue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Main   </a:t>
              </a:r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34FE318-5E34-B740-A85D-A8F1BCEA1592}"/>
                </a:ext>
              </a:extLst>
            </p:cNvPr>
            <p:cNvSpPr/>
            <p:nvPr/>
          </p:nvSpPr>
          <p:spPr>
            <a:xfrm>
              <a:off x="12385964" y="2641600"/>
              <a:ext cx="3532909" cy="2221345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B51FEA-561E-EE44-A750-03B925266AE7}"/>
                </a:ext>
              </a:extLst>
            </p:cNvPr>
            <p:cNvSpPr/>
            <p:nvPr/>
          </p:nvSpPr>
          <p:spPr>
            <a:xfrm>
              <a:off x="3004575" y="10512807"/>
              <a:ext cx="1766455" cy="1514562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866B21-C369-9B44-A643-272DC09DD1E5}"/>
                </a:ext>
              </a:extLst>
            </p:cNvPr>
            <p:cNvSpPr/>
            <p:nvPr/>
          </p:nvSpPr>
          <p:spPr>
            <a:xfrm>
              <a:off x="3029288" y="10428456"/>
              <a:ext cx="5601761" cy="1874519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13FF42D-C6FC-6946-B739-23E2F1F8E479}"/>
              </a:ext>
            </a:extLst>
          </p:cNvPr>
          <p:cNvSpPr/>
          <p:nvPr/>
        </p:nvSpPr>
        <p:spPr>
          <a:xfrm>
            <a:off x="6806307" y="8896942"/>
            <a:ext cx="1266745" cy="182944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081554-E78D-7F42-823C-A42EE2A69F78}"/>
              </a:ext>
            </a:extLst>
          </p:cNvPr>
          <p:cNvCxnSpPr>
            <a:cxnSpLocks/>
          </p:cNvCxnSpPr>
          <p:nvPr/>
        </p:nvCxnSpPr>
        <p:spPr>
          <a:xfrm flipH="1">
            <a:off x="6732165" y="9984662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3" descr="Screenshot 2020-06-05 12.22.34.png"/>
          <p:cNvPicPr preferRelativeResize="0"/>
          <p:nvPr/>
        </p:nvPicPr>
        <p:blipFill rotWithShape="1">
          <a:blip r:embed="rId3">
            <a:alphaModFix/>
          </a:blip>
          <a:srcRect b="11825"/>
          <a:stretch/>
        </p:blipFill>
        <p:spPr>
          <a:xfrm>
            <a:off x="2566743" y="2541399"/>
            <a:ext cx="19250514" cy="976593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rPr>
              <a:t>3. Merge into Develop</a:t>
            </a:r>
            <a:endParaRPr sz="7200" dirty="0">
              <a:latin typeface="+mn-lt"/>
            </a:endParaRPr>
          </a:p>
        </p:txBody>
      </p:sp>
      <p:sp>
        <p:nvSpPr>
          <p:cNvPr id="199" name="Google Shape;199;p13"/>
          <p:cNvSpPr/>
          <p:nvPr/>
        </p:nvSpPr>
        <p:spPr>
          <a:xfrm>
            <a:off x="14670332" y="9328104"/>
            <a:ext cx="6849715" cy="29748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13"/>
          <p:cNvSpPr/>
          <p:nvPr/>
        </p:nvSpPr>
        <p:spPr>
          <a:xfrm>
            <a:off x="8956802" y="5734935"/>
            <a:ext cx="2729938" cy="224613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3506109" y="3215894"/>
            <a:ext cx="1264921" cy="548134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F4AA09-C08B-5848-8FB7-C74D7A5FCF27}"/>
              </a:ext>
            </a:extLst>
          </p:cNvPr>
          <p:cNvSpPr/>
          <p:nvPr/>
        </p:nvSpPr>
        <p:spPr>
          <a:xfrm>
            <a:off x="3029288" y="10428456"/>
            <a:ext cx="5601761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407B6-8D8F-F747-98F5-D43EB86F87CE}"/>
              </a:ext>
            </a:extLst>
          </p:cNvPr>
          <p:cNvSpPr/>
          <p:nvPr/>
        </p:nvSpPr>
        <p:spPr>
          <a:xfrm>
            <a:off x="6806307" y="8896942"/>
            <a:ext cx="1266745" cy="182944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A23E5E-0B14-7B4F-8E65-0E8DEAF3CF45}"/>
              </a:ext>
            </a:extLst>
          </p:cNvPr>
          <p:cNvCxnSpPr>
            <a:cxnSpLocks/>
          </p:cNvCxnSpPr>
          <p:nvPr/>
        </p:nvCxnSpPr>
        <p:spPr>
          <a:xfrm flipH="1">
            <a:off x="6732165" y="9984662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77297-76D3-FA47-8F9B-15AABC1AC8D9}"/>
              </a:ext>
            </a:extLst>
          </p:cNvPr>
          <p:cNvSpPr/>
          <p:nvPr/>
        </p:nvSpPr>
        <p:spPr>
          <a:xfrm>
            <a:off x="9688398" y="7981065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D0EBA6-9D64-8747-8299-EF34C821E23F}"/>
              </a:ext>
            </a:extLst>
          </p:cNvPr>
          <p:cNvCxnSpPr>
            <a:cxnSpLocks/>
          </p:cNvCxnSpPr>
          <p:nvPr/>
        </p:nvCxnSpPr>
        <p:spPr>
          <a:xfrm flipH="1">
            <a:off x="9446470" y="8512998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47BE9-0939-EC4C-A0CF-BCFCDB9219B6}"/>
              </a:ext>
            </a:extLst>
          </p:cNvPr>
          <p:cNvSpPr/>
          <p:nvPr/>
        </p:nvSpPr>
        <p:spPr>
          <a:xfrm>
            <a:off x="9713669" y="9500617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619E55-491C-5F42-92DF-0EC0D778BCB4}"/>
              </a:ext>
            </a:extLst>
          </p:cNvPr>
          <p:cNvCxnSpPr>
            <a:cxnSpLocks/>
          </p:cNvCxnSpPr>
          <p:nvPr/>
        </p:nvCxnSpPr>
        <p:spPr>
          <a:xfrm flipH="1">
            <a:off x="9500014" y="9954434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E40074E-3C11-4F4E-B750-19551E3EE30C}"/>
              </a:ext>
            </a:extLst>
          </p:cNvPr>
          <p:cNvSpPr/>
          <p:nvPr/>
        </p:nvSpPr>
        <p:spPr>
          <a:xfrm>
            <a:off x="11762970" y="10395371"/>
            <a:ext cx="4646803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72549-CD58-DA47-B664-DA16198CEFEE}"/>
              </a:ext>
            </a:extLst>
          </p:cNvPr>
          <p:cNvSpPr/>
          <p:nvPr/>
        </p:nvSpPr>
        <p:spPr>
          <a:xfrm>
            <a:off x="12088018" y="10028576"/>
            <a:ext cx="1652349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Google Shape;202;p13">
            <a:extLst>
              <a:ext uri="{FF2B5EF4-FFF2-40B4-BE49-F238E27FC236}">
                <a16:creationId xmlns:a16="http://schemas.microsoft.com/office/drawing/2014/main" id="{154699A9-7FCA-724C-91DE-741CE2808BD0}"/>
              </a:ext>
            </a:extLst>
          </p:cNvPr>
          <p:cNvCxnSpPr>
            <a:cxnSpLocks/>
          </p:cNvCxnSpPr>
          <p:nvPr/>
        </p:nvCxnSpPr>
        <p:spPr>
          <a:xfrm flipV="1">
            <a:off x="11846816" y="10220006"/>
            <a:ext cx="2040960" cy="1012762"/>
          </a:xfrm>
          <a:prstGeom prst="straightConnector1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CB9AD46-DA39-1F45-8E12-B024E1534203}"/>
              </a:ext>
            </a:extLst>
          </p:cNvPr>
          <p:cNvSpPr/>
          <p:nvPr/>
        </p:nvSpPr>
        <p:spPr>
          <a:xfrm>
            <a:off x="12385964" y="2641600"/>
            <a:ext cx="3532909" cy="168326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Google Shape;199;p13">
            <a:extLst>
              <a:ext uri="{FF2B5EF4-FFF2-40B4-BE49-F238E27FC236}">
                <a16:creationId xmlns:a16="http://schemas.microsoft.com/office/drawing/2014/main" id="{DF2F608F-BFDC-7A44-A535-281B57AF2965}"/>
              </a:ext>
            </a:extLst>
          </p:cNvPr>
          <p:cNvSpPr/>
          <p:nvPr/>
        </p:nvSpPr>
        <p:spPr>
          <a:xfrm>
            <a:off x="14818937" y="7824125"/>
            <a:ext cx="6849715" cy="29748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Google Shape;199;p13">
            <a:extLst>
              <a:ext uri="{FF2B5EF4-FFF2-40B4-BE49-F238E27FC236}">
                <a16:creationId xmlns:a16="http://schemas.microsoft.com/office/drawing/2014/main" id="{5B4DEB7F-31F3-FC4B-B137-42AA80946ADF}"/>
              </a:ext>
            </a:extLst>
          </p:cNvPr>
          <p:cNvSpPr/>
          <p:nvPr/>
        </p:nvSpPr>
        <p:spPr>
          <a:xfrm>
            <a:off x="17174695" y="4996259"/>
            <a:ext cx="2632824" cy="29748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ADE99-B83C-D84D-8195-DB70D9EB9531}"/>
              </a:ext>
            </a:extLst>
          </p:cNvPr>
          <p:cNvSpPr txBox="1"/>
          <p:nvPr/>
        </p:nvSpPr>
        <p:spPr>
          <a:xfrm>
            <a:off x="13121340" y="10839471"/>
            <a:ext cx="36737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</a:rPr>
              <a:t>Pull Request # 1</a:t>
            </a:r>
          </a:p>
        </p:txBody>
      </p:sp>
    </p:spTree>
    <p:extLst>
      <p:ext uri="{BB962C8B-B14F-4D97-AF65-F5344CB8AC3E}">
        <p14:creationId xmlns:p14="http://schemas.microsoft.com/office/powerpoint/2010/main" val="380480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3" descr="Screenshot 2020-06-05 12.22.34.png"/>
          <p:cNvPicPr preferRelativeResize="0"/>
          <p:nvPr/>
        </p:nvPicPr>
        <p:blipFill rotWithShape="1">
          <a:blip r:embed="rId3">
            <a:alphaModFix/>
          </a:blip>
          <a:srcRect b="11825"/>
          <a:stretch/>
        </p:blipFill>
        <p:spPr>
          <a:xfrm>
            <a:off x="2566743" y="2541399"/>
            <a:ext cx="19250514" cy="976593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rPr>
              <a:t>4. Merge into main</a:t>
            </a:r>
            <a:endParaRPr sz="7200" dirty="0">
              <a:latin typeface="+mn-lt"/>
            </a:endParaRPr>
          </a:p>
        </p:txBody>
      </p:sp>
      <p:sp>
        <p:nvSpPr>
          <p:cNvPr id="199" name="Google Shape;199;p13"/>
          <p:cNvSpPr/>
          <p:nvPr/>
        </p:nvSpPr>
        <p:spPr>
          <a:xfrm>
            <a:off x="12708494" y="10630047"/>
            <a:ext cx="7146925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13"/>
          <p:cNvSpPr/>
          <p:nvPr/>
        </p:nvSpPr>
        <p:spPr>
          <a:xfrm>
            <a:off x="8956802" y="5734935"/>
            <a:ext cx="2729938" cy="224613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3506109" y="3215894"/>
            <a:ext cx="1264921" cy="548134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F4AA09-C08B-5848-8FB7-C74D7A5FCF27}"/>
              </a:ext>
            </a:extLst>
          </p:cNvPr>
          <p:cNvSpPr/>
          <p:nvPr/>
        </p:nvSpPr>
        <p:spPr>
          <a:xfrm>
            <a:off x="3029288" y="10428456"/>
            <a:ext cx="5601761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407B6-8D8F-F747-98F5-D43EB86F87CE}"/>
              </a:ext>
            </a:extLst>
          </p:cNvPr>
          <p:cNvSpPr/>
          <p:nvPr/>
        </p:nvSpPr>
        <p:spPr>
          <a:xfrm>
            <a:off x="6806307" y="8896942"/>
            <a:ext cx="1266745" cy="182944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A23E5E-0B14-7B4F-8E65-0E8DEAF3CF45}"/>
              </a:ext>
            </a:extLst>
          </p:cNvPr>
          <p:cNvCxnSpPr>
            <a:cxnSpLocks/>
          </p:cNvCxnSpPr>
          <p:nvPr/>
        </p:nvCxnSpPr>
        <p:spPr>
          <a:xfrm flipH="1">
            <a:off x="6732165" y="9984662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77297-76D3-FA47-8F9B-15AABC1AC8D9}"/>
              </a:ext>
            </a:extLst>
          </p:cNvPr>
          <p:cNvSpPr/>
          <p:nvPr/>
        </p:nvSpPr>
        <p:spPr>
          <a:xfrm>
            <a:off x="9688398" y="7981065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D0EBA6-9D64-8747-8299-EF34C821E23F}"/>
              </a:ext>
            </a:extLst>
          </p:cNvPr>
          <p:cNvCxnSpPr>
            <a:cxnSpLocks/>
          </p:cNvCxnSpPr>
          <p:nvPr/>
        </p:nvCxnSpPr>
        <p:spPr>
          <a:xfrm flipH="1">
            <a:off x="9446470" y="8512998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47BE9-0939-EC4C-A0CF-BCFCDB9219B6}"/>
              </a:ext>
            </a:extLst>
          </p:cNvPr>
          <p:cNvSpPr/>
          <p:nvPr/>
        </p:nvSpPr>
        <p:spPr>
          <a:xfrm>
            <a:off x="9713669" y="9500617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619E55-491C-5F42-92DF-0EC0D778BCB4}"/>
              </a:ext>
            </a:extLst>
          </p:cNvPr>
          <p:cNvCxnSpPr>
            <a:cxnSpLocks/>
          </p:cNvCxnSpPr>
          <p:nvPr/>
        </p:nvCxnSpPr>
        <p:spPr>
          <a:xfrm flipH="1">
            <a:off x="9500014" y="9954434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E40074E-3C11-4F4E-B750-19551E3EE30C}"/>
              </a:ext>
            </a:extLst>
          </p:cNvPr>
          <p:cNvSpPr/>
          <p:nvPr/>
        </p:nvSpPr>
        <p:spPr>
          <a:xfrm>
            <a:off x="11762970" y="10395371"/>
            <a:ext cx="4646803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72549-CD58-DA47-B664-DA16198CEFEE}"/>
              </a:ext>
            </a:extLst>
          </p:cNvPr>
          <p:cNvSpPr/>
          <p:nvPr/>
        </p:nvSpPr>
        <p:spPr>
          <a:xfrm>
            <a:off x="12088018" y="10028576"/>
            <a:ext cx="1652349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Google Shape;202;p13">
            <a:extLst>
              <a:ext uri="{FF2B5EF4-FFF2-40B4-BE49-F238E27FC236}">
                <a16:creationId xmlns:a16="http://schemas.microsoft.com/office/drawing/2014/main" id="{154699A9-7FCA-724C-91DE-741CE2808BD0}"/>
              </a:ext>
            </a:extLst>
          </p:cNvPr>
          <p:cNvCxnSpPr>
            <a:cxnSpLocks/>
          </p:cNvCxnSpPr>
          <p:nvPr/>
        </p:nvCxnSpPr>
        <p:spPr>
          <a:xfrm flipV="1">
            <a:off x="11846816" y="10220006"/>
            <a:ext cx="2040960" cy="1012762"/>
          </a:xfrm>
          <a:prstGeom prst="straightConnector1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2" name="Google Shape;202;p13">
            <a:extLst>
              <a:ext uri="{FF2B5EF4-FFF2-40B4-BE49-F238E27FC236}">
                <a16:creationId xmlns:a16="http://schemas.microsoft.com/office/drawing/2014/main" id="{FA55A6E1-E3E8-174F-8801-F6292B1C214A}"/>
              </a:ext>
            </a:extLst>
          </p:cNvPr>
          <p:cNvCxnSpPr>
            <a:cxnSpLocks/>
          </p:cNvCxnSpPr>
          <p:nvPr/>
        </p:nvCxnSpPr>
        <p:spPr>
          <a:xfrm flipV="1">
            <a:off x="14670332" y="8723546"/>
            <a:ext cx="2961294" cy="1103078"/>
          </a:xfrm>
          <a:prstGeom prst="straightConnector1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30E4166-F09F-234C-B97D-A7F2252828B9}"/>
              </a:ext>
            </a:extLst>
          </p:cNvPr>
          <p:cNvSpPr/>
          <p:nvPr/>
        </p:nvSpPr>
        <p:spPr>
          <a:xfrm>
            <a:off x="12086799" y="2735613"/>
            <a:ext cx="3532909" cy="150869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232B-692F-834C-B3DC-E9F8F5633EAC}"/>
              </a:ext>
            </a:extLst>
          </p:cNvPr>
          <p:cNvSpPr txBox="1"/>
          <p:nvPr/>
        </p:nvSpPr>
        <p:spPr>
          <a:xfrm>
            <a:off x="13121340" y="10839471"/>
            <a:ext cx="36737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</a:rPr>
              <a:t>Pull Request #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0370D1-A4F5-F249-8F76-7AE51C7517DC}"/>
              </a:ext>
            </a:extLst>
          </p:cNvPr>
          <p:cNvSpPr txBox="1"/>
          <p:nvPr/>
        </p:nvSpPr>
        <p:spPr>
          <a:xfrm>
            <a:off x="16281957" y="9188915"/>
            <a:ext cx="36737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</a:rPr>
              <a:t>Pull Request # 2</a:t>
            </a:r>
          </a:p>
        </p:txBody>
      </p:sp>
      <p:sp>
        <p:nvSpPr>
          <p:cNvPr id="21" name="Google Shape;199;p13">
            <a:extLst>
              <a:ext uri="{FF2B5EF4-FFF2-40B4-BE49-F238E27FC236}">
                <a16:creationId xmlns:a16="http://schemas.microsoft.com/office/drawing/2014/main" id="{9BC44007-4E89-9C4D-B447-1561F1AB97B2}"/>
              </a:ext>
            </a:extLst>
          </p:cNvPr>
          <p:cNvSpPr/>
          <p:nvPr/>
        </p:nvSpPr>
        <p:spPr>
          <a:xfrm>
            <a:off x="19997020" y="9425510"/>
            <a:ext cx="1582693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Google Shape;199;p13">
            <a:extLst>
              <a:ext uri="{FF2B5EF4-FFF2-40B4-BE49-F238E27FC236}">
                <a16:creationId xmlns:a16="http://schemas.microsoft.com/office/drawing/2014/main" id="{3DC17FAF-C005-B44D-B3BA-3149D0B8CF30}"/>
              </a:ext>
            </a:extLst>
          </p:cNvPr>
          <p:cNvSpPr/>
          <p:nvPr/>
        </p:nvSpPr>
        <p:spPr>
          <a:xfrm>
            <a:off x="14740293" y="9888970"/>
            <a:ext cx="6718819" cy="81018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Google Shape;199;p13">
            <a:extLst>
              <a:ext uri="{FF2B5EF4-FFF2-40B4-BE49-F238E27FC236}">
                <a16:creationId xmlns:a16="http://schemas.microsoft.com/office/drawing/2014/main" id="{092CD0F6-BE09-2C41-BF04-1D74EAEC5B93}"/>
              </a:ext>
            </a:extLst>
          </p:cNvPr>
          <p:cNvSpPr/>
          <p:nvPr/>
        </p:nvSpPr>
        <p:spPr>
          <a:xfrm>
            <a:off x="19983164" y="10014332"/>
            <a:ext cx="1582693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Google Shape;199;p13">
            <a:extLst>
              <a:ext uri="{FF2B5EF4-FFF2-40B4-BE49-F238E27FC236}">
                <a16:creationId xmlns:a16="http://schemas.microsoft.com/office/drawing/2014/main" id="{24B332C4-F9C7-1744-897A-A168B479FCDA}"/>
              </a:ext>
            </a:extLst>
          </p:cNvPr>
          <p:cNvSpPr/>
          <p:nvPr/>
        </p:nvSpPr>
        <p:spPr>
          <a:xfrm>
            <a:off x="18808396" y="7361692"/>
            <a:ext cx="2771318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</TotalTime>
  <Words>921</Words>
  <Application>Microsoft Macintosh PowerPoint</Application>
  <PresentationFormat>Custom</PresentationFormat>
  <Paragraphs>105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Courier New</vt:lpstr>
      <vt:lpstr>Helvetica Neue</vt:lpstr>
      <vt:lpstr>Arial</vt:lpstr>
      <vt:lpstr>Helvetica Neue Light</vt:lpstr>
      <vt:lpstr>White</vt:lpstr>
      <vt:lpstr>Gitflow</vt:lpstr>
      <vt:lpstr>By the end of this lesson, you will be able to:</vt:lpstr>
      <vt:lpstr>Class-sourced Vocabulary List</vt:lpstr>
      <vt:lpstr>Why do we Need Gitflow?</vt:lpstr>
      <vt:lpstr>Gitflow is a way of using Git and GitHub</vt:lpstr>
      <vt:lpstr>How It Works</vt:lpstr>
      <vt:lpstr>2. Create a feature branch from develop</vt:lpstr>
      <vt:lpstr>3. Merge into Develop</vt:lpstr>
      <vt:lpstr>4. Merge into main</vt:lpstr>
      <vt:lpstr>4. Merge into main</vt:lpstr>
      <vt:lpstr>4. Merge into main</vt:lpstr>
      <vt:lpstr>Confession: I don’t always follow gitflow.</vt:lpstr>
      <vt:lpstr>Demo: Gitflow</vt:lpstr>
      <vt:lpstr>Summary of process to add a feature</vt:lpstr>
      <vt:lpstr>Some Relevant Git Commands</vt:lpstr>
      <vt:lpstr>Activities [15 mins]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Gitflow</dc:title>
  <cp:lastModifiedBy>Blunt, Sarah</cp:lastModifiedBy>
  <cp:revision>53</cp:revision>
  <dcterms:modified xsi:type="dcterms:W3CDTF">2025-08-04T12:51:55Z</dcterms:modified>
</cp:coreProperties>
</file>