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1"/>
  </p:notesMasterIdLst>
  <p:sldIdLst>
    <p:sldId id="256" r:id="rId2"/>
    <p:sldId id="259" r:id="rId3"/>
    <p:sldId id="257" r:id="rId4"/>
    <p:sldId id="258" r:id="rId5"/>
    <p:sldId id="268" r:id="rId6"/>
    <p:sldId id="273" r:id="rId7"/>
    <p:sldId id="274" r:id="rId8"/>
    <p:sldId id="260" r:id="rId9"/>
    <p:sldId id="272" r:id="rId10"/>
    <p:sldId id="261" r:id="rId11"/>
    <p:sldId id="262" r:id="rId12"/>
    <p:sldId id="267" r:id="rId13"/>
    <p:sldId id="269" r:id="rId14"/>
    <p:sldId id="270" r:id="rId15"/>
    <p:sldId id="271" r:id="rId16"/>
    <p:sldId id="263" r:id="rId17"/>
    <p:sldId id="264" r:id="rId18"/>
    <p:sldId id="265" r:id="rId19"/>
    <p:sldId id="266"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1189F8-60E9-48B7-8CA1-55515E6FAEAD}" v="9" dt="2024-05-19T15:11:58.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0" name="Google Shape;14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8" name="Google Shape;1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1905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8" name="Google Shape;1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0182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8" name="Google Shape;1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3036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8" name="Google Shape;1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0199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8" name="Google Shape;1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7" name="Google Shape;15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5" name="Google Shape;16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3" name="Google Shape;17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9722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8733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9557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3" name="Google Shape;1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3" name="Google Shape;1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2909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Verdana"/>
              <a:ea typeface="Verdana"/>
              <a:cs typeface="Verdana"/>
              <a:sym typeface="Verdana"/>
            </a:endParaRPr>
          </a:p>
        </p:txBody>
      </p:sp>
      <p:sp>
        <p:nvSpPr>
          <p:cNvPr id="19" name="Google Shape;19;p2"/>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21" name="Google Shape;21;p2"/>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 name="Google Shape;22;p2"/>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3" name="Google Shape;23;p2"/>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78" name="Google Shape;78;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0" name="Google Shape;80;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84" name="Google Shape;84;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5" name="Google Shape;85;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6" name="Google Shape;86;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8" name="Google Shape;28;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9" name="Google Shape;29;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3" name="Google Shape;33;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38" name="Google Shape;38;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0" name="Google Shape;40;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4" name="Google Shape;44;p6"/>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5" name="Google Shape;45;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6" name="Google Shape;46;p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7" name="Google Shape;47;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1" name="Google Shape;51;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2" name="Google Shape;52;p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3" name="Google Shape;53;p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4" name="Google Shape;54;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5" name="Google Shape;55;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6" name="Google Shape;56;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9" name="Google Shape;59;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4" name="Google Shape;64;p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5" name="Google Shape;65;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6" name="Google Shape;66;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a:spLocks noGrp="1"/>
          </p:cNvSpPr>
          <p:nvPr>
            <p:ph type="pic" idx="2"/>
          </p:nvPr>
        </p:nvSpPr>
        <p:spPr>
          <a:xfrm>
            <a:off x="2389717" y="612775"/>
            <a:ext cx="7315200" cy="4114800"/>
          </a:xfrm>
          <a:prstGeom prst="rect">
            <a:avLst/>
          </a:prstGeom>
          <a:noFill/>
          <a:ln>
            <a:noFill/>
          </a:ln>
        </p:spPr>
      </p:sp>
      <p:sp>
        <p:nvSpPr>
          <p:cNvPr id="71" name="Google Shape;71;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72" name="Google Shape;72;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3" name="Google Shape;73;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4" name="Google Shape;74;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Verdana"/>
              <a:ea typeface="Verdana"/>
              <a:cs typeface="Verdana"/>
              <a:sym typeface="Verdana"/>
            </a:endParaRPr>
          </a:p>
        </p:txBody>
      </p:sp>
      <p:cxnSp>
        <p:nvCxnSpPr>
          <p:cNvPr id="13" name="Google Shape;13;p1"/>
          <p:cNvCxnSpPr/>
          <p:nvPr/>
        </p:nvCxnSpPr>
        <p:spPr>
          <a:xfrm>
            <a:off x="812800" y="6172200"/>
            <a:ext cx="105664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dirty="0"/>
          </a:p>
        </p:txBody>
      </p:sp>
      <p:sp>
        <p:nvSpPr>
          <p:cNvPr id="15" name="Google Shape;15;p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dirty="0"/>
          </a:p>
        </p:txBody>
      </p:sp>
      <p:sp>
        <p:nvSpPr>
          <p:cNvPr id="16" name="Google Shape;16;p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a:ea typeface="Verdana"/>
                <a:cs typeface="Verdana"/>
                <a:sym typeface="Verdana"/>
              </a:defRPr>
            </a:lvl1pPr>
            <a:lvl2pPr marL="0" marR="0" lvl="1" indent="0" algn="r" rtl="0">
              <a:spcBef>
                <a:spcPts val="0"/>
              </a:spcBef>
              <a:buNone/>
              <a:defRPr sz="1200" b="0" u="none">
                <a:solidFill>
                  <a:schemeClr val="dk1"/>
                </a:solidFill>
                <a:latin typeface="Verdana"/>
                <a:ea typeface="Verdana"/>
                <a:cs typeface="Verdana"/>
                <a:sym typeface="Verdana"/>
              </a:defRPr>
            </a:lvl2pPr>
            <a:lvl3pPr marL="0" marR="0" lvl="2" indent="0" algn="r" rtl="0">
              <a:spcBef>
                <a:spcPts val="0"/>
              </a:spcBef>
              <a:buNone/>
              <a:defRPr sz="1200" b="0" u="none">
                <a:solidFill>
                  <a:schemeClr val="dk1"/>
                </a:solidFill>
                <a:latin typeface="Verdana"/>
                <a:ea typeface="Verdana"/>
                <a:cs typeface="Verdana"/>
                <a:sym typeface="Verdana"/>
              </a:defRPr>
            </a:lvl3pPr>
            <a:lvl4pPr marL="0" marR="0" lvl="3" indent="0" algn="r" rtl="0">
              <a:spcBef>
                <a:spcPts val="0"/>
              </a:spcBef>
              <a:buNone/>
              <a:defRPr sz="1200" b="0" u="none">
                <a:solidFill>
                  <a:schemeClr val="dk1"/>
                </a:solidFill>
                <a:latin typeface="Verdana"/>
                <a:ea typeface="Verdana"/>
                <a:cs typeface="Verdana"/>
                <a:sym typeface="Verdana"/>
              </a:defRPr>
            </a:lvl4pPr>
            <a:lvl5pPr marL="0" marR="0" lvl="4" indent="0" algn="r" rtl="0">
              <a:spcBef>
                <a:spcPts val="0"/>
              </a:spcBef>
              <a:buNone/>
              <a:defRPr sz="1200" b="0" u="none">
                <a:solidFill>
                  <a:schemeClr val="dk1"/>
                </a:solidFill>
                <a:latin typeface="Verdana"/>
                <a:ea typeface="Verdana"/>
                <a:cs typeface="Verdana"/>
                <a:sym typeface="Verdana"/>
              </a:defRPr>
            </a:lvl5pPr>
            <a:lvl6pPr marL="0" marR="0" lvl="5" indent="0" algn="r" rtl="0">
              <a:spcBef>
                <a:spcPts val="0"/>
              </a:spcBef>
              <a:buNone/>
              <a:defRPr sz="1200" b="0" u="none">
                <a:solidFill>
                  <a:schemeClr val="dk1"/>
                </a:solidFill>
                <a:latin typeface="Verdana"/>
                <a:ea typeface="Verdana"/>
                <a:cs typeface="Verdana"/>
                <a:sym typeface="Verdana"/>
              </a:defRPr>
            </a:lvl6pPr>
            <a:lvl7pPr marL="0" marR="0" lvl="6" indent="0" algn="r" rtl="0">
              <a:spcBef>
                <a:spcPts val="0"/>
              </a:spcBef>
              <a:buNone/>
              <a:defRPr sz="1200" b="0" u="none">
                <a:solidFill>
                  <a:schemeClr val="dk1"/>
                </a:solidFill>
                <a:latin typeface="Verdana"/>
                <a:ea typeface="Verdana"/>
                <a:cs typeface="Verdana"/>
                <a:sym typeface="Verdana"/>
              </a:defRPr>
            </a:lvl7pPr>
            <a:lvl8pPr marL="0" marR="0" lvl="7" indent="0" algn="r" rtl="0">
              <a:spcBef>
                <a:spcPts val="0"/>
              </a:spcBef>
              <a:buNone/>
              <a:defRPr sz="1200" b="0" u="none">
                <a:solidFill>
                  <a:schemeClr val="dk1"/>
                </a:solidFill>
                <a:latin typeface="Verdana"/>
                <a:ea typeface="Verdana"/>
                <a:cs typeface="Verdana"/>
                <a:sym typeface="Verdana"/>
              </a:defRPr>
            </a:lvl8pPr>
            <a:lvl9pPr marL="0" marR="0" lvl="8" indent="0" algn="r" rtl="0">
              <a:spcBef>
                <a:spcPts val="0"/>
              </a:spcBef>
              <a:buNone/>
              <a:defRPr sz="1200" b="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3"/>
          <p:cNvPicPr preferRelativeResize="0"/>
          <p:nvPr/>
        </p:nvPicPr>
        <p:blipFill rotWithShape="1">
          <a:blip r:embed="rId4">
            <a:alphaModFix/>
          </a:blip>
          <a:srcRect/>
          <a:stretch/>
        </p:blipFill>
        <p:spPr>
          <a:xfrm>
            <a:off x="80384" y="89477"/>
            <a:ext cx="2924175" cy="952500"/>
          </a:xfrm>
          <a:prstGeom prst="rect">
            <a:avLst/>
          </a:prstGeom>
          <a:noFill/>
          <a:ln>
            <a:noFill/>
          </a:ln>
        </p:spPr>
      </p:pic>
      <p:pic>
        <p:nvPicPr>
          <p:cNvPr id="92" name="Google Shape;92;p13"/>
          <p:cNvPicPr preferRelativeResize="0"/>
          <p:nvPr/>
        </p:nvPicPr>
        <p:blipFill rotWithShape="1">
          <a:blip r:embed="rId5">
            <a:alphaModFix/>
          </a:blip>
          <a:srcRect/>
          <a:stretch/>
        </p:blipFill>
        <p:spPr>
          <a:xfrm>
            <a:off x="11111491" y="64077"/>
            <a:ext cx="1000125" cy="1143000"/>
          </a:xfrm>
          <a:prstGeom prst="rect">
            <a:avLst/>
          </a:prstGeom>
          <a:noFill/>
          <a:ln>
            <a:noFill/>
          </a:ln>
        </p:spPr>
      </p:pic>
      <p:sp>
        <p:nvSpPr>
          <p:cNvPr id="93" name="Google Shape;93;p13"/>
          <p:cNvSpPr txBox="1"/>
          <p:nvPr/>
        </p:nvSpPr>
        <p:spPr>
          <a:xfrm>
            <a:off x="789700" y="2753031"/>
            <a:ext cx="10515600" cy="2921003"/>
          </a:xfrm>
          <a:prstGeom prst="rect">
            <a:avLst/>
          </a:prstGeom>
          <a:noFill/>
          <a:ln>
            <a:noFill/>
          </a:ln>
        </p:spPr>
        <p:txBody>
          <a:bodyPr spcFirstLastPara="1" wrap="square" lIns="91425" tIns="45700" rIns="91425" bIns="45700" anchor="ctr" anchorCtr="0">
            <a:normAutofit/>
          </a:bodyPr>
          <a:lstStyle/>
          <a:p>
            <a:pPr marL="1231900" marR="914400" lvl="0" indent="0" algn="ctr" rtl="0">
              <a:lnSpc>
                <a:spcPct val="150000"/>
              </a:lnSpc>
              <a:spcBef>
                <a:spcPts val="400"/>
              </a:spcBef>
              <a:spcAft>
                <a:spcPts val="0"/>
              </a:spcAft>
              <a:buClr>
                <a:schemeClr val="dk1"/>
              </a:buClr>
              <a:buSzPts val="1100"/>
              <a:buFont typeface="Arial"/>
              <a:buNone/>
            </a:pPr>
            <a:r>
              <a:rPr lang="en-US" sz="3200" b="1" dirty="0">
                <a:solidFill>
                  <a:srgbClr val="7030A0"/>
                </a:solidFill>
              </a:rPr>
              <a:t>ANTICIPATORY VEHICLE SERVICING</a:t>
            </a:r>
            <a:endParaRPr sz="3200" b="1" dirty="0">
              <a:solidFill>
                <a:srgbClr val="7030A0"/>
              </a:solidFill>
            </a:endParaRPr>
          </a:p>
          <a:p>
            <a:pPr marL="1231900" marR="914400" lvl="0" indent="0" algn="ctr" rtl="0">
              <a:lnSpc>
                <a:spcPct val="150000"/>
              </a:lnSpc>
              <a:spcBef>
                <a:spcPts val="400"/>
              </a:spcBef>
              <a:spcAft>
                <a:spcPts val="0"/>
              </a:spcAft>
              <a:buClr>
                <a:schemeClr val="dk1"/>
              </a:buClr>
              <a:buSzPts val="1100"/>
              <a:buFont typeface="Arial"/>
              <a:buNone/>
            </a:pPr>
            <a:r>
              <a:rPr lang="en-US" sz="3200" b="1" dirty="0">
                <a:solidFill>
                  <a:srgbClr val="7030A0"/>
                </a:solidFill>
              </a:rPr>
              <a:t>FORECASTING MAINTENANCE</a:t>
            </a:r>
            <a:endParaRPr sz="3200" b="1" dirty="0">
              <a:solidFill>
                <a:srgbClr val="7030A0"/>
              </a:solidFill>
            </a:endParaRPr>
          </a:p>
          <a:p>
            <a:pPr marL="1231900" marR="914400" lvl="0" indent="0" algn="ctr" rtl="0">
              <a:lnSpc>
                <a:spcPct val="150000"/>
              </a:lnSpc>
              <a:spcBef>
                <a:spcPts val="400"/>
              </a:spcBef>
              <a:spcAft>
                <a:spcPts val="0"/>
              </a:spcAft>
              <a:buClr>
                <a:schemeClr val="dk1"/>
              </a:buClr>
              <a:buSzPts val="1100"/>
              <a:buFont typeface="Arial"/>
              <a:buNone/>
            </a:pPr>
            <a:r>
              <a:rPr lang="en-US" sz="3200" b="1" dirty="0">
                <a:solidFill>
                  <a:srgbClr val="7030A0"/>
                </a:solidFill>
              </a:rPr>
              <a:t>NEEDS</a:t>
            </a:r>
          </a:p>
          <a:p>
            <a:pPr marL="1231900" marR="914400" lvl="0" indent="0" algn="ctr" rtl="0">
              <a:lnSpc>
                <a:spcPct val="150000"/>
              </a:lnSpc>
              <a:spcBef>
                <a:spcPts val="400"/>
              </a:spcBef>
              <a:spcAft>
                <a:spcPts val="0"/>
              </a:spcAft>
              <a:buClr>
                <a:schemeClr val="dk1"/>
              </a:buClr>
              <a:buSzPts val="1100"/>
              <a:buFont typeface="Arial"/>
              <a:buNone/>
            </a:pPr>
            <a:endParaRPr lang="en-IN" sz="1500" b="1" dirty="0">
              <a:solidFill>
                <a:schemeClr val="dk1"/>
              </a:solidFill>
            </a:endParaRPr>
          </a:p>
          <a:p>
            <a:pPr marL="0" marR="0" lvl="0" indent="0" algn="ctr" rtl="0">
              <a:lnSpc>
                <a:spcPct val="90000"/>
              </a:lnSpc>
              <a:spcBef>
                <a:spcPts val="0"/>
              </a:spcBef>
              <a:spcAft>
                <a:spcPts val="0"/>
              </a:spcAft>
              <a:buClr>
                <a:srgbClr val="7030A0"/>
              </a:buClr>
              <a:buSzPts val="4000"/>
              <a:buFont typeface="Verdana"/>
              <a:buNone/>
            </a:pPr>
            <a:endParaRPr lang="en-IN" sz="4000" b="1" dirty="0">
              <a:solidFill>
                <a:srgbClr val="7030A0"/>
              </a:solidFill>
              <a:latin typeface="Verdana"/>
              <a:ea typeface="Verdana"/>
              <a:cs typeface="Verdana"/>
              <a:sym typeface="Verdana"/>
            </a:endParaRPr>
          </a:p>
        </p:txBody>
      </p:sp>
      <p:sp>
        <p:nvSpPr>
          <p:cNvPr id="94" name="Google Shape;94;p13"/>
          <p:cNvSpPr txBox="1"/>
          <p:nvPr/>
        </p:nvSpPr>
        <p:spPr>
          <a:xfrm>
            <a:off x="3557175" y="5495850"/>
            <a:ext cx="7968000" cy="120028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Clr>
                <a:srgbClr val="FF0000"/>
              </a:buClr>
              <a:buSzPts val="2400"/>
              <a:buFont typeface="Noto Sans Symbols"/>
              <a:buNone/>
            </a:pPr>
            <a:r>
              <a:rPr lang="en-US" sz="2400" b="1" dirty="0">
                <a:solidFill>
                  <a:srgbClr val="FF0000"/>
                </a:solidFill>
                <a:latin typeface="Verdana"/>
                <a:ea typeface="Verdana"/>
                <a:cs typeface="Verdana"/>
                <a:sym typeface="Verdana"/>
              </a:rPr>
              <a:t>HARI AMERTHESH N -210701067</a:t>
            </a:r>
            <a:endParaRPr sz="2400" b="1" dirty="0">
              <a:solidFill>
                <a:srgbClr val="FF0000"/>
              </a:solidFill>
              <a:latin typeface="Verdana"/>
              <a:ea typeface="Verdana"/>
              <a:cs typeface="Verdana"/>
              <a:sym typeface="Verdana"/>
            </a:endParaRPr>
          </a:p>
          <a:p>
            <a:pPr marL="0" marR="0" lvl="0" indent="0" algn="r" rtl="0">
              <a:spcBef>
                <a:spcPts val="0"/>
              </a:spcBef>
              <a:spcAft>
                <a:spcPts val="0"/>
              </a:spcAft>
              <a:buClr>
                <a:srgbClr val="FF0000"/>
              </a:buClr>
              <a:buSzPts val="2400"/>
              <a:buFont typeface="Noto Sans Symbols"/>
              <a:buNone/>
            </a:pPr>
            <a:r>
              <a:rPr lang="en-US" sz="2400" b="1" dirty="0">
                <a:solidFill>
                  <a:srgbClr val="FF0000"/>
                </a:solidFill>
                <a:latin typeface="Verdana"/>
                <a:ea typeface="Verdana"/>
                <a:cs typeface="Verdana"/>
                <a:sym typeface="Verdana"/>
              </a:rPr>
              <a:t>KISHORE KARTHIK M -210701123</a:t>
            </a:r>
            <a:endParaRPr sz="2400" b="1" dirty="0">
              <a:solidFill>
                <a:srgbClr val="FF0000"/>
              </a:solidFill>
              <a:latin typeface="Verdana"/>
              <a:ea typeface="Verdana"/>
              <a:cs typeface="Verdana"/>
              <a:sym typeface="Verdana"/>
            </a:endParaRPr>
          </a:p>
          <a:p>
            <a:pPr marL="0" marR="0" lvl="0" indent="0" algn="r" rtl="0">
              <a:spcBef>
                <a:spcPts val="0"/>
              </a:spcBef>
              <a:spcAft>
                <a:spcPts val="0"/>
              </a:spcAft>
              <a:buClr>
                <a:srgbClr val="FF0000"/>
              </a:buClr>
              <a:buSzPts val="2400"/>
              <a:buFont typeface="Noto Sans Symbols"/>
              <a:buNone/>
            </a:pPr>
            <a:r>
              <a:rPr lang="en-US" sz="2400" b="1" dirty="0">
                <a:solidFill>
                  <a:srgbClr val="FF0000"/>
                </a:solidFill>
                <a:latin typeface="Verdana"/>
                <a:ea typeface="Verdana"/>
                <a:cs typeface="Verdana"/>
                <a:sym typeface="Verdana"/>
              </a:rPr>
              <a:t>KRISHNAKUMAR R -210701126</a:t>
            </a:r>
            <a:endParaRPr sz="2400" b="1" dirty="0">
              <a:solidFill>
                <a:srgbClr val="FF0000"/>
              </a:solidFill>
              <a:latin typeface="Verdana"/>
              <a:ea typeface="Verdana"/>
              <a:cs typeface="Verdana"/>
              <a:sym typeface="Verdana"/>
            </a:endParaRPr>
          </a:p>
        </p:txBody>
      </p:sp>
      <p:sp>
        <p:nvSpPr>
          <p:cNvPr id="95" name="Google Shape;95;p13"/>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B050"/>
              </a:buClr>
              <a:buSzPts val="2800"/>
              <a:buFont typeface="Verdana"/>
              <a:buNone/>
            </a:pPr>
            <a:r>
              <a:rPr lang="en-US" sz="2800" b="1" dirty="0">
                <a:solidFill>
                  <a:srgbClr val="00B050"/>
                </a:solidFill>
                <a:latin typeface="Verdana"/>
                <a:ea typeface="Verdana"/>
                <a:cs typeface="Verdana"/>
                <a:sym typeface="Verdana"/>
              </a:rPr>
              <a:t>Department of Computer Science and Engineering</a:t>
            </a:r>
            <a:endParaRPr sz="2800" b="1" dirty="0">
              <a:solidFill>
                <a:srgbClr val="00B050"/>
              </a:solidFill>
              <a:latin typeface="Verdana"/>
              <a:ea typeface="Verdana"/>
              <a:cs typeface="Verdana"/>
              <a:sym typeface="Verdana"/>
            </a:endParaRPr>
          </a:p>
        </p:txBody>
      </p:sp>
      <p:sp>
        <p:nvSpPr>
          <p:cNvPr id="96" name="Google Shape;96;p13"/>
          <p:cNvSpPr txBox="1"/>
          <p:nvPr/>
        </p:nvSpPr>
        <p:spPr>
          <a:xfrm>
            <a:off x="838200" y="1745525"/>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2060"/>
              </a:buClr>
              <a:buSzPts val="2800"/>
              <a:buFont typeface="Verdana"/>
              <a:buNone/>
            </a:pPr>
            <a:r>
              <a:rPr lang="en-US" sz="2800" b="1" dirty="0">
                <a:solidFill>
                  <a:srgbClr val="002060"/>
                </a:solidFill>
                <a:latin typeface="Verdana"/>
                <a:ea typeface="Verdana"/>
                <a:cs typeface="Verdana"/>
                <a:sym typeface="Verdana"/>
              </a:rPr>
              <a:t>CS19621 – PRIEE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List of Modules</a:t>
            </a:r>
            <a:endParaRPr sz="2800" dirty="0"/>
          </a:p>
        </p:txBody>
      </p:sp>
      <p:sp>
        <p:nvSpPr>
          <p:cNvPr id="135" name="Google Shape;135;p18"/>
          <p:cNvSpPr txBox="1">
            <a:spLocks noGrp="1"/>
          </p:cNvSpPr>
          <p:nvPr>
            <p:ph type="body" idx="1"/>
          </p:nvPr>
        </p:nvSpPr>
        <p:spPr>
          <a:xfrm>
            <a:off x="755650" y="1798113"/>
            <a:ext cx="10668000" cy="4221600"/>
          </a:xfrm>
          <a:prstGeom prst="rect">
            <a:avLst/>
          </a:prstGeom>
          <a:noFill/>
          <a:ln>
            <a:noFill/>
          </a:ln>
        </p:spPr>
        <p:txBody>
          <a:bodyPr spcFirstLastPara="1" wrap="square" lIns="91425" tIns="45700" rIns="91425" bIns="45700" anchor="t" anchorCtr="0">
            <a:noAutofit/>
          </a:bodyPr>
          <a:lstStyle/>
          <a:p>
            <a:pPr marL="469900" lvl="0" indent="-533400" algn="l" rtl="0">
              <a:spcBef>
                <a:spcPts val="0"/>
              </a:spcBef>
              <a:spcAft>
                <a:spcPts val="0"/>
              </a:spcAft>
              <a:buClr>
                <a:srgbClr val="CC0000"/>
              </a:buClr>
              <a:buSzPts val="2800"/>
              <a:buChar char="□"/>
            </a:pPr>
            <a:r>
              <a:rPr lang="en-US" sz="2400" dirty="0">
                <a:solidFill>
                  <a:srgbClr val="000000"/>
                </a:solidFill>
              </a:rPr>
              <a:t>Data Acquisition Module:</a:t>
            </a:r>
            <a:endParaRPr sz="2400" dirty="0">
              <a:solidFill>
                <a:srgbClr val="000000"/>
              </a:solidFill>
            </a:endParaRPr>
          </a:p>
          <a:p>
            <a:pPr marL="469900" lvl="0" indent="0" algn="l" rtl="0">
              <a:spcBef>
                <a:spcPts val="0"/>
              </a:spcBef>
              <a:spcAft>
                <a:spcPts val="0"/>
              </a:spcAft>
              <a:buNone/>
            </a:pPr>
            <a:r>
              <a:rPr lang="en-US" sz="2400" dirty="0">
                <a:solidFill>
                  <a:srgbClr val="000000"/>
                </a:solidFill>
              </a:rPr>
              <a:t>     Sensor integration collect real-time data from various vehicle sensors (e.g., engine, brakes, transmission, fuel system).</a:t>
            </a:r>
            <a:endParaRPr sz="2400" dirty="0">
              <a:solidFill>
                <a:srgbClr val="000000"/>
              </a:solidFill>
            </a:endParaRPr>
          </a:p>
          <a:p>
            <a:pPr marL="469900" lvl="0" indent="-533400" algn="l" rtl="0">
              <a:spcBef>
                <a:spcPts val="0"/>
              </a:spcBef>
              <a:spcAft>
                <a:spcPts val="0"/>
              </a:spcAft>
              <a:buClr>
                <a:srgbClr val="CC0000"/>
              </a:buClr>
              <a:buSzPts val="2800"/>
              <a:buChar char="□"/>
            </a:pPr>
            <a:r>
              <a:rPr lang="en-US" sz="2400" dirty="0">
                <a:solidFill>
                  <a:srgbClr val="000000"/>
                </a:solidFill>
              </a:rPr>
              <a:t>Data Aggregation: </a:t>
            </a:r>
            <a:endParaRPr sz="2400" dirty="0">
              <a:solidFill>
                <a:srgbClr val="000000"/>
              </a:solidFill>
            </a:endParaRPr>
          </a:p>
          <a:p>
            <a:pPr marL="469900" lvl="0" indent="0" algn="l" rtl="0">
              <a:spcBef>
                <a:spcPts val="0"/>
              </a:spcBef>
              <a:spcAft>
                <a:spcPts val="0"/>
              </a:spcAft>
              <a:buNone/>
            </a:pPr>
            <a:r>
              <a:rPr lang="en-US" sz="2400" dirty="0">
                <a:solidFill>
                  <a:srgbClr val="000000"/>
                </a:solidFill>
              </a:rPr>
              <a:t>     Aggregate data from multiple sources for comprehensive analysis.</a:t>
            </a:r>
            <a:endParaRPr sz="2400" dirty="0">
              <a:solidFill>
                <a:srgbClr val="000000"/>
              </a:solidFill>
            </a:endParaRPr>
          </a:p>
          <a:p>
            <a:pPr marL="469900" lvl="0" indent="-533400" algn="l" rtl="0">
              <a:spcBef>
                <a:spcPts val="0"/>
              </a:spcBef>
              <a:spcAft>
                <a:spcPts val="0"/>
              </a:spcAft>
              <a:buClr>
                <a:srgbClr val="CC0000"/>
              </a:buClr>
              <a:buSzPts val="2800"/>
              <a:buChar char="□"/>
            </a:pPr>
            <a:r>
              <a:rPr lang="en-US" sz="2400" dirty="0">
                <a:solidFill>
                  <a:srgbClr val="000000"/>
                </a:solidFill>
              </a:rPr>
              <a:t>Data Storage: </a:t>
            </a:r>
            <a:endParaRPr sz="2400" dirty="0">
              <a:solidFill>
                <a:srgbClr val="000000"/>
              </a:solidFill>
            </a:endParaRPr>
          </a:p>
          <a:p>
            <a:pPr marL="469900" lvl="0" indent="0" algn="l" rtl="0">
              <a:spcBef>
                <a:spcPts val="0"/>
              </a:spcBef>
              <a:spcAft>
                <a:spcPts val="0"/>
              </a:spcAft>
              <a:buNone/>
            </a:pPr>
            <a:r>
              <a:rPr lang="en-US" sz="2400" dirty="0">
                <a:solidFill>
                  <a:srgbClr val="000000"/>
                </a:solidFill>
              </a:rPr>
              <a:t>     Securely store large volumes of historical and real-time data for analysis and future reference.</a:t>
            </a:r>
            <a:endParaRPr sz="2400" dirty="0">
              <a:solidFill>
                <a:srgbClr val="000000"/>
              </a:solidFill>
            </a:endParaRPr>
          </a:p>
          <a:p>
            <a:pPr marL="469900" lvl="0" indent="0" algn="l" rtl="0">
              <a:spcBef>
                <a:spcPts val="0"/>
              </a:spcBef>
              <a:spcAft>
                <a:spcPts val="0"/>
              </a:spcAft>
              <a:buNone/>
            </a:pPr>
            <a:endParaRPr sz="2400" dirty="0">
              <a:solidFill>
                <a:srgbClr val="000000"/>
              </a:solidFill>
            </a:endParaRPr>
          </a:p>
          <a:p>
            <a:pPr marL="469900" marR="0" lvl="0" indent="0" algn="l" rtl="0">
              <a:lnSpc>
                <a:spcPct val="100000"/>
              </a:lnSpc>
              <a:spcBef>
                <a:spcPts val="0"/>
              </a:spcBef>
              <a:spcAft>
                <a:spcPts val="0"/>
              </a:spcAft>
              <a:buNone/>
            </a:pPr>
            <a:br>
              <a:rPr lang="en-US"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136" name="Google Shape;136;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37" name="Google Shape;137;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Implementation/Results of Module</a:t>
            </a:r>
            <a:endParaRPr sz="2800" dirty="0"/>
          </a:p>
        </p:txBody>
      </p:sp>
      <p:sp>
        <p:nvSpPr>
          <p:cNvPr id="143" name="Google Shape;143;p19"/>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0" algn="l" rtl="0">
              <a:spcBef>
                <a:spcPts val="0"/>
              </a:spcBef>
              <a:spcAft>
                <a:spcPts val="0"/>
              </a:spcAft>
              <a:buClr>
                <a:schemeClr val="dk1"/>
              </a:buClr>
              <a:buSzPts val="1100"/>
              <a:buFont typeface="Arial"/>
              <a:buNone/>
            </a:pPr>
            <a:r>
              <a:rPr lang="en-US" sz="2400" dirty="0">
                <a:solidFill>
                  <a:srgbClr val="000000"/>
                </a:solidFill>
                <a:latin typeface="Times New Roman"/>
                <a:ea typeface="Times New Roman"/>
                <a:cs typeface="Times New Roman"/>
                <a:sym typeface="Times New Roman"/>
              </a:rPr>
              <a:t>Implementing a vehicle predictive maintenance system involves several key steps and phases, from initial planning to deployment and continuous improvement. This phase starts with clearly defining the system's goals and objectives, such as reducing unplanned downtime, lowering maintenance costs, and enhancing vehicle safety. It also includes identifying key stakeholders, such as fleet managers, maintenance teams, and IT staff, who will play critical roles throughout the project. Gathering detailed requirements from these stakeholders ensures that the system addresses all necessary aspects, including data sources, reporting needs, and integration points with existing systems. The next phase is designing the system architecture. </a:t>
            </a:r>
            <a:endParaRPr sz="2400" dirty="0">
              <a:solidFill>
                <a:srgbClr val="000000"/>
              </a:solidFill>
              <a:latin typeface="Times New Roman"/>
              <a:ea typeface="Times New Roman"/>
              <a:cs typeface="Times New Roman"/>
              <a:sym typeface="Times New Roman"/>
            </a:endParaRPr>
          </a:p>
          <a:p>
            <a:pPr marL="469900" lvl="0" indent="0" algn="l" rtl="0">
              <a:spcBef>
                <a:spcPts val="0"/>
              </a:spcBef>
              <a:spcAft>
                <a:spcPts val="0"/>
              </a:spcAft>
              <a:buClr>
                <a:schemeClr val="dk1"/>
              </a:buClr>
              <a:buSzPts val="1100"/>
              <a:buFont typeface="Arial"/>
              <a:buNone/>
            </a:pPr>
            <a:endParaRPr sz="3200" dirty="0">
              <a:solidFill>
                <a:srgbClr val="000000"/>
              </a:solidFill>
              <a:latin typeface="Times New Roman"/>
              <a:ea typeface="Times New Roman"/>
              <a:cs typeface="Times New Roman"/>
              <a:sym typeface="Times New Roman"/>
            </a:endParaRPr>
          </a:p>
          <a:p>
            <a:pPr marL="469900" marR="0" lvl="0" indent="0" algn="l" rtl="0">
              <a:lnSpc>
                <a:spcPct val="100000"/>
              </a:lnSpc>
              <a:spcBef>
                <a:spcPts val="0"/>
              </a:spcBef>
              <a:spcAft>
                <a:spcPts val="0"/>
              </a:spcAft>
              <a:buNone/>
            </a:pPr>
            <a:br>
              <a:rPr lang="en-US"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144" name="Google Shape;144;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45" name="Google Shape;145;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 Output Screenshots</a:t>
            </a:r>
            <a:endParaRPr sz="3200" dirty="0"/>
          </a:p>
        </p:txBody>
      </p:sp>
      <p:sp>
        <p:nvSpPr>
          <p:cNvPr id="152" name="Google Shape;152;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Phase-II First Review</a:t>
            </a:r>
            <a:endParaRPr dirty="0"/>
          </a:p>
        </p:txBody>
      </p:sp>
      <p:sp>
        <p:nvSpPr>
          <p:cNvPr id="153" name="Google Shape;153;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54" name="Google Shape;154;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dirty="0"/>
          </a:p>
        </p:txBody>
      </p:sp>
      <p:pic>
        <p:nvPicPr>
          <p:cNvPr id="3" name="Picture 2">
            <a:extLst>
              <a:ext uri="{FF2B5EF4-FFF2-40B4-BE49-F238E27FC236}">
                <a16:creationId xmlns:a16="http://schemas.microsoft.com/office/drawing/2014/main" id="{A647D3E3-B972-9326-DDB8-6C2D674BAEFA}"/>
              </a:ext>
            </a:extLst>
          </p:cNvPr>
          <p:cNvPicPr>
            <a:picLocks noChangeAspect="1"/>
          </p:cNvPicPr>
          <p:nvPr/>
        </p:nvPicPr>
        <p:blipFill>
          <a:blip r:embed="rId3"/>
          <a:stretch>
            <a:fillRect/>
          </a:stretch>
        </p:blipFill>
        <p:spPr>
          <a:xfrm>
            <a:off x="2265606" y="2410986"/>
            <a:ext cx="7660789" cy="2832048"/>
          </a:xfrm>
          <a:prstGeom prst="rect">
            <a:avLst/>
          </a:prstGeom>
        </p:spPr>
      </p:pic>
    </p:spTree>
    <p:extLst>
      <p:ext uri="{BB962C8B-B14F-4D97-AF65-F5344CB8AC3E}">
        <p14:creationId xmlns:p14="http://schemas.microsoft.com/office/powerpoint/2010/main" val="3677215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 Output Screenshots</a:t>
            </a:r>
            <a:endParaRPr sz="3200" dirty="0"/>
          </a:p>
        </p:txBody>
      </p:sp>
      <p:sp>
        <p:nvSpPr>
          <p:cNvPr id="152" name="Google Shape;152;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Phase-II First Review</a:t>
            </a:r>
            <a:endParaRPr dirty="0"/>
          </a:p>
        </p:txBody>
      </p:sp>
      <p:sp>
        <p:nvSpPr>
          <p:cNvPr id="153" name="Google Shape;153;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54" name="Google Shape;154;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dirty="0"/>
          </a:p>
        </p:txBody>
      </p:sp>
      <p:pic>
        <p:nvPicPr>
          <p:cNvPr id="4" name="Picture 3">
            <a:extLst>
              <a:ext uri="{FF2B5EF4-FFF2-40B4-BE49-F238E27FC236}">
                <a16:creationId xmlns:a16="http://schemas.microsoft.com/office/drawing/2014/main" id="{B1DAC629-5F30-8EF7-F699-F25D0513E073}"/>
              </a:ext>
            </a:extLst>
          </p:cNvPr>
          <p:cNvPicPr>
            <a:picLocks noChangeAspect="1"/>
          </p:cNvPicPr>
          <p:nvPr/>
        </p:nvPicPr>
        <p:blipFill>
          <a:blip r:embed="rId3"/>
          <a:stretch>
            <a:fillRect/>
          </a:stretch>
        </p:blipFill>
        <p:spPr>
          <a:xfrm>
            <a:off x="1057325" y="2152906"/>
            <a:ext cx="3796628" cy="3136849"/>
          </a:xfrm>
          <a:prstGeom prst="rect">
            <a:avLst/>
          </a:prstGeom>
        </p:spPr>
      </p:pic>
      <p:pic>
        <p:nvPicPr>
          <p:cNvPr id="6" name="Picture 5">
            <a:extLst>
              <a:ext uri="{FF2B5EF4-FFF2-40B4-BE49-F238E27FC236}">
                <a16:creationId xmlns:a16="http://schemas.microsoft.com/office/drawing/2014/main" id="{E548D81E-162C-01AE-4CEE-760DACB27CFE}"/>
              </a:ext>
            </a:extLst>
          </p:cNvPr>
          <p:cNvPicPr>
            <a:picLocks noChangeAspect="1"/>
          </p:cNvPicPr>
          <p:nvPr/>
        </p:nvPicPr>
        <p:blipFill>
          <a:blip r:embed="rId4"/>
          <a:stretch>
            <a:fillRect/>
          </a:stretch>
        </p:blipFill>
        <p:spPr>
          <a:xfrm>
            <a:off x="5850194" y="1945380"/>
            <a:ext cx="4622021" cy="3805774"/>
          </a:xfrm>
          <a:prstGeom prst="rect">
            <a:avLst/>
          </a:prstGeom>
        </p:spPr>
      </p:pic>
    </p:spTree>
    <p:extLst>
      <p:ext uri="{BB962C8B-B14F-4D97-AF65-F5344CB8AC3E}">
        <p14:creationId xmlns:p14="http://schemas.microsoft.com/office/powerpoint/2010/main" val="3896273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 Output Screenshots</a:t>
            </a:r>
            <a:endParaRPr sz="3200" dirty="0"/>
          </a:p>
        </p:txBody>
      </p:sp>
      <p:sp>
        <p:nvSpPr>
          <p:cNvPr id="152" name="Google Shape;152;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Phase-II First Review</a:t>
            </a:r>
            <a:endParaRPr dirty="0"/>
          </a:p>
        </p:txBody>
      </p:sp>
      <p:sp>
        <p:nvSpPr>
          <p:cNvPr id="153" name="Google Shape;153;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54" name="Google Shape;154;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dirty="0"/>
          </a:p>
        </p:txBody>
      </p:sp>
      <p:pic>
        <p:nvPicPr>
          <p:cNvPr id="3" name="Picture 2">
            <a:extLst>
              <a:ext uri="{FF2B5EF4-FFF2-40B4-BE49-F238E27FC236}">
                <a16:creationId xmlns:a16="http://schemas.microsoft.com/office/drawing/2014/main" id="{6B20AC86-EA88-781A-F164-9C3DB71342DA}"/>
              </a:ext>
            </a:extLst>
          </p:cNvPr>
          <p:cNvPicPr>
            <a:picLocks noChangeAspect="1"/>
          </p:cNvPicPr>
          <p:nvPr/>
        </p:nvPicPr>
        <p:blipFill>
          <a:blip r:embed="rId3"/>
          <a:stretch>
            <a:fillRect/>
          </a:stretch>
        </p:blipFill>
        <p:spPr>
          <a:xfrm>
            <a:off x="2588575" y="1962415"/>
            <a:ext cx="7014850" cy="3929084"/>
          </a:xfrm>
          <a:prstGeom prst="rect">
            <a:avLst/>
          </a:prstGeom>
        </p:spPr>
      </p:pic>
    </p:spTree>
    <p:extLst>
      <p:ext uri="{BB962C8B-B14F-4D97-AF65-F5344CB8AC3E}">
        <p14:creationId xmlns:p14="http://schemas.microsoft.com/office/powerpoint/2010/main" val="1653639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Prediction Graph</a:t>
            </a:r>
            <a:endParaRPr sz="3200" dirty="0"/>
          </a:p>
        </p:txBody>
      </p:sp>
      <p:sp>
        <p:nvSpPr>
          <p:cNvPr id="152" name="Google Shape;152;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Phase-II First Review</a:t>
            </a:r>
            <a:endParaRPr dirty="0"/>
          </a:p>
        </p:txBody>
      </p:sp>
      <p:sp>
        <p:nvSpPr>
          <p:cNvPr id="153" name="Google Shape;153;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54" name="Google Shape;154;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dirty="0"/>
          </a:p>
        </p:txBody>
      </p:sp>
      <p:pic>
        <p:nvPicPr>
          <p:cNvPr id="4" name="Picture 3">
            <a:extLst>
              <a:ext uri="{FF2B5EF4-FFF2-40B4-BE49-F238E27FC236}">
                <a16:creationId xmlns:a16="http://schemas.microsoft.com/office/drawing/2014/main" id="{D08D7525-EE0D-3C99-1DE1-4CB2E2008047}"/>
              </a:ext>
            </a:extLst>
          </p:cNvPr>
          <p:cNvPicPr>
            <a:picLocks noChangeAspect="1"/>
          </p:cNvPicPr>
          <p:nvPr/>
        </p:nvPicPr>
        <p:blipFill>
          <a:blip r:embed="rId3"/>
          <a:stretch>
            <a:fillRect/>
          </a:stretch>
        </p:blipFill>
        <p:spPr>
          <a:xfrm>
            <a:off x="812800" y="1886555"/>
            <a:ext cx="5499709" cy="3992940"/>
          </a:xfrm>
          <a:prstGeom prst="rect">
            <a:avLst/>
          </a:prstGeom>
        </p:spPr>
      </p:pic>
      <p:sp>
        <p:nvSpPr>
          <p:cNvPr id="5" name="Google Shape;151;p20">
            <a:extLst>
              <a:ext uri="{FF2B5EF4-FFF2-40B4-BE49-F238E27FC236}">
                <a16:creationId xmlns:a16="http://schemas.microsoft.com/office/drawing/2014/main" id="{22145B62-7A14-A9D1-19E2-18A3C0DF54B2}"/>
              </a:ext>
            </a:extLst>
          </p:cNvPr>
          <p:cNvSpPr txBox="1">
            <a:spLocks noGrp="1"/>
          </p:cNvSpPr>
          <p:nvPr>
            <p:ph type="body" idx="1"/>
          </p:nvPr>
        </p:nvSpPr>
        <p:spPr>
          <a:xfrm>
            <a:off x="6096000" y="2026858"/>
            <a:ext cx="5327651" cy="3992941"/>
          </a:xfrm>
          <a:prstGeom prst="rect">
            <a:avLst/>
          </a:prstGeom>
          <a:noFill/>
          <a:ln>
            <a:noFill/>
          </a:ln>
        </p:spPr>
        <p:txBody>
          <a:bodyPr spcFirstLastPara="1" wrap="square" lIns="91425" tIns="45700" rIns="91425" bIns="45700" anchor="t" anchorCtr="0">
            <a:noAutofit/>
          </a:bodyPr>
          <a:lstStyle/>
          <a:p>
            <a:pPr marL="469900" marR="0" lvl="0" indent="0" algn="l" rtl="0">
              <a:lnSpc>
                <a:spcPct val="100000"/>
              </a:lnSpc>
              <a:spcBef>
                <a:spcPts val="0"/>
              </a:spcBef>
              <a:spcAft>
                <a:spcPts val="0"/>
              </a:spcAft>
              <a:buNone/>
            </a:pPr>
            <a:r>
              <a:rPr lang="en-US" sz="2400" dirty="0">
                <a:solidFill>
                  <a:srgbClr val="000000"/>
                </a:solidFill>
                <a:latin typeface="Times New Roman"/>
                <a:ea typeface="Times New Roman"/>
                <a:cs typeface="Times New Roman"/>
                <a:sym typeface="Times New Roman"/>
              </a:rPr>
              <a:t>The output is binary classification that finally classifies the feedback as true or false for various parameters like toxic feedback, severely toxic feedback, insulting feedback or threatening feedback for the given graph</a:t>
            </a:r>
            <a:endParaRPr lang="en-US" dirty="0"/>
          </a:p>
        </p:txBody>
      </p:sp>
    </p:spTree>
    <p:extLst>
      <p:ext uri="{BB962C8B-B14F-4D97-AF65-F5344CB8AC3E}">
        <p14:creationId xmlns:p14="http://schemas.microsoft.com/office/powerpoint/2010/main" val="2858625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 </a:t>
            </a:r>
            <a:r>
              <a:rPr lang="en-US" sz="2800" b="1" dirty="0">
                <a:solidFill>
                  <a:srgbClr val="FF0000"/>
                </a:solidFill>
              </a:rPr>
              <a:t>Conclusion</a:t>
            </a:r>
            <a:endParaRPr sz="2800" dirty="0"/>
          </a:p>
        </p:txBody>
      </p:sp>
      <p:sp>
        <p:nvSpPr>
          <p:cNvPr id="151" name="Google Shape;151;p20"/>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0" algn="l" rtl="0">
              <a:lnSpc>
                <a:spcPct val="100000"/>
              </a:lnSpc>
              <a:spcBef>
                <a:spcPts val="0"/>
              </a:spcBef>
              <a:spcAft>
                <a:spcPts val="0"/>
              </a:spcAft>
              <a:buNone/>
            </a:pPr>
            <a:r>
              <a:rPr lang="en-US" sz="2400" dirty="0">
                <a:solidFill>
                  <a:srgbClr val="000000"/>
                </a:solidFill>
                <a:latin typeface="Times New Roman"/>
                <a:ea typeface="Times New Roman"/>
                <a:cs typeface="Times New Roman"/>
                <a:sym typeface="Times New Roman"/>
              </a:rPr>
              <a:t>Implementing a vehicle predictive maintenance system brings transformative benefits to vehicle fleet management by leveraging advanced data analytics, machine learning, and IoT technologies. This system proactively identifies potential failures and optimizes maintenance schedules, significantly reducing unplanned downtime and associated costs. By enhancing vehicle reliability and safety, it ensures that critical components are maintained in optimal condition, thus minimizing the risk of accidents and extending vehicle lifespan. The system also streamlines maintenance operations, making efficient use of resources and providing fleet managers with valuable insights for data-driven decision-making. Improved service reliability and operational efficiency lead to higher customer satisfaction, while environmentally sustainable practices result in better fuel efficiency and reduced emissions. </a:t>
            </a:r>
            <a:br>
              <a:rPr lang="en-US"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152" name="Google Shape;152;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Phase-II First Review</a:t>
            </a:r>
            <a:endParaRPr dirty="0"/>
          </a:p>
        </p:txBody>
      </p:sp>
      <p:sp>
        <p:nvSpPr>
          <p:cNvPr id="153" name="Google Shape;153;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54" name="Google Shape;154;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References</a:t>
            </a:r>
            <a:endParaRPr sz="2800" dirty="0"/>
          </a:p>
        </p:txBody>
      </p:sp>
      <p:sp>
        <p:nvSpPr>
          <p:cNvPr id="160" name="Google Shape;160;p21"/>
          <p:cNvSpPr txBox="1">
            <a:spLocks noGrp="1"/>
          </p:cNvSpPr>
          <p:nvPr>
            <p:ph type="body" idx="1"/>
          </p:nvPr>
        </p:nvSpPr>
        <p:spPr>
          <a:xfrm>
            <a:off x="766225" y="2053425"/>
            <a:ext cx="10668000" cy="3541500"/>
          </a:xfrm>
          <a:prstGeom prst="rect">
            <a:avLst/>
          </a:prstGeom>
          <a:noFill/>
          <a:ln>
            <a:noFill/>
          </a:ln>
        </p:spPr>
        <p:txBody>
          <a:bodyPr spcFirstLastPara="1" wrap="square" lIns="91425" tIns="45700" rIns="91425" bIns="45700" anchor="t" anchorCtr="0">
            <a:noAutofit/>
          </a:bodyPr>
          <a:lstStyle/>
          <a:p>
            <a:pPr marL="0" marR="203200" lvl="0" indent="0" algn="just" rtl="0">
              <a:lnSpc>
                <a:spcPct val="115000"/>
              </a:lnSpc>
              <a:spcBef>
                <a:spcPts val="1200"/>
              </a:spcBef>
              <a:spcAft>
                <a:spcPts val="0"/>
              </a:spcAft>
              <a:buClr>
                <a:schemeClr val="dk1"/>
              </a:buClr>
              <a:buSzPts val="1100"/>
              <a:buFont typeface="Arial"/>
              <a:buNone/>
            </a:pPr>
            <a:r>
              <a:rPr lang="en-US" sz="2400" dirty="0">
                <a:latin typeface="Arial"/>
                <a:ea typeface="Arial"/>
                <a:cs typeface="Arial"/>
                <a:sym typeface="Arial"/>
              </a:rPr>
              <a:t>[1]    S. S. Kshatri, D. Singh, B. Narain, S. Bhatia, M. T. Quasim, and G. R. Sinha, “An Empirical Analysis of Machine Learning Algorithms for Crime   Prediction    Using        Stacked Generalization: A </a:t>
            </a:r>
            <a:r>
              <a:rPr lang="en-US" sz="2400" i="1" dirty="0">
                <a:latin typeface="Arial"/>
                <a:ea typeface="Arial"/>
                <a:cs typeface="Arial"/>
                <a:sym typeface="Arial"/>
              </a:rPr>
              <a:t>IEEE Access</a:t>
            </a:r>
            <a:r>
              <a:rPr lang="en-US" sz="2400" dirty="0">
                <a:latin typeface="Arial"/>
                <a:ea typeface="Arial"/>
                <a:cs typeface="Arial"/>
                <a:sym typeface="Arial"/>
              </a:rPr>
              <a:t>, vol. 9, pp. 67488–67500, 2021, doi: 10.1109/ACCESS.2021.3075140.</a:t>
            </a:r>
            <a:endParaRPr sz="2400" dirty="0">
              <a:latin typeface="Arial"/>
              <a:ea typeface="Arial"/>
              <a:cs typeface="Arial"/>
              <a:sym typeface="Arial"/>
            </a:endParaRPr>
          </a:p>
          <a:p>
            <a:pPr marL="0" marR="304800" lvl="0" indent="0" algn="just" rtl="0">
              <a:lnSpc>
                <a:spcPct val="115000"/>
              </a:lnSpc>
              <a:spcBef>
                <a:spcPts val="1200"/>
              </a:spcBef>
              <a:spcAft>
                <a:spcPts val="0"/>
              </a:spcAft>
              <a:buClr>
                <a:schemeClr val="dk1"/>
              </a:buClr>
              <a:buSzPts val="1100"/>
              <a:buFont typeface="Arial"/>
              <a:buNone/>
            </a:pPr>
            <a:r>
              <a:rPr lang="en-US" sz="2400" dirty="0">
                <a:latin typeface="Arial"/>
                <a:ea typeface="Arial"/>
                <a:cs typeface="Arial"/>
                <a:sym typeface="Arial"/>
              </a:rPr>
              <a:t>[2]  S. Andrews, B. Brewster, and T. Day, “Organised crime and social media: a system for detecting, corroborating and visualising weak signals of ,” </a:t>
            </a:r>
            <a:r>
              <a:rPr lang="en-US" sz="2400" i="1" dirty="0">
                <a:latin typeface="Arial"/>
                <a:ea typeface="Arial"/>
                <a:cs typeface="Arial"/>
                <a:sym typeface="Arial"/>
              </a:rPr>
              <a:t>Secur Inform</a:t>
            </a:r>
            <a:r>
              <a:rPr lang="en-US" sz="2400" dirty="0">
                <a:latin typeface="Arial"/>
                <a:ea typeface="Arial"/>
                <a:cs typeface="Arial"/>
                <a:sym typeface="Arial"/>
              </a:rPr>
              <a:t>, vol. 7, no. 1, Dec. 2018, doi: 10.1186/s13388-018- 0032-8.</a:t>
            </a:r>
            <a:endParaRPr sz="2400" dirty="0">
              <a:latin typeface="Arial"/>
              <a:ea typeface="Arial"/>
              <a:cs typeface="Arial"/>
              <a:sym typeface="Arial"/>
            </a:endParaRPr>
          </a:p>
          <a:p>
            <a:pPr marL="0" marR="355600" lvl="0" indent="0" algn="just" rtl="0">
              <a:lnSpc>
                <a:spcPct val="115000"/>
              </a:lnSpc>
              <a:spcBef>
                <a:spcPts val="1200"/>
              </a:spcBef>
              <a:spcAft>
                <a:spcPts val="0"/>
              </a:spcAft>
              <a:buNone/>
            </a:pPr>
            <a:br>
              <a:rPr lang="en-US" sz="2400" b="0" i="0" u="none" strike="noStrike" cap="none" dirty="0">
                <a:solidFill>
                  <a:srgbClr val="000000"/>
                </a:solidFill>
                <a:latin typeface="Verdana"/>
                <a:ea typeface="Verdana"/>
                <a:cs typeface="Verdana"/>
                <a:sym typeface="Verdana"/>
              </a:rPr>
            </a:br>
            <a:endParaRPr sz="2400" b="0" i="0" u="none" strike="noStrike" cap="none" dirty="0">
              <a:solidFill>
                <a:srgbClr val="000000"/>
              </a:solidFill>
              <a:latin typeface="Verdana"/>
              <a:ea typeface="Verdana"/>
              <a:cs typeface="Verdana"/>
              <a:sym typeface="Verdana"/>
            </a:endParaRPr>
          </a:p>
          <a:p>
            <a:pPr marL="0" lvl="0" indent="0" algn="just" rtl="0">
              <a:spcBef>
                <a:spcPts val="1200"/>
              </a:spcBef>
              <a:spcAft>
                <a:spcPts val="0"/>
              </a:spcAft>
              <a:buSzPts val="3000"/>
              <a:buNone/>
            </a:pPr>
            <a:endParaRPr sz="2400" dirty="0"/>
          </a:p>
        </p:txBody>
      </p:sp>
      <p:sp>
        <p:nvSpPr>
          <p:cNvPr id="161" name="Google Shape;161;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62" name="Google Shape;162;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xfrm>
            <a:off x="766232" y="304801"/>
            <a:ext cx="10834641"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Paper Publication Status (Phase-I &amp; Phase-II)</a:t>
            </a:r>
            <a:endParaRPr sz="2800" dirty="0"/>
          </a:p>
        </p:txBody>
      </p:sp>
      <p:sp>
        <p:nvSpPr>
          <p:cNvPr id="168" name="Google Shape;168;p2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419100" algn="l" rtl="0">
              <a:lnSpc>
                <a:spcPct val="100000"/>
              </a:lnSpc>
              <a:spcBef>
                <a:spcPts val="0"/>
              </a:spcBef>
              <a:spcAft>
                <a:spcPts val="0"/>
              </a:spcAft>
              <a:buClr>
                <a:srgbClr val="CC0000"/>
              </a:buClr>
              <a:buSzPts val="2400"/>
              <a:buFont typeface="Noto Sans Symbols"/>
              <a:buChar char="□"/>
            </a:pPr>
            <a:r>
              <a:rPr lang="en-US" sz="2400" dirty="0">
                <a:solidFill>
                  <a:srgbClr val="000000"/>
                </a:solidFill>
                <a:latin typeface="Times New Roman"/>
                <a:ea typeface="Times New Roman"/>
                <a:cs typeface="Times New Roman"/>
                <a:sym typeface="Times New Roman"/>
              </a:rPr>
              <a:t>The concept and application of predictive maintenance in vehicles have been extensively explored in recent academic and industrial research. </a:t>
            </a:r>
            <a:endParaRPr sz="2400" dirty="0">
              <a:solidFill>
                <a:srgbClr val="000000"/>
              </a:solidFill>
              <a:latin typeface="Times New Roman"/>
              <a:ea typeface="Times New Roman"/>
              <a:cs typeface="Times New Roman"/>
              <a:sym typeface="Times New Roman"/>
            </a:endParaRPr>
          </a:p>
          <a:p>
            <a:pPr marL="469900" marR="0" lvl="0" indent="-419100" algn="l" rtl="0">
              <a:lnSpc>
                <a:spcPct val="100000"/>
              </a:lnSpc>
              <a:spcBef>
                <a:spcPts val="0"/>
              </a:spcBef>
              <a:spcAft>
                <a:spcPts val="0"/>
              </a:spcAft>
              <a:buClr>
                <a:srgbClr val="CC0000"/>
              </a:buClr>
              <a:buSzPts val="2400"/>
              <a:buFont typeface="Noto Sans Symbols"/>
              <a:buChar char="□"/>
            </a:pPr>
            <a:r>
              <a:rPr lang="en-US" sz="2400" dirty="0">
                <a:solidFill>
                  <a:srgbClr val="000000"/>
                </a:solidFill>
                <a:latin typeface="Times New Roman"/>
                <a:ea typeface="Times New Roman"/>
                <a:cs typeface="Times New Roman"/>
                <a:sym typeface="Times New Roman"/>
              </a:rPr>
              <a:t>Recent publications, such as those in MDPI's "Machines" journal and SAE Technical Papers, highlight the growing interest and advancements in this field. </a:t>
            </a:r>
            <a:endParaRPr sz="2400" dirty="0">
              <a:solidFill>
                <a:srgbClr val="000000"/>
              </a:solidFill>
              <a:latin typeface="Times New Roman"/>
              <a:ea typeface="Times New Roman"/>
              <a:cs typeface="Times New Roman"/>
              <a:sym typeface="Times New Roman"/>
            </a:endParaRPr>
          </a:p>
          <a:p>
            <a:pPr marL="469900" marR="0" lvl="0" indent="-419100" algn="l" rtl="0">
              <a:lnSpc>
                <a:spcPct val="100000"/>
              </a:lnSpc>
              <a:spcBef>
                <a:spcPts val="0"/>
              </a:spcBef>
              <a:spcAft>
                <a:spcPts val="0"/>
              </a:spcAft>
              <a:buClr>
                <a:srgbClr val="CC0000"/>
              </a:buClr>
              <a:buSzPts val="2400"/>
              <a:buFont typeface="Noto Sans Symbols"/>
              <a:buChar char="□"/>
            </a:pPr>
            <a:r>
              <a:rPr lang="en-US" sz="2400" dirty="0">
                <a:solidFill>
                  <a:srgbClr val="000000"/>
                </a:solidFill>
                <a:latin typeface="Times New Roman"/>
                <a:ea typeface="Times New Roman"/>
                <a:cs typeface="Times New Roman"/>
                <a:sym typeface="Times New Roman"/>
              </a:rPr>
              <a:t>For instance, a study on digital twin technology for predictive maintenance has been published in "Machines," emphasizing the integration of real-time data and virtual simulations to enhance maintenance strategies. </a:t>
            </a:r>
            <a:endParaRPr sz="2400" dirty="0">
              <a:solidFill>
                <a:srgbClr val="000000"/>
              </a:solidFill>
              <a:latin typeface="Times New Roman"/>
              <a:ea typeface="Times New Roman"/>
              <a:cs typeface="Times New Roman"/>
              <a:sym typeface="Times New Roman"/>
            </a:endParaRPr>
          </a:p>
          <a:p>
            <a:pPr marL="469900" marR="0" lvl="0" indent="-419100" algn="l" rtl="0">
              <a:lnSpc>
                <a:spcPct val="100000"/>
              </a:lnSpc>
              <a:spcBef>
                <a:spcPts val="0"/>
              </a:spcBef>
              <a:spcAft>
                <a:spcPts val="0"/>
              </a:spcAft>
              <a:buClr>
                <a:srgbClr val="CC0000"/>
              </a:buClr>
              <a:buSzPts val="2400"/>
              <a:buFont typeface="Noto Sans Symbols"/>
              <a:buChar char="□"/>
            </a:pPr>
            <a:r>
              <a:rPr lang="en-US" sz="2400" dirty="0">
                <a:solidFill>
                  <a:srgbClr val="000000"/>
                </a:solidFill>
                <a:latin typeface="Times New Roman"/>
                <a:ea typeface="Times New Roman"/>
                <a:cs typeface="Times New Roman"/>
                <a:sym typeface="Times New Roman"/>
              </a:rPr>
              <a:t>Additionally, SAE has published technical papers that review the application of digital twins and predictive maintenance in the automotive sector, showcasing various methodologies and their benefits. </a:t>
            </a:r>
            <a:br>
              <a:rPr lang="en-US" sz="2400" b="0" i="0" u="none" strike="noStrike" cap="none" dirty="0">
                <a:solidFill>
                  <a:srgbClr val="000000"/>
                </a:solidFill>
                <a:latin typeface="Verdana"/>
                <a:ea typeface="Verdana"/>
                <a:cs typeface="Verdana"/>
                <a:sym typeface="Verdana"/>
              </a:rPr>
            </a:br>
            <a:endParaRPr sz="24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sz="2400" dirty="0"/>
          </a:p>
        </p:txBody>
      </p:sp>
      <p:sp>
        <p:nvSpPr>
          <p:cNvPr id="169" name="Google Shape;169;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70" name="Google Shape;170;p2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dirty="0">
                <a:solidFill>
                  <a:srgbClr val="FF0000"/>
                </a:solidFill>
              </a:rPr>
              <a:t>Thank You</a:t>
            </a:r>
            <a:endParaRPr dirty="0"/>
          </a:p>
        </p:txBody>
      </p:sp>
      <p:sp>
        <p:nvSpPr>
          <p:cNvPr id="176" name="Google Shape;176;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77" name="Google Shape;177;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Abstract</a:t>
            </a:r>
            <a:endParaRPr sz="2800" dirty="0"/>
          </a:p>
        </p:txBody>
      </p:sp>
      <p:sp>
        <p:nvSpPr>
          <p:cNvPr id="118" name="Google Shape;118;p1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2400" dirty="0">
                <a:latin typeface="Arial"/>
                <a:ea typeface="Arial"/>
                <a:cs typeface="Arial"/>
                <a:sym typeface="Arial"/>
              </a:rPr>
              <a:t> In Recent days the Advanced technologies called predictive vehicle maintenance systems (PVMS) enable vehicle owners and operators to identify possible issues with their cars before they arise. These systems track the operation of vital auto parts including engines, brakes, and transmissions using data from numerous sensors and other sources. The owner or operator can take preventive action by analyzing this data to find trends that point to the likelihood of a failure or other problem. Sensors, data processing software, and decision-making algorithms are the three primary parts of PVMS. The sensors gather information on a range of performance metrics for the car, including tyre pressure, oil pressure, and engine temperature, and the vehicle predictive maintenance will reduce the cost efficiency.</a:t>
            </a:r>
            <a:endParaRPr sz="24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dirty="0">
              <a:latin typeface="Arial"/>
              <a:ea typeface="Arial"/>
              <a:cs typeface="Arial"/>
              <a:sym typeface="Arial"/>
            </a:endParaRPr>
          </a:p>
          <a:p>
            <a:pPr marL="0" marR="0" lvl="0" indent="0" algn="l" rtl="0">
              <a:lnSpc>
                <a:spcPct val="100000"/>
              </a:lnSpc>
              <a:spcBef>
                <a:spcPts val="0"/>
              </a:spcBef>
              <a:spcAft>
                <a:spcPts val="0"/>
              </a:spcAft>
              <a:buNone/>
            </a:pPr>
            <a:br>
              <a:rPr lang="en-US"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119" name="Google Shape;119;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20" name="Google Shape;120;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Problem Statement and Motivation</a:t>
            </a:r>
            <a:endParaRPr sz="2800" dirty="0"/>
          </a:p>
        </p:txBody>
      </p:sp>
      <p:sp>
        <p:nvSpPr>
          <p:cNvPr id="102" name="Google Shape;102;p14"/>
          <p:cNvSpPr txBox="1">
            <a:spLocks noGrp="1"/>
          </p:cNvSpPr>
          <p:nvPr>
            <p:ph type="body" idx="1"/>
          </p:nvPr>
        </p:nvSpPr>
        <p:spPr>
          <a:xfrm>
            <a:off x="755650" y="1752600"/>
            <a:ext cx="10668000" cy="4080000"/>
          </a:xfrm>
          <a:prstGeom prst="rect">
            <a:avLst/>
          </a:prstGeom>
          <a:noFill/>
          <a:ln>
            <a:noFill/>
          </a:ln>
        </p:spPr>
        <p:txBody>
          <a:bodyPr spcFirstLastPara="1" wrap="square" lIns="91425" tIns="45700" rIns="91425" bIns="45700" anchor="t" anchorCtr="0">
            <a:noAutofit/>
          </a:bodyPr>
          <a:lstStyle/>
          <a:p>
            <a:pPr marL="469900" marR="0" lvl="0" indent="0" algn="l" rtl="0">
              <a:lnSpc>
                <a:spcPct val="100000"/>
              </a:lnSpc>
              <a:spcBef>
                <a:spcPts val="0"/>
              </a:spcBef>
              <a:spcAft>
                <a:spcPts val="0"/>
              </a:spcAft>
              <a:buNone/>
            </a:pPr>
            <a:r>
              <a:rPr lang="en-US" sz="2400" dirty="0">
                <a:solidFill>
                  <a:srgbClr val="000000"/>
                </a:solidFill>
                <a:latin typeface="Times New Roman"/>
                <a:ea typeface="Times New Roman"/>
                <a:cs typeface="Times New Roman"/>
                <a:sym typeface="Times New Roman"/>
              </a:rPr>
              <a:t>Vehicle predictive maintenance systems aim to address several critical issues within the automotive industry, focusing on the reliability, safety, and efficiency of vehicle operation. Unexpected Failures and Breakdowns are predict that Vehicles are prone to unexpected mechanical or electronic failures that can lead to costly repairs, safety hazards, and operational downtime. High Maintenance Costs that schedules often result in either under-maintenance, leading to breakdowns, or over-maintenance, causing unnecessary costs Operational Downtime Unplanned maintenance results in significant downtime for commercial and fleet vehicles, impacting business operations and profitability. Safety Risks like Mechanical failures, particularly in critical components like brakes, engines, and transmission systems.</a:t>
            </a:r>
            <a:br>
              <a:rPr lang="en-US"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103" name="Google Shape;103;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04" name="Google Shape;104;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Objectives</a:t>
            </a:r>
            <a:endParaRPr sz="2800" dirty="0"/>
          </a:p>
        </p:txBody>
      </p:sp>
      <p:sp>
        <p:nvSpPr>
          <p:cNvPr id="110" name="Google Shape;110;p1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0" algn="l" rtl="0">
              <a:lnSpc>
                <a:spcPct val="100000"/>
              </a:lnSpc>
              <a:spcBef>
                <a:spcPts val="0"/>
              </a:spcBef>
              <a:spcAft>
                <a:spcPts val="0"/>
              </a:spcAft>
              <a:buNone/>
            </a:pPr>
            <a:r>
              <a:rPr lang="en-US" sz="2400" dirty="0">
                <a:solidFill>
                  <a:srgbClr val="000000"/>
                </a:solidFill>
                <a:latin typeface="Times New Roman"/>
                <a:ea typeface="Times New Roman"/>
                <a:cs typeface="Times New Roman"/>
                <a:sym typeface="Times New Roman"/>
              </a:rPr>
              <a:t>The objective of implementing a vehicle predictive maintenance system encompasses several key goals aimed at improving vehicle performance, reducing costs, and enhancing safety and efficiency. The Proactive Identification of Potential Failures that will Detect and predict potential mechanical or electronic issues before they lead to vehicle breakdowns, ensuring timely intervention and Optimization of Maintenance Schedules that will develop and refine maintenance schedules based on real-time data and predictive analytics to prevent unnecessary maintenance and reduce downtime and Cost Reduction will Minimize maintenance and repair costs by avoiding over-maintenance and reducing the incidence of unexpected failures that require expensive repairs.</a:t>
            </a:r>
            <a:br>
              <a:rPr lang="en-US" sz="2800" b="0" i="0" u="none" strike="noStrike" cap="none" dirty="0">
                <a:solidFill>
                  <a:srgbClr val="000000"/>
                </a:solidFill>
                <a:latin typeface="Verdana"/>
                <a:ea typeface="Verdana"/>
                <a:cs typeface="Verdana"/>
                <a:sym typeface="Verdana"/>
              </a:rPr>
            </a:br>
            <a:endParaRPr lang="en-US" sz="28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lang="en-US" dirty="0"/>
          </a:p>
        </p:txBody>
      </p:sp>
      <p:sp>
        <p:nvSpPr>
          <p:cNvPr id="111" name="Google Shape;111;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12" name="Google Shape;112;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Proposed System</a:t>
            </a:r>
            <a:endParaRPr sz="2800" dirty="0"/>
          </a:p>
        </p:txBody>
      </p:sp>
      <p:sp>
        <p:nvSpPr>
          <p:cNvPr id="110" name="Google Shape;110;p1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0" algn="l" rtl="0">
              <a:lnSpc>
                <a:spcPct val="100000"/>
              </a:lnSpc>
              <a:spcBef>
                <a:spcPts val="0"/>
              </a:spcBef>
              <a:spcAft>
                <a:spcPts val="0"/>
              </a:spcAft>
              <a:buNone/>
            </a:pPr>
            <a:r>
              <a:rPr lang="en-US" sz="2400" dirty="0">
                <a:solidFill>
                  <a:srgbClr val="000000"/>
                </a:solidFill>
                <a:latin typeface="Times New Roman"/>
                <a:ea typeface="Times New Roman"/>
                <a:cs typeface="Times New Roman"/>
                <a:sym typeface="Times New Roman"/>
              </a:rPr>
              <a:t>We hope to automate the time-consuming task of assessing large amounts of textual feedback from many sources and situations by employing machine learning methods. From consumer reviews and social media comments to employee surveys and product evaluations, this project covers the entire spectrum of input, shedding light on the trends and feelings that influence decision-making. The overarching goal is to give companies the opportunity to generate effective suggestions from feedback data.</a:t>
            </a:r>
            <a:endParaRPr dirty="0"/>
          </a:p>
        </p:txBody>
      </p:sp>
      <p:sp>
        <p:nvSpPr>
          <p:cNvPr id="111" name="Google Shape;111;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12" name="Google Shape;112;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dirty="0"/>
          </a:p>
        </p:txBody>
      </p:sp>
    </p:spTree>
    <p:extLst>
      <p:ext uri="{BB962C8B-B14F-4D97-AF65-F5344CB8AC3E}">
        <p14:creationId xmlns:p14="http://schemas.microsoft.com/office/powerpoint/2010/main" val="475765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Development Environment</a:t>
            </a:r>
            <a:endParaRPr sz="2800" dirty="0"/>
          </a:p>
        </p:txBody>
      </p:sp>
      <p:sp>
        <p:nvSpPr>
          <p:cNvPr id="111" name="Google Shape;111;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12" name="Google Shape;112;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dirty="0"/>
          </a:p>
        </p:txBody>
      </p:sp>
      <p:pic>
        <p:nvPicPr>
          <p:cNvPr id="3" name="Picture 2">
            <a:extLst>
              <a:ext uri="{FF2B5EF4-FFF2-40B4-BE49-F238E27FC236}">
                <a16:creationId xmlns:a16="http://schemas.microsoft.com/office/drawing/2014/main" id="{069632D1-0FB4-F3B5-55BA-F7E1CB1BDA37}"/>
              </a:ext>
            </a:extLst>
          </p:cNvPr>
          <p:cNvPicPr>
            <a:picLocks noChangeAspect="1"/>
          </p:cNvPicPr>
          <p:nvPr/>
        </p:nvPicPr>
        <p:blipFill>
          <a:blip r:embed="rId4"/>
          <a:stretch>
            <a:fillRect/>
          </a:stretch>
        </p:blipFill>
        <p:spPr>
          <a:xfrm>
            <a:off x="2199732" y="2283175"/>
            <a:ext cx="7792537" cy="3038899"/>
          </a:xfrm>
          <a:prstGeom prst="rect">
            <a:avLst/>
          </a:prstGeom>
        </p:spPr>
      </p:pic>
    </p:spTree>
    <p:extLst>
      <p:ext uri="{BB962C8B-B14F-4D97-AF65-F5344CB8AC3E}">
        <p14:creationId xmlns:p14="http://schemas.microsoft.com/office/powerpoint/2010/main" val="241219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Development Environment</a:t>
            </a:r>
            <a:endParaRPr sz="2800" dirty="0"/>
          </a:p>
        </p:txBody>
      </p:sp>
      <p:sp>
        <p:nvSpPr>
          <p:cNvPr id="111" name="Google Shape;111;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12" name="Google Shape;112;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dirty="0"/>
          </a:p>
        </p:txBody>
      </p:sp>
      <p:pic>
        <p:nvPicPr>
          <p:cNvPr id="4" name="Picture 3">
            <a:extLst>
              <a:ext uri="{FF2B5EF4-FFF2-40B4-BE49-F238E27FC236}">
                <a16:creationId xmlns:a16="http://schemas.microsoft.com/office/drawing/2014/main" id="{E5C55176-C274-D1A4-4E23-CF3F89E2DA15}"/>
              </a:ext>
            </a:extLst>
          </p:cNvPr>
          <p:cNvPicPr>
            <a:picLocks noChangeAspect="1"/>
          </p:cNvPicPr>
          <p:nvPr/>
        </p:nvPicPr>
        <p:blipFill>
          <a:blip r:embed="rId4"/>
          <a:stretch>
            <a:fillRect/>
          </a:stretch>
        </p:blipFill>
        <p:spPr>
          <a:xfrm>
            <a:off x="1755701" y="2390629"/>
            <a:ext cx="8680599" cy="2299357"/>
          </a:xfrm>
          <a:prstGeom prst="rect">
            <a:avLst/>
          </a:prstGeom>
        </p:spPr>
      </p:pic>
    </p:spTree>
    <p:extLst>
      <p:ext uri="{BB962C8B-B14F-4D97-AF65-F5344CB8AC3E}">
        <p14:creationId xmlns:p14="http://schemas.microsoft.com/office/powerpoint/2010/main" val="1013313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System Architecture</a:t>
            </a:r>
            <a:endParaRPr sz="2800" dirty="0"/>
          </a:p>
        </p:txBody>
      </p:sp>
      <p:sp>
        <p:nvSpPr>
          <p:cNvPr id="126" name="Google Shape;126;p17"/>
          <p:cNvSpPr txBox="1">
            <a:spLocks noGrp="1"/>
          </p:cNvSpPr>
          <p:nvPr>
            <p:ph type="body" idx="1"/>
          </p:nvPr>
        </p:nvSpPr>
        <p:spPr>
          <a:xfrm>
            <a:off x="755650" y="1752600"/>
            <a:ext cx="8470200" cy="4267200"/>
          </a:xfrm>
          <a:prstGeom prst="rect">
            <a:avLst/>
          </a:prstGeom>
          <a:noFill/>
          <a:ln>
            <a:noFill/>
          </a:ln>
        </p:spPr>
        <p:txBody>
          <a:bodyPr spcFirstLastPara="1" wrap="square" lIns="91425" tIns="45700" rIns="91425" bIns="45700" anchor="t" anchorCtr="0">
            <a:noAutofit/>
          </a:bodyPr>
          <a:lstStyle/>
          <a:p>
            <a:pPr marL="469900" marR="0" lvl="0" indent="0" algn="l" rtl="0">
              <a:lnSpc>
                <a:spcPct val="100000"/>
              </a:lnSpc>
              <a:spcBef>
                <a:spcPts val="0"/>
              </a:spcBef>
              <a:spcAft>
                <a:spcPts val="0"/>
              </a:spcAft>
              <a:buNone/>
            </a:pPr>
            <a:br>
              <a:rPr lang="en-US"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127" name="Google Shape;127;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28" name="Google Shape;128;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dirty="0"/>
          </a:p>
        </p:txBody>
      </p:sp>
      <p:pic>
        <p:nvPicPr>
          <p:cNvPr id="129" name="Google Shape;129;p17"/>
          <p:cNvPicPr preferRelativeResize="0"/>
          <p:nvPr/>
        </p:nvPicPr>
        <p:blipFill>
          <a:blip r:embed="rId3">
            <a:alphaModFix/>
          </a:blip>
          <a:stretch>
            <a:fillRect/>
          </a:stretch>
        </p:blipFill>
        <p:spPr>
          <a:xfrm>
            <a:off x="848325" y="1752600"/>
            <a:ext cx="10399324" cy="426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System Workflow</a:t>
            </a:r>
            <a:endParaRPr sz="2800" dirty="0"/>
          </a:p>
        </p:txBody>
      </p:sp>
      <p:sp>
        <p:nvSpPr>
          <p:cNvPr id="126" name="Google Shape;126;p17"/>
          <p:cNvSpPr txBox="1">
            <a:spLocks noGrp="1"/>
          </p:cNvSpPr>
          <p:nvPr>
            <p:ph type="body" idx="1"/>
          </p:nvPr>
        </p:nvSpPr>
        <p:spPr>
          <a:xfrm>
            <a:off x="755650" y="1752600"/>
            <a:ext cx="8470200" cy="4267200"/>
          </a:xfrm>
          <a:prstGeom prst="rect">
            <a:avLst/>
          </a:prstGeom>
          <a:noFill/>
          <a:ln>
            <a:noFill/>
          </a:ln>
        </p:spPr>
        <p:txBody>
          <a:bodyPr spcFirstLastPara="1" wrap="square" lIns="91425" tIns="45700" rIns="91425" bIns="45700" anchor="t" anchorCtr="0">
            <a:noAutofit/>
          </a:bodyPr>
          <a:lstStyle/>
          <a:p>
            <a:pPr marL="469900" marR="0" lvl="0" indent="0" algn="l" rtl="0">
              <a:lnSpc>
                <a:spcPct val="100000"/>
              </a:lnSpc>
              <a:spcBef>
                <a:spcPts val="0"/>
              </a:spcBef>
              <a:spcAft>
                <a:spcPts val="0"/>
              </a:spcAft>
              <a:buNone/>
            </a:pPr>
            <a:br>
              <a:rPr lang="en-US"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127" name="Google Shape;127;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28" name="Google Shape;128;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dirty="0"/>
          </a:p>
        </p:txBody>
      </p:sp>
      <p:pic>
        <p:nvPicPr>
          <p:cNvPr id="3" name="Picture 2">
            <a:extLst>
              <a:ext uri="{FF2B5EF4-FFF2-40B4-BE49-F238E27FC236}">
                <a16:creationId xmlns:a16="http://schemas.microsoft.com/office/drawing/2014/main" id="{F6D48A36-3796-B314-F166-0FF384437BA9}"/>
              </a:ext>
            </a:extLst>
          </p:cNvPr>
          <p:cNvPicPr>
            <a:picLocks noChangeAspect="1"/>
          </p:cNvPicPr>
          <p:nvPr/>
        </p:nvPicPr>
        <p:blipFill>
          <a:blip r:embed="rId3"/>
          <a:stretch>
            <a:fillRect/>
          </a:stretch>
        </p:blipFill>
        <p:spPr>
          <a:xfrm>
            <a:off x="1332069" y="2226235"/>
            <a:ext cx="9527863" cy="3338823"/>
          </a:xfrm>
          <a:prstGeom prst="rect">
            <a:avLst/>
          </a:prstGeom>
        </p:spPr>
      </p:pic>
    </p:spTree>
    <p:extLst>
      <p:ext uri="{BB962C8B-B14F-4D97-AF65-F5344CB8AC3E}">
        <p14:creationId xmlns:p14="http://schemas.microsoft.com/office/powerpoint/2010/main" val="548199222"/>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1230</Words>
  <Application>Microsoft Office PowerPoint</Application>
  <PresentationFormat>Widescreen</PresentationFormat>
  <Paragraphs>95</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Noto Sans Symbols</vt:lpstr>
      <vt:lpstr>Times New Roman</vt:lpstr>
      <vt:lpstr>Verdana</vt:lpstr>
      <vt:lpstr>Profile</vt:lpstr>
      <vt:lpstr>PowerPoint Presentation</vt:lpstr>
      <vt:lpstr>Abstract</vt:lpstr>
      <vt:lpstr>Problem Statement and Motivation</vt:lpstr>
      <vt:lpstr>Objectives</vt:lpstr>
      <vt:lpstr>Proposed System</vt:lpstr>
      <vt:lpstr>Development Environment</vt:lpstr>
      <vt:lpstr>Development Environment</vt:lpstr>
      <vt:lpstr>System Architecture</vt:lpstr>
      <vt:lpstr>System Workflow</vt:lpstr>
      <vt:lpstr>List of Modules</vt:lpstr>
      <vt:lpstr>Implementation/Results of Module</vt:lpstr>
      <vt:lpstr> Output Screenshots</vt:lpstr>
      <vt:lpstr> Output Screenshots</vt:lpstr>
      <vt:lpstr> Output Screenshots</vt:lpstr>
      <vt:lpstr>Prediction Graph</vt:lpstr>
      <vt:lpstr> Conclusion</vt:lpstr>
      <vt:lpstr>References</vt:lpstr>
      <vt:lpstr>Paper Publication Status (Phase-I &amp; Phase-II)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Krishnakumar R</dc:creator>
  <cp:lastModifiedBy>Krishnakumar R</cp:lastModifiedBy>
  <cp:revision>2</cp:revision>
  <dcterms:modified xsi:type="dcterms:W3CDTF">2024-05-19T15:12:53Z</dcterms:modified>
</cp:coreProperties>
</file>