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1" r:id="rId2"/>
    <p:sldId id="257" r:id="rId3"/>
    <p:sldId id="258" r:id="rId4"/>
    <p:sldId id="265" r:id="rId5"/>
    <p:sldId id="260" r:id="rId6"/>
    <p:sldId id="302" r:id="rId7"/>
    <p:sldId id="267" r:id="rId8"/>
    <p:sldId id="322" r:id="rId9"/>
    <p:sldId id="303" r:id="rId10"/>
    <p:sldId id="314" r:id="rId11"/>
    <p:sldId id="318" r:id="rId12"/>
    <p:sldId id="311" r:id="rId13"/>
    <p:sldId id="316" r:id="rId14"/>
    <p:sldId id="321" r:id="rId15"/>
    <p:sldId id="313" r:id="rId16"/>
    <p:sldId id="323" r:id="rId17"/>
    <p:sldId id="304" r:id="rId18"/>
    <p:sldId id="279" r:id="rId19"/>
    <p:sldId id="312" r:id="rId2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3C5"/>
    <a:srgbClr val="F07474"/>
    <a:srgbClr val="FFBF53"/>
    <a:srgbClr val="6A3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90" d="100"/>
          <a:sy n="90" d="100"/>
        </p:scale>
        <p:origin x="-370" y="-58"/>
      </p:cViewPr>
      <p:guideLst>
        <p:guide orient="horz" pos="2276"/>
        <p:guide pos="284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pPr fontAlgn="base"/>
              <a:t>2022/5/17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9682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  <a:pPr fontAlgn="base"/>
              <a:t>2022/5/17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Click to edit Master title style</a:t>
            </a:r>
          </a:p>
          <a:p>
            <a:pPr lvl="1" indent="0"/>
            <a:r>
              <a:rPr lang="zh-CN" altLang="en-US"/>
              <a:t>Second level</a:t>
            </a:r>
          </a:p>
          <a:p>
            <a:pPr lvl="2" indent="0"/>
            <a:r>
              <a:rPr lang="zh-CN" altLang="en-US"/>
              <a:t>Third level</a:t>
            </a:r>
          </a:p>
          <a:p>
            <a:pPr lvl="3" indent="0"/>
            <a:r>
              <a:rPr lang="zh-CN" altLang="en-US"/>
              <a:t>Fouth level</a:t>
            </a:r>
          </a:p>
          <a:p>
            <a:pPr lvl="4" indent="0"/>
            <a:r>
              <a:rPr lang="zh-CN" altLang="en-US"/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  <a:pPr fontAlgn="base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8210269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>
                <a:sym typeface="+mn-ea"/>
              </a:rPr>
              <a:t>Click here to edit the master text style</a:t>
            </a:r>
            <a:endParaRPr lang="zh-CN" altLang="en-US" sz="2800" strike="noStrike" noProof="1"/>
          </a:p>
          <a:p>
            <a:pPr lvl="1" fontAlgn="auto"/>
            <a:r>
              <a:rPr lang="zh-CN" altLang="en-US" sz="2800" strike="noStrike" noProof="1">
                <a:sym typeface="+mn-ea"/>
              </a:rPr>
              <a:t>The second level</a:t>
            </a:r>
            <a:endParaRPr lang="zh-CN" altLang="en-US" sz="2800" strike="noStrike" noProof="1"/>
          </a:p>
          <a:p>
            <a:pPr lvl="2" fontAlgn="auto"/>
            <a:r>
              <a:rPr lang="zh-CN" altLang="en-US" sz="2800" strike="noStrike" noProof="1">
                <a:sym typeface="+mn-ea"/>
              </a:rPr>
              <a:t>The third level</a:t>
            </a:r>
            <a:endParaRPr lang="zh-CN" altLang="en-US" sz="2800" strike="noStrike" noProof="1"/>
          </a:p>
          <a:p>
            <a:pPr lvl="3" fontAlgn="auto"/>
            <a:r>
              <a:rPr lang="zh-CN" altLang="en-US" sz="2800" strike="noStrike" noProof="1">
                <a:sym typeface="+mn-ea"/>
              </a:rPr>
              <a:t>The fourth level</a:t>
            </a:r>
            <a:endParaRPr lang="zh-CN" altLang="en-US" sz="2800" strike="noStrike" noProof="1"/>
          </a:p>
          <a:p>
            <a:pPr lvl="4" fontAlgn="auto"/>
            <a:r>
              <a:rPr lang="zh-CN" altLang="en-US" sz="2800" strike="noStrike" noProof="1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1" indent="-228600"/>
            <a:r>
              <a:rPr lang="zh-CN" altLang="en-US" dirty="0"/>
              <a:t>Click here to edit the master text style</a:t>
            </a:r>
          </a:p>
          <a:p>
            <a:pPr lvl="1" indent="-228600"/>
            <a:r>
              <a:rPr lang="zh-CN" altLang="en-US" dirty="0"/>
              <a:t>The second level</a:t>
            </a:r>
          </a:p>
          <a:p>
            <a:pPr lvl="2" indent="-228600"/>
            <a:r>
              <a:rPr lang="zh-CN" altLang="en-US" dirty="0"/>
              <a:t>The third level</a:t>
            </a:r>
          </a:p>
          <a:p>
            <a:pPr lvl="3" indent="-228600"/>
            <a:r>
              <a:rPr lang="zh-CN" altLang="en-US" dirty="0"/>
              <a:t>The 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10267" y="3175317"/>
            <a:ext cx="877316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300" b="1" u="sng" dirty="0" smtClean="0">
                <a:solidFill>
                  <a:srgbClr val="6A3C7C"/>
                </a:solidFill>
                <a:latin typeface="+mn-lt"/>
              </a:rPr>
              <a:t>G H RAISONI INSTITUTE OF ENGINEERING &amp; TECHNOLOGY, PUNE</a:t>
            </a:r>
          </a:p>
        </p:txBody>
      </p:sp>
      <p:sp>
        <p:nvSpPr>
          <p:cNvPr id="19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任意多边形 9"/>
          <p:cNvSpPr/>
          <p:nvPr/>
        </p:nvSpPr>
        <p:spPr>
          <a:xfrm>
            <a:off x="10621963" y="59991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椭圆 13"/>
          <p:cNvSpPr/>
          <p:nvPr/>
        </p:nvSpPr>
        <p:spPr>
          <a:xfrm>
            <a:off x="8376603" y="530256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720" y="760095"/>
            <a:ext cx="1715770" cy="150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498" y="365125"/>
            <a:ext cx="5978770" cy="746223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B0F0"/>
                </a:solidFill>
                <a:latin typeface="+mn-lt"/>
              </a:rPr>
              <a:t>Methodologies</a:t>
            </a:r>
            <a:endParaRPr lang="en-US" sz="40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163" y="1153551"/>
            <a:ext cx="9853246" cy="4726744"/>
          </a:xfrm>
        </p:spPr>
        <p:txBody>
          <a:bodyPr/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This system architecture involves in series steps given below  :   </a:t>
            </a:r>
          </a:p>
          <a:p>
            <a:pPr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		*  Data Collection using IOT</a:t>
            </a:r>
          </a:p>
          <a:p>
            <a:pPr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		*  Data Preprocessing</a:t>
            </a:r>
          </a:p>
          <a:p>
            <a:pPr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		*  Train/Test  Split   </a:t>
            </a:r>
          </a:p>
          <a:p>
            <a:pPr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		*  Model Selection</a:t>
            </a:r>
          </a:p>
          <a:p>
            <a:pPr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		*  Model Training</a:t>
            </a:r>
          </a:p>
          <a:p>
            <a:pPr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		*  Prediction</a:t>
            </a:r>
          </a:p>
          <a:p>
            <a:pPr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		*  Model Evaluation</a:t>
            </a:r>
          </a:p>
          <a:p>
            <a:pPr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		*  Model Exportation/Deployment</a:t>
            </a:r>
            <a:endParaRPr lang="en-US" sz="2200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13"/>
          <p:cNvSpPr/>
          <p:nvPr/>
        </p:nvSpPr>
        <p:spPr>
          <a:xfrm>
            <a:off x="789135" y="969767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365125"/>
            <a:ext cx="1007364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+mn-lt"/>
              </a:rPr>
              <a:t>Software &amp; Hardware Requirements</a:t>
            </a:r>
            <a:endParaRPr lang="en-US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8123"/>
            <a:ext cx="10515600" cy="4488840"/>
          </a:xfrm>
        </p:spPr>
        <p:txBody>
          <a:bodyPr/>
          <a:lstStyle/>
          <a:p>
            <a:r>
              <a:rPr lang="en-US" u="sng" dirty="0" smtClean="0"/>
              <a:t>Hardware System Configuration: </a:t>
            </a:r>
          </a:p>
          <a:p>
            <a:r>
              <a:rPr lang="en-US" sz="2200" dirty="0" smtClean="0"/>
              <a:t>Processor: 2 gigahertz (GHz) or faster processor. </a:t>
            </a:r>
          </a:p>
          <a:p>
            <a:r>
              <a:rPr lang="en-US" sz="2200" dirty="0" smtClean="0"/>
              <a:t>RAM: 4 gigabyte (GB) for 32-bit or 4 GB for 64-bit. </a:t>
            </a:r>
          </a:p>
          <a:p>
            <a:r>
              <a:rPr lang="en-US" sz="2200" dirty="0" smtClean="0"/>
              <a:t>Hard disk space: =&gt;16GB. </a:t>
            </a:r>
          </a:p>
          <a:p>
            <a:r>
              <a:rPr lang="en-US" u="sng" dirty="0" smtClean="0"/>
              <a:t>Software Configuration: </a:t>
            </a:r>
          </a:p>
          <a:p>
            <a:r>
              <a:rPr lang="en-US" sz="2200" dirty="0" smtClean="0"/>
              <a:t>Operating System: Windows XP/7/8/8.1/10, Linux and Mac </a:t>
            </a:r>
          </a:p>
          <a:p>
            <a:r>
              <a:rPr lang="en-US" sz="2200" dirty="0" smtClean="0"/>
              <a:t>Coding Language: Python</a:t>
            </a:r>
          </a:p>
          <a:p>
            <a:r>
              <a:rPr lang="en-US" sz="2200" dirty="0" smtClean="0"/>
              <a:t>Tools:  </a:t>
            </a:r>
            <a:r>
              <a:rPr lang="en-US" sz="2200" dirty="0" smtClean="0"/>
              <a:t>Pandas</a:t>
            </a:r>
            <a:r>
              <a:rPr lang="en-US" sz="2200" dirty="0" smtClean="0"/>
              <a:t>, </a:t>
            </a:r>
            <a:r>
              <a:rPr lang="en-US" sz="2200" dirty="0" err="1" smtClean="0"/>
              <a:t>Numpy</a:t>
            </a:r>
            <a:r>
              <a:rPr lang="en-US" sz="2200" dirty="0" smtClean="0"/>
              <a:t> ,</a:t>
            </a:r>
            <a:r>
              <a:rPr lang="en-US" sz="2200" dirty="0" err="1" smtClean="0"/>
              <a:t>Seaborn</a:t>
            </a:r>
            <a:r>
              <a:rPr lang="en-US" sz="2200" dirty="0" smtClean="0"/>
              <a:t> </a:t>
            </a:r>
            <a:r>
              <a:rPr lang="en-US" sz="2200" dirty="0" smtClean="0"/>
              <a:t>, </a:t>
            </a:r>
            <a:r>
              <a:rPr lang="en-US" sz="2200" dirty="0" err="1" smtClean="0"/>
              <a:t>Pickle,Scikit</a:t>
            </a:r>
            <a:r>
              <a:rPr lang="en-US" sz="2200" dirty="0" smtClean="0"/>
              <a:t>-learn, </a:t>
            </a:r>
            <a:r>
              <a:rPr lang="en-US" sz="2200" dirty="0" err="1" smtClean="0"/>
              <a:t>Pytorch</a:t>
            </a:r>
            <a:r>
              <a:rPr lang="en-US" sz="2200" dirty="0" smtClean="0"/>
              <a:t> &amp; </a:t>
            </a:r>
            <a:r>
              <a:rPr lang="en-US" sz="2200" dirty="0" err="1" smtClean="0"/>
              <a:t>ResNet</a:t>
            </a:r>
            <a:r>
              <a:rPr lang="en-US" sz="2200" dirty="0" smtClean="0"/>
              <a:t> </a:t>
            </a:r>
            <a:endParaRPr lang="en-US" sz="2200" dirty="0" smtClean="0"/>
          </a:p>
          <a:p>
            <a:r>
              <a:rPr lang="en-US" sz="2200" dirty="0" smtClean="0"/>
              <a:t>Framework:  Flask</a:t>
            </a:r>
          </a:p>
          <a:p>
            <a:r>
              <a:rPr lang="en-US" sz="2200" dirty="0" smtClean="0"/>
              <a:t>Other Tools :  HTML, CSS, Bootstrap</a:t>
            </a:r>
          </a:p>
        </p:txBody>
      </p:sp>
      <p:sp>
        <p:nvSpPr>
          <p:cNvPr id="4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4"/>
          <p:cNvSpPr/>
          <p:nvPr/>
        </p:nvSpPr>
        <p:spPr>
          <a:xfrm>
            <a:off x="9947080" y="5812766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1114040" y="5809321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884730" y="5620776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5"/>
          <p:cNvSpPr/>
          <p:nvPr/>
        </p:nvSpPr>
        <p:spPr>
          <a:xfrm>
            <a:off x="11674475" y="5438019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4"/>
          <p:cNvSpPr/>
          <p:nvPr/>
        </p:nvSpPr>
        <p:spPr>
          <a:xfrm>
            <a:off x="11185037" y="5024976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9760" y="1450322"/>
            <a:ext cx="5994400" cy="467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326640" y="590709"/>
            <a:ext cx="3818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Data Flow Diagram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    </a:t>
            </a:r>
            <a:r>
              <a:rPr lang="en-US" sz="4000" b="1" dirty="0" smtClean="0">
                <a:solidFill>
                  <a:srgbClr val="00B0F0"/>
                </a:solidFill>
                <a:latin typeface="+mn-lt"/>
              </a:rPr>
              <a:t>Algorithms &amp; Accuracy</a:t>
            </a:r>
            <a:endParaRPr lang="en-US" sz="40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942" y="1448972"/>
            <a:ext cx="10326858" cy="4727991"/>
          </a:xfrm>
        </p:spPr>
        <p:txBody>
          <a:bodyPr/>
          <a:lstStyle/>
          <a:p>
            <a:r>
              <a:rPr lang="en-US" sz="2200" dirty="0" smtClean="0"/>
              <a:t>We </a:t>
            </a:r>
            <a:r>
              <a:rPr lang="en-US" sz="2200" dirty="0" smtClean="0"/>
              <a:t>used</a:t>
            </a:r>
            <a:r>
              <a:rPr lang="en-US" sz="2200" dirty="0" smtClean="0"/>
              <a:t> </a:t>
            </a:r>
            <a:r>
              <a:rPr lang="en-US" sz="2200" dirty="0" smtClean="0"/>
              <a:t>a series of ML algorithms such as </a:t>
            </a:r>
          </a:p>
          <a:p>
            <a:pPr>
              <a:buNone/>
            </a:pPr>
            <a:r>
              <a:rPr lang="en-US" sz="2200" dirty="0" smtClean="0"/>
              <a:t>		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13"/>
          <p:cNvSpPr/>
          <p:nvPr/>
        </p:nvSpPr>
        <p:spPr>
          <a:xfrm>
            <a:off x="789135" y="969767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90540"/>
              </p:ext>
            </p:extLst>
          </p:nvPr>
        </p:nvGraphicFramePr>
        <p:xfrm>
          <a:off x="2296160" y="2113278"/>
          <a:ext cx="7416801" cy="3479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4313"/>
                <a:gridCol w="3842488"/>
              </a:tblGrid>
              <a:tr h="7212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Algorithm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Accuracy (%)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3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Decision Tree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90%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12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>
                          <a:effectLst/>
                        </a:rPr>
                        <a:t>SVM</a:t>
                      </a:r>
                      <a:endParaRPr lang="en-IN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97%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6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>
                          <a:effectLst/>
                        </a:rPr>
                        <a:t>Logistic Regression</a:t>
                      </a:r>
                      <a:endParaRPr lang="en-IN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95%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6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>
                          <a:effectLst/>
                        </a:rPr>
                        <a:t>Random Forest</a:t>
                      </a:r>
                      <a:endParaRPr lang="en-IN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99%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Accuracy Comparison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77" y="1667510"/>
            <a:ext cx="7468822" cy="422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4000" y="5925234"/>
            <a:ext cx="5396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Hence, </a:t>
            </a:r>
            <a:r>
              <a:rPr lang="en-US" sz="2000" b="1" dirty="0"/>
              <a:t>Random Forest</a:t>
            </a:r>
            <a:r>
              <a:rPr lang="en-US" sz="2000" dirty="0"/>
              <a:t> is our Final efficient model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9439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378" y="365125"/>
            <a:ext cx="9820422" cy="1325563"/>
          </a:xfrm>
        </p:spPr>
        <p:txBody>
          <a:bodyPr/>
          <a:lstStyle/>
          <a:p>
            <a:r>
              <a:rPr lang="en-IN" altLang="en-US" b="1" dirty="0" smtClean="0">
                <a:solidFill>
                  <a:srgbClr val="02B3C5"/>
                </a:solidFill>
                <a:latin typeface="+mn-lt"/>
                <a:sym typeface="+mn-ea"/>
              </a:rPr>
              <a:t>Advantages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667279" y="1986232"/>
            <a:ext cx="9495386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en-IN" altLang="en-US" sz="2200" dirty="0" smtClean="0"/>
              <a:t>I</a:t>
            </a:r>
            <a:r>
              <a:rPr lang="en-US" sz="2200" dirty="0" smtClean="0"/>
              <a:t>mprove farm management efficiency by adjusting field/crop treatments</a:t>
            </a:r>
          </a:p>
          <a:p>
            <a:pPr marL="342900" indent="-342900">
              <a:lnSpc>
                <a:spcPct val="130000"/>
              </a:lnSpc>
            </a:pPr>
            <a:endParaRPr lang="en-US" sz="2200" dirty="0" smtClean="0"/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en-IN" altLang="en-US" sz="2200" dirty="0"/>
              <a:t>Ensure profitability, sustainability and protection of the environment</a:t>
            </a:r>
            <a:r>
              <a:rPr lang="en-IN" altLang="en-US" sz="2200" dirty="0" smtClean="0"/>
              <a:t>.</a:t>
            </a:r>
          </a:p>
          <a:p>
            <a:pPr marL="342900" indent="-342900">
              <a:lnSpc>
                <a:spcPct val="130000"/>
              </a:lnSpc>
            </a:pPr>
            <a:endParaRPr lang="en-IN" altLang="en-US" sz="2200" dirty="0"/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en-IN" altLang="en-US" sz="2200" dirty="0" smtClean="0"/>
              <a:t>Optimise </a:t>
            </a:r>
            <a:r>
              <a:rPr lang="en-IN" altLang="en-US" sz="2200" dirty="0"/>
              <a:t>efforts and resources, reduce consumption and waste, and boost land </a:t>
            </a:r>
            <a:r>
              <a:rPr lang="en-IN" altLang="en-US" sz="2200" dirty="0" smtClean="0"/>
              <a:t>productivity.</a:t>
            </a:r>
            <a:endParaRPr lang="en-IN" altLang="en-US" sz="2200" dirty="0"/>
          </a:p>
        </p:txBody>
      </p:sp>
      <p:sp>
        <p:nvSpPr>
          <p:cNvPr id="4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09677" y="493771"/>
            <a:ext cx="1862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sz="4400" b="1" dirty="0" smtClean="0">
                <a:solidFill>
                  <a:srgbClr val="02B3C5"/>
                </a:solidFill>
                <a:sym typeface="+mn-ea"/>
              </a:rPr>
              <a:t>Results</a:t>
            </a:r>
            <a:endParaRPr lang="en-IN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1725725" y="1656691"/>
            <a:ext cx="662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According to nutrients of Soil you will get output as best crop </a:t>
            </a:r>
            <a:r>
              <a:rPr lang="en-US" dirty="0" smtClean="0"/>
              <a:t>that</a:t>
            </a:r>
          </a:p>
          <a:p>
            <a:r>
              <a:rPr lang="en-US" dirty="0"/>
              <a:t> </a:t>
            </a:r>
            <a:r>
              <a:rPr lang="en-US" dirty="0" smtClean="0"/>
              <a:t>     you </a:t>
            </a:r>
            <a:r>
              <a:rPr lang="en-US" dirty="0"/>
              <a:t>should grow on your farm</a:t>
            </a:r>
            <a:endParaRPr lang="en-I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2" t="6020" r="6438"/>
          <a:stretch/>
        </p:blipFill>
        <p:spPr bwMode="auto">
          <a:xfrm>
            <a:off x="594360" y="2421465"/>
            <a:ext cx="5316594" cy="38507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533" y="2421465"/>
            <a:ext cx="5723467" cy="38507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4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54505" y="678815"/>
            <a:ext cx="2763898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IN" altLang="en-US" sz="4000" b="1" dirty="0" smtClean="0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Conclusion: </a:t>
            </a:r>
            <a:endParaRPr lang="en-IN" altLang="en-US" sz="4000" b="1" dirty="0">
              <a:solidFill>
                <a:srgbClr val="02B3C5"/>
              </a:solidFill>
              <a:cs typeface="Calibri" panose="020F0502020204030204" pitchFamily="34" charset="0"/>
              <a:sym typeface="+mn-ea"/>
            </a:endParaRPr>
          </a:p>
        </p:txBody>
      </p:sp>
      <p:sp>
        <p:nvSpPr>
          <p:cNvPr id="17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65325" y="1564005"/>
            <a:ext cx="8613580" cy="2529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200" dirty="0" smtClean="0"/>
              <a:t>  Thus, our </a:t>
            </a:r>
            <a:r>
              <a:rPr lang="en-US" sz="2200" dirty="0"/>
              <a:t>work would help farmers in sowing the right seed based on soil requirements to increase productivity and acquire profit out of such a </a:t>
            </a:r>
            <a:r>
              <a:rPr lang="en-US" sz="2200" dirty="0" smtClean="0"/>
              <a:t>techniques.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2200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200" dirty="0" smtClean="0"/>
              <a:t>  Our </a:t>
            </a:r>
            <a:r>
              <a:rPr lang="en-US" sz="2200" dirty="0"/>
              <a:t>future work is aimed at an improved data set with </a:t>
            </a:r>
            <a:r>
              <a:rPr lang="en-US" sz="2200" dirty="0" smtClean="0"/>
              <a:t>large number </a:t>
            </a:r>
            <a:r>
              <a:rPr lang="en-US" sz="2200" dirty="0"/>
              <a:t>of attributes and also implements yield </a:t>
            </a:r>
            <a:r>
              <a:rPr lang="en-US" sz="2200" dirty="0" smtClean="0"/>
              <a:t>prediction.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903095" y="810260"/>
            <a:ext cx="272415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IN" altLang="en-US" sz="4000" b="1" dirty="0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References  </a:t>
            </a:r>
          </a:p>
        </p:txBody>
      </p:sp>
      <p:sp>
        <p:nvSpPr>
          <p:cNvPr id="21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93106" y="1511476"/>
            <a:ext cx="8181340" cy="46166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400" b="1" dirty="0"/>
              <a:t>[1] </a:t>
            </a:r>
            <a:r>
              <a:rPr lang="en-AU" sz="1400" dirty="0"/>
              <a:t>2019, 10th International Conference on Computing, Communication and Networking Technologies, “Low-cost IOT+ML design for smart farming with multiple applications”, </a:t>
            </a:r>
            <a:r>
              <a:rPr lang="en-AU" sz="1400" dirty="0" err="1"/>
              <a:t>Fahad</a:t>
            </a:r>
            <a:r>
              <a:rPr lang="en-AU" sz="1400" dirty="0"/>
              <a:t> </a:t>
            </a:r>
            <a:r>
              <a:rPr lang="en-AU" sz="1400" dirty="0" err="1"/>
              <a:t>Kamraan</a:t>
            </a:r>
            <a:r>
              <a:rPr lang="en-AU" sz="1400" dirty="0"/>
              <a:t> Syed, </a:t>
            </a:r>
            <a:r>
              <a:rPr lang="en-AU" sz="1400" dirty="0" err="1"/>
              <a:t>Agniswar</a:t>
            </a:r>
            <a:r>
              <a:rPr lang="en-AU" sz="1400" dirty="0"/>
              <a:t> Paul, Ajay Kumar, </a:t>
            </a:r>
            <a:r>
              <a:rPr lang="en-AU" sz="1400" dirty="0" err="1"/>
              <a:t>Jaideep</a:t>
            </a:r>
            <a:r>
              <a:rPr lang="en-AU" sz="1400" dirty="0"/>
              <a:t> </a:t>
            </a:r>
            <a:r>
              <a:rPr lang="en-AU" sz="1400" dirty="0" err="1"/>
              <a:t>Cherukuri</a:t>
            </a:r>
            <a:r>
              <a:rPr lang="en-AU" sz="1400" dirty="0"/>
              <a:t>. </a:t>
            </a:r>
            <a:endParaRPr lang="en-IN" sz="1400" dirty="0"/>
          </a:p>
          <a:p>
            <a:pPr>
              <a:lnSpc>
                <a:spcPct val="150000"/>
              </a:lnSpc>
            </a:pPr>
            <a:r>
              <a:rPr lang="en-AU" sz="1400" b="1" dirty="0"/>
              <a:t>[2] </a:t>
            </a:r>
            <a:r>
              <a:rPr lang="en-AU" sz="1400" dirty="0"/>
              <a:t>2019  IEEE  “ Smart Management of Crop Cultivation using </a:t>
            </a:r>
            <a:r>
              <a:rPr lang="en-AU" sz="1400" dirty="0" err="1"/>
              <a:t>IoT</a:t>
            </a:r>
            <a:r>
              <a:rPr lang="en-AU" sz="1400" dirty="0"/>
              <a:t> and Machine Learning”   </a:t>
            </a:r>
            <a:r>
              <a:rPr lang="en-AU" sz="1400" dirty="0" err="1"/>
              <a:t>Archana</a:t>
            </a:r>
            <a:r>
              <a:rPr lang="en-AU" sz="1400" dirty="0"/>
              <a:t> Gupta,  </a:t>
            </a:r>
            <a:r>
              <a:rPr lang="en-AU" sz="1400" dirty="0" err="1"/>
              <a:t>Dharmil</a:t>
            </a:r>
            <a:r>
              <a:rPr lang="en-AU" sz="1400" dirty="0"/>
              <a:t> </a:t>
            </a:r>
            <a:r>
              <a:rPr lang="en-AU" sz="1400" dirty="0" err="1"/>
              <a:t>Nagda</a:t>
            </a:r>
            <a:r>
              <a:rPr lang="en-AU" sz="1400" dirty="0"/>
              <a:t>,  </a:t>
            </a:r>
            <a:r>
              <a:rPr lang="en-AU" sz="1400" dirty="0" err="1"/>
              <a:t>Pratiksha</a:t>
            </a:r>
            <a:r>
              <a:rPr lang="en-AU" sz="1400" dirty="0"/>
              <a:t> </a:t>
            </a:r>
            <a:r>
              <a:rPr lang="en-AU" sz="1400" dirty="0" err="1"/>
              <a:t>Nikhare</a:t>
            </a:r>
            <a:r>
              <a:rPr lang="en-AU" sz="1400" dirty="0"/>
              <a:t>,  Atharva </a:t>
            </a:r>
            <a:r>
              <a:rPr lang="en-AU" sz="1400" dirty="0" err="1"/>
              <a:t>Sandbhor</a:t>
            </a:r>
            <a:endParaRPr lang="en-IN" sz="1400" dirty="0"/>
          </a:p>
          <a:p>
            <a:pPr>
              <a:lnSpc>
                <a:spcPct val="150000"/>
              </a:lnSpc>
            </a:pPr>
            <a:r>
              <a:rPr lang="en-AU" sz="1400" b="1" dirty="0"/>
              <a:t>[3] </a:t>
            </a:r>
            <a:r>
              <a:rPr lang="en-AU" sz="1400" dirty="0" err="1"/>
              <a:t>Radhika</a:t>
            </a:r>
            <a:r>
              <a:rPr lang="en-AU" sz="1400" dirty="0"/>
              <a:t>, </a:t>
            </a:r>
            <a:r>
              <a:rPr lang="en-AU" sz="1400" dirty="0" err="1"/>
              <a:t>Narendiran</a:t>
            </a:r>
            <a:r>
              <a:rPr lang="en-AU" sz="1400" dirty="0"/>
              <a:t>, “Kind of Crops and Small Plants Prediction using </a:t>
            </a:r>
            <a:r>
              <a:rPr lang="en-AU" sz="1400" dirty="0" err="1"/>
              <a:t>IoT</a:t>
            </a:r>
            <a:r>
              <a:rPr lang="en-AU" sz="1400" dirty="0"/>
              <a:t> with Machine Learning,” International Journal of Computer &amp; Mathematical Sciences, 2018.</a:t>
            </a:r>
            <a:endParaRPr lang="en-IN" sz="1400" dirty="0"/>
          </a:p>
          <a:p>
            <a:pPr>
              <a:lnSpc>
                <a:spcPct val="150000"/>
              </a:lnSpc>
            </a:pPr>
            <a:r>
              <a:rPr lang="en-AU" sz="1400" b="1" dirty="0"/>
              <a:t>[4] </a:t>
            </a:r>
            <a:r>
              <a:rPr lang="en-AU" sz="1400" dirty="0"/>
              <a:t>“Crop Recommendation on </a:t>
            </a:r>
            <a:r>
              <a:rPr lang="en-AU" sz="1400" dirty="0" err="1"/>
              <a:t>Analyzing</a:t>
            </a:r>
            <a:r>
              <a:rPr lang="en-AU" sz="1400" dirty="0"/>
              <a:t> Soil Using Machine Learning” </a:t>
            </a:r>
            <a:r>
              <a:rPr lang="en-AU" sz="1400" dirty="0" err="1"/>
              <a:t>Anguraj.Ka</a:t>
            </a:r>
            <a:r>
              <a:rPr lang="en-AU" sz="1400" dirty="0"/>
              <a:t>, </a:t>
            </a:r>
            <a:r>
              <a:rPr lang="en-AU" sz="1400" dirty="0" err="1"/>
              <a:t>Thiyaneswaran.Bb</a:t>
            </a:r>
            <a:r>
              <a:rPr lang="en-AU" sz="1400" dirty="0"/>
              <a:t>, </a:t>
            </a:r>
            <a:r>
              <a:rPr lang="en-AU" sz="1400" dirty="0" err="1"/>
              <a:t>Megashree.Gc</a:t>
            </a:r>
            <a:r>
              <a:rPr lang="en-AU" sz="1400" dirty="0"/>
              <a:t>, </a:t>
            </a:r>
            <a:r>
              <a:rPr lang="en-AU" sz="1400" dirty="0" err="1"/>
              <a:t>Preetha</a:t>
            </a:r>
            <a:r>
              <a:rPr lang="en-AU" sz="1400" dirty="0"/>
              <a:t> </a:t>
            </a:r>
            <a:r>
              <a:rPr lang="en-AU" sz="1400" dirty="0" err="1"/>
              <a:t>Shri.J.Gd</a:t>
            </a:r>
            <a:r>
              <a:rPr lang="en-AU" sz="1400" dirty="0"/>
              <a:t>, </a:t>
            </a:r>
            <a:r>
              <a:rPr lang="en-AU" sz="1400" dirty="0" err="1"/>
              <a:t>Navya.Se</a:t>
            </a:r>
            <a:r>
              <a:rPr lang="en-AU" sz="1400" dirty="0"/>
              <a:t>, </a:t>
            </a:r>
            <a:r>
              <a:rPr lang="en-AU" sz="1400" dirty="0" err="1"/>
              <a:t>Jayanthi</a:t>
            </a:r>
            <a:r>
              <a:rPr lang="en-AU" sz="1400" dirty="0"/>
              <a:t>. </a:t>
            </a:r>
            <a:r>
              <a:rPr lang="en-AU" sz="1400" dirty="0" err="1"/>
              <a:t>Jf</a:t>
            </a:r>
            <a:r>
              <a:rPr lang="en-AU" sz="1400" dirty="0"/>
              <a:t>, 2020.</a:t>
            </a:r>
            <a:endParaRPr lang="en-IN" sz="1400" dirty="0"/>
          </a:p>
          <a:p>
            <a:pPr>
              <a:lnSpc>
                <a:spcPct val="150000"/>
              </a:lnSpc>
            </a:pPr>
            <a:r>
              <a:rPr lang="en-AU" sz="1400" b="1" dirty="0"/>
              <a:t>[5] </a:t>
            </a:r>
            <a:r>
              <a:rPr lang="en-AU" sz="1400" dirty="0"/>
              <a:t>“Classification of Soil and Crop Suggestion using Machine Learning Techniques”, A. </a:t>
            </a:r>
            <a:r>
              <a:rPr lang="en-AU" sz="1400" dirty="0" err="1"/>
              <a:t>Mythili</a:t>
            </a:r>
            <a:r>
              <a:rPr lang="en-AU" sz="1400" dirty="0"/>
              <a:t> , IEEE 2019.</a:t>
            </a:r>
            <a:endParaRPr lang="en-IN" sz="1400" dirty="0"/>
          </a:p>
          <a:p>
            <a:pPr>
              <a:lnSpc>
                <a:spcPct val="150000"/>
              </a:lnSpc>
            </a:pPr>
            <a:r>
              <a:rPr lang="en-AU" sz="1400" b="1" dirty="0"/>
              <a:t>[6] </a:t>
            </a:r>
            <a:r>
              <a:rPr lang="en-AU" sz="1400" dirty="0"/>
              <a:t>Mehta, P., Shah, H., </a:t>
            </a:r>
            <a:r>
              <a:rPr lang="en-AU" sz="1400" dirty="0" err="1"/>
              <a:t>Kori</a:t>
            </a:r>
            <a:r>
              <a:rPr lang="en-AU" sz="1400" dirty="0"/>
              <a:t>, V., </a:t>
            </a:r>
            <a:r>
              <a:rPr lang="en-AU" sz="1400" dirty="0" err="1"/>
              <a:t>Vikani</a:t>
            </a:r>
            <a:r>
              <a:rPr lang="en-AU" sz="1400" dirty="0"/>
              <a:t>, V., </a:t>
            </a:r>
            <a:r>
              <a:rPr lang="en-AU" sz="1400" dirty="0" err="1"/>
              <a:t>Shukla</a:t>
            </a:r>
            <a:r>
              <a:rPr lang="en-AU" sz="1400" dirty="0"/>
              <a:t>, S., &amp; </a:t>
            </a:r>
            <a:r>
              <a:rPr lang="en-AU" sz="1400" dirty="0" err="1"/>
              <a:t>Shenoy</a:t>
            </a:r>
            <a:r>
              <a:rPr lang="en-AU" sz="1400" dirty="0"/>
              <a:t>, M.,2018. “Survey of unsupervised machine learning algorithms on precision agricultural data”, IEEE</a:t>
            </a:r>
            <a:endParaRPr lang="en-IN" sz="1400" dirty="0"/>
          </a:p>
          <a:p>
            <a:pPr>
              <a:lnSpc>
                <a:spcPct val="150000"/>
              </a:lnSpc>
            </a:pPr>
            <a:r>
              <a:rPr lang="en-AU" sz="1400" b="1" dirty="0"/>
              <a:t>[7] </a:t>
            </a:r>
            <a:r>
              <a:rPr lang="en-AU" sz="1400" dirty="0"/>
              <a:t>“IOT based Crop Recommendation, Crop Disease Prediction and Its Solution” Rani </a:t>
            </a:r>
            <a:r>
              <a:rPr lang="en-AU" sz="1400" dirty="0" err="1"/>
              <a:t>Holambe</a:t>
            </a:r>
            <a:r>
              <a:rPr lang="en-AU" sz="1400" dirty="0"/>
              <a:t>, </a:t>
            </a:r>
            <a:r>
              <a:rPr lang="en-AU" sz="1400" dirty="0" err="1"/>
              <a:t>Pooja</a:t>
            </a:r>
            <a:r>
              <a:rPr lang="en-AU" sz="1400" dirty="0"/>
              <a:t> </a:t>
            </a:r>
            <a:r>
              <a:rPr lang="en-AU" sz="1400" dirty="0" err="1"/>
              <a:t>Patil</a:t>
            </a:r>
            <a:r>
              <a:rPr lang="en-AU" sz="1400" dirty="0"/>
              <a:t>, </a:t>
            </a:r>
            <a:r>
              <a:rPr lang="en-AU" sz="1400" dirty="0" err="1"/>
              <a:t>Padmaja</a:t>
            </a:r>
            <a:r>
              <a:rPr lang="en-AU" sz="1400" dirty="0"/>
              <a:t> </a:t>
            </a:r>
            <a:r>
              <a:rPr lang="en-AU" sz="1400" dirty="0" err="1"/>
              <a:t>Pawar</a:t>
            </a:r>
            <a:r>
              <a:rPr lang="en-AU" sz="1400" dirty="0"/>
              <a:t>, </a:t>
            </a:r>
            <a:r>
              <a:rPr lang="en-AU" sz="1400" dirty="0" err="1"/>
              <a:t>Saurabh</a:t>
            </a:r>
            <a:r>
              <a:rPr lang="en-AU" sz="1400" dirty="0"/>
              <a:t> </a:t>
            </a:r>
            <a:r>
              <a:rPr lang="en-AU" sz="1400" dirty="0" err="1"/>
              <a:t>Salunkhe</a:t>
            </a:r>
            <a:r>
              <a:rPr lang="en-AU" sz="1400" dirty="0"/>
              <a:t> , </a:t>
            </a:r>
            <a:r>
              <a:rPr lang="en-AU" sz="1400" dirty="0" err="1"/>
              <a:t>Mr.</a:t>
            </a:r>
            <a:r>
              <a:rPr lang="en-AU" sz="1400" dirty="0"/>
              <a:t> </a:t>
            </a:r>
            <a:r>
              <a:rPr lang="en-AU" sz="1400" dirty="0" err="1"/>
              <a:t>Hrushikesh</a:t>
            </a:r>
            <a:r>
              <a:rPr lang="en-AU" sz="1400" dirty="0"/>
              <a:t> Joshi, 2019 </a:t>
            </a:r>
            <a:r>
              <a:rPr lang="en-AU" sz="1400" dirty="0" smtClean="0"/>
              <a:t>IRJET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595880" y="872490"/>
            <a:ext cx="743521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15000" dirty="0">
                <a:solidFill>
                  <a:srgbClr val="02B3C5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980613" y="3275012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108" name="组合 15"/>
          <p:cNvGrpSpPr/>
          <p:nvPr/>
        </p:nvGrpSpPr>
        <p:grpSpPr>
          <a:xfrm>
            <a:off x="604203" y="784860"/>
            <a:ext cx="1331912" cy="1331913"/>
            <a:chOff x="139391" y="1379571"/>
            <a:chExt cx="1651309" cy="1651309"/>
          </a:xfrm>
        </p:grpSpPr>
        <p:sp>
          <p:nvSpPr>
            <p:cNvPr id="17" name="椭圆 16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1" name="文本框 18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IN" altLang="en-US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T</a:t>
              </a:r>
            </a:p>
          </p:txBody>
        </p:sp>
      </p:grpSp>
      <p:grpSp>
        <p:nvGrpSpPr>
          <p:cNvPr id="4112" name="组合 19"/>
          <p:cNvGrpSpPr/>
          <p:nvPr/>
        </p:nvGrpSpPr>
        <p:grpSpPr>
          <a:xfrm>
            <a:off x="2232343" y="819150"/>
            <a:ext cx="1331912" cy="1331913"/>
            <a:chOff x="139391" y="1379571"/>
            <a:chExt cx="1651309" cy="1651309"/>
          </a:xfrm>
        </p:grpSpPr>
        <p:sp>
          <p:nvSpPr>
            <p:cNvPr id="21" name="椭圆 20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FBF53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5" name="文本框 22"/>
            <p:cNvSpPr txBox="1"/>
            <p:nvPr/>
          </p:nvSpPr>
          <p:spPr>
            <a:xfrm>
              <a:off x="447865" y="1541112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IN" altLang="en-US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 I</a:t>
              </a:r>
            </a:p>
          </p:txBody>
        </p:sp>
      </p:grpSp>
      <p:grpSp>
        <p:nvGrpSpPr>
          <p:cNvPr id="4116" name="组合 23"/>
          <p:cNvGrpSpPr/>
          <p:nvPr/>
        </p:nvGrpSpPr>
        <p:grpSpPr>
          <a:xfrm>
            <a:off x="3777615" y="819150"/>
            <a:ext cx="1331913" cy="1331913"/>
            <a:chOff x="139391" y="1379571"/>
            <a:chExt cx="1651309" cy="1651309"/>
          </a:xfrm>
        </p:grpSpPr>
        <p:sp>
          <p:nvSpPr>
            <p:cNvPr id="25" name="椭圆 24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02B3C5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9" name="文本框 26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T</a:t>
              </a:r>
            </a:p>
          </p:txBody>
        </p:sp>
      </p:grpSp>
      <p:sp>
        <p:nvSpPr>
          <p:cNvPr id="29" name="椭圆 28"/>
          <p:cNvSpPr/>
          <p:nvPr/>
        </p:nvSpPr>
        <p:spPr>
          <a:xfrm>
            <a:off x="5283200" y="836295"/>
            <a:ext cx="1332230" cy="13322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377815" y="948690"/>
            <a:ext cx="1143000" cy="1141730"/>
          </a:xfrm>
          <a:prstGeom prst="ellipse">
            <a:avLst/>
          </a:prstGeom>
          <a:solidFill>
            <a:srgbClr val="6A3C7C"/>
          </a:solidFill>
          <a:ln w="28575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23" name="文本框 30"/>
          <p:cNvSpPr txBox="1"/>
          <p:nvPr/>
        </p:nvSpPr>
        <p:spPr>
          <a:xfrm>
            <a:off x="5674995" y="897255"/>
            <a:ext cx="699770" cy="11068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IN" altLang="en-US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4124" name="文本框 31"/>
          <p:cNvSpPr txBox="1"/>
          <p:nvPr/>
        </p:nvSpPr>
        <p:spPr>
          <a:xfrm>
            <a:off x="253217" y="3018693"/>
            <a:ext cx="10905849" cy="144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IN" altLang="en-US" sz="4400" b="1" dirty="0" smtClean="0">
                <a:solidFill>
                  <a:srgbClr val="02B3C5"/>
                </a:solidFill>
                <a:sym typeface="+mn-ea"/>
              </a:rPr>
              <a:t>PRECISION </a:t>
            </a:r>
            <a:r>
              <a:rPr lang="en-IN" altLang="en-US" sz="4400" b="1" dirty="0">
                <a:solidFill>
                  <a:srgbClr val="02B3C5"/>
                </a:solidFill>
                <a:sym typeface="+mn-ea"/>
              </a:rPr>
              <a:t>AGRICULTURE </a:t>
            </a:r>
            <a:r>
              <a:rPr lang="en-IN" altLang="en-US" sz="4400" b="1" dirty="0" smtClean="0">
                <a:solidFill>
                  <a:srgbClr val="02B3C5"/>
                </a:solidFill>
                <a:sym typeface="+mn-ea"/>
              </a:rPr>
              <a:t>USING </a:t>
            </a:r>
          </a:p>
          <a:p>
            <a:pPr>
              <a:buFont typeface="Arial" panose="020B0604020202020204" pitchFamily="34" charset="0"/>
            </a:pPr>
            <a:r>
              <a:rPr lang="en-IN" altLang="en-US" sz="4400" b="1" dirty="0">
                <a:solidFill>
                  <a:srgbClr val="02B3C5"/>
                </a:solidFill>
                <a:sym typeface="+mn-ea"/>
              </a:rPr>
              <a:t>	</a:t>
            </a:r>
            <a:r>
              <a:rPr lang="en-IN" altLang="en-US" sz="4400" b="1" dirty="0" smtClean="0">
                <a:solidFill>
                  <a:srgbClr val="02B3C5"/>
                </a:solidFill>
                <a:sym typeface="+mn-ea"/>
              </a:rPr>
              <a:t>		ML &amp; IOT</a:t>
            </a:r>
            <a:endParaRPr lang="en-IN" altLang="en-US" sz="4400" b="1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  <a:sym typeface="+mn-ea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6754495" y="836295"/>
            <a:ext cx="1331913" cy="1331913"/>
            <a:chOff x="139391" y="1379571"/>
            <a:chExt cx="1651309" cy="1651309"/>
          </a:xfrm>
        </p:grpSpPr>
        <p:sp>
          <p:nvSpPr>
            <p:cNvPr id="3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" name="椭圆 29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6A3C7C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6" name="文本框 30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IN" altLang="en-US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10800000">
            <a:off x="0" y="3940175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30500" y="4843463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46475" y="3638550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3513" y="3789363"/>
            <a:ext cx="1035050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30500" y="3013075"/>
            <a:ext cx="484188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48138" y="4664075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199" name="文本框 34"/>
          <p:cNvSpPr txBox="1"/>
          <p:nvPr/>
        </p:nvSpPr>
        <p:spPr>
          <a:xfrm>
            <a:off x="5893089" y="3819208"/>
            <a:ext cx="54676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r>
              <a:rPr lang="en-IN" altLang="zh-CN" sz="2400" dirty="0">
                <a:solidFill>
                  <a:schemeClr val="tx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ATHARVA </a:t>
            </a:r>
            <a:r>
              <a:rPr lang="en-IN" altLang="zh-CN" sz="2400" dirty="0" smtClean="0">
                <a:solidFill>
                  <a:schemeClr val="tx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LABHASETWAR </a:t>
            </a:r>
          </a:p>
        </p:txBody>
      </p:sp>
      <p:sp>
        <p:nvSpPr>
          <p:cNvPr id="36" name="椭圆 35"/>
          <p:cNvSpPr/>
          <p:nvPr/>
        </p:nvSpPr>
        <p:spPr>
          <a:xfrm>
            <a:off x="5324764" y="3298508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43814" y="3911600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3" name="文本框 42"/>
          <p:cNvSpPr txBox="1"/>
          <p:nvPr/>
        </p:nvSpPr>
        <p:spPr>
          <a:xfrm>
            <a:off x="5008996" y="1875631"/>
            <a:ext cx="457644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GROUP MEMBERS:</a:t>
            </a:r>
          </a:p>
        </p:txBody>
      </p:sp>
      <p:sp>
        <p:nvSpPr>
          <p:cNvPr id="45" name="椭圆 44"/>
          <p:cNvSpPr/>
          <p:nvPr/>
        </p:nvSpPr>
        <p:spPr>
          <a:xfrm>
            <a:off x="5343814" y="4524058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98146" y="578346"/>
            <a:ext cx="909410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400" dirty="0" smtClean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BE- COMPUTER ENGINEERING</a:t>
            </a:r>
            <a:endParaRPr lang="en-IN" altLang="en-US" sz="4400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77560" y="3284220"/>
            <a:ext cx="5678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VENKATANARAYANA BOMMANABOINA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959475" y="4440555"/>
            <a:ext cx="390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dirty="0">
                <a:solidFill>
                  <a:schemeClr val="tx1"/>
                </a:solidFill>
              </a:rPr>
              <a:t>KUNDAN PATIL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011295" y="5941695"/>
            <a:ext cx="6288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rgbClr val="F07474"/>
                </a:solidFill>
                <a:latin typeface="+mn-lt"/>
                <a:cs typeface="+mn-lt"/>
                <a:sym typeface="+mn-ea"/>
              </a:rPr>
              <a:t>PROJECT GUIDE : </a:t>
            </a:r>
            <a:r>
              <a:rPr lang="en-US" altLang="en-US" sz="2400" b="1" dirty="0">
                <a:latin typeface="+mn-lt"/>
                <a:cs typeface="+mn-lt"/>
                <a:sym typeface="+mn-ea"/>
              </a:rPr>
              <a:t> </a:t>
            </a:r>
            <a:r>
              <a:rPr lang="en-US" altLang="en-US" sz="2400" b="1" dirty="0">
                <a:solidFill>
                  <a:srgbClr val="02B3C5"/>
                </a:solidFill>
                <a:latin typeface="+mn-lt"/>
                <a:cs typeface="+mn-lt"/>
                <a:sym typeface="+mn-ea"/>
              </a:rPr>
              <a:t>Mrs. RACHANA SABLE</a:t>
            </a:r>
            <a:r>
              <a:rPr lang="en-US" altLang="en-US" sz="2400" b="1" dirty="0">
                <a:latin typeface="+mn-lt"/>
                <a:cs typeface="+mn-lt"/>
                <a:sym typeface="+mn-ea"/>
              </a:rPr>
              <a:t>  </a:t>
            </a:r>
            <a:endParaRPr lang="en-US" sz="24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54505" y="678815"/>
            <a:ext cx="256349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4000" b="1" dirty="0" smtClean="0">
                <a:solidFill>
                  <a:srgbClr val="02B3C5"/>
                </a:solidFill>
                <a:sym typeface="+mn-ea"/>
              </a:rPr>
              <a:t>CONTENTS</a:t>
            </a:r>
            <a:r>
              <a:rPr lang="en-IN" altLang="en-US" sz="4000" b="1" dirty="0" smtClean="0">
                <a:solidFill>
                  <a:srgbClr val="02B3C5"/>
                </a:solidFill>
                <a:sym typeface="+mn-ea"/>
              </a:rPr>
              <a:t> </a:t>
            </a:r>
            <a:endParaRPr lang="en-IN" altLang="en-US" sz="4000" b="1" dirty="0" smtClean="0">
              <a:solidFill>
                <a:srgbClr val="02B3C5"/>
              </a:solidFill>
              <a:cs typeface="Calibri" panose="020F0502020204030204" pitchFamily="3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667279" y="1585973"/>
            <a:ext cx="94953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+mn-ea"/>
              </a:rPr>
              <a:t>Introduction to Precision Agriculture</a:t>
            </a:r>
            <a:endParaRPr lang="en-US" sz="24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+mn-ea"/>
              </a:rPr>
              <a:t>Objectives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+mn-ea"/>
              </a:rPr>
              <a:t>Problem Statement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+mn-ea"/>
              </a:rPr>
              <a:t>Literature Survey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ym typeface="+mn-ea"/>
              </a:rPr>
              <a:t>System </a:t>
            </a:r>
            <a:r>
              <a:rPr lang="en-US" sz="2400" dirty="0" smtClean="0">
                <a:sym typeface="+mn-ea"/>
              </a:rPr>
              <a:t>Architecture and Methodologies</a:t>
            </a:r>
            <a:endParaRPr lang="en-US" sz="2400" dirty="0" smtClean="0">
              <a:sym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zh-CN" sz="2400" dirty="0" smtClean="0">
                <a:sym typeface="+mn-ea"/>
              </a:rPr>
              <a:t>Software and Hardware </a:t>
            </a:r>
            <a:r>
              <a:rPr lang="en-US" altLang="zh-CN" sz="2400" dirty="0" smtClean="0">
                <a:sym typeface="+mn-ea"/>
              </a:rPr>
              <a:t>Requirements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zh-CN" sz="2400" dirty="0" smtClean="0">
                <a:sym typeface="+mn-ea"/>
              </a:rPr>
              <a:t>Data Flow Diagrams</a:t>
            </a:r>
            <a:endParaRPr lang="zh-CN" altLang="en-US" sz="2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+mn-ea"/>
              </a:rPr>
              <a:t>Algorithms &amp; Accuracy</a:t>
            </a:r>
            <a:endParaRPr lang="en-US" sz="24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+mn-ea"/>
              </a:rPr>
              <a:t>Advantages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+mn-ea"/>
              </a:rPr>
              <a:t>Conclusion</a:t>
            </a:r>
            <a:endParaRPr lang="en-US" sz="24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+mn-ea"/>
              </a:rPr>
              <a:t>References</a:t>
            </a:r>
            <a:endParaRPr lang="en-US" sz="24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altLang="en-US" sz="2400" dirty="0"/>
          </a:p>
        </p:txBody>
      </p:sp>
      <p:sp>
        <p:nvSpPr>
          <p:cNvPr id="17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781810" y="532448"/>
            <a:ext cx="25501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IN" altLang="en-US" sz="3600" b="1" dirty="0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Introduction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875790" y="1885071"/>
            <a:ext cx="8797925" cy="17235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2000" b="1" dirty="0" smtClean="0">
                <a:sym typeface="+mn-ea"/>
              </a:rPr>
              <a:t>WHAT IS PRECISION AGRICULTURE ?</a:t>
            </a:r>
            <a:endParaRPr lang="en-US" sz="2000" b="1" dirty="0" smtClean="0"/>
          </a:p>
          <a:p>
            <a:pPr>
              <a:buNone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ym typeface="+mn-ea"/>
              </a:rPr>
              <a:t>Precision agriculture is a modern farming technique that uses research data of soil characteristics, soil types, crop yield data collection.</a:t>
            </a:r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54505" y="678815"/>
            <a:ext cx="2326342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IN" altLang="en-US" sz="4000" b="1" dirty="0" smtClean="0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Objective </a:t>
            </a:r>
          </a:p>
        </p:txBody>
      </p:sp>
      <p:sp>
        <p:nvSpPr>
          <p:cNvPr id="17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椭圆 4"/>
          <p:cNvSpPr/>
          <p:nvPr/>
        </p:nvSpPr>
        <p:spPr>
          <a:xfrm>
            <a:off x="9947080" y="5812766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26369" y="1651147"/>
            <a:ext cx="891921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ym typeface="+mn-ea"/>
              </a:rPr>
              <a:t>To build a robust model to give a correct and accurate real-time prediction of crop in a given state for the particular soil type and climatic conditions.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ym typeface="+mn-ea"/>
              </a:rPr>
              <a:t>To provide recommendation of the best suitable crops in the area so that farmers do not incur any loss.</a:t>
            </a:r>
          </a:p>
          <a:p>
            <a:pPr marL="342900" indent="-342900"/>
            <a:endParaRPr lang="en-US" sz="22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943100" y="275273"/>
            <a:ext cx="75533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z="4400" b="1" dirty="0" smtClean="0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Problem Statement</a:t>
            </a:r>
            <a:endParaRPr lang="en-IN" altLang="en-US" sz="4400" b="1" dirty="0">
              <a:solidFill>
                <a:srgbClr val="02B3C5"/>
              </a:solidFill>
              <a:cs typeface="Calibri" panose="020F0502020204030204" pitchFamily="34" charset="0"/>
              <a:sym typeface="+mn-ea"/>
            </a:endParaRPr>
          </a:p>
        </p:txBody>
      </p:sp>
      <p:sp>
        <p:nvSpPr>
          <p:cNvPr id="14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66925" y="1440180"/>
            <a:ext cx="8780145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lang="en-US" sz="2200" dirty="0" smtClean="0"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dirty="0" smtClean="0">
                <a:sym typeface="+mn-ea"/>
              </a:rPr>
              <a:t>The common problem existing among the Indian farmers are they don’t choose the right crop based on their soil requirements and also which fertilizer to be used for their crop.</a:t>
            </a:r>
          </a:p>
          <a:p>
            <a:pPr marL="285750" indent="-285750">
              <a:lnSpc>
                <a:spcPct val="100000"/>
              </a:lnSpc>
            </a:pPr>
            <a:endParaRPr lang="en-US" sz="2200" dirty="0" smtClean="0">
              <a:sym typeface="+mn-ea"/>
            </a:endParaRPr>
          </a:p>
          <a:p>
            <a:pPr marL="285750" indent="-285750">
              <a:lnSpc>
                <a:spcPct val="100000"/>
              </a:lnSpc>
            </a:pPr>
            <a:endParaRPr lang="en-US" sz="2200" dirty="0" smtClean="0"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dirty="0" smtClean="0">
                <a:sym typeface="+mn-ea"/>
              </a:rPr>
              <a:t>This problem of farmers has been addressed through precision agriculture. 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lang="en-US" sz="2200" dirty="0" smtClean="0">
              <a:sym typeface="+mn-ea"/>
            </a:endParaRPr>
          </a:p>
          <a:p>
            <a:pPr marL="285750" indent="-285750">
              <a:lnSpc>
                <a:spcPct val="100000"/>
              </a:lnSpc>
            </a:pPr>
            <a:endParaRPr lang="en-US" sz="22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8695" y="205988"/>
            <a:ext cx="41413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400" b="1" dirty="0" smtClean="0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Literature survey</a:t>
            </a:r>
            <a:endParaRPr lang="en-IN" altLang="en-US" sz="4400" b="1" dirty="0">
              <a:solidFill>
                <a:srgbClr val="02B3C5"/>
              </a:solidFill>
              <a:cs typeface="Calibri" panose="020F0502020204030204" pitchFamily="34" charset="0"/>
              <a:sym typeface="+mn-ea"/>
            </a:endParaRPr>
          </a:p>
        </p:txBody>
      </p:sp>
      <p:sp>
        <p:nvSpPr>
          <p:cNvPr id="5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858625"/>
              </p:ext>
            </p:extLst>
          </p:nvPr>
        </p:nvGraphicFramePr>
        <p:xfrm>
          <a:off x="1838960" y="1095535"/>
          <a:ext cx="7904480" cy="5351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164"/>
                <a:gridCol w="598479"/>
                <a:gridCol w="3235841"/>
                <a:gridCol w="1677092"/>
                <a:gridCol w="1557904"/>
              </a:tblGrid>
              <a:tr h="2050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Ref. no.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Year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Paper name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Feature Selection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Highest Accuracy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87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1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2021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Intelligent Crop Recommendation System using Machine Learning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Decision Tree, KNN, Logistic Regression, SVM, Naive Bayes, Neural network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95.00%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2020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Classification of Soil and Crop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Suggestion using Machine Learning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Techniques.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KNN, Logistic Regression,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Bagged tree, SVM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91.09%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3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2020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Crop Prediction Method to Maximize Crop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Yield Rate Using Machine Learning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Techniques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KNN, Naïve Bayes,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Random Forest,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K-star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97.00%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4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2020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Soil Analysis and Crop prediction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Naïve Bayes,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Logistic Regression,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Decision Tree 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89.00%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87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5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2019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Crop Recommendation System for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Precision Agriculture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SVM, Random Forest, KNN, Bagging Technique And Naïve Bayes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90.75%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6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2018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Soil Classification Using Machine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Learning Methods and Crop Suggestion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Based on Soil Series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Gaussian SVM,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Weighted KNN,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Bagged trees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91.16%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7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2018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A Review on Data Mining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Techniques for Fertilizer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Recommendation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Clustering,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Decision Tree, SVM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87.86%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11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84985" y="476250"/>
            <a:ext cx="445808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IN" altLang="en-US" sz="4000" b="1" dirty="0" smtClean="0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System Architecture</a:t>
            </a:r>
          </a:p>
        </p:txBody>
      </p:sp>
      <p:sp>
        <p:nvSpPr>
          <p:cNvPr id="17" name="椭圆 3"/>
          <p:cNvSpPr/>
          <p:nvPr/>
        </p:nvSpPr>
        <p:spPr>
          <a:xfrm>
            <a:off x="11043700" y="5809321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椭圆 5"/>
          <p:cNvSpPr/>
          <p:nvPr/>
        </p:nvSpPr>
        <p:spPr>
          <a:xfrm>
            <a:off x="11674475" y="5564627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椭圆 6"/>
          <p:cNvSpPr/>
          <p:nvPr/>
        </p:nvSpPr>
        <p:spPr>
          <a:xfrm>
            <a:off x="11109812" y="5311287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椭圆 4"/>
          <p:cNvSpPr/>
          <p:nvPr/>
        </p:nvSpPr>
        <p:spPr>
          <a:xfrm>
            <a:off x="10453516" y="5756497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91" y="1613998"/>
            <a:ext cx="9846390" cy="3870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12014</TotalTime>
  <Words>838</Words>
  <Application>Microsoft Office PowerPoint</Application>
  <PresentationFormat>Custom</PresentationFormat>
  <Paragraphs>158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Methodologies</vt:lpstr>
      <vt:lpstr>Software &amp; Hardware Requirements</vt:lpstr>
      <vt:lpstr>PowerPoint Presentation</vt:lpstr>
      <vt:lpstr>    Algorithms &amp; Accuracy</vt:lpstr>
      <vt:lpstr>Accuracy Comparison</vt:lpstr>
      <vt:lpstr>Advantages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Atharva Labhasetwar</cp:lastModifiedBy>
  <cp:revision>84</cp:revision>
  <dcterms:created xsi:type="dcterms:W3CDTF">2015-07-04T02:09:00Z</dcterms:created>
  <dcterms:modified xsi:type="dcterms:W3CDTF">2022-05-17T18:23:16Z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1033-11.2.0.10323</vt:lpwstr>
  </property>
  <property fmtid="{D5CDD505-2E9C-101B-9397-08002B2CF9AE}" pid="3" name="ICV">
    <vt:lpwstr>90AC16B2402C454593FAA9BF82BCB067</vt:lpwstr>
  </property>
</Properties>
</file>