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4" r:id="rId7"/>
    <p:sldId id="262" r:id="rId8"/>
    <p:sldId id="263" r:id="rId9"/>
    <p:sldId id="259"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48" d="100"/>
          <a:sy n="48" d="100"/>
        </p:scale>
        <p:origin x="972"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8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61226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587216" y="0"/>
            <a:ext cx="7512367" cy="2017395"/>
          </a:xfrm>
          <a:prstGeom prst="rect">
            <a:avLst/>
          </a:prstGeom>
          <a:noFill/>
          <a:ln/>
        </p:spPr>
        <p:txBody>
          <a:bodyPr wrap="square" rtlCol="0" anchor="t"/>
          <a:lstStyle/>
          <a:p>
            <a:pPr marL="0" indent="0">
              <a:lnSpc>
                <a:spcPts val="7388"/>
              </a:lnSpc>
              <a:buNone/>
            </a:pPr>
            <a:r>
              <a:rPr lang="en-US" sz="4400" dirty="0">
                <a:solidFill>
                  <a:srgbClr val="F2F2F3"/>
                </a:solidFill>
                <a:latin typeface="Poppins" pitchFamily="34" charset="0"/>
                <a:ea typeface="Poppins" pitchFamily="34" charset="-122"/>
                <a:cs typeface="Poppins" pitchFamily="34" charset="-120"/>
              </a:rPr>
              <a:t>Examining Wavelet Transform and Huffman Coding for File Compression</a:t>
            </a:r>
            <a:endParaRPr lang="en-US" sz="4400" dirty="0"/>
          </a:p>
        </p:txBody>
      </p:sp>
      <p:sp>
        <p:nvSpPr>
          <p:cNvPr id="6" name="Text 3"/>
          <p:cNvSpPr/>
          <p:nvPr/>
        </p:nvSpPr>
        <p:spPr>
          <a:xfrm>
            <a:off x="594836" y="4323755"/>
            <a:ext cx="7504747" cy="1392078"/>
          </a:xfrm>
          <a:prstGeom prst="rect">
            <a:avLst/>
          </a:prstGeom>
          <a:noFill/>
          <a:ln/>
        </p:spPr>
        <p:txBody>
          <a:bodyPr wrap="square" rtlCol="0" anchor="t"/>
          <a:lstStyle/>
          <a:p>
            <a:pPr marL="0" indent="0">
              <a:lnSpc>
                <a:spcPts val="2741"/>
              </a:lnSpc>
              <a:buNone/>
            </a:pPr>
            <a:r>
              <a:rPr lang="en-US" sz="1713" dirty="0">
                <a:solidFill>
                  <a:srgbClr val="E5E0DF"/>
                </a:solidFill>
                <a:latin typeface="Roboto" pitchFamily="34" charset="0"/>
                <a:ea typeface="Roboto" pitchFamily="34" charset="-122"/>
                <a:cs typeface="Roboto" pitchFamily="34" charset="-120"/>
              </a:rPr>
              <a:t> This work explores the effectiveness of wavelet transform and Huffman coding for achieving high file compression ratios while preserving the perceptual quality of voice transmissions. The demand for efficient data handling systems drives the need for advanced compression techniques.</a:t>
            </a:r>
            <a:endParaRPr lang="en-US" sz="1713" dirty="0"/>
          </a:p>
        </p:txBody>
      </p:sp>
      <p:sp>
        <p:nvSpPr>
          <p:cNvPr id="7" name="Shape 4"/>
          <p:cNvSpPr/>
          <p:nvPr/>
        </p:nvSpPr>
        <p:spPr>
          <a:xfrm>
            <a:off x="815816" y="6798707"/>
            <a:ext cx="348020" cy="348020"/>
          </a:xfrm>
          <a:prstGeom prst="roundRect">
            <a:avLst>
              <a:gd name="adj" fmla="val 26271725"/>
            </a:avLst>
          </a:prstGeom>
          <a:noFill/>
          <a:ln w="7620">
            <a:solidFill>
              <a:srgbClr val="FFFFFF"/>
            </a:solidFill>
            <a:prstDash val="solid"/>
          </a:ln>
        </p:spPr>
      </p:sp>
      <p:sp>
        <p:nvSpPr>
          <p:cNvPr id="9" name="Text 5"/>
          <p:cNvSpPr/>
          <p:nvPr/>
        </p:nvSpPr>
        <p:spPr>
          <a:xfrm>
            <a:off x="1272540" y="6782395"/>
            <a:ext cx="1656993" cy="380643"/>
          </a:xfrm>
          <a:prstGeom prst="rect">
            <a:avLst/>
          </a:prstGeom>
          <a:noFill/>
          <a:ln/>
        </p:spPr>
        <p:txBody>
          <a:bodyPr wrap="none" rtlCol="0" anchor="t"/>
          <a:lstStyle/>
          <a:p>
            <a:pPr marL="0" indent="0" algn="l">
              <a:lnSpc>
                <a:spcPts val="2998"/>
              </a:lnSpc>
              <a:buNone/>
            </a:pPr>
            <a:endParaRPr lang="en-US" sz="2141" dirty="0"/>
          </a:p>
        </p:txBody>
      </p:sp>
      <p:sp>
        <p:nvSpPr>
          <p:cNvPr id="11" name="TextBox 10">
            <a:extLst>
              <a:ext uri="{FF2B5EF4-FFF2-40B4-BE49-F238E27FC236}">
                <a16:creationId xmlns:a16="http://schemas.microsoft.com/office/drawing/2014/main" id="{79BA831F-449E-669C-D1B5-2134A1679622}"/>
              </a:ext>
            </a:extLst>
          </p:cNvPr>
          <p:cNvSpPr txBox="1"/>
          <p:nvPr/>
        </p:nvSpPr>
        <p:spPr>
          <a:xfrm>
            <a:off x="1272540" y="6577346"/>
            <a:ext cx="6188927" cy="1477328"/>
          </a:xfrm>
          <a:prstGeom prst="rect">
            <a:avLst/>
          </a:prstGeom>
          <a:noFill/>
        </p:spPr>
        <p:txBody>
          <a:bodyPr wrap="square" rtlCol="0">
            <a:spAutoFit/>
          </a:bodyPr>
          <a:lstStyle/>
          <a:p>
            <a:r>
              <a:rPr lang="en-US" sz="1800" kern="1200" dirty="0">
                <a:solidFill>
                  <a:schemeClr val="bg2"/>
                </a:solidFill>
                <a:latin typeface="+mn-lt"/>
                <a:ea typeface="+mn-ea"/>
                <a:cs typeface="+mn-cs"/>
              </a:rPr>
              <a:t>Presented by,</a:t>
            </a:r>
            <a:br>
              <a:rPr lang="en-US" sz="1800" kern="1200" dirty="0">
                <a:solidFill>
                  <a:schemeClr val="bg2"/>
                </a:solidFill>
                <a:latin typeface="+mn-lt"/>
                <a:ea typeface="+mn-ea"/>
                <a:cs typeface="+mn-cs"/>
              </a:rPr>
            </a:br>
            <a:r>
              <a:rPr lang="en-US" sz="1800" kern="1200" dirty="0">
                <a:solidFill>
                  <a:schemeClr val="bg2"/>
                </a:solidFill>
                <a:latin typeface="+mn-lt"/>
                <a:ea typeface="+mn-ea"/>
                <a:cs typeface="+mn-cs"/>
              </a:rPr>
              <a:t>Krishnakumar Balachandra  Bhat</a:t>
            </a:r>
            <a:br>
              <a:rPr lang="en-US" sz="1800" kern="1200" dirty="0">
                <a:solidFill>
                  <a:schemeClr val="bg2"/>
                </a:solidFill>
                <a:latin typeface="+mn-lt"/>
                <a:ea typeface="+mn-ea"/>
                <a:cs typeface="+mn-cs"/>
              </a:rPr>
            </a:br>
            <a:r>
              <a:rPr lang="en-US" sz="1800" kern="1200" dirty="0">
                <a:solidFill>
                  <a:schemeClr val="bg2"/>
                </a:solidFill>
                <a:latin typeface="+mn-lt"/>
                <a:ea typeface="+mn-ea"/>
                <a:cs typeface="+mn-cs"/>
              </a:rPr>
              <a:t>Vadiraj B Hayagreeva</a:t>
            </a:r>
            <a:br>
              <a:rPr lang="en-US" sz="1800" kern="1200" dirty="0">
                <a:solidFill>
                  <a:schemeClr val="bg2"/>
                </a:solidFill>
                <a:latin typeface="+mn-lt"/>
                <a:ea typeface="+mn-ea"/>
                <a:cs typeface="+mn-cs"/>
              </a:rPr>
            </a:br>
            <a:r>
              <a:rPr lang="en-US" sz="1800" kern="1200" dirty="0">
                <a:solidFill>
                  <a:schemeClr val="bg2"/>
                </a:solidFill>
                <a:latin typeface="+mn-lt"/>
                <a:ea typeface="+mn-ea"/>
                <a:cs typeface="+mn-cs"/>
              </a:rPr>
              <a:t>Gururaj Deepak </a:t>
            </a:r>
            <a:r>
              <a:rPr lang="en-US" sz="1800" kern="1200" dirty="0" err="1">
                <a:solidFill>
                  <a:schemeClr val="bg2"/>
                </a:solidFill>
                <a:latin typeface="+mn-lt"/>
                <a:ea typeface="+mn-ea"/>
                <a:cs typeface="+mn-cs"/>
              </a:rPr>
              <a:t>Todurkar</a:t>
            </a:r>
            <a:br>
              <a:rPr lang="en-US" sz="1800" kern="1200" dirty="0">
                <a:solidFill>
                  <a:schemeClr val="bg2"/>
                </a:solidFill>
                <a:latin typeface="+mn-lt"/>
                <a:ea typeface="+mn-ea"/>
                <a:cs typeface="+mn-cs"/>
              </a:rPr>
            </a:br>
            <a:r>
              <a:rPr lang="en-US" sz="1800" kern="1200" dirty="0">
                <a:solidFill>
                  <a:schemeClr val="bg2"/>
                </a:solidFill>
                <a:latin typeface="+mn-lt"/>
                <a:ea typeface="+mn-ea"/>
                <a:cs typeface="+mn-cs"/>
              </a:rPr>
              <a:t>B R Manoj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136452"/>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Demand for Effective File Compression Methods</a:t>
            </a:r>
            <a:endParaRPr lang="en-US" sz="4374" dirty="0"/>
          </a:p>
        </p:txBody>
      </p:sp>
      <p:sp>
        <p:nvSpPr>
          <p:cNvPr id="6" name="Shape 3"/>
          <p:cNvSpPr/>
          <p:nvPr/>
        </p:nvSpPr>
        <p:spPr>
          <a:xfrm>
            <a:off x="4490799" y="2858453"/>
            <a:ext cx="4542115" cy="2361605"/>
          </a:xfrm>
          <a:prstGeom prst="roundRect">
            <a:avLst>
              <a:gd name="adj" fmla="val 4234"/>
            </a:avLst>
          </a:prstGeom>
          <a:solidFill>
            <a:srgbClr val="3D3D42"/>
          </a:solidFill>
          <a:ln w="7620">
            <a:solidFill>
              <a:srgbClr val="56565B"/>
            </a:solidFill>
            <a:prstDash val="solid"/>
          </a:ln>
        </p:spPr>
      </p:sp>
      <p:sp>
        <p:nvSpPr>
          <p:cNvPr id="7" name="Text 4"/>
          <p:cNvSpPr/>
          <p:nvPr/>
        </p:nvSpPr>
        <p:spPr>
          <a:xfrm>
            <a:off x="4720590" y="3088243"/>
            <a:ext cx="3113127"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Massive Data Volumes</a:t>
            </a:r>
            <a:endParaRPr lang="en-US" sz="2187" dirty="0"/>
          </a:p>
        </p:txBody>
      </p:sp>
      <p:sp>
        <p:nvSpPr>
          <p:cNvPr id="8" name="Text 5"/>
          <p:cNvSpPr/>
          <p:nvPr/>
        </p:nvSpPr>
        <p:spPr>
          <a:xfrm>
            <a:off x="4720590" y="3568660"/>
            <a:ext cx="4082534" cy="1421606"/>
          </a:xfrm>
          <a:prstGeom prst="rect">
            <a:avLst/>
          </a:prstGeom>
          <a:noFill/>
          <a:ln/>
        </p:spPr>
        <p:txBody>
          <a:bodyPr wrap="square" rtlCol="0" anchor="t"/>
          <a:lstStyle/>
          <a:p>
            <a:pPr marL="0" indent="0">
              <a:lnSpc>
                <a:spcPts val="2799"/>
              </a:lnSpc>
              <a:buNone/>
            </a:pPr>
            <a:r>
              <a:rPr lang="en-US" sz="1600" dirty="0">
                <a:solidFill>
                  <a:srgbClr val="E5E0DF"/>
                </a:solidFill>
                <a:latin typeface="Roboto" pitchFamily="34" charset="0"/>
                <a:ea typeface="Roboto" pitchFamily="34" charset="-122"/>
                <a:cs typeface="Roboto" pitchFamily="34" charset="-120"/>
              </a:rPr>
              <a:t>The exponential growth in digital content creation and storage requirements has led to an increasing need for effective file compression methods.</a:t>
            </a:r>
            <a:endParaRPr lang="en-US" sz="1600" dirty="0"/>
          </a:p>
        </p:txBody>
      </p:sp>
      <p:sp>
        <p:nvSpPr>
          <p:cNvPr id="9" name="Shape 6"/>
          <p:cNvSpPr/>
          <p:nvPr/>
        </p:nvSpPr>
        <p:spPr>
          <a:xfrm>
            <a:off x="9255085" y="2858453"/>
            <a:ext cx="4542115" cy="2361605"/>
          </a:xfrm>
          <a:prstGeom prst="roundRect">
            <a:avLst>
              <a:gd name="adj" fmla="val 4234"/>
            </a:avLst>
          </a:prstGeom>
          <a:solidFill>
            <a:srgbClr val="3D3D42"/>
          </a:solidFill>
          <a:ln w="7620">
            <a:solidFill>
              <a:srgbClr val="56565B"/>
            </a:solidFill>
            <a:prstDash val="solid"/>
          </a:ln>
        </p:spPr>
      </p:sp>
      <p:sp>
        <p:nvSpPr>
          <p:cNvPr id="10" name="Text 7"/>
          <p:cNvSpPr/>
          <p:nvPr/>
        </p:nvSpPr>
        <p:spPr>
          <a:xfrm>
            <a:off x="9484876" y="3088243"/>
            <a:ext cx="3016448"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Bandwidth Limitations</a:t>
            </a:r>
            <a:endParaRPr lang="en-US" sz="2187" dirty="0"/>
          </a:p>
        </p:txBody>
      </p:sp>
      <p:sp>
        <p:nvSpPr>
          <p:cNvPr id="11" name="Text 8"/>
          <p:cNvSpPr/>
          <p:nvPr/>
        </p:nvSpPr>
        <p:spPr>
          <a:xfrm>
            <a:off x="9484876" y="3568660"/>
            <a:ext cx="408253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Efficient compression is crucial for delivering high-quality voice and multimedia transmissions over limited bandwidth networks.</a:t>
            </a:r>
            <a:endParaRPr lang="en-US" sz="1750" dirty="0"/>
          </a:p>
        </p:txBody>
      </p:sp>
      <p:sp>
        <p:nvSpPr>
          <p:cNvPr id="12" name="Shape 9"/>
          <p:cNvSpPr/>
          <p:nvPr/>
        </p:nvSpPr>
        <p:spPr>
          <a:xfrm>
            <a:off x="4490799" y="5442228"/>
            <a:ext cx="9306401" cy="1650802"/>
          </a:xfrm>
          <a:prstGeom prst="roundRect">
            <a:avLst>
              <a:gd name="adj" fmla="val 6057"/>
            </a:avLst>
          </a:prstGeom>
          <a:solidFill>
            <a:srgbClr val="3D3D42"/>
          </a:solidFill>
          <a:ln w="7620">
            <a:solidFill>
              <a:srgbClr val="56565B"/>
            </a:solidFill>
            <a:prstDash val="solid"/>
          </a:ln>
        </p:spPr>
      </p:sp>
      <p:sp>
        <p:nvSpPr>
          <p:cNvPr id="13" name="Text 10"/>
          <p:cNvSpPr/>
          <p:nvPr/>
        </p:nvSpPr>
        <p:spPr>
          <a:xfrm>
            <a:off x="4720590" y="5672018"/>
            <a:ext cx="2902387"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Storage Optimization</a:t>
            </a:r>
            <a:endParaRPr lang="en-US" sz="2187" dirty="0"/>
          </a:p>
        </p:txBody>
      </p:sp>
      <p:sp>
        <p:nvSpPr>
          <p:cNvPr id="14" name="Text 11"/>
          <p:cNvSpPr/>
          <p:nvPr/>
        </p:nvSpPr>
        <p:spPr>
          <a:xfrm>
            <a:off x="4720590" y="6152436"/>
            <a:ext cx="8846820"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Compression techniques can significantly reduce storage requirements, enabling more data to be stored on limited physical media.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dirty="0">
                <a:solidFill>
                  <a:srgbClr val="F2F2F3"/>
                </a:solidFill>
                <a:latin typeface="Poppins" pitchFamily="34" charset="0"/>
                <a:ea typeface="Poppins" pitchFamily="34" charset="-122"/>
                <a:cs typeface="Poppins" pitchFamily="34" charset="-120"/>
              </a:rPr>
              <a:t>Speech Signal Transformation: Using Wavelet Transform</a:t>
            </a:r>
            <a:endParaRPr lang="en-US" sz="4338" dirty="0"/>
          </a:p>
        </p:txBody>
      </p:sp>
      <p:sp>
        <p:nvSpPr>
          <p:cNvPr id="6" name="Shape 3"/>
          <p:cNvSpPr/>
          <p:nvPr/>
        </p:nvSpPr>
        <p:spPr>
          <a:xfrm>
            <a:off x="1134785" y="2315170"/>
            <a:ext cx="44053" cy="5306854"/>
          </a:xfrm>
          <a:prstGeom prst="roundRect">
            <a:avLst>
              <a:gd name="adj" fmla="val 225099"/>
            </a:avLst>
          </a:prstGeom>
          <a:solidFill>
            <a:srgbClr val="56565B"/>
          </a:solidFill>
          <a:ln/>
        </p:spPr>
      </p:sp>
      <p:sp>
        <p:nvSpPr>
          <p:cNvPr id="7" name="Shape 4"/>
          <p:cNvSpPr/>
          <p:nvPr/>
        </p:nvSpPr>
        <p:spPr>
          <a:xfrm>
            <a:off x="1404699" y="2713077"/>
            <a:ext cx="771168" cy="44053"/>
          </a:xfrm>
          <a:prstGeom prst="roundRect">
            <a:avLst>
              <a:gd name="adj" fmla="val 225099"/>
            </a:avLst>
          </a:prstGeom>
          <a:solidFill>
            <a:srgbClr val="56565B"/>
          </a:solidFill>
          <a:ln/>
        </p:spPr>
      </p:sp>
      <p:sp>
        <p:nvSpPr>
          <p:cNvPr id="8" name="Shape 5"/>
          <p:cNvSpPr/>
          <p:nvPr/>
        </p:nvSpPr>
        <p:spPr>
          <a:xfrm>
            <a:off x="908923" y="2487335"/>
            <a:ext cx="495776" cy="495776"/>
          </a:xfrm>
          <a:prstGeom prst="roundRect">
            <a:avLst>
              <a:gd name="adj" fmla="val 20002"/>
            </a:avLst>
          </a:prstGeom>
          <a:solidFill>
            <a:srgbClr val="3D3D42"/>
          </a:solidFill>
          <a:ln w="7620">
            <a:solidFill>
              <a:srgbClr val="56565B"/>
            </a:solidFill>
            <a:prstDash val="solid"/>
          </a:ln>
        </p:spPr>
      </p:sp>
      <p:sp>
        <p:nvSpPr>
          <p:cNvPr id="9" name="Text 6"/>
          <p:cNvSpPr/>
          <p:nvPr/>
        </p:nvSpPr>
        <p:spPr>
          <a:xfrm>
            <a:off x="1108472" y="2528649"/>
            <a:ext cx="96560" cy="413147"/>
          </a:xfrm>
          <a:prstGeom prst="rect">
            <a:avLst/>
          </a:prstGeom>
          <a:noFill/>
          <a:ln/>
        </p:spPr>
        <p:txBody>
          <a:bodyPr wrap="none" rtlCol="0" anchor="t"/>
          <a:lstStyle/>
          <a:p>
            <a:pPr marL="0" indent="0" algn="ctr">
              <a:lnSpc>
                <a:spcPts val="3253"/>
              </a:lnSpc>
              <a:buNone/>
            </a:pPr>
            <a:r>
              <a:rPr lang="en-US" sz="2603" dirty="0">
                <a:solidFill>
                  <a:srgbClr val="E5E0DF"/>
                </a:solidFill>
                <a:latin typeface="Poppins" pitchFamily="34" charset="0"/>
                <a:ea typeface="Poppins" pitchFamily="34" charset="-122"/>
                <a:cs typeface="Poppins" pitchFamily="34" charset="-120"/>
              </a:rPr>
              <a:t>1</a:t>
            </a:r>
            <a:endParaRPr lang="en-US" sz="2603" dirty="0"/>
          </a:p>
        </p:txBody>
      </p:sp>
      <p:sp>
        <p:nvSpPr>
          <p:cNvPr id="10" name="Text 7"/>
          <p:cNvSpPr/>
          <p:nvPr/>
        </p:nvSpPr>
        <p:spPr>
          <a:xfrm>
            <a:off x="2368748" y="2535436"/>
            <a:ext cx="2975253" cy="344329"/>
          </a:xfrm>
          <a:prstGeom prst="rect">
            <a:avLst/>
          </a:prstGeom>
          <a:noFill/>
          <a:ln/>
        </p:spPr>
        <p:txBody>
          <a:bodyPr wrap="none" rtlCol="0" anchor="t"/>
          <a:lstStyle/>
          <a:p>
            <a:pPr marL="0" indent="0" algn="l">
              <a:lnSpc>
                <a:spcPts val="2711"/>
              </a:lnSpc>
              <a:buNone/>
            </a:pPr>
            <a:r>
              <a:rPr lang="en-US" sz="2169" dirty="0">
                <a:solidFill>
                  <a:srgbClr val="E5E0DF"/>
                </a:solidFill>
                <a:latin typeface="Poppins" pitchFamily="34" charset="0"/>
                <a:ea typeface="Poppins" pitchFamily="34" charset="-122"/>
                <a:cs typeface="Poppins" pitchFamily="34" charset="-120"/>
              </a:rPr>
              <a:t>Signal Decomposition</a:t>
            </a:r>
            <a:endParaRPr lang="en-US" sz="2169" dirty="0"/>
          </a:p>
        </p:txBody>
      </p:sp>
      <p:sp>
        <p:nvSpPr>
          <p:cNvPr id="11" name="Text 8"/>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E5E0DF"/>
                </a:solidFill>
                <a:latin typeface="Roboto" pitchFamily="34" charset="0"/>
                <a:ea typeface="Roboto" pitchFamily="34" charset="-122"/>
                <a:cs typeface="Roboto" pitchFamily="34" charset="-120"/>
              </a:rPr>
              <a:t>The speech signal is decomposed into different frequency subbands using the wavelet transform, capturing both time and frequency information.</a:t>
            </a:r>
            <a:endParaRPr lang="en-US" sz="1735" dirty="0"/>
          </a:p>
        </p:txBody>
      </p:sp>
      <p:sp>
        <p:nvSpPr>
          <p:cNvPr id="12" name="Shape 9"/>
          <p:cNvSpPr/>
          <p:nvPr/>
        </p:nvSpPr>
        <p:spPr>
          <a:xfrm>
            <a:off x="1404699" y="4555450"/>
            <a:ext cx="771168" cy="44053"/>
          </a:xfrm>
          <a:prstGeom prst="roundRect">
            <a:avLst>
              <a:gd name="adj" fmla="val 225099"/>
            </a:avLst>
          </a:prstGeom>
          <a:solidFill>
            <a:srgbClr val="56565B"/>
          </a:solidFill>
          <a:ln/>
        </p:spPr>
      </p:sp>
      <p:sp>
        <p:nvSpPr>
          <p:cNvPr id="13" name="Shape 10"/>
          <p:cNvSpPr/>
          <p:nvPr/>
        </p:nvSpPr>
        <p:spPr>
          <a:xfrm>
            <a:off x="908923" y="4329708"/>
            <a:ext cx="495776" cy="495776"/>
          </a:xfrm>
          <a:prstGeom prst="roundRect">
            <a:avLst>
              <a:gd name="adj" fmla="val 20002"/>
            </a:avLst>
          </a:prstGeom>
          <a:solidFill>
            <a:srgbClr val="3D3D42"/>
          </a:solidFill>
          <a:ln w="7620">
            <a:solidFill>
              <a:srgbClr val="56565B"/>
            </a:solidFill>
            <a:prstDash val="solid"/>
          </a:ln>
        </p:spPr>
      </p:sp>
      <p:sp>
        <p:nvSpPr>
          <p:cNvPr id="14" name="Text 11"/>
          <p:cNvSpPr/>
          <p:nvPr/>
        </p:nvSpPr>
        <p:spPr>
          <a:xfrm>
            <a:off x="1062276" y="4371023"/>
            <a:ext cx="189071" cy="413147"/>
          </a:xfrm>
          <a:prstGeom prst="rect">
            <a:avLst/>
          </a:prstGeom>
          <a:noFill/>
          <a:ln/>
        </p:spPr>
        <p:txBody>
          <a:bodyPr wrap="none" rtlCol="0" anchor="t"/>
          <a:lstStyle/>
          <a:p>
            <a:pPr marL="0" indent="0" algn="ctr">
              <a:lnSpc>
                <a:spcPts val="3253"/>
              </a:lnSpc>
              <a:buNone/>
            </a:pPr>
            <a:r>
              <a:rPr lang="en-US" sz="2603" dirty="0">
                <a:solidFill>
                  <a:srgbClr val="E5E0DF"/>
                </a:solidFill>
                <a:latin typeface="Poppins" pitchFamily="34" charset="0"/>
                <a:ea typeface="Poppins" pitchFamily="34" charset="-122"/>
                <a:cs typeface="Poppins" pitchFamily="34" charset="-120"/>
              </a:rPr>
              <a:t>2</a:t>
            </a:r>
            <a:endParaRPr lang="en-US" sz="2603" dirty="0"/>
          </a:p>
        </p:txBody>
      </p:sp>
      <p:sp>
        <p:nvSpPr>
          <p:cNvPr id="15" name="Text 12"/>
          <p:cNvSpPr/>
          <p:nvPr/>
        </p:nvSpPr>
        <p:spPr>
          <a:xfrm>
            <a:off x="2368748" y="4377809"/>
            <a:ext cx="3344108" cy="344329"/>
          </a:xfrm>
          <a:prstGeom prst="rect">
            <a:avLst/>
          </a:prstGeom>
          <a:noFill/>
          <a:ln/>
        </p:spPr>
        <p:txBody>
          <a:bodyPr wrap="none" rtlCol="0" anchor="t"/>
          <a:lstStyle/>
          <a:p>
            <a:pPr marL="0" indent="0" algn="l">
              <a:lnSpc>
                <a:spcPts val="2711"/>
              </a:lnSpc>
              <a:buNone/>
            </a:pPr>
            <a:r>
              <a:rPr lang="en-US" sz="2169" dirty="0">
                <a:solidFill>
                  <a:srgbClr val="E5E0DF"/>
                </a:solidFill>
                <a:latin typeface="Poppins" pitchFamily="34" charset="0"/>
                <a:ea typeface="Poppins" pitchFamily="34" charset="-122"/>
                <a:cs typeface="Poppins" pitchFamily="34" charset="-120"/>
              </a:rPr>
              <a:t>Multi-Resolution Analysis</a:t>
            </a:r>
            <a:endParaRPr lang="en-US" sz="2169" dirty="0"/>
          </a:p>
        </p:txBody>
      </p:sp>
      <p:sp>
        <p:nvSpPr>
          <p:cNvPr id="16"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E5E0DF"/>
                </a:solidFill>
                <a:latin typeface="Roboto" pitchFamily="34" charset="0"/>
                <a:ea typeface="Roboto" pitchFamily="34" charset="-122"/>
                <a:cs typeface="Roboto" pitchFamily="34" charset="-120"/>
              </a:rPr>
              <a:t>The wavelet transform provides a multi-resolution representation of the signal, allowing for selective compression of different frequency components.</a:t>
            </a:r>
            <a:endParaRPr lang="en-US" sz="1735" dirty="0"/>
          </a:p>
        </p:txBody>
      </p:sp>
      <p:sp>
        <p:nvSpPr>
          <p:cNvPr id="17" name="Shape 14"/>
          <p:cNvSpPr/>
          <p:nvPr/>
        </p:nvSpPr>
        <p:spPr>
          <a:xfrm>
            <a:off x="1404699" y="6397823"/>
            <a:ext cx="771168" cy="44053"/>
          </a:xfrm>
          <a:prstGeom prst="roundRect">
            <a:avLst>
              <a:gd name="adj" fmla="val 225099"/>
            </a:avLst>
          </a:prstGeom>
          <a:solidFill>
            <a:srgbClr val="56565B"/>
          </a:solidFill>
          <a:ln/>
        </p:spPr>
      </p:sp>
      <p:sp>
        <p:nvSpPr>
          <p:cNvPr id="18" name="Shape 15"/>
          <p:cNvSpPr/>
          <p:nvPr/>
        </p:nvSpPr>
        <p:spPr>
          <a:xfrm>
            <a:off x="908923" y="6172081"/>
            <a:ext cx="495776" cy="495776"/>
          </a:xfrm>
          <a:prstGeom prst="roundRect">
            <a:avLst>
              <a:gd name="adj" fmla="val 20002"/>
            </a:avLst>
          </a:prstGeom>
          <a:solidFill>
            <a:srgbClr val="3D3D42"/>
          </a:solidFill>
          <a:ln w="7620">
            <a:solidFill>
              <a:srgbClr val="56565B"/>
            </a:solidFill>
            <a:prstDash val="solid"/>
          </a:ln>
        </p:spPr>
      </p:sp>
      <p:sp>
        <p:nvSpPr>
          <p:cNvPr id="19" name="Text 16"/>
          <p:cNvSpPr/>
          <p:nvPr/>
        </p:nvSpPr>
        <p:spPr>
          <a:xfrm>
            <a:off x="1060133" y="6213396"/>
            <a:ext cx="193358" cy="413147"/>
          </a:xfrm>
          <a:prstGeom prst="rect">
            <a:avLst/>
          </a:prstGeom>
          <a:noFill/>
          <a:ln/>
        </p:spPr>
        <p:txBody>
          <a:bodyPr wrap="none" rtlCol="0" anchor="t"/>
          <a:lstStyle/>
          <a:p>
            <a:pPr marL="0" indent="0" algn="ctr">
              <a:lnSpc>
                <a:spcPts val="3253"/>
              </a:lnSpc>
              <a:buNone/>
            </a:pPr>
            <a:r>
              <a:rPr lang="en-US" sz="2603" dirty="0">
                <a:solidFill>
                  <a:srgbClr val="E5E0DF"/>
                </a:solidFill>
                <a:latin typeface="Poppins" pitchFamily="34" charset="0"/>
                <a:ea typeface="Poppins" pitchFamily="34" charset="-122"/>
                <a:cs typeface="Poppins" pitchFamily="34" charset="-120"/>
              </a:rPr>
              <a:t>3</a:t>
            </a:r>
            <a:endParaRPr lang="en-US" sz="2603" dirty="0"/>
          </a:p>
        </p:txBody>
      </p:sp>
      <p:sp>
        <p:nvSpPr>
          <p:cNvPr id="20" name="Text 17"/>
          <p:cNvSpPr/>
          <p:nvPr/>
        </p:nvSpPr>
        <p:spPr>
          <a:xfrm>
            <a:off x="2368748" y="6220182"/>
            <a:ext cx="2754511" cy="344329"/>
          </a:xfrm>
          <a:prstGeom prst="rect">
            <a:avLst/>
          </a:prstGeom>
          <a:noFill/>
          <a:ln/>
        </p:spPr>
        <p:txBody>
          <a:bodyPr wrap="none" rtlCol="0" anchor="t"/>
          <a:lstStyle/>
          <a:p>
            <a:pPr marL="0" indent="0" algn="l">
              <a:lnSpc>
                <a:spcPts val="2711"/>
              </a:lnSpc>
              <a:buNone/>
            </a:pPr>
            <a:r>
              <a:rPr lang="en-US" sz="2169" dirty="0">
                <a:solidFill>
                  <a:srgbClr val="E5E0DF"/>
                </a:solidFill>
                <a:latin typeface="Poppins" pitchFamily="34" charset="0"/>
                <a:ea typeface="Poppins" pitchFamily="34" charset="-122"/>
                <a:cs typeface="Poppins" pitchFamily="34" charset="-120"/>
              </a:rPr>
              <a:t>Efficient Encoding</a:t>
            </a:r>
            <a:endParaRPr lang="en-US" sz="2169" dirty="0"/>
          </a:p>
        </p:txBody>
      </p:sp>
      <p:sp>
        <p:nvSpPr>
          <p:cNvPr id="21"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E5E0DF"/>
                </a:solidFill>
                <a:latin typeface="Roboto" pitchFamily="34" charset="0"/>
                <a:ea typeface="Roboto" pitchFamily="34" charset="-122"/>
                <a:cs typeface="Roboto" pitchFamily="34" charset="-120"/>
              </a:rPr>
              <a:t>The transformed signal can be efficiently encoded using techniques like Huffman coding, achieving high compression ratios.</a:t>
            </a:r>
            <a:endParaRPr lang="en-US" sz="17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14630400" cy="2210514"/>
          </a:xfrm>
          <a:prstGeom prst="rect">
            <a:avLst/>
          </a:prstGeom>
        </p:spPr>
      </p:pic>
      <p:sp>
        <p:nvSpPr>
          <p:cNvPr id="5" name="Text 2"/>
          <p:cNvSpPr/>
          <p:nvPr/>
        </p:nvSpPr>
        <p:spPr>
          <a:xfrm>
            <a:off x="3115151" y="2698194"/>
            <a:ext cx="8399978" cy="1657707"/>
          </a:xfrm>
          <a:prstGeom prst="rect">
            <a:avLst/>
          </a:prstGeom>
          <a:noFill/>
          <a:ln/>
        </p:spPr>
        <p:txBody>
          <a:bodyPr wrap="square" rtlCol="0" anchor="t"/>
          <a:lstStyle/>
          <a:p>
            <a:pPr marL="0" indent="0">
              <a:lnSpc>
                <a:spcPts val="4351"/>
              </a:lnSpc>
              <a:buNone/>
            </a:pPr>
            <a:r>
              <a:rPr lang="en-US" sz="3481" dirty="0">
                <a:solidFill>
                  <a:srgbClr val="F2F2F3"/>
                </a:solidFill>
                <a:latin typeface="Poppins" pitchFamily="34" charset="0"/>
                <a:ea typeface="Poppins" pitchFamily="34" charset="-122"/>
                <a:cs typeface="Poppins" pitchFamily="34" charset="-120"/>
              </a:rPr>
              <a:t>Perceptual Quality Preservation: Maintaining Consistency in Voice Transmissions</a:t>
            </a:r>
            <a:endParaRPr lang="en-US" sz="3481" dirty="0"/>
          </a:p>
        </p:txBody>
      </p:sp>
      <p:sp>
        <p:nvSpPr>
          <p:cNvPr id="6" name="Shape 3"/>
          <p:cNvSpPr/>
          <p:nvPr/>
        </p:nvSpPr>
        <p:spPr>
          <a:xfrm>
            <a:off x="3115151" y="4759166"/>
            <a:ext cx="397788" cy="397788"/>
          </a:xfrm>
          <a:prstGeom prst="roundRect">
            <a:avLst>
              <a:gd name="adj" fmla="val 20005"/>
            </a:avLst>
          </a:prstGeom>
          <a:solidFill>
            <a:srgbClr val="3D3D42"/>
          </a:solidFill>
          <a:ln w="7620">
            <a:solidFill>
              <a:srgbClr val="56565B"/>
            </a:solidFill>
            <a:prstDash val="solid"/>
          </a:ln>
        </p:spPr>
      </p:sp>
      <p:sp>
        <p:nvSpPr>
          <p:cNvPr id="7" name="Text 4"/>
          <p:cNvSpPr/>
          <p:nvPr/>
        </p:nvSpPr>
        <p:spPr>
          <a:xfrm>
            <a:off x="3275290" y="4792266"/>
            <a:ext cx="77510" cy="331589"/>
          </a:xfrm>
          <a:prstGeom prst="rect">
            <a:avLst/>
          </a:prstGeom>
          <a:noFill/>
          <a:ln/>
        </p:spPr>
        <p:txBody>
          <a:bodyPr wrap="none" rtlCol="0" anchor="t"/>
          <a:lstStyle/>
          <a:p>
            <a:pPr marL="0" indent="0" algn="ctr">
              <a:lnSpc>
                <a:spcPts val="2611"/>
              </a:lnSpc>
              <a:buNone/>
            </a:pPr>
            <a:r>
              <a:rPr lang="en-US" sz="2089" dirty="0">
                <a:solidFill>
                  <a:srgbClr val="E5E0DF"/>
                </a:solidFill>
                <a:latin typeface="Poppins" pitchFamily="34" charset="0"/>
                <a:ea typeface="Poppins" pitchFamily="34" charset="-122"/>
                <a:cs typeface="Poppins" pitchFamily="34" charset="-120"/>
              </a:rPr>
              <a:t>1</a:t>
            </a:r>
            <a:endParaRPr lang="en-US" sz="2089" dirty="0"/>
          </a:p>
        </p:txBody>
      </p:sp>
      <p:sp>
        <p:nvSpPr>
          <p:cNvPr id="8" name="Text 5"/>
          <p:cNvSpPr/>
          <p:nvPr/>
        </p:nvSpPr>
        <p:spPr>
          <a:xfrm>
            <a:off x="3689747" y="4819888"/>
            <a:ext cx="2107525" cy="552688"/>
          </a:xfrm>
          <a:prstGeom prst="rect">
            <a:avLst/>
          </a:prstGeom>
          <a:noFill/>
          <a:ln/>
        </p:spPr>
        <p:txBody>
          <a:bodyPr wrap="square" rtlCol="0" anchor="t"/>
          <a:lstStyle/>
          <a:p>
            <a:pPr marL="0" indent="0">
              <a:lnSpc>
                <a:spcPts val="2176"/>
              </a:lnSpc>
              <a:buNone/>
            </a:pPr>
            <a:r>
              <a:rPr lang="en-US" sz="1500" dirty="0">
                <a:solidFill>
                  <a:srgbClr val="E5E0DF"/>
                </a:solidFill>
                <a:latin typeface="Poppins" pitchFamily="34" charset="0"/>
                <a:ea typeface="Poppins" pitchFamily="34" charset="-122"/>
                <a:cs typeface="Poppins" pitchFamily="34" charset="-120"/>
              </a:rPr>
              <a:t>Preserving Spectral Information</a:t>
            </a:r>
            <a:endParaRPr lang="en-US" sz="1500" dirty="0"/>
          </a:p>
        </p:txBody>
      </p:sp>
      <p:sp>
        <p:nvSpPr>
          <p:cNvPr id="9" name="Text 6"/>
          <p:cNvSpPr/>
          <p:nvPr/>
        </p:nvSpPr>
        <p:spPr>
          <a:xfrm>
            <a:off x="3689747" y="5478661"/>
            <a:ext cx="2107525" cy="1980248"/>
          </a:xfrm>
          <a:prstGeom prst="rect">
            <a:avLst/>
          </a:prstGeom>
          <a:noFill/>
          <a:ln/>
        </p:spPr>
        <p:txBody>
          <a:bodyPr wrap="square" rtlCol="0" anchor="t"/>
          <a:lstStyle/>
          <a:p>
            <a:pPr marL="0" indent="0">
              <a:lnSpc>
                <a:spcPts val="2228"/>
              </a:lnSpc>
              <a:buNone/>
            </a:pPr>
            <a:r>
              <a:rPr lang="en-US" sz="1392" dirty="0">
                <a:solidFill>
                  <a:srgbClr val="E5E0DF"/>
                </a:solidFill>
                <a:latin typeface="Roboto" pitchFamily="34" charset="0"/>
                <a:ea typeface="Roboto" pitchFamily="34" charset="-122"/>
                <a:cs typeface="Roboto" pitchFamily="34" charset="-120"/>
              </a:rPr>
              <a:t>The wavelet transform preserves the spectral characteristics of the speech signal, ensuring that the perceptual quality is maintained after compression.</a:t>
            </a:r>
            <a:endParaRPr lang="en-US" sz="1392" dirty="0"/>
          </a:p>
        </p:txBody>
      </p:sp>
      <p:sp>
        <p:nvSpPr>
          <p:cNvPr id="10" name="Shape 7"/>
          <p:cNvSpPr/>
          <p:nvPr/>
        </p:nvSpPr>
        <p:spPr>
          <a:xfrm>
            <a:off x="5974080" y="4759166"/>
            <a:ext cx="397788" cy="397788"/>
          </a:xfrm>
          <a:prstGeom prst="roundRect">
            <a:avLst>
              <a:gd name="adj" fmla="val 20005"/>
            </a:avLst>
          </a:prstGeom>
          <a:solidFill>
            <a:srgbClr val="3D3D42"/>
          </a:solidFill>
          <a:ln w="7620">
            <a:solidFill>
              <a:srgbClr val="56565B"/>
            </a:solidFill>
            <a:prstDash val="solid"/>
          </a:ln>
        </p:spPr>
      </p:sp>
      <p:sp>
        <p:nvSpPr>
          <p:cNvPr id="11" name="Text 8"/>
          <p:cNvSpPr/>
          <p:nvPr/>
        </p:nvSpPr>
        <p:spPr>
          <a:xfrm>
            <a:off x="6097072" y="4792266"/>
            <a:ext cx="151686" cy="331589"/>
          </a:xfrm>
          <a:prstGeom prst="rect">
            <a:avLst/>
          </a:prstGeom>
          <a:noFill/>
          <a:ln/>
        </p:spPr>
        <p:txBody>
          <a:bodyPr wrap="none" rtlCol="0" anchor="t"/>
          <a:lstStyle/>
          <a:p>
            <a:pPr marL="0" indent="0" algn="ctr">
              <a:lnSpc>
                <a:spcPts val="2611"/>
              </a:lnSpc>
              <a:buNone/>
            </a:pPr>
            <a:r>
              <a:rPr lang="en-US" sz="2089" dirty="0">
                <a:solidFill>
                  <a:srgbClr val="E5E0DF"/>
                </a:solidFill>
                <a:latin typeface="Poppins" pitchFamily="34" charset="0"/>
                <a:ea typeface="Poppins" pitchFamily="34" charset="-122"/>
                <a:cs typeface="Poppins" pitchFamily="34" charset="-120"/>
              </a:rPr>
              <a:t>2</a:t>
            </a:r>
            <a:endParaRPr lang="en-US" sz="2089" dirty="0"/>
          </a:p>
        </p:txBody>
      </p:sp>
      <p:sp>
        <p:nvSpPr>
          <p:cNvPr id="12" name="Text 9"/>
          <p:cNvSpPr/>
          <p:nvPr/>
        </p:nvSpPr>
        <p:spPr>
          <a:xfrm>
            <a:off x="6548676" y="4819888"/>
            <a:ext cx="2107525" cy="552688"/>
          </a:xfrm>
          <a:prstGeom prst="rect">
            <a:avLst/>
          </a:prstGeom>
          <a:noFill/>
          <a:ln/>
        </p:spPr>
        <p:txBody>
          <a:bodyPr wrap="square" rtlCol="0" anchor="t"/>
          <a:lstStyle/>
          <a:p>
            <a:pPr marL="0" indent="0">
              <a:lnSpc>
                <a:spcPts val="2176"/>
              </a:lnSpc>
              <a:buNone/>
            </a:pPr>
            <a:r>
              <a:rPr lang="en-US" sz="1741" dirty="0">
                <a:solidFill>
                  <a:srgbClr val="E5E0DF"/>
                </a:solidFill>
                <a:latin typeface="Poppins" pitchFamily="34" charset="0"/>
                <a:ea typeface="Poppins" pitchFamily="34" charset="-122"/>
                <a:cs typeface="Poppins" pitchFamily="34" charset="-120"/>
              </a:rPr>
              <a:t>Optimizing Bit Allocation</a:t>
            </a:r>
            <a:endParaRPr lang="en-US" sz="1741" dirty="0"/>
          </a:p>
        </p:txBody>
      </p:sp>
      <p:sp>
        <p:nvSpPr>
          <p:cNvPr id="13" name="Text 10"/>
          <p:cNvSpPr/>
          <p:nvPr/>
        </p:nvSpPr>
        <p:spPr>
          <a:xfrm>
            <a:off x="6548676" y="5478661"/>
            <a:ext cx="2107525" cy="2263140"/>
          </a:xfrm>
          <a:prstGeom prst="rect">
            <a:avLst/>
          </a:prstGeom>
          <a:noFill/>
          <a:ln/>
        </p:spPr>
        <p:txBody>
          <a:bodyPr wrap="square" rtlCol="0" anchor="t"/>
          <a:lstStyle/>
          <a:p>
            <a:pPr marL="0" indent="0">
              <a:lnSpc>
                <a:spcPts val="2228"/>
              </a:lnSpc>
              <a:buNone/>
            </a:pPr>
            <a:r>
              <a:rPr lang="en-US" sz="1392" dirty="0">
                <a:solidFill>
                  <a:srgbClr val="E5E0DF"/>
                </a:solidFill>
                <a:latin typeface="Roboto" pitchFamily="34" charset="0"/>
                <a:ea typeface="Roboto" pitchFamily="34" charset="-122"/>
                <a:cs typeface="Roboto" pitchFamily="34" charset="-120"/>
              </a:rPr>
              <a:t>The system allocates more bits to the perceptually important frequency subbands, while compressing the less significant components, to maintain the overall voice quality.</a:t>
            </a:r>
            <a:endParaRPr lang="en-US" sz="1392" dirty="0"/>
          </a:p>
        </p:txBody>
      </p:sp>
      <p:sp>
        <p:nvSpPr>
          <p:cNvPr id="14" name="Shape 11"/>
          <p:cNvSpPr/>
          <p:nvPr/>
        </p:nvSpPr>
        <p:spPr>
          <a:xfrm>
            <a:off x="8833009" y="4759166"/>
            <a:ext cx="397788" cy="397788"/>
          </a:xfrm>
          <a:prstGeom prst="roundRect">
            <a:avLst>
              <a:gd name="adj" fmla="val 20005"/>
            </a:avLst>
          </a:prstGeom>
          <a:solidFill>
            <a:srgbClr val="3D3D42"/>
          </a:solidFill>
          <a:ln w="7620">
            <a:solidFill>
              <a:srgbClr val="56565B"/>
            </a:solidFill>
            <a:prstDash val="solid"/>
          </a:ln>
        </p:spPr>
      </p:sp>
      <p:sp>
        <p:nvSpPr>
          <p:cNvPr id="15" name="Text 12"/>
          <p:cNvSpPr/>
          <p:nvPr/>
        </p:nvSpPr>
        <p:spPr>
          <a:xfrm>
            <a:off x="8954333" y="4792266"/>
            <a:ext cx="155138" cy="331589"/>
          </a:xfrm>
          <a:prstGeom prst="rect">
            <a:avLst/>
          </a:prstGeom>
          <a:noFill/>
          <a:ln/>
        </p:spPr>
        <p:txBody>
          <a:bodyPr wrap="none" rtlCol="0" anchor="t"/>
          <a:lstStyle/>
          <a:p>
            <a:pPr marL="0" indent="0" algn="ctr">
              <a:lnSpc>
                <a:spcPts val="2611"/>
              </a:lnSpc>
              <a:buNone/>
            </a:pPr>
            <a:r>
              <a:rPr lang="en-US" sz="2089" dirty="0">
                <a:solidFill>
                  <a:srgbClr val="E5E0DF"/>
                </a:solidFill>
                <a:latin typeface="Poppins" pitchFamily="34" charset="0"/>
                <a:ea typeface="Poppins" pitchFamily="34" charset="-122"/>
                <a:cs typeface="Poppins" pitchFamily="34" charset="-120"/>
              </a:rPr>
              <a:t>3</a:t>
            </a:r>
            <a:endParaRPr lang="en-US" sz="2089" dirty="0"/>
          </a:p>
        </p:txBody>
      </p:sp>
      <p:sp>
        <p:nvSpPr>
          <p:cNvPr id="16" name="Text 13"/>
          <p:cNvSpPr/>
          <p:nvPr/>
        </p:nvSpPr>
        <p:spPr>
          <a:xfrm>
            <a:off x="9407604" y="4819888"/>
            <a:ext cx="2107525" cy="552688"/>
          </a:xfrm>
          <a:prstGeom prst="rect">
            <a:avLst/>
          </a:prstGeom>
          <a:noFill/>
          <a:ln/>
        </p:spPr>
        <p:txBody>
          <a:bodyPr wrap="square" rtlCol="0" anchor="t"/>
          <a:lstStyle/>
          <a:p>
            <a:pPr marL="0" indent="0">
              <a:lnSpc>
                <a:spcPts val="2176"/>
              </a:lnSpc>
              <a:buNone/>
            </a:pPr>
            <a:r>
              <a:rPr lang="en-US" sz="1741" dirty="0">
                <a:solidFill>
                  <a:srgbClr val="E5E0DF"/>
                </a:solidFill>
                <a:latin typeface="Poppins" pitchFamily="34" charset="0"/>
                <a:ea typeface="Poppins" pitchFamily="34" charset="-122"/>
                <a:cs typeface="Poppins" pitchFamily="34" charset="-120"/>
              </a:rPr>
              <a:t>Subjective Evaluation</a:t>
            </a:r>
            <a:endParaRPr lang="en-US" sz="1741" dirty="0"/>
          </a:p>
        </p:txBody>
      </p:sp>
      <p:sp>
        <p:nvSpPr>
          <p:cNvPr id="17" name="Text 14"/>
          <p:cNvSpPr/>
          <p:nvPr/>
        </p:nvSpPr>
        <p:spPr>
          <a:xfrm>
            <a:off x="9407604" y="5478661"/>
            <a:ext cx="2107525" cy="2263140"/>
          </a:xfrm>
          <a:prstGeom prst="rect">
            <a:avLst/>
          </a:prstGeom>
          <a:noFill/>
          <a:ln/>
        </p:spPr>
        <p:txBody>
          <a:bodyPr wrap="square" rtlCol="0" anchor="t"/>
          <a:lstStyle/>
          <a:p>
            <a:pPr marL="0" indent="0">
              <a:lnSpc>
                <a:spcPts val="2228"/>
              </a:lnSpc>
              <a:buNone/>
            </a:pPr>
            <a:r>
              <a:rPr lang="en-US" sz="1392" dirty="0">
                <a:solidFill>
                  <a:srgbClr val="E5E0DF"/>
                </a:solidFill>
                <a:latin typeface="Roboto" pitchFamily="34" charset="0"/>
                <a:ea typeface="Roboto" pitchFamily="34" charset="-122"/>
                <a:cs typeface="Roboto" pitchFamily="34" charset="-120"/>
              </a:rPr>
              <a:t>The compressed speech samples are evaluated through subjective listening tests to ensure that the perceptual quality remains consistent with the original, uncompressed signal.</a:t>
            </a:r>
            <a:endParaRPr lang="en-US" sz="139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347430"/>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Experimental Setup and Evaluation Metrics</a:t>
            </a:r>
            <a:endParaRPr lang="en-US" sz="4374" dirty="0"/>
          </a:p>
        </p:txBody>
      </p:sp>
      <p:pic>
        <p:nvPicPr>
          <p:cNvPr id="5" name="Image 0" descr="preencoded.png"/>
          <p:cNvPicPr>
            <a:picLocks noChangeAspect="1"/>
          </p:cNvPicPr>
          <p:nvPr/>
        </p:nvPicPr>
        <p:blipFill>
          <a:blip r:embed="rId3"/>
          <a:stretch>
            <a:fillRect/>
          </a:stretch>
        </p:blipFill>
        <p:spPr>
          <a:xfrm>
            <a:off x="2037993" y="3180517"/>
            <a:ext cx="3518059" cy="888682"/>
          </a:xfrm>
          <a:prstGeom prst="rect">
            <a:avLst/>
          </a:prstGeom>
        </p:spPr>
      </p:pic>
      <p:sp>
        <p:nvSpPr>
          <p:cNvPr id="6" name="Text 3"/>
          <p:cNvSpPr/>
          <p:nvPr/>
        </p:nvSpPr>
        <p:spPr>
          <a:xfrm>
            <a:off x="2260163" y="4402455"/>
            <a:ext cx="3073718" cy="694373"/>
          </a:xfrm>
          <a:prstGeom prst="rect">
            <a:avLst/>
          </a:prstGeom>
          <a:noFill/>
          <a:ln/>
        </p:spPr>
        <p:txBody>
          <a:bodyPr wrap="squar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Speech Signal Acquisition</a:t>
            </a:r>
            <a:endParaRPr lang="en-US" sz="2187" dirty="0"/>
          </a:p>
        </p:txBody>
      </p:sp>
      <p:sp>
        <p:nvSpPr>
          <p:cNvPr id="7" name="Text 4"/>
          <p:cNvSpPr/>
          <p:nvPr/>
        </p:nvSpPr>
        <p:spPr>
          <a:xfrm>
            <a:off x="2260163" y="5230058"/>
            <a:ext cx="307371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High-quality speech samples are recorded in a controlled environment for the experiments.</a:t>
            </a:r>
            <a:endParaRPr lang="en-US" sz="1750" dirty="0"/>
          </a:p>
        </p:txBody>
      </p:sp>
      <p:pic>
        <p:nvPicPr>
          <p:cNvPr id="8" name="Image 1" descr="preencoded.png"/>
          <p:cNvPicPr>
            <a:picLocks noChangeAspect="1"/>
          </p:cNvPicPr>
          <p:nvPr/>
        </p:nvPicPr>
        <p:blipFill>
          <a:blip r:embed="rId4"/>
          <a:stretch>
            <a:fillRect/>
          </a:stretch>
        </p:blipFill>
        <p:spPr>
          <a:xfrm>
            <a:off x="5556052" y="3180517"/>
            <a:ext cx="3518178" cy="888682"/>
          </a:xfrm>
          <a:prstGeom prst="rect">
            <a:avLst/>
          </a:prstGeom>
        </p:spPr>
      </p:pic>
      <p:sp>
        <p:nvSpPr>
          <p:cNvPr id="9" name="Text 5"/>
          <p:cNvSpPr/>
          <p:nvPr/>
        </p:nvSpPr>
        <p:spPr>
          <a:xfrm>
            <a:off x="5778222" y="4402455"/>
            <a:ext cx="3073837" cy="694373"/>
          </a:xfrm>
          <a:prstGeom prst="rect">
            <a:avLst/>
          </a:prstGeom>
          <a:noFill/>
          <a:ln/>
        </p:spPr>
        <p:txBody>
          <a:bodyPr wrap="squar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Compression Algorithms</a:t>
            </a:r>
            <a:endParaRPr lang="en-US" sz="2187" dirty="0"/>
          </a:p>
        </p:txBody>
      </p:sp>
      <p:sp>
        <p:nvSpPr>
          <p:cNvPr id="10" name="Text 6"/>
          <p:cNvSpPr/>
          <p:nvPr/>
        </p:nvSpPr>
        <p:spPr>
          <a:xfrm>
            <a:off x="5778222" y="5230058"/>
            <a:ext cx="307383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wavelet transform and Huffman coding are implemented and applied to the speech samples.</a:t>
            </a:r>
            <a:endParaRPr lang="en-US" sz="1750" dirty="0"/>
          </a:p>
        </p:txBody>
      </p:sp>
      <p:pic>
        <p:nvPicPr>
          <p:cNvPr id="11" name="Image 2" descr="preencoded.png"/>
          <p:cNvPicPr>
            <a:picLocks noChangeAspect="1"/>
          </p:cNvPicPr>
          <p:nvPr/>
        </p:nvPicPr>
        <p:blipFill>
          <a:blip r:embed="rId5"/>
          <a:stretch>
            <a:fillRect/>
          </a:stretch>
        </p:blipFill>
        <p:spPr>
          <a:xfrm>
            <a:off x="9074229" y="3180517"/>
            <a:ext cx="3518178" cy="888682"/>
          </a:xfrm>
          <a:prstGeom prst="rect">
            <a:avLst/>
          </a:prstGeom>
        </p:spPr>
      </p:pic>
      <p:sp>
        <p:nvSpPr>
          <p:cNvPr id="12" name="Text 7"/>
          <p:cNvSpPr/>
          <p:nvPr/>
        </p:nvSpPr>
        <p:spPr>
          <a:xfrm>
            <a:off x="9296400" y="4402455"/>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Evaluation Metrics</a:t>
            </a:r>
            <a:endParaRPr lang="en-US" sz="2187" dirty="0"/>
          </a:p>
        </p:txBody>
      </p:sp>
      <p:sp>
        <p:nvSpPr>
          <p:cNvPr id="13" name="Text 8"/>
          <p:cNvSpPr/>
          <p:nvPr/>
        </p:nvSpPr>
        <p:spPr>
          <a:xfrm>
            <a:off x="9296400" y="4882872"/>
            <a:ext cx="307383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Compression ratios and subjective perceptual quality assessments are used to measure the effectiveness of the proposed techniques.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78845" y="23523"/>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output Wave Form </a:t>
            </a:r>
            <a:endParaRPr lang="en-US" sz="4374" dirty="0"/>
          </a:p>
        </p:txBody>
      </p:sp>
      <p:sp>
        <p:nvSpPr>
          <p:cNvPr id="7" name="Text 4"/>
          <p:cNvSpPr/>
          <p:nvPr/>
        </p:nvSpPr>
        <p:spPr>
          <a:xfrm>
            <a:off x="2260163" y="5230058"/>
            <a:ext cx="307371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High-quality speech samples are recorded in a controlled environment for the experiments.</a:t>
            </a:r>
            <a:endParaRPr lang="en-US" sz="1750" dirty="0"/>
          </a:p>
        </p:txBody>
      </p:sp>
      <p:sp>
        <p:nvSpPr>
          <p:cNvPr id="10" name="Text 6"/>
          <p:cNvSpPr/>
          <p:nvPr/>
        </p:nvSpPr>
        <p:spPr>
          <a:xfrm>
            <a:off x="5778222" y="5230058"/>
            <a:ext cx="307383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wavelet transform and Huffman coding are implemented and applied to the speech samples.</a:t>
            </a:r>
            <a:endParaRPr lang="en-US" sz="1750" dirty="0"/>
          </a:p>
        </p:txBody>
      </p:sp>
      <p:sp>
        <p:nvSpPr>
          <p:cNvPr id="13" name="Text 8"/>
          <p:cNvSpPr/>
          <p:nvPr/>
        </p:nvSpPr>
        <p:spPr>
          <a:xfrm>
            <a:off x="9296400" y="4882872"/>
            <a:ext cx="307383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Compression ratios and subjective perceptual quality assessments are used to measure the effectiveness of the proposed techniques.</a:t>
            </a:r>
            <a:endParaRPr lang="en-US" sz="1750" dirty="0"/>
          </a:p>
        </p:txBody>
      </p:sp>
      <p:pic>
        <p:nvPicPr>
          <p:cNvPr id="15" name="Picture 14">
            <a:extLst>
              <a:ext uri="{FF2B5EF4-FFF2-40B4-BE49-F238E27FC236}">
                <a16:creationId xmlns:a16="http://schemas.microsoft.com/office/drawing/2014/main" id="{06EF511E-3557-05BD-3D9A-C4FDFCE0488A}"/>
              </a:ext>
            </a:extLst>
          </p:cNvPr>
          <p:cNvPicPr>
            <a:picLocks noChangeAspect="1"/>
          </p:cNvPicPr>
          <p:nvPr/>
        </p:nvPicPr>
        <p:blipFill>
          <a:blip r:embed="rId3"/>
          <a:stretch>
            <a:fillRect/>
          </a:stretch>
        </p:blipFill>
        <p:spPr>
          <a:xfrm>
            <a:off x="808383" y="1435791"/>
            <a:ext cx="13265426" cy="6605771"/>
          </a:xfrm>
          <a:prstGeom prst="rect">
            <a:avLst/>
          </a:prstGeom>
        </p:spPr>
      </p:pic>
    </p:spTree>
    <p:extLst>
      <p:ext uri="{BB962C8B-B14F-4D97-AF65-F5344CB8AC3E}">
        <p14:creationId xmlns:p14="http://schemas.microsoft.com/office/powerpoint/2010/main" val="186586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514118"/>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Results and Discussion: Compression Ratios and Perceptual Quality</a:t>
            </a:r>
            <a:endParaRPr lang="en-US" sz="4374" dirty="0"/>
          </a:p>
        </p:txBody>
      </p:sp>
      <p:sp>
        <p:nvSpPr>
          <p:cNvPr id="5" name="Text 3"/>
          <p:cNvSpPr/>
          <p:nvPr/>
        </p:nvSpPr>
        <p:spPr>
          <a:xfrm>
            <a:off x="2037993" y="3458289"/>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Compression Ratios</a:t>
            </a:r>
            <a:endParaRPr lang="en-US" sz="2187" dirty="0"/>
          </a:p>
        </p:txBody>
      </p:sp>
      <p:sp>
        <p:nvSpPr>
          <p:cNvPr id="6" name="Text 4"/>
          <p:cNvSpPr/>
          <p:nvPr/>
        </p:nvSpPr>
        <p:spPr>
          <a:xfrm>
            <a:off x="2037993" y="4027646"/>
            <a:ext cx="3156347" cy="2487811"/>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combined wavelet transform and Huffman coding approach achieves high compression ratios, significantly reducing the file sizes while preserving the perceptual quality.</a:t>
            </a:r>
            <a:endParaRPr lang="en-US" sz="1750" dirty="0"/>
          </a:p>
        </p:txBody>
      </p:sp>
      <p:sp>
        <p:nvSpPr>
          <p:cNvPr id="7" name="Text 5"/>
          <p:cNvSpPr/>
          <p:nvPr/>
        </p:nvSpPr>
        <p:spPr>
          <a:xfrm>
            <a:off x="5743932" y="3458289"/>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Perceptual Quality</a:t>
            </a:r>
            <a:endParaRPr lang="en-US" sz="2187" dirty="0"/>
          </a:p>
        </p:txBody>
      </p:sp>
      <p:sp>
        <p:nvSpPr>
          <p:cNvPr id="8" name="Text 6"/>
          <p:cNvSpPr/>
          <p:nvPr/>
        </p:nvSpPr>
        <p:spPr>
          <a:xfrm>
            <a:off x="5743932" y="4027646"/>
            <a:ext cx="3156347" cy="2487811"/>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Subjective listening tests confirm that the compressed speech samples maintain a high level of perceptual quality, with minimal degradation compared to the original uncompressed signals.</a:t>
            </a:r>
            <a:endParaRPr lang="en-US" sz="1750" dirty="0"/>
          </a:p>
        </p:txBody>
      </p:sp>
      <p:sp>
        <p:nvSpPr>
          <p:cNvPr id="9" name="Text 7"/>
          <p:cNvSpPr/>
          <p:nvPr/>
        </p:nvSpPr>
        <p:spPr>
          <a:xfrm>
            <a:off x="9449872" y="3458289"/>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Tradeoffs</a:t>
            </a:r>
            <a:endParaRPr lang="en-US" sz="2187" dirty="0"/>
          </a:p>
        </p:txBody>
      </p:sp>
      <p:sp>
        <p:nvSpPr>
          <p:cNvPr id="10" name="Text 8"/>
          <p:cNvSpPr/>
          <p:nvPr/>
        </p:nvSpPr>
        <p:spPr>
          <a:xfrm>
            <a:off x="9449872" y="4027646"/>
            <a:ext cx="3156347"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system balances the compression efficiency and perceptual quality, allowing for customization based on the specific requirements of the application.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850231"/>
            <a:ext cx="9076253"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and Future Directions</a:t>
            </a:r>
            <a:endParaRPr lang="en-US" sz="4374" dirty="0"/>
          </a:p>
        </p:txBody>
      </p:sp>
      <p:pic>
        <p:nvPicPr>
          <p:cNvPr id="5" name="Image 0" descr="preencoded.png"/>
          <p:cNvPicPr>
            <a:picLocks noChangeAspect="1"/>
          </p:cNvPicPr>
          <p:nvPr/>
        </p:nvPicPr>
        <p:blipFill>
          <a:blip r:embed="rId3"/>
          <a:stretch>
            <a:fillRect/>
          </a:stretch>
        </p:blipFill>
        <p:spPr>
          <a:xfrm>
            <a:off x="2037993" y="2988945"/>
            <a:ext cx="555427" cy="555427"/>
          </a:xfrm>
          <a:prstGeom prst="rect">
            <a:avLst/>
          </a:prstGeom>
        </p:spPr>
      </p:pic>
      <p:sp>
        <p:nvSpPr>
          <p:cNvPr id="6" name="Text 3"/>
          <p:cNvSpPr/>
          <p:nvPr/>
        </p:nvSpPr>
        <p:spPr>
          <a:xfrm>
            <a:off x="2037993" y="3766542"/>
            <a:ext cx="3063716"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Effective Compression</a:t>
            </a:r>
            <a:endParaRPr lang="en-US" sz="2187" dirty="0"/>
          </a:p>
        </p:txBody>
      </p:sp>
      <p:sp>
        <p:nvSpPr>
          <p:cNvPr id="7" name="Text 4"/>
          <p:cNvSpPr/>
          <p:nvPr/>
        </p:nvSpPr>
        <p:spPr>
          <a:xfrm>
            <a:off x="2037993" y="4246959"/>
            <a:ext cx="3295888"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proposed method of combining wavelet transform and Huffman coding achieves high compression ratios while maintaining the perceptual quality of voice transmissions.</a:t>
            </a:r>
            <a:endParaRPr lang="en-US" sz="1750" dirty="0"/>
          </a:p>
        </p:txBody>
      </p:sp>
      <p:pic>
        <p:nvPicPr>
          <p:cNvPr id="8" name="Image 1" descr="preencoded.png"/>
          <p:cNvPicPr>
            <a:picLocks noChangeAspect="1"/>
          </p:cNvPicPr>
          <p:nvPr/>
        </p:nvPicPr>
        <p:blipFill>
          <a:blip r:embed="rId4"/>
          <a:stretch>
            <a:fillRect/>
          </a:stretch>
        </p:blipFill>
        <p:spPr>
          <a:xfrm>
            <a:off x="5667137" y="2988945"/>
            <a:ext cx="555427" cy="555427"/>
          </a:xfrm>
          <a:prstGeom prst="rect">
            <a:avLst/>
          </a:prstGeom>
        </p:spPr>
      </p:pic>
      <p:sp>
        <p:nvSpPr>
          <p:cNvPr id="9" name="Text 5"/>
          <p:cNvSpPr/>
          <p:nvPr/>
        </p:nvSpPr>
        <p:spPr>
          <a:xfrm>
            <a:off x="5667137" y="3766542"/>
            <a:ext cx="3006447"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Future Enhancements</a:t>
            </a:r>
            <a:endParaRPr lang="en-US" sz="2187" dirty="0"/>
          </a:p>
        </p:txBody>
      </p:sp>
      <p:sp>
        <p:nvSpPr>
          <p:cNvPr id="10" name="Text 6"/>
          <p:cNvSpPr/>
          <p:nvPr/>
        </p:nvSpPr>
        <p:spPr>
          <a:xfrm>
            <a:off x="5667137" y="4246959"/>
            <a:ext cx="3296007"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Exploring advanced signal processing techniques and machine learning algorithms to further optimize the compression and quality preservation processes.</a:t>
            </a:r>
            <a:endParaRPr lang="en-US" sz="1750" dirty="0"/>
          </a:p>
        </p:txBody>
      </p:sp>
      <p:pic>
        <p:nvPicPr>
          <p:cNvPr id="11" name="Image 2" descr="preencoded.png"/>
          <p:cNvPicPr>
            <a:picLocks noChangeAspect="1"/>
          </p:cNvPicPr>
          <p:nvPr/>
        </p:nvPicPr>
        <p:blipFill>
          <a:blip r:embed="rId5"/>
          <a:stretch>
            <a:fillRect/>
          </a:stretch>
        </p:blipFill>
        <p:spPr>
          <a:xfrm>
            <a:off x="9296400" y="2988945"/>
            <a:ext cx="555427" cy="555427"/>
          </a:xfrm>
          <a:prstGeom prst="rect">
            <a:avLst/>
          </a:prstGeom>
        </p:spPr>
      </p:pic>
      <p:sp>
        <p:nvSpPr>
          <p:cNvPr id="12" name="Text 7"/>
          <p:cNvSpPr/>
          <p:nvPr/>
        </p:nvSpPr>
        <p:spPr>
          <a:xfrm>
            <a:off x="9296400" y="3766542"/>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Wide Applicability</a:t>
            </a:r>
            <a:endParaRPr lang="en-US" sz="2187" dirty="0"/>
          </a:p>
        </p:txBody>
      </p:sp>
      <p:sp>
        <p:nvSpPr>
          <p:cNvPr id="13" name="Text 8"/>
          <p:cNvSpPr/>
          <p:nvPr/>
        </p:nvSpPr>
        <p:spPr>
          <a:xfrm>
            <a:off x="9296400" y="4246959"/>
            <a:ext cx="329600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techniques presented in this work can be applied to various multimedia data compression scenarios, beyond just speech signals.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691878"/>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Huffman Coding: Achieving High Compression Ratios</a:t>
            </a:r>
            <a:endParaRPr lang="en-US" sz="4374" dirty="0"/>
          </a:p>
        </p:txBody>
      </p:sp>
      <p:sp>
        <p:nvSpPr>
          <p:cNvPr id="5" name="Text 3"/>
          <p:cNvSpPr/>
          <p:nvPr/>
        </p:nvSpPr>
        <p:spPr>
          <a:xfrm>
            <a:off x="2037993" y="3636050"/>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Variable-Length Encoding</a:t>
            </a:r>
            <a:endParaRPr lang="en-US" sz="2187" dirty="0"/>
          </a:p>
        </p:txBody>
      </p:sp>
      <p:sp>
        <p:nvSpPr>
          <p:cNvPr id="6" name="Text 4"/>
          <p:cNvSpPr/>
          <p:nvPr/>
        </p:nvSpPr>
        <p:spPr>
          <a:xfrm>
            <a:off x="2037993" y="4552593"/>
            <a:ext cx="3156347"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Huffman coding is a lossless compression algorithm that assigns variable-length codes to input characters based on their frequency of occurrence.</a:t>
            </a:r>
            <a:endParaRPr lang="en-US" sz="1750" dirty="0"/>
          </a:p>
        </p:txBody>
      </p:sp>
      <p:sp>
        <p:nvSpPr>
          <p:cNvPr id="7" name="Text 5"/>
          <p:cNvSpPr/>
          <p:nvPr/>
        </p:nvSpPr>
        <p:spPr>
          <a:xfrm>
            <a:off x="5743932" y="3636050"/>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Optimal Code Trees</a:t>
            </a:r>
            <a:endParaRPr lang="en-US" sz="2187" dirty="0"/>
          </a:p>
        </p:txBody>
      </p:sp>
      <p:sp>
        <p:nvSpPr>
          <p:cNvPr id="8" name="Text 6"/>
          <p:cNvSpPr/>
          <p:nvPr/>
        </p:nvSpPr>
        <p:spPr>
          <a:xfrm>
            <a:off x="5743932" y="4205407"/>
            <a:ext cx="3156347"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algorithm constructs an optimal prefix code tree, ensuring that no codeword is a prefix of any other codeword, resulting in high compression ratios.</a:t>
            </a:r>
            <a:endParaRPr lang="en-US" sz="1750" dirty="0"/>
          </a:p>
        </p:txBody>
      </p:sp>
      <p:sp>
        <p:nvSpPr>
          <p:cNvPr id="9" name="Text 7"/>
          <p:cNvSpPr/>
          <p:nvPr/>
        </p:nvSpPr>
        <p:spPr>
          <a:xfrm>
            <a:off x="9449872" y="3636050"/>
            <a:ext cx="3063716"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Effective Compression</a:t>
            </a:r>
            <a:endParaRPr lang="en-US" sz="2187" dirty="0"/>
          </a:p>
        </p:txBody>
      </p:sp>
      <p:sp>
        <p:nvSpPr>
          <p:cNvPr id="10" name="Text 8"/>
          <p:cNvSpPr/>
          <p:nvPr/>
        </p:nvSpPr>
        <p:spPr>
          <a:xfrm>
            <a:off x="9449872" y="4205407"/>
            <a:ext cx="3156347"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By combining wavelet transform and Huffman coding, the system can achieve significant file size reduction while preserving the perceptual quality of voice transmissions.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Custom</PresentationFormat>
  <Paragraphs>71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Balachandra Bhat, Krishnakumar</cp:lastModifiedBy>
  <cp:revision>3</cp:revision>
  <dcterms:created xsi:type="dcterms:W3CDTF">2024-05-04T03:49:40Z</dcterms:created>
  <dcterms:modified xsi:type="dcterms:W3CDTF">2024-05-04T04:50:11Z</dcterms:modified>
</cp:coreProperties>
</file>