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3" r:id="rId4"/>
  </p:sldMasterIdLst>
  <p:notesMasterIdLst>
    <p:notesMasterId r:id="rId16"/>
  </p:notesMasterIdLst>
  <p:sldIdLst>
    <p:sldId id="278" r:id="rId5"/>
    <p:sldId id="279" r:id="rId6"/>
    <p:sldId id="318" r:id="rId7"/>
    <p:sldId id="321" r:id="rId8"/>
    <p:sldId id="322" r:id="rId9"/>
    <p:sldId id="301" r:id="rId10"/>
    <p:sldId id="298" r:id="rId11"/>
    <p:sldId id="317" r:id="rId12"/>
    <p:sldId id="315" r:id="rId13"/>
    <p:sldId id="316" r:id="rId14"/>
    <p:sldId id="320"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CDCE"/>
    <a:srgbClr val="202C8F"/>
    <a:srgbClr val="FDFBF6"/>
    <a:srgbClr val="AAC4E9"/>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09" autoAdjust="0"/>
  </p:normalViewPr>
  <p:slideViewPr>
    <p:cSldViewPr snapToGrid="0" snapToObjects="1">
      <p:cViewPr varScale="1">
        <p:scale>
          <a:sx n="63" d="100"/>
          <a:sy n="63" d="100"/>
        </p:scale>
        <p:origin x="84" y="29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yothsna Peddireddigari" userId="4a1728455d180b57" providerId="LiveId" clId="{51587A4F-2F44-4C2C-93A8-58E98DED2330}"/>
    <pc:docChg chg="modSld">
      <pc:chgData name="Jyothsna Peddireddigari" userId="4a1728455d180b57" providerId="LiveId" clId="{51587A4F-2F44-4C2C-93A8-58E98DED2330}" dt="2023-05-01T00:06:18.086" v="17" actId="20577"/>
      <pc:docMkLst>
        <pc:docMk/>
      </pc:docMkLst>
      <pc:sldChg chg="modSp mod">
        <pc:chgData name="Jyothsna Peddireddigari" userId="4a1728455d180b57" providerId="LiveId" clId="{51587A4F-2F44-4C2C-93A8-58E98DED2330}" dt="2023-05-01T00:06:18.086" v="17" actId="20577"/>
        <pc:sldMkLst>
          <pc:docMk/>
          <pc:sldMk cId="2131568492" sldId="278"/>
        </pc:sldMkLst>
        <pc:spChg chg="mod">
          <ac:chgData name="Jyothsna Peddireddigari" userId="4a1728455d180b57" providerId="LiveId" clId="{51587A4F-2F44-4C2C-93A8-58E98DED2330}" dt="2023-05-01T00:06:18.086" v="17" actId="20577"/>
          <ac:spMkLst>
            <pc:docMk/>
            <pc:sldMk cId="2131568492" sldId="278"/>
            <ac:spMk id="3" creationId="{86C1060B-300F-3CE3-E5AA-D8E29791C96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343F583-9F39-49CD-8ACE-EB3BC77845F9}"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33E2C-62D4-43AF-9A6D-4D209CB7CCE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Freeform: Shape 6">
            <a:extLst>
              <a:ext uri="{FF2B5EF4-FFF2-40B4-BE49-F238E27FC236}">
                <a16:creationId xmlns:a16="http://schemas.microsoft.com/office/drawing/2014/main" id="{90061A84-91F2-01F9-0A19-7DB47AF37805}"/>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92AF8603-DA6D-C1B5-9AB1-C4F0961F4FAA}"/>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188017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43F583-9F39-49CD-8ACE-EB3BC77845F9}"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22403861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43F583-9F39-49CD-8ACE-EB3BC77845F9}"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112898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735724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43F583-9F39-49CD-8ACE-EB3BC77845F9}"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7967573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dirty="0"/>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43F583-9F39-49CD-8ACE-EB3BC77845F9}"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33E2C-62D4-43AF-9A6D-4D209CB7CCE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Freeform: Shape 6">
            <a:extLst>
              <a:ext uri="{FF2B5EF4-FFF2-40B4-BE49-F238E27FC236}">
                <a16:creationId xmlns:a16="http://schemas.microsoft.com/office/drawing/2014/main" id="{463F7E38-20E7-6B6D-BDA7-FD5AD22472DF}"/>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B9583BA-AD76-49FA-2041-34B919AD5447}"/>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8AC91D96-74AD-AC51-8DA5-DBB16CA181BD}"/>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51DB93DF-DBF9-3C8A-FEB6-0C279A264087}"/>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1F6B1FE1-0D5A-B1D3-9414-8E7C3468CB83}"/>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5" name="Freeform: Shape 14">
            <a:extLst>
              <a:ext uri="{FF2B5EF4-FFF2-40B4-BE49-F238E27FC236}">
                <a16:creationId xmlns:a16="http://schemas.microsoft.com/office/drawing/2014/main" id="{44D90A9B-6516-2EA4-9182-E4C0D2927D42}"/>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1027586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43F583-9F39-49CD-8ACE-EB3BC77845F9}"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9582246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43F583-9F39-49CD-8ACE-EB3BC77845F9}" type="datetimeFigureOut">
              <a:rPr lang="en-US" smtClean="0"/>
              <a:t>4/30/2023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2" name="Image 0" descr="preencoded.png">
            <a:extLst>
              <a:ext uri="{FF2B5EF4-FFF2-40B4-BE49-F238E27FC236}">
                <a16:creationId xmlns:a16="http://schemas.microsoft.com/office/drawing/2014/main" id="{5D5A5C66-6EB7-03A8-2FDD-F755EE28CE88}"/>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233F5965-E222-7941-5240-60CC7BEE927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855BEF96-4268-A120-6EAD-F412ADED59CC}"/>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11407D54-FEE5-5F9B-02D6-6C2DBFA8B50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946452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43F583-9F39-49CD-8ACE-EB3BC77845F9}" type="datetimeFigureOut">
              <a:rPr lang="en-US" smtClean="0"/>
              <a:t>4/30/2023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6" name="Freeform: Shape 5">
            <a:extLst>
              <a:ext uri="{FF2B5EF4-FFF2-40B4-BE49-F238E27FC236}">
                <a16:creationId xmlns:a16="http://schemas.microsoft.com/office/drawing/2014/main" id="{79714E27-A804-F9AF-FBA0-AA0C487A27C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B6F2A149-D180-8FCC-0F68-900AA7AD7492}"/>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43093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43F583-9F39-49CD-8ACE-EB3BC77845F9}" type="datetimeFigureOut">
              <a:rPr lang="en-US" smtClean="0"/>
              <a:t>4/30/2023</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5FFF4525-FCB8-9303-BED7-78914172517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0FD83821-27EC-4E8A-D0FF-52712D116004}"/>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460328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43F583-9F39-49CD-8ACE-EB3BC77845F9}"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2" name="Freeform: Shape 1">
            <a:extLst>
              <a:ext uri="{FF2B5EF4-FFF2-40B4-BE49-F238E27FC236}">
                <a16:creationId xmlns:a16="http://schemas.microsoft.com/office/drawing/2014/main" id="{1457C492-068E-F6E6-9D23-11C6103BAF25}"/>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57184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43F583-9F39-49CD-8ACE-EB3BC77845F9}"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Freeform: Shape 8">
            <a:extLst>
              <a:ext uri="{FF2B5EF4-FFF2-40B4-BE49-F238E27FC236}">
                <a16:creationId xmlns:a16="http://schemas.microsoft.com/office/drawing/2014/main" id="{9C15F4E6-2399-20F5-CDBD-33E5B0B7C31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456823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343F583-9F39-49CD-8ACE-EB3BC77845F9}" type="datetimeFigureOut">
              <a:rPr lang="en-US" smtClean="0"/>
              <a:t>4/30/2023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F63A3B-78C7-47BE-AE5E-E10140E04643}"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2532608"/>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664" r:id="rId13"/>
    <p:sldLayoutId id="2147483667" r:id="rId14"/>
    <p:sldLayoutId id="2147483668" r:id="rId15"/>
    <p:sldLayoutId id="2147483669" r:id="rId16"/>
    <p:sldLayoutId id="2147483673" r:id="rId17"/>
    <p:sldLayoutId id="2147483670" r:id="rId18"/>
    <p:sldLayoutId id="2147483671" r:id="rId19"/>
    <p:sldLayoutId id="2147483655" r:id="rId20"/>
    <p:sldLayoutId id="2147483674" r:id="rId21"/>
    <p:sldLayoutId id="2147483654" r:id="rId22"/>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545709"/>
            <a:ext cx="5385816" cy="1225296"/>
          </a:xfrm>
        </p:spPr>
        <p:txBody>
          <a:bodyPr>
            <a:noAutofit/>
          </a:bodyPr>
          <a:lstStyle/>
          <a:p>
            <a:pPr algn="ctr"/>
            <a:r>
              <a:rPr lang="en-US" dirty="0"/>
              <a:t>B.A. Project </a:t>
            </a:r>
            <a:br>
              <a:rPr lang="en-US" dirty="0"/>
            </a:br>
            <a:r>
              <a:rPr lang="en-US" dirty="0"/>
              <a:t>Group-8</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302578" y="3831144"/>
            <a:ext cx="5911963" cy="1225296"/>
          </a:xfrm>
        </p:spPr>
        <p:txBody>
          <a:bodyPr>
            <a:normAutofit/>
          </a:bodyPr>
          <a:lstStyle/>
          <a:p>
            <a:pPr algn="ctr"/>
            <a:r>
              <a:rPr lang="en-US" sz="2200" dirty="0"/>
              <a:t>Customer Churn Analysis</a:t>
            </a:r>
          </a:p>
          <a:p>
            <a:pPr algn="ctr"/>
            <a:r>
              <a:rPr lang="en-US" sz="2200" dirty="0"/>
              <a:t>Instructor –Dr. Mostafa K. </a:t>
            </a:r>
            <a:r>
              <a:rPr lang="en-US" sz="2200" dirty="0" err="1"/>
              <a:t>ArdakaniS</a:t>
            </a:r>
            <a:endParaRPr lang="en-US" sz="2200"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F622A-2F8D-4E33-828E-F18EEE8CF1DD}"/>
              </a:ext>
            </a:extLst>
          </p:cNvPr>
          <p:cNvSpPr>
            <a:spLocks noGrp="1"/>
          </p:cNvSpPr>
          <p:nvPr>
            <p:ph type="title"/>
          </p:nvPr>
        </p:nvSpPr>
        <p:spPr>
          <a:xfrm>
            <a:off x="793101" y="906385"/>
            <a:ext cx="9346321" cy="752139"/>
          </a:xfrm>
        </p:spPr>
        <p:txBody>
          <a:bodyPr/>
          <a:lstStyle/>
          <a:p>
            <a:r>
              <a:rPr lang="en-IN" dirty="0"/>
              <a:t>conclusion</a:t>
            </a:r>
          </a:p>
        </p:txBody>
      </p:sp>
      <p:sp>
        <p:nvSpPr>
          <p:cNvPr id="6" name="Slide Number Placeholder 5">
            <a:extLst>
              <a:ext uri="{FF2B5EF4-FFF2-40B4-BE49-F238E27FC236}">
                <a16:creationId xmlns:a16="http://schemas.microsoft.com/office/drawing/2014/main" id="{6565295E-37C6-177A-62D3-1C7F36B72EBD}"/>
              </a:ext>
            </a:extLst>
          </p:cNvPr>
          <p:cNvSpPr>
            <a:spLocks noGrp="1"/>
          </p:cNvSpPr>
          <p:nvPr>
            <p:ph type="sldNum" sz="quarter" idx="12"/>
          </p:nvPr>
        </p:nvSpPr>
        <p:spPr>
          <a:xfrm>
            <a:off x="11284694" y="5465567"/>
            <a:ext cx="811019" cy="503578"/>
          </a:xfrm>
        </p:spPr>
        <p:txBody>
          <a:bodyPr/>
          <a:lstStyle/>
          <a:p>
            <a:fld id="{48F63A3B-78C7-47BE-AE5E-E10140E04643}" type="slidenum">
              <a:rPr lang="en-US" smtClean="0"/>
              <a:t>10</a:t>
            </a:fld>
            <a:endParaRPr lang="en-US" dirty="0"/>
          </a:p>
        </p:txBody>
      </p:sp>
      <p:sp>
        <p:nvSpPr>
          <p:cNvPr id="4" name="Content Placeholder 3">
            <a:extLst>
              <a:ext uri="{FF2B5EF4-FFF2-40B4-BE49-F238E27FC236}">
                <a16:creationId xmlns:a16="http://schemas.microsoft.com/office/drawing/2014/main" id="{F87E84B6-E105-A967-7C9B-446FCE3F3726}"/>
              </a:ext>
            </a:extLst>
          </p:cNvPr>
          <p:cNvSpPr>
            <a:spLocks noGrp="1"/>
          </p:cNvSpPr>
          <p:nvPr>
            <p:ph idx="1"/>
          </p:nvPr>
        </p:nvSpPr>
        <p:spPr>
          <a:xfrm>
            <a:off x="1235963" y="2072640"/>
            <a:ext cx="9720073" cy="4023360"/>
          </a:xfrm>
        </p:spPr>
        <p:txBody>
          <a:bodyPr>
            <a:normAutofit/>
          </a:bodyPr>
          <a:lstStyle/>
          <a:p>
            <a:pPr marL="285750" indent="-285750" algn="just">
              <a:lnSpc>
                <a:spcPct val="110000"/>
              </a:lnSpc>
              <a:buFont typeface="Arial" panose="020B0604020202020204" pitchFamily="34" charset="0"/>
              <a:buChar char="•"/>
            </a:pPr>
            <a:r>
              <a:rPr lang="en-US" sz="2400" dirty="0">
                <a:ea typeface="Calibri" panose="020F0502020204030204" pitchFamily="34" charset="0"/>
                <a:cs typeface="Times New Roman" panose="02020603050405020304" pitchFamily="18" charset="0"/>
              </a:rPr>
              <a:t>Total Day Charge and Number of Customer Service Calls </a:t>
            </a:r>
            <a:r>
              <a:rPr lang="en-US" sz="2400" dirty="0"/>
              <a:t>are prominent reasons for customers being churned at ABC Wireless Inc.</a:t>
            </a:r>
          </a:p>
          <a:p>
            <a:pPr marL="285750" indent="-285750" algn="just">
              <a:lnSpc>
                <a:spcPct val="110000"/>
              </a:lnSpc>
              <a:buFont typeface="Arial" panose="020B0604020202020204" pitchFamily="34" charset="0"/>
              <a:buChar char="•"/>
            </a:pPr>
            <a:r>
              <a:rPr lang="en-US" sz="2400" dirty="0">
                <a:ea typeface="Calibri" panose="020F0502020204030204" pitchFamily="34" charset="0"/>
                <a:cs typeface="Times New Roman" panose="02020603050405020304" pitchFamily="18" charset="0"/>
              </a:rPr>
              <a:t>The reason for this could be that customers who are concerned with the price may find it expensive, meaning that the telecom company may be charging high rates to those customers who frequently use their services. This particular group of customers might find the services they use as expensive.</a:t>
            </a:r>
            <a:endParaRPr lang="en-IN" sz="24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0444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841842-EFB5-F51B-06F5-FEFB30BE592C}"/>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4" name="TextBox 3">
            <a:extLst>
              <a:ext uri="{FF2B5EF4-FFF2-40B4-BE49-F238E27FC236}">
                <a16:creationId xmlns:a16="http://schemas.microsoft.com/office/drawing/2014/main" id="{CFB54CFD-5553-413C-269A-05197DC830C3}"/>
              </a:ext>
            </a:extLst>
          </p:cNvPr>
          <p:cNvSpPr txBox="1"/>
          <p:nvPr/>
        </p:nvSpPr>
        <p:spPr>
          <a:xfrm>
            <a:off x="3048000" y="3244334"/>
            <a:ext cx="6096000" cy="861774"/>
          </a:xfrm>
          <a:prstGeom prst="rect">
            <a:avLst/>
          </a:prstGeom>
          <a:noFill/>
        </p:spPr>
        <p:txBody>
          <a:bodyPr wrap="square">
            <a:spAutoFit/>
          </a:bodyPr>
          <a:lstStyle/>
          <a:p>
            <a:pPr algn="ctr"/>
            <a:r>
              <a:rPr lang="en-IN" sz="5000" dirty="0">
                <a:latin typeface="+mj-lt"/>
              </a:rPr>
              <a:t>Thank you</a:t>
            </a:r>
            <a:endParaRPr lang="en-US" sz="5000" dirty="0">
              <a:latin typeface="+mj-lt"/>
            </a:endParaRPr>
          </a:p>
        </p:txBody>
      </p:sp>
    </p:spTree>
    <p:extLst>
      <p:ext uri="{BB962C8B-B14F-4D97-AF65-F5344CB8AC3E}">
        <p14:creationId xmlns:p14="http://schemas.microsoft.com/office/powerpoint/2010/main" val="630995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778256" y="894360"/>
            <a:ext cx="5693664" cy="768096"/>
          </a:xfrm>
        </p:spPr>
        <p:txBody>
          <a:bodyPr/>
          <a:lstStyle/>
          <a:p>
            <a:r>
              <a:rPr lang="en-US" b="1" dirty="0">
                <a:solidFill>
                  <a:schemeClr val="accent6"/>
                </a:solidFill>
                <a:ea typeface="Arial Regular" pitchFamily="34" charset="-122"/>
                <a:cs typeface="Arial Black" panose="020B0604020202020204" pitchFamily="34" charset="0"/>
              </a:rPr>
              <a:t>AGENDA</a:t>
            </a:r>
            <a:endParaRPr lang="en-US" b="1" dirty="0">
              <a:solidFill>
                <a:schemeClr val="accent6"/>
              </a:solidFill>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194816" y="1976050"/>
            <a:ext cx="5693664" cy="3122168"/>
          </a:xfrm>
        </p:spPr>
        <p:txBody>
          <a:bodyPr/>
          <a:lstStyle/>
          <a:p>
            <a:r>
              <a:rPr lang="en-US" dirty="0"/>
              <a:t>Overview</a:t>
            </a:r>
          </a:p>
          <a:p>
            <a:r>
              <a:rPr lang="en-US" dirty="0"/>
              <a:t>Assumptions</a:t>
            </a:r>
          </a:p>
          <a:p>
            <a:r>
              <a:rPr lang="en-US" dirty="0"/>
              <a:t>Data Exploration And Manipulation</a:t>
            </a:r>
          </a:p>
          <a:p>
            <a:r>
              <a:rPr lang="en-US" dirty="0"/>
              <a:t>Model Building Strategy</a:t>
            </a:r>
          </a:p>
          <a:p>
            <a:r>
              <a:rPr lang="en-US" dirty="0"/>
              <a:t>Performance Evaluation</a:t>
            </a:r>
          </a:p>
          <a:p>
            <a:r>
              <a:rPr lang="en-US" dirty="0"/>
              <a:t>Insights</a:t>
            </a:r>
          </a:p>
          <a:p>
            <a:r>
              <a:rPr lang="en-US" dirty="0"/>
              <a:t>​Conclusion</a:t>
            </a:r>
          </a:p>
          <a:p>
            <a:endParaRPr lang="en-US" dirty="0"/>
          </a:p>
        </p:txBody>
      </p:sp>
      <p:pic>
        <p:nvPicPr>
          <p:cNvPr id="4" name="Audio 3">
            <a:hlinkClick r:id="" action="ppaction://media"/>
            <a:extLst>
              <a:ext uri="{FF2B5EF4-FFF2-40B4-BE49-F238E27FC236}">
                <a16:creationId xmlns:a16="http://schemas.microsoft.com/office/drawing/2014/main" id="{5861FCA2-CC2C-3A27-CA9E-05A4B78119E2}"/>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855531800"/>
      </p:ext>
    </p:extLst>
  </p:cSld>
  <p:clrMapOvr>
    <a:masterClrMapping/>
  </p:clrMapOvr>
  <mc:AlternateContent xmlns:mc="http://schemas.openxmlformats.org/markup-compatibility/2006" xmlns:p14="http://schemas.microsoft.com/office/powerpoint/2010/main">
    <mc:Choice Requires="p14">
      <p:transition spd="slow" p14:dur="2000" advTm="13930"/>
    </mc:Choice>
    <mc:Fallback xmlns="">
      <p:transition spd="slow" advTm="1393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10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F622A-2F8D-4E33-828E-F18EEE8CF1DD}"/>
              </a:ext>
            </a:extLst>
          </p:cNvPr>
          <p:cNvSpPr>
            <a:spLocks noGrp="1"/>
          </p:cNvSpPr>
          <p:nvPr>
            <p:ph type="title"/>
          </p:nvPr>
        </p:nvSpPr>
        <p:spPr>
          <a:xfrm>
            <a:off x="793101" y="906385"/>
            <a:ext cx="9346321" cy="752139"/>
          </a:xfrm>
        </p:spPr>
        <p:txBody>
          <a:bodyPr>
            <a:normAutofit/>
          </a:bodyPr>
          <a:lstStyle/>
          <a:p>
            <a:r>
              <a:rPr lang="en-US" dirty="0"/>
              <a:t>Overview</a:t>
            </a:r>
            <a:endParaRPr lang="en-IN" dirty="0"/>
          </a:p>
        </p:txBody>
      </p:sp>
      <p:sp>
        <p:nvSpPr>
          <p:cNvPr id="6" name="Slide Number Placeholder 5">
            <a:extLst>
              <a:ext uri="{FF2B5EF4-FFF2-40B4-BE49-F238E27FC236}">
                <a16:creationId xmlns:a16="http://schemas.microsoft.com/office/drawing/2014/main" id="{6565295E-37C6-177A-62D3-1C7F36B72EBD}"/>
              </a:ext>
            </a:extLst>
          </p:cNvPr>
          <p:cNvSpPr>
            <a:spLocks noGrp="1"/>
          </p:cNvSpPr>
          <p:nvPr>
            <p:ph type="sldNum" sz="quarter" idx="12"/>
          </p:nvPr>
        </p:nvSpPr>
        <p:spPr>
          <a:xfrm>
            <a:off x="11284694" y="5465567"/>
            <a:ext cx="811019" cy="503578"/>
          </a:xfrm>
        </p:spPr>
        <p:txBody>
          <a:bodyPr/>
          <a:lstStyle/>
          <a:p>
            <a:fld id="{48F63A3B-78C7-47BE-AE5E-E10140E04643}" type="slidenum">
              <a:rPr lang="en-US" smtClean="0"/>
              <a:t>3</a:t>
            </a:fld>
            <a:endParaRPr lang="en-US" dirty="0"/>
          </a:p>
        </p:txBody>
      </p:sp>
      <p:sp>
        <p:nvSpPr>
          <p:cNvPr id="4" name="Content Placeholder 3">
            <a:extLst>
              <a:ext uri="{FF2B5EF4-FFF2-40B4-BE49-F238E27FC236}">
                <a16:creationId xmlns:a16="http://schemas.microsoft.com/office/drawing/2014/main" id="{2D1C893D-A991-D001-AC8E-CACE20B9879A}"/>
              </a:ext>
            </a:extLst>
          </p:cNvPr>
          <p:cNvSpPr>
            <a:spLocks noGrp="1"/>
          </p:cNvSpPr>
          <p:nvPr>
            <p:ph idx="1"/>
          </p:nvPr>
        </p:nvSpPr>
        <p:spPr>
          <a:xfrm>
            <a:off x="1135888" y="1693996"/>
            <a:ext cx="9720073" cy="4023360"/>
          </a:xfrm>
        </p:spPr>
        <p:txBody>
          <a:bodyPr>
            <a:normAutofit lnSpcReduction="10000"/>
          </a:bodyPr>
          <a:lstStyle/>
          <a:p>
            <a:endParaRPr lang="en-US" sz="2000" dirty="0"/>
          </a:p>
          <a:p>
            <a:pPr marL="285750" indent="-285750" algn="just">
              <a:lnSpc>
                <a:spcPct val="150000"/>
              </a:lnSpc>
              <a:buFont typeface="Arial" panose="020B0604020202020204" pitchFamily="34" charset="0"/>
              <a:buChar char="•"/>
            </a:pPr>
            <a:r>
              <a:rPr lang="en-US" sz="2400" dirty="0"/>
              <a:t>Customer churn is the proportion of customers who shifted from one service provider to another service provider.</a:t>
            </a:r>
          </a:p>
          <a:p>
            <a:pPr marL="285750" indent="-285750" algn="just">
              <a:lnSpc>
                <a:spcPct val="150000"/>
              </a:lnSpc>
              <a:buFont typeface="Arial" panose="020B0604020202020204" pitchFamily="34" charset="0"/>
              <a:buChar char="•"/>
            </a:pPr>
            <a:r>
              <a:rPr lang="en-US" sz="2400" dirty="0"/>
              <a:t>The Project goal is to identify the probable customers that would discontinue subscriptions using the best Predictive Model.</a:t>
            </a:r>
          </a:p>
          <a:p>
            <a:pPr marL="285750" indent="-285750" algn="just">
              <a:lnSpc>
                <a:spcPct val="150000"/>
              </a:lnSpc>
              <a:buFont typeface="Arial" panose="020B0604020202020204" pitchFamily="34" charset="0"/>
              <a:buChar char="•"/>
            </a:pPr>
            <a:r>
              <a:rPr lang="en-US" sz="2400" dirty="0"/>
              <a:t>Focus Metric: Sensitivity as identifying customers’ churn is more important than staying customers.</a:t>
            </a:r>
          </a:p>
        </p:txBody>
      </p:sp>
      <p:pic>
        <p:nvPicPr>
          <p:cNvPr id="7" name="Audio 6">
            <a:hlinkClick r:id="" action="ppaction://media"/>
            <a:extLst>
              <a:ext uri="{FF2B5EF4-FFF2-40B4-BE49-F238E27FC236}">
                <a16:creationId xmlns:a16="http://schemas.microsoft.com/office/drawing/2014/main" id="{7C851BC3-1DEB-3644-85D9-054850419D45}"/>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557297917"/>
      </p:ext>
    </p:extLst>
  </p:cSld>
  <p:clrMapOvr>
    <a:masterClrMapping/>
  </p:clrMapOvr>
  <mc:AlternateContent xmlns:mc="http://schemas.openxmlformats.org/markup-compatibility/2006" xmlns:p14="http://schemas.microsoft.com/office/powerpoint/2010/main">
    <mc:Choice Requires="p14">
      <p:transition spd="slow" p14:dur="2000" advTm="21792"/>
    </mc:Choice>
    <mc:Fallback xmlns="">
      <p:transition spd="slow" advTm="2179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1C3F5-C952-E287-6ED1-3C85C9696F07}"/>
              </a:ext>
            </a:extLst>
          </p:cNvPr>
          <p:cNvSpPr>
            <a:spLocks noGrp="1"/>
          </p:cNvSpPr>
          <p:nvPr>
            <p:ph type="title"/>
          </p:nvPr>
        </p:nvSpPr>
        <p:spPr/>
        <p:txBody>
          <a:bodyPr/>
          <a:lstStyle/>
          <a:p>
            <a:r>
              <a:rPr lang="en-US" dirty="0"/>
              <a:t>Assumptions</a:t>
            </a:r>
          </a:p>
        </p:txBody>
      </p:sp>
      <p:sp>
        <p:nvSpPr>
          <p:cNvPr id="4" name="Slide Number Placeholder 3">
            <a:extLst>
              <a:ext uri="{FF2B5EF4-FFF2-40B4-BE49-F238E27FC236}">
                <a16:creationId xmlns:a16="http://schemas.microsoft.com/office/drawing/2014/main" id="{B508C916-A927-0366-8F04-449E419B796B}"/>
              </a:ext>
            </a:extLst>
          </p:cNvPr>
          <p:cNvSpPr>
            <a:spLocks noGrp="1"/>
          </p:cNvSpPr>
          <p:nvPr>
            <p:ph type="sldNum" sz="quarter" idx="12"/>
          </p:nvPr>
        </p:nvSpPr>
        <p:spPr/>
        <p:txBody>
          <a:bodyPr/>
          <a:lstStyle/>
          <a:p>
            <a:fld id="{48F63A3B-78C7-47BE-AE5E-E10140E04643}" type="slidenum">
              <a:rPr lang="en-US" smtClean="0"/>
              <a:pPr/>
              <a:t>4</a:t>
            </a:fld>
            <a:endParaRPr lang="en-US" dirty="0"/>
          </a:p>
        </p:txBody>
      </p:sp>
      <p:sp>
        <p:nvSpPr>
          <p:cNvPr id="5" name="Content Placeholder 3">
            <a:extLst>
              <a:ext uri="{FF2B5EF4-FFF2-40B4-BE49-F238E27FC236}">
                <a16:creationId xmlns:a16="http://schemas.microsoft.com/office/drawing/2014/main" id="{65ADC803-38D3-D72E-FE77-00EF15488CFF}"/>
              </a:ext>
            </a:extLst>
          </p:cNvPr>
          <p:cNvSpPr txBox="1">
            <a:spLocks/>
          </p:cNvSpPr>
          <p:nvPr/>
        </p:nvSpPr>
        <p:spPr>
          <a:xfrm>
            <a:off x="886106" y="2084832"/>
            <a:ext cx="9720073"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285750" indent="-285750" algn="just">
              <a:lnSpc>
                <a:spcPct val="150000"/>
              </a:lnSpc>
              <a:buFont typeface="Arial" panose="020B0604020202020204" pitchFamily="34" charset="0"/>
              <a:buChar char="•"/>
            </a:pPr>
            <a:r>
              <a:rPr lang="en-US" sz="2400" dirty="0"/>
              <a:t>Customer acquisition cost is significantly higher than retaining customers with possible targeted offers.</a:t>
            </a:r>
          </a:p>
          <a:p>
            <a:pPr marL="285750" indent="-285750" algn="just">
              <a:lnSpc>
                <a:spcPct val="150000"/>
              </a:lnSpc>
              <a:buFont typeface="Arial" panose="020B0604020202020204" pitchFamily="34" charset="0"/>
              <a:buChar char="•"/>
            </a:pPr>
            <a:r>
              <a:rPr lang="en-US" sz="2400" dirty="0"/>
              <a:t>Dataset represents an overall population of ABC telecom customers. </a:t>
            </a:r>
          </a:p>
          <a:p>
            <a:pPr marL="285750" indent="-285750" algn="just">
              <a:lnSpc>
                <a:spcPct val="150000"/>
              </a:lnSpc>
              <a:buFont typeface="Arial" panose="020B0604020202020204" pitchFamily="34" charset="0"/>
              <a:buChar char="•"/>
            </a:pPr>
            <a:r>
              <a:rPr lang="en-US" sz="2400" dirty="0"/>
              <a:t>Ignored competitor’s pricing and plans.</a:t>
            </a:r>
          </a:p>
        </p:txBody>
      </p:sp>
      <p:pic>
        <p:nvPicPr>
          <p:cNvPr id="7" name="Audio 6">
            <a:hlinkClick r:id="" action="ppaction://media"/>
            <a:extLst>
              <a:ext uri="{FF2B5EF4-FFF2-40B4-BE49-F238E27FC236}">
                <a16:creationId xmlns:a16="http://schemas.microsoft.com/office/drawing/2014/main" id="{51223CEF-1B85-E5FF-FB22-596138562BFD}"/>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747878109"/>
      </p:ext>
    </p:extLst>
  </p:cSld>
  <p:clrMapOvr>
    <a:masterClrMapping/>
  </p:clrMapOvr>
  <mc:AlternateContent xmlns:mc="http://schemas.openxmlformats.org/markup-compatibility/2006" xmlns:p14="http://schemas.microsoft.com/office/powerpoint/2010/main">
    <mc:Choice Requires="p14">
      <p:transition spd="slow" p14:dur="2000" advTm="6240"/>
    </mc:Choice>
    <mc:Fallback xmlns="">
      <p:transition spd="slow" advTm="62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5DB2E-12CF-55F6-A46D-7B1C4EC68B99}"/>
              </a:ext>
            </a:extLst>
          </p:cNvPr>
          <p:cNvSpPr>
            <a:spLocks noGrp="1"/>
          </p:cNvSpPr>
          <p:nvPr>
            <p:ph type="title"/>
          </p:nvPr>
        </p:nvSpPr>
        <p:spPr/>
        <p:txBody>
          <a:bodyPr/>
          <a:lstStyle/>
          <a:p>
            <a:r>
              <a:rPr lang="en-US" dirty="0"/>
              <a:t>Data Exploration And Manipulation</a:t>
            </a:r>
          </a:p>
        </p:txBody>
      </p:sp>
      <p:sp>
        <p:nvSpPr>
          <p:cNvPr id="4" name="Slide Number Placeholder 3">
            <a:extLst>
              <a:ext uri="{FF2B5EF4-FFF2-40B4-BE49-F238E27FC236}">
                <a16:creationId xmlns:a16="http://schemas.microsoft.com/office/drawing/2014/main" id="{9085BCE1-3197-832C-650C-E51CE31935F9}"/>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5" name="Content Placeholder 3">
            <a:extLst>
              <a:ext uri="{FF2B5EF4-FFF2-40B4-BE49-F238E27FC236}">
                <a16:creationId xmlns:a16="http://schemas.microsoft.com/office/drawing/2014/main" id="{9C49CE45-318E-283F-83ED-BED60B1F716B}"/>
              </a:ext>
            </a:extLst>
          </p:cNvPr>
          <p:cNvSpPr txBox="1">
            <a:spLocks/>
          </p:cNvSpPr>
          <p:nvPr/>
        </p:nvSpPr>
        <p:spPr>
          <a:xfrm>
            <a:off x="1135888" y="1693996"/>
            <a:ext cx="9720073" cy="4023360"/>
          </a:xfrm>
          <a:prstGeom prst="rect">
            <a:avLst/>
          </a:prstGeom>
        </p:spPr>
        <p:txBody>
          <a:bodyPr vert="horz" lIns="45720" tIns="45720" rIns="4572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sz="2000" dirty="0"/>
          </a:p>
          <a:p>
            <a:pPr marL="285750" indent="-285750" algn="just">
              <a:lnSpc>
                <a:spcPct val="150000"/>
              </a:lnSpc>
              <a:buFont typeface="Arial" panose="020B0604020202020204" pitchFamily="34" charset="0"/>
              <a:buChar char="•"/>
            </a:pPr>
            <a:r>
              <a:rPr lang="en-US" sz="2400" dirty="0"/>
              <a:t>Total of 3333 observations</a:t>
            </a:r>
          </a:p>
          <a:p>
            <a:pPr marL="459486" lvl="1" indent="-285750" algn="just">
              <a:lnSpc>
                <a:spcPct val="150000"/>
              </a:lnSpc>
              <a:buFont typeface="Arial" panose="020B0604020202020204" pitchFamily="34" charset="0"/>
              <a:buChar char="•"/>
            </a:pPr>
            <a:r>
              <a:rPr lang="en-US" sz="2000" dirty="0"/>
              <a:t>Customers Churned – 483</a:t>
            </a:r>
          </a:p>
          <a:p>
            <a:pPr marL="285750" indent="-285750" algn="just">
              <a:lnSpc>
                <a:spcPct val="150000"/>
              </a:lnSpc>
              <a:buFont typeface="Arial" panose="020B0604020202020204" pitchFamily="34" charset="0"/>
              <a:buChar char="•"/>
            </a:pPr>
            <a:r>
              <a:rPr lang="en-US" sz="2400" dirty="0"/>
              <a:t>Removed Area code, State, and Account Length from the dataset for analysis.</a:t>
            </a:r>
          </a:p>
          <a:p>
            <a:pPr marL="285750" indent="-285750" algn="just">
              <a:lnSpc>
                <a:spcPct val="150000"/>
              </a:lnSpc>
              <a:buFont typeface="Arial" panose="020B0604020202020204" pitchFamily="34" charset="0"/>
              <a:buChar char="•"/>
            </a:pPr>
            <a:r>
              <a:rPr lang="en-US" sz="2400" dirty="0"/>
              <a:t>Imputed missing values with median values for all numeric variables.</a:t>
            </a:r>
          </a:p>
          <a:p>
            <a:pPr marL="285750" indent="-285750" algn="just">
              <a:lnSpc>
                <a:spcPct val="150000"/>
              </a:lnSpc>
              <a:buFont typeface="Arial" panose="020B0604020202020204" pitchFamily="34" charset="0"/>
              <a:buChar char="•"/>
            </a:pPr>
            <a:r>
              <a:rPr lang="en-US" sz="2400" dirty="0"/>
              <a:t>Customer churns Yes and No modified to 1 and 0 for analysis.</a:t>
            </a:r>
          </a:p>
        </p:txBody>
      </p:sp>
      <p:pic>
        <p:nvPicPr>
          <p:cNvPr id="7" name="Audio 6">
            <a:hlinkClick r:id="" action="ppaction://media"/>
            <a:extLst>
              <a:ext uri="{FF2B5EF4-FFF2-40B4-BE49-F238E27FC236}">
                <a16:creationId xmlns:a16="http://schemas.microsoft.com/office/drawing/2014/main" id="{82BEDC49-22AB-6127-6872-7928FE9C46F0}"/>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65555852"/>
      </p:ext>
    </p:extLst>
  </p:cSld>
  <p:clrMapOvr>
    <a:masterClrMapping/>
  </p:clrMapOvr>
  <mc:AlternateContent xmlns:mc="http://schemas.openxmlformats.org/markup-compatibility/2006" xmlns:p14="http://schemas.microsoft.com/office/powerpoint/2010/main">
    <mc:Choice Requires="p14">
      <p:transition spd="slow" p14:dur="2000" advTm="9194"/>
    </mc:Choice>
    <mc:Fallback xmlns="">
      <p:transition spd="slow" advTm="919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F622A-2F8D-4E33-828E-F18EEE8CF1DD}"/>
              </a:ext>
            </a:extLst>
          </p:cNvPr>
          <p:cNvSpPr>
            <a:spLocks noGrp="1"/>
          </p:cNvSpPr>
          <p:nvPr>
            <p:ph type="title"/>
          </p:nvPr>
        </p:nvSpPr>
        <p:spPr>
          <a:xfrm>
            <a:off x="763122" y="880872"/>
            <a:ext cx="6766560" cy="768096"/>
          </a:xfrm>
        </p:spPr>
        <p:txBody>
          <a:bodyPr/>
          <a:lstStyle/>
          <a:p>
            <a:r>
              <a:rPr lang="en-IN" dirty="0"/>
              <a:t>MODEL BUILDING</a:t>
            </a:r>
          </a:p>
        </p:txBody>
      </p:sp>
      <p:sp>
        <p:nvSpPr>
          <p:cNvPr id="3" name="Content Placeholder 2">
            <a:extLst>
              <a:ext uri="{FF2B5EF4-FFF2-40B4-BE49-F238E27FC236}">
                <a16:creationId xmlns:a16="http://schemas.microsoft.com/office/drawing/2014/main" id="{041C8B65-FA9A-B255-4EC8-0E552B66BB3C}"/>
              </a:ext>
            </a:extLst>
          </p:cNvPr>
          <p:cNvSpPr>
            <a:spLocks noGrp="1"/>
          </p:cNvSpPr>
          <p:nvPr>
            <p:ph idx="1"/>
          </p:nvPr>
        </p:nvSpPr>
        <p:spPr>
          <a:xfrm>
            <a:off x="1221231" y="1829262"/>
            <a:ext cx="7953041" cy="3683464"/>
          </a:xfrm>
        </p:spPr>
        <p:txBody>
          <a:bodyPr/>
          <a:lstStyle/>
          <a:p>
            <a:pPr algn="just">
              <a:lnSpc>
                <a:spcPct val="150000"/>
              </a:lnSpc>
            </a:pPr>
            <a:r>
              <a:rPr lang="en-IN" sz="2400" dirty="0"/>
              <a:t>Three Predictive Models Built</a:t>
            </a:r>
          </a:p>
          <a:p>
            <a:pPr marL="342900" indent="-342900" algn="just">
              <a:lnSpc>
                <a:spcPct val="150000"/>
              </a:lnSpc>
              <a:buFont typeface="+mj-lt"/>
              <a:buAutoNum type="arabicPeriod"/>
            </a:pPr>
            <a:r>
              <a:rPr lang="en-IN" sz="2400" dirty="0"/>
              <a:t>Logistics Regression</a:t>
            </a:r>
          </a:p>
          <a:p>
            <a:pPr marL="342900" indent="-342900" algn="just">
              <a:lnSpc>
                <a:spcPct val="150000"/>
              </a:lnSpc>
              <a:buFont typeface="+mj-lt"/>
              <a:buAutoNum type="arabicPeriod"/>
            </a:pPr>
            <a:r>
              <a:rPr lang="en-IN" sz="2400" dirty="0"/>
              <a:t>K-NN </a:t>
            </a:r>
          </a:p>
          <a:p>
            <a:pPr marL="342900" indent="-342900" algn="just">
              <a:lnSpc>
                <a:spcPct val="150000"/>
              </a:lnSpc>
              <a:buFont typeface="+mj-lt"/>
              <a:buAutoNum type="arabicPeriod"/>
            </a:pPr>
            <a:r>
              <a:rPr lang="en-IN" sz="2400" dirty="0"/>
              <a:t>Decision tree</a:t>
            </a:r>
          </a:p>
          <a:p>
            <a:endParaRPr lang="en-IN" dirty="0"/>
          </a:p>
          <a:p>
            <a:pPr marL="342900" indent="-342900">
              <a:buFont typeface="+mj-lt"/>
              <a:buAutoNum type="arabicPeriod"/>
            </a:pPr>
            <a:endParaRPr lang="en-IN" dirty="0"/>
          </a:p>
          <a:p>
            <a:pPr marL="342900" indent="-342900">
              <a:buFont typeface="+mj-lt"/>
              <a:buAutoNum type="arabicPeriod"/>
            </a:pPr>
            <a:endParaRPr lang="en-IN" dirty="0"/>
          </a:p>
        </p:txBody>
      </p:sp>
      <p:sp>
        <p:nvSpPr>
          <p:cNvPr id="7" name="Slide Number Placeholder 6">
            <a:extLst>
              <a:ext uri="{FF2B5EF4-FFF2-40B4-BE49-F238E27FC236}">
                <a16:creationId xmlns:a16="http://schemas.microsoft.com/office/drawing/2014/main" id="{F9D98579-C78B-A4DB-B45C-7D3297FF9CC2}"/>
              </a:ext>
            </a:extLst>
          </p:cNvPr>
          <p:cNvSpPr>
            <a:spLocks noGrp="1"/>
          </p:cNvSpPr>
          <p:nvPr>
            <p:ph type="sldNum" sz="quarter" idx="12"/>
          </p:nvPr>
        </p:nvSpPr>
        <p:spPr>
          <a:xfrm>
            <a:off x="11190101" y="5528628"/>
            <a:ext cx="811019" cy="503578"/>
          </a:xfrm>
        </p:spPr>
        <p:txBody>
          <a:bodyPr/>
          <a:lstStyle/>
          <a:p>
            <a:fld id="{48F63A3B-78C7-47BE-AE5E-E10140E04643}" type="slidenum">
              <a:rPr lang="en-US" smtClean="0"/>
              <a:t>6</a:t>
            </a:fld>
            <a:endParaRPr lang="en-US" dirty="0"/>
          </a:p>
        </p:txBody>
      </p:sp>
      <p:pic>
        <p:nvPicPr>
          <p:cNvPr id="6" name="Audio 5">
            <a:hlinkClick r:id="" action="ppaction://media"/>
            <a:extLst>
              <a:ext uri="{FF2B5EF4-FFF2-40B4-BE49-F238E27FC236}">
                <a16:creationId xmlns:a16="http://schemas.microsoft.com/office/drawing/2014/main" id="{EB31A224-3E41-2A88-E28C-697A31ABAD25}"/>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96652810"/>
      </p:ext>
    </p:extLst>
  </p:cSld>
  <p:clrMapOvr>
    <a:masterClrMapping/>
  </p:clrMapOvr>
  <mc:AlternateContent xmlns:mc="http://schemas.openxmlformats.org/markup-compatibility/2006" xmlns:p14="http://schemas.microsoft.com/office/powerpoint/2010/main">
    <mc:Choice Requires="p14">
      <p:transition spd="slow" p14:dur="2000" advTm="3213"/>
    </mc:Choice>
    <mc:Fallback xmlns="">
      <p:transition spd="slow" advTm="321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F622A-2F8D-4E33-828E-F18EEE8CF1DD}"/>
              </a:ext>
            </a:extLst>
          </p:cNvPr>
          <p:cNvSpPr>
            <a:spLocks noGrp="1"/>
          </p:cNvSpPr>
          <p:nvPr>
            <p:ph type="title"/>
          </p:nvPr>
        </p:nvSpPr>
        <p:spPr>
          <a:xfrm>
            <a:off x="793101" y="906385"/>
            <a:ext cx="9346321" cy="752139"/>
          </a:xfrm>
        </p:spPr>
        <p:txBody>
          <a:bodyPr/>
          <a:lstStyle/>
          <a:p>
            <a:r>
              <a:rPr lang="en-IN" dirty="0"/>
              <a:t>PERFORMANCE evaluation</a:t>
            </a:r>
          </a:p>
        </p:txBody>
      </p:sp>
      <p:graphicFrame>
        <p:nvGraphicFramePr>
          <p:cNvPr id="5" name="Table 6">
            <a:extLst>
              <a:ext uri="{FF2B5EF4-FFF2-40B4-BE49-F238E27FC236}">
                <a16:creationId xmlns:a16="http://schemas.microsoft.com/office/drawing/2014/main" id="{7CF64D4D-3BE0-1012-4844-FC96CD970723}"/>
              </a:ext>
            </a:extLst>
          </p:cNvPr>
          <p:cNvGraphicFramePr>
            <a:graphicFrameLocks noGrp="1"/>
          </p:cNvGraphicFramePr>
          <p:nvPr>
            <p:ph idx="1"/>
            <p:extLst>
              <p:ext uri="{D42A27DB-BD31-4B8C-83A1-F6EECF244321}">
                <p14:modId xmlns:p14="http://schemas.microsoft.com/office/powerpoint/2010/main" val="1283130061"/>
              </p:ext>
            </p:extLst>
          </p:nvPr>
        </p:nvGraphicFramePr>
        <p:xfrm>
          <a:off x="1724628" y="2501900"/>
          <a:ext cx="7235614" cy="2334260"/>
        </p:xfrm>
        <a:graphic>
          <a:graphicData uri="http://schemas.openxmlformats.org/drawingml/2006/table">
            <a:tbl>
              <a:tblPr firstRow="1" bandRow="1">
                <a:tableStyleId>{5C22544A-7EE6-4342-B048-85BDC9FD1C3A}</a:tableStyleId>
              </a:tblPr>
              <a:tblGrid>
                <a:gridCol w="2581566">
                  <a:extLst>
                    <a:ext uri="{9D8B030D-6E8A-4147-A177-3AD203B41FA5}">
                      <a16:colId xmlns:a16="http://schemas.microsoft.com/office/drawing/2014/main" val="1275483144"/>
                    </a:ext>
                  </a:extLst>
                </a:gridCol>
                <a:gridCol w="1391579">
                  <a:extLst>
                    <a:ext uri="{9D8B030D-6E8A-4147-A177-3AD203B41FA5}">
                      <a16:colId xmlns:a16="http://schemas.microsoft.com/office/drawing/2014/main" val="373631820"/>
                    </a:ext>
                  </a:extLst>
                </a:gridCol>
                <a:gridCol w="1533748">
                  <a:extLst>
                    <a:ext uri="{9D8B030D-6E8A-4147-A177-3AD203B41FA5}">
                      <a16:colId xmlns:a16="http://schemas.microsoft.com/office/drawing/2014/main" val="1678115535"/>
                    </a:ext>
                  </a:extLst>
                </a:gridCol>
                <a:gridCol w="1728721">
                  <a:extLst>
                    <a:ext uri="{9D8B030D-6E8A-4147-A177-3AD203B41FA5}">
                      <a16:colId xmlns:a16="http://schemas.microsoft.com/office/drawing/2014/main" val="3261969264"/>
                    </a:ext>
                  </a:extLst>
                </a:gridCol>
              </a:tblGrid>
              <a:tr h="583565">
                <a:tc>
                  <a:txBody>
                    <a:bodyPr/>
                    <a:lstStyle/>
                    <a:p>
                      <a:r>
                        <a:rPr lang="en-US" sz="2000" b="1" dirty="0">
                          <a:solidFill>
                            <a:schemeClr val="tx1"/>
                          </a:solidFill>
                          <a:latin typeface="+mn-lt"/>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solidFill>
                            <a:schemeClr val="tx1"/>
                          </a:solidFill>
                          <a:latin typeface="+mn-lt"/>
                        </a:rPr>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solidFill>
                            <a:schemeClr val="tx1"/>
                          </a:solidFill>
                          <a:latin typeface="+mn-lt"/>
                        </a:rPr>
                        <a:t>Sensitivity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solidFill>
                            <a:schemeClr val="tx1"/>
                          </a:solidFill>
                          <a:latin typeface="+mn-lt"/>
                        </a:rPr>
                        <a:t>Specificity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6104156"/>
                  </a:ext>
                </a:extLst>
              </a:tr>
              <a:tr h="583565">
                <a:tc>
                  <a:txBody>
                    <a:bodyPr/>
                    <a:lstStyle/>
                    <a:p>
                      <a:r>
                        <a:rPr lang="en-US" sz="2000" dirty="0">
                          <a:latin typeface="+mn-lt"/>
                        </a:rPr>
                        <a:t>Logistic Regression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000" b="0" i="0" u="none" strike="noStrike">
                          <a:solidFill>
                            <a:srgbClr val="000000"/>
                          </a:solidFill>
                          <a:effectLst/>
                          <a:latin typeface="+mn-lt"/>
                        </a:rPr>
                        <a:t>0.753606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000" b="0" i="0" u="none" strike="noStrike">
                          <a:solidFill>
                            <a:srgbClr val="000000"/>
                          </a:solidFill>
                          <a:effectLst/>
                          <a:latin typeface="+mn-lt"/>
                        </a:rPr>
                        <a:t>0.716667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000" b="0" i="0" u="none" strike="noStrike">
                          <a:solidFill>
                            <a:srgbClr val="000000"/>
                          </a:solidFill>
                          <a:effectLst/>
                          <a:latin typeface="+mn-lt"/>
                        </a:rPr>
                        <a:t>0.7598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81980"/>
                  </a:ext>
                </a:extLst>
              </a:tr>
              <a:tr h="583565">
                <a:tc>
                  <a:txBody>
                    <a:bodyPr/>
                    <a:lstStyle/>
                    <a:p>
                      <a:r>
                        <a:rPr lang="en-US" sz="2000" dirty="0">
                          <a:latin typeface="+mn-lt"/>
                        </a:rPr>
                        <a:t>K-NN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000" b="0" i="0" u="none" strike="noStrike">
                          <a:solidFill>
                            <a:srgbClr val="000000"/>
                          </a:solidFill>
                          <a:effectLst/>
                          <a:latin typeface="+mn-lt"/>
                        </a:rPr>
                        <a:t>0.689904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000" b="0" i="0" u="none" strike="noStrike">
                          <a:solidFill>
                            <a:srgbClr val="000000"/>
                          </a:solidFill>
                          <a:effectLst/>
                          <a:latin typeface="+mn-lt"/>
                        </a:rPr>
                        <a:t>0.608333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000" b="0" i="0" u="none" strike="noStrike" dirty="0">
                          <a:solidFill>
                            <a:srgbClr val="000000"/>
                          </a:solidFill>
                          <a:effectLst/>
                          <a:latin typeface="+mn-lt"/>
                        </a:rPr>
                        <a:t>0.7037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5636971"/>
                  </a:ext>
                </a:extLst>
              </a:tr>
              <a:tr h="583565">
                <a:tc>
                  <a:txBody>
                    <a:bodyPr/>
                    <a:lstStyle/>
                    <a:p>
                      <a:r>
                        <a:rPr lang="en-US" sz="2000" b="1" i="1" dirty="0">
                          <a:latin typeface="+mn-lt"/>
                        </a:rPr>
                        <a:t>Decision Trees</a:t>
                      </a:r>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rtl="0" fontAlgn="ctr"/>
                      <a:r>
                        <a:rPr lang="en-US" sz="2000" b="0" i="0" u="none" strike="noStrike">
                          <a:solidFill>
                            <a:srgbClr val="000000"/>
                          </a:solidFill>
                          <a:effectLst/>
                          <a:latin typeface="+mn-lt"/>
                        </a:rPr>
                        <a:t>0.897837</a:t>
                      </a:r>
                    </a:p>
                  </a:txBody>
                  <a:tcPr marL="6350" marR="6350" marT="6350" marB="0"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rtl="0" fontAlgn="ctr"/>
                      <a:r>
                        <a:rPr lang="en-US" sz="2000" b="0" i="0" u="none" strike="noStrike">
                          <a:solidFill>
                            <a:srgbClr val="000000"/>
                          </a:solidFill>
                          <a:effectLst/>
                          <a:latin typeface="+mn-lt"/>
                        </a:rPr>
                        <a:t>0.716667</a:t>
                      </a:r>
                    </a:p>
                  </a:txBody>
                  <a:tcPr marL="6350" marR="6350" marT="6350" marB="0"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rtl="0" fontAlgn="ctr"/>
                      <a:r>
                        <a:rPr lang="en-US" sz="2000" b="0" i="0" u="none" strike="noStrike" dirty="0">
                          <a:solidFill>
                            <a:srgbClr val="000000"/>
                          </a:solidFill>
                          <a:effectLst/>
                          <a:latin typeface="+mn-lt"/>
                        </a:rPr>
                        <a:t>0.9284</a:t>
                      </a:r>
                    </a:p>
                  </a:txBody>
                  <a:tcPr marL="6350" marR="6350" marT="6350" marB="0" anchor="ctr">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2173218"/>
                  </a:ext>
                </a:extLst>
              </a:tr>
            </a:tbl>
          </a:graphicData>
        </a:graphic>
      </p:graphicFrame>
      <p:sp>
        <p:nvSpPr>
          <p:cNvPr id="6" name="Slide Number Placeholder 5">
            <a:extLst>
              <a:ext uri="{FF2B5EF4-FFF2-40B4-BE49-F238E27FC236}">
                <a16:creationId xmlns:a16="http://schemas.microsoft.com/office/drawing/2014/main" id="{6565295E-37C6-177A-62D3-1C7F36B72EBD}"/>
              </a:ext>
            </a:extLst>
          </p:cNvPr>
          <p:cNvSpPr>
            <a:spLocks noGrp="1"/>
          </p:cNvSpPr>
          <p:nvPr>
            <p:ph type="sldNum" sz="quarter" idx="12"/>
          </p:nvPr>
        </p:nvSpPr>
        <p:spPr>
          <a:xfrm>
            <a:off x="11284694" y="5465567"/>
            <a:ext cx="811019" cy="503578"/>
          </a:xfrm>
        </p:spPr>
        <p:txBody>
          <a:bodyPr/>
          <a:lstStyle/>
          <a:p>
            <a:fld id="{48F63A3B-78C7-47BE-AE5E-E10140E04643}" type="slidenum">
              <a:rPr lang="en-US" smtClean="0"/>
              <a:t>7</a:t>
            </a:fld>
            <a:endParaRPr lang="en-US" dirty="0"/>
          </a:p>
        </p:txBody>
      </p:sp>
      <p:pic>
        <p:nvPicPr>
          <p:cNvPr id="7" name="Audio 6">
            <a:hlinkClick r:id="" action="ppaction://media"/>
            <a:extLst>
              <a:ext uri="{FF2B5EF4-FFF2-40B4-BE49-F238E27FC236}">
                <a16:creationId xmlns:a16="http://schemas.microsoft.com/office/drawing/2014/main" id="{77279B52-1EC7-2CFB-C7A4-2FC24ADAF864}"/>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944290423"/>
      </p:ext>
    </p:extLst>
  </p:cSld>
  <p:clrMapOvr>
    <a:masterClrMapping/>
  </p:clrMapOvr>
  <mc:AlternateContent xmlns:mc="http://schemas.openxmlformats.org/markup-compatibility/2006" xmlns:p14="http://schemas.microsoft.com/office/powerpoint/2010/main">
    <mc:Choice Requires="p14">
      <p:transition spd="slow" p14:dur="2000" advTm="12458"/>
    </mc:Choice>
    <mc:Fallback xmlns="">
      <p:transition spd="slow" advTm="1245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FB1E1E-B96D-BD36-6187-5275400C406C}"/>
              </a:ext>
            </a:extLst>
          </p:cNvPr>
          <p:cNvSpPr>
            <a:spLocks noGrp="1"/>
          </p:cNvSpPr>
          <p:nvPr>
            <p:ph type="title"/>
          </p:nvPr>
        </p:nvSpPr>
        <p:spPr>
          <a:xfrm>
            <a:off x="749808" y="934806"/>
            <a:ext cx="9720072" cy="1391834"/>
          </a:xfrm>
        </p:spPr>
        <p:txBody>
          <a:bodyPr/>
          <a:lstStyle/>
          <a:p>
            <a:r>
              <a:rPr lang="en-IN" dirty="0"/>
              <a:t>Insights</a:t>
            </a:r>
            <a:br>
              <a:rPr lang="en-IN" dirty="0"/>
            </a:br>
            <a:endParaRPr lang="en-US" dirty="0"/>
          </a:p>
        </p:txBody>
      </p:sp>
      <p:sp>
        <p:nvSpPr>
          <p:cNvPr id="10" name="Slide Number Placeholder 1">
            <a:extLst>
              <a:ext uri="{FF2B5EF4-FFF2-40B4-BE49-F238E27FC236}">
                <a16:creationId xmlns:a16="http://schemas.microsoft.com/office/drawing/2014/main" id="{6FBC7416-D19A-1974-0430-4009808B16BE}"/>
              </a:ext>
            </a:extLst>
          </p:cNvPr>
          <p:cNvSpPr>
            <a:spLocks noGrp="1"/>
          </p:cNvSpPr>
          <p:nvPr>
            <p:ph type="sldNum" sz="quarter" idx="12"/>
          </p:nvPr>
        </p:nvSpPr>
        <p:spPr>
          <a:xfrm>
            <a:off x="10837333" y="6470704"/>
            <a:ext cx="973667" cy="274320"/>
          </a:xfrm>
        </p:spPr>
        <p:txBody>
          <a:bodyPr/>
          <a:lstStyle/>
          <a:p>
            <a:fld id="{48F63A3B-78C7-47BE-AE5E-E10140E04643}" type="slidenum">
              <a:rPr lang="en-US" smtClean="0"/>
              <a:t>8</a:t>
            </a:fld>
            <a:endParaRPr lang="en-US" dirty="0"/>
          </a:p>
        </p:txBody>
      </p:sp>
      <p:sp>
        <p:nvSpPr>
          <p:cNvPr id="12" name="Subtitle 2">
            <a:extLst>
              <a:ext uri="{FF2B5EF4-FFF2-40B4-BE49-F238E27FC236}">
                <a16:creationId xmlns:a16="http://schemas.microsoft.com/office/drawing/2014/main" id="{F6C14301-362C-82D5-027F-0B0BE0BEDCF9}"/>
              </a:ext>
            </a:extLst>
          </p:cNvPr>
          <p:cNvSpPr txBox="1">
            <a:spLocks/>
          </p:cNvSpPr>
          <p:nvPr/>
        </p:nvSpPr>
        <p:spPr>
          <a:xfrm>
            <a:off x="1141359" y="2037807"/>
            <a:ext cx="10300833" cy="4182117"/>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285750" indent="-285750" algn="just">
              <a:lnSpc>
                <a:spcPct val="100000"/>
              </a:lnSpc>
              <a:buFont typeface="Arial" panose="020B0604020202020204" pitchFamily="34" charset="0"/>
              <a:buChar char="•"/>
            </a:pPr>
            <a:r>
              <a:rPr lang="en-US" sz="2400" dirty="0"/>
              <a:t>The decision tree model has resulted in higher sensitivity and accuracy compared to other models.</a:t>
            </a:r>
          </a:p>
          <a:p>
            <a:pPr marL="788670" lvl="3" indent="-285750" algn="just">
              <a:lnSpc>
                <a:spcPct val="100000"/>
              </a:lnSpc>
              <a:buFont typeface="Arial" panose="020B0604020202020204" pitchFamily="34" charset="0"/>
              <a:buChar char="•"/>
            </a:pPr>
            <a:r>
              <a:rPr lang="en-US" sz="2000" u="sng" dirty="0"/>
              <a:t>Total Day Charge</a:t>
            </a:r>
            <a:r>
              <a:rPr lang="en-US" sz="2000" dirty="0"/>
              <a:t> and </a:t>
            </a:r>
            <a:r>
              <a:rPr lang="en-US" sz="2000" u="sng" dirty="0"/>
              <a:t>Number of Customer Service Calls</a:t>
            </a:r>
            <a:r>
              <a:rPr lang="en-US" sz="2000" dirty="0"/>
              <a:t> are significant based on the decision tree.</a:t>
            </a:r>
          </a:p>
          <a:p>
            <a:pPr marL="285750" indent="-285750" algn="just">
              <a:lnSpc>
                <a:spcPct val="100000"/>
              </a:lnSpc>
              <a:buFont typeface="Arial" panose="020B0604020202020204" pitchFamily="34" charset="0"/>
              <a:buChar char="•"/>
            </a:pPr>
            <a:r>
              <a:rPr lang="en-US" sz="2400" dirty="0"/>
              <a:t>Excess weightage to false class (no) when compared to that with true class (yes) - “Imbalanced Dataset”.</a:t>
            </a:r>
          </a:p>
          <a:p>
            <a:pPr marL="285750" indent="-285750" algn="just">
              <a:lnSpc>
                <a:spcPct val="100000"/>
              </a:lnSpc>
              <a:buFont typeface="Arial" panose="020B0604020202020204" pitchFamily="34" charset="0"/>
              <a:buChar char="•"/>
            </a:pPr>
            <a:r>
              <a:rPr lang="en-US" sz="2400" dirty="0"/>
              <a:t>Because the dataset is so highly unbalanced,  pruning the model isn't very effective and could not be a contributing factor to improve TPR.</a:t>
            </a:r>
          </a:p>
          <a:p>
            <a:pPr marL="285750" indent="-285750" algn="just">
              <a:lnSpc>
                <a:spcPct val="150000"/>
              </a:lnSpc>
              <a:buFont typeface="Arial" panose="020B0604020202020204" pitchFamily="34" charset="0"/>
              <a:buChar char="•"/>
            </a:pPr>
            <a:endParaRPr lang="en-US" sz="1800" dirty="0"/>
          </a:p>
          <a:p>
            <a:pPr algn="just">
              <a:lnSpc>
                <a:spcPct val="150000"/>
              </a:lnSpc>
            </a:pPr>
            <a:endParaRPr lang="en-US" sz="1800" dirty="0"/>
          </a:p>
        </p:txBody>
      </p:sp>
      <p:sp>
        <p:nvSpPr>
          <p:cNvPr id="13" name="Slide Number Placeholder 5">
            <a:extLst>
              <a:ext uri="{FF2B5EF4-FFF2-40B4-BE49-F238E27FC236}">
                <a16:creationId xmlns:a16="http://schemas.microsoft.com/office/drawing/2014/main" id="{D26F999D-5EB2-9CAC-6B17-19CAEE81F59D}"/>
              </a:ext>
            </a:extLst>
          </p:cNvPr>
          <p:cNvSpPr txBox="1">
            <a:spLocks/>
          </p:cNvSpPr>
          <p:nvPr/>
        </p:nvSpPr>
        <p:spPr>
          <a:xfrm>
            <a:off x="11284694" y="5465567"/>
            <a:ext cx="811019" cy="503578"/>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pPr/>
              <a:t>8</a:t>
            </a:fld>
            <a:endParaRPr lang="en-US" dirty="0"/>
          </a:p>
        </p:txBody>
      </p:sp>
      <p:pic>
        <p:nvPicPr>
          <p:cNvPr id="5" name="Audio 4">
            <a:hlinkClick r:id="" action="ppaction://media"/>
            <a:extLst>
              <a:ext uri="{FF2B5EF4-FFF2-40B4-BE49-F238E27FC236}">
                <a16:creationId xmlns:a16="http://schemas.microsoft.com/office/drawing/2014/main" id="{8073F156-BD82-6487-DCDF-1626DB4A16F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556870018"/>
      </p:ext>
    </p:extLst>
  </p:cSld>
  <p:clrMapOvr>
    <a:masterClrMapping/>
  </p:clrMapOvr>
  <mc:AlternateContent xmlns:mc="http://schemas.openxmlformats.org/markup-compatibility/2006" xmlns:p14="http://schemas.microsoft.com/office/powerpoint/2010/main">
    <mc:Choice Requires="p14">
      <p:transition spd="slow" p14:dur="2000" advTm="12288"/>
    </mc:Choice>
    <mc:Fallback xmlns="">
      <p:transition spd="slow" advTm="1228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F622A-2F8D-4E33-828E-F18EEE8CF1DD}"/>
              </a:ext>
            </a:extLst>
          </p:cNvPr>
          <p:cNvSpPr>
            <a:spLocks noGrp="1"/>
          </p:cNvSpPr>
          <p:nvPr>
            <p:ph type="title"/>
          </p:nvPr>
        </p:nvSpPr>
        <p:spPr>
          <a:xfrm>
            <a:off x="793101" y="906385"/>
            <a:ext cx="9346321" cy="752139"/>
          </a:xfrm>
        </p:spPr>
        <p:txBody>
          <a:bodyPr>
            <a:normAutofit/>
          </a:bodyPr>
          <a:lstStyle/>
          <a:p>
            <a:r>
              <a:rPr lang="en-IN" dirty="0"/>
              <a:t>Suggestions</a:t>
            </a:r>
          </a:p>
        </p:txBody>
      </p:sp>
      <p:sp>
        <p:nvSpPr>
          <p:cNvPr id="6" name="Slide Number Placeholder 5">
            <a:extLst>
              <a:ext uri="{FF2B5EF4-FFF2-40B4-BE49-F238E27FC236}">
                <a16:creationId xmlns:a16="http://schemas.microsoft.com/office/drawing/2014/main" id="{6565295E-37C6-177A-62D3-1C7F36B72EBD}"/>
              </a:ext>
            </a:extLst>
          </p:cNvPr>
          <p:cNvSpPr>
            <a:spLocks noGrp="1"/>
          </p:cNvSpPr>
          <p:nvPr>
            <p:ph type="sldNum" sz="quarter" idx="12"/>
          </p:nvPr>
        </p:nvSpPr>
        <p:spPr>
          <a:xfrm>
            <a:off x="11284694" y="5465567"/>
            <a:ext cx="811019" cy="503578"/>
          </a:xfrm>
        </p:spPr>
        <p:txBody>
          <a:bodyPr/>
          <a:lstStyle/>
          <a:p>
            <a:fld id="{48F63A3B-78C7-47BE-AE5E-E10140E04643}" type="slidenum">
              <a:rPr lang="en-US" smtClean="0"/>
              <a:t>9</a:t>
            </a:fld>
            <a:endParaRPr lang="en-US" dirty="0"/>
          </a:p>
        </p:txBody>
      </p:sp>
      <p:sp>
        <p:nvSpPr>
          <p:cNvPr id="4" name="Content Placeholder 3">
            <a:extLst>
              <a:ext uri="{FF2B5EF4-FFF2-40B4-BE49-F238E27FC236}">
                <a16:creationId xmlns:a16="http://schemas.microsoft.com/office/drawing/2014/main" id="{2D1C893D-A991-D001-AC8E-CACE20B9879A}"/>
              </a:ext>
            </a:extLst>
          </p:cNvPr>
          <p:cNvSpPr>
            <a:spLocks noGrp="1"/>
          </p:cNvSpPr>
          <p:nvPr>
            <p:ph idx="1"/>
          </p:nvPr>
        </p:nvSpPr>
        <p:spPr>
          <a:xfrm>
            <a:off x="1146048" y="1986425"/>
            <a:ext cx="10138646" cy="4023360"/>
          </a:xfrm>
        </p:spPr>
        <p:txBody>
          <a:bodyPr/>
          <a:lstStyle/>
          <a:p>
            <a:pPr marL="342900" indent="-342900" algn="just">
              <a:lnSpc>
                <a:spcPct val="150000"/>
              </a:lnSpc>
              <a:buFont typeface="Wingdings" pitchFamily="2" charset="2"/>
              <a:buChar char=""/>
            </a:pPr>
            <a:r>
              <a:rPr lang="en-IN" sz="2400" dirty="0"/>
              <a:t>Reducing the current pricing for the plans.</a:t>
            </a:r>
          </a:p>
          <a:p>
            <a:pPr marL="342900" indent="-342900" algn="just">
              <a:lnSpc>
                <a:spcPct val="150000"/>
              </a:lnSpc>
              <a:buFont typeface="Wingdings" pitchFamily="2" charset="2"/>
              <a:buChar char=""/>
            </a:pPr>
            <a:r>
              <a:rPr lang="en-IN" sz="2400" dirty="0"/>
              <a:t>Providing better offers to the existing services.</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2400" dirty="0"/>
              <a:t>Ideally, the second way is going to benefit the company since there would be less cost incurred by the company to provide additional offers to the services which already exist.</a:t>
            </a:r>
          </a:p>
          <a:p>
            <a:endParaRPr lang="en-US" dirty="0"/>
          </a:p>
        </p:txBody>
      </p:sp>
      <p:pic>
        <p:nvPicPr>
          <p:cNvPr id="7" name="Audio 6">
            <a:hlinkClick r:id="" action="ppaction://media"/>
            <a:extLst>
              <a:ext uri="{FF2B5EF4-FFF2-40B4-BE49-F238E27FC236}">
                <a16:creationId xmlns:a16="http://schemas.microsoft.com/office/drawing/2014/main" id="{85741B8D-6CF8-5F30-9FE1-789FBF54A9B8}"/>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757865473"/>
      </p:ext>
    </p:extLst>
  </p:cSld>
  <p:clrMapOvr>
    <a:masterClrMapping/>
  </p:clrMapOvr>
  <mc:AlternateContent xmlns:mc="http://schemas.openxmlformats.org/markup-compatibility/2006" xmlns:p14="http://schemas.microsoft.com/office/powerpoint/2010/main">
    <mc:Choice Requires="p14">
      <p:transition spd="slow" p14:dur="2000" advTm="20736"/>
    </mc:Choice>
    <mc:Fallback xmlns="">
      <p:transition spd="slow" advTm="2073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5660432B61CD24E89FFB4F00E3B299B" ma:contentTypeVersion="2" ma:contentTypeDescription="Create a new document." ma:contentTypeScope="" ma:versionID="5f6083814be7a7169165c44ec90bd0e9">
  <xsd:schema xmlns:xsd="http://www.w3.org/2001/XMLSchema" xmlns:xs="http://www.w3.org/2001/XMLSchema" xmlns:p="http://schemas.microsoft.com/office/2006/metadata/properties" xmlns:ns3="65e0e4ef-259c-46a4-b3c3-a1747d60f1b5" targetNamespace="http://schemas.microsoft.com/office/2006/metadata/properties" ma:root="true" ma:fieldsID="ec5cf8cb230077928c8ca1fb368724cc" ns3:_="">
    <xsd:import namespace="65e0e4ef-259c-46a4-b3c3-a1747d60f1b5"/>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e0e4ef-259c-46a4-b3c3-a1747d60f1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ABAD09F-2706-42DD-8C7B-870A768DA2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5e0e4ef-259c-46a4-b3c3-a1747d60f1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7E82444-378B-4724-89D7-270E7FCEA577}">
  <ds:schemaRefs>
    <ds:schemaRef ds:uri="http://schemas.microsoft.com/sharepoint/v3/contenttype/forms"/>
  </ds:schemaRefs>
</ds:datastoreItem>
</file>

<file path=customXml/itemProps3.xml><?xml version="1.0" encoding="utf-8"?>
<ds:datastoreItem xmlns:ds="http://schemas.openxmlformats.org/officeDocument/2006/customXml" ds:itemID="{3AFE18E8-64B5-4371-9528-F6688C87F265}">
  <ds:schemaRefs>
    <ds:schemaRef ds:uri="http://purl.org/dc/elements/1.1/"/>
    <ds:schemaRef ds:uri="http://purl.org/dc/dcmitype/"/>
    <ds:schemaRef ds:uri="http://schemas.microsoft.com/office/2006/documentManagement/types"/>
    <ds:schemaRef ds:uri="http://schemas.microsoft.com/office/2006/metadata/properties"/>
    <ds:schemaRef ds:uri="http://schemas.microsoft.com/office/infopath/2007/PartnerControls"/>
    <ds:schemaRef ds:uri="http://www.w3.org/XML/1998/namespace"/>
    <ds:schemaRef ds:uri="http://schemas.openxmlformats.org/package/2006/metadata/core-properties"/>
    <ds:schemaRef ds:uri="65e0e4ef-259c-46a4-b3c3-a1747d60f1b5"/>
    <ds:schemaRef ds:uri="http://purl.org/dc/te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Integral</Template>
  <TotalTime>10092</TotalTime>
  <Words>418</Words>
  <Application>Microsoft Office PowerPoint</Application>
  <PresentationFormat>Widescreen</PresentationFormat>
  <Paragraphs>73</Paragraphs>
  <Slides>11</Slides>
  <Notes>0</Notes>
  <HiddenSlides>0</HiddenSlides>
  <MMClips>8</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Tw Cen MT</vt:lpstr>
      <vt:lpstr>Tw Cen MT Condensed</vt:lpstr>
      <vt:lpstr>Wingdings</vt:lpstr>
      <vt:lpstr>Wingdings 3</vt:lpstr>
      <vt:lpstr>Integral</vt:lpstr>
      <vt:lpstr>B.A. Project  Group-8</vt:lpstr>
      <vt:lpstr>AGENDA</vt:lpstr>
      <vt:lpstr>Overview</vt:lpstr>
      <vt:lpstr>Assumptions</vt:lpstr>
      <vt:lpstr>Data Exploration And Manipulation</vt:lpstr>
      <vt:lpstr>MODEL BUILDING</vt:lpstr>
      <vt:lpstr>PERFORMANCE evaluation</vt:lpstr>
      <vt:lpstr>Insights </vt:lpstr>
      <vt:lpstr>Suggestions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 group project group-4</dc:title>
  <dc:subject/>
  <dc:creator>Yada, Akhil</dc:creator>
  <cp:lastModifiedBy>Jyothsna Peddireddigari</cp:lastModifiedBy>
  <cp:revision>66</cp:revision>
  <dcterms:created xsi:type="dcterms:W3CDTF">2022-11-27T16:18:33Z</dcterms:created>
  <dcterms:modified xsi:type="dcterms:W3CDTF">2023-05-01T00:06:39Z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0x01010015660432B61CD24E89FFB4F00E3B299B</vt:lpwstr>
  </property>
</Properties>
</file>