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72" r:id="rId1"/>
  </p:sldMasterIdLst>
  <p:notesMasterIdLst>
    <p:notesMasterId r:id="rId11"/>
  </p:notesMasterIdLst>
  <p:sldIdLst>
    <p:sldId id="256" r:id="rId2"/>
    <p:sldId id="257" r:id="rId3"/>
    <p:sldId id="258" r:id="rId4"/>
    <p:sldId id="259"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5A45F-CAA5-5245-891E-49CBF590DEF4}" type="datetimeFigureOut">
              <a:rPr lang="en-US" smtClean="0"/>
              <a:t>07-May-23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8314F-F0B2-CF42-B3A2-520B1D59E211}" type="slidenum">
              <a:rPr lang="en-US" smtClean="0"/>
              <a:t>‹#›</a:t>
            </a:fld>
            <a:endParaRPr lang="en-US"/>
          </a:p>
        </p:txBody>
      </p:sp>
    </p:spTree>
    <p:extLst>
      <p:ext uri="{BB962C8B-B14F-4D97-AF65-F5344CB8AC3E}">
        <p14:creationId xmlns:p14="http://schemas.microsoft.com/office/powerpoint/2010/main" val="324642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E8314F-F0B2-CF42-B3A2-520B1D59E211}" type="slidenum">
              <a:rPr lang="en-US" smtClean="0"/>
              <a:t>5</a:t>
            </a:fld>
            <a:endParaRPr lang="en-US"/>
          </a:p>
        </p:txBody>
      </p:sp>
    </p:spTree>
    <p:extLst>
      <p:ext uri="{BB962C8B-B14F-4D97-AF65-F5344CB8AC3E}">
        <p14:creationId xmlns:p14="http://schemas.microsoft.com/office/powerpoint/2010/main" val="409300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F490F4-8DD0-4244-AE15-70819B6038C1}"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097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9935419-B426-974B-B6DD-9752A81B67BC}" type="datetime1">
              <a:rPr lang="en-IN" smtClean="0"/>
              <a:t>07-05-2023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6575601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35419-B426-974B-B6DD-9752A81B67BC}"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8465958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35419-B426-974B-B6DD-9752A81B67BC}"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0644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35419-B426-974B-B6DD-9752A81B67BC}"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15054359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35419-B426-974B-B6DD-9752A81B67BC}"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86667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35419-B426-974B-B6DD-9752A81B67BC}"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9467428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67118-2396-4146-AE8F-A83A79061BA1}"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4208711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E4462-9D2A-BA4B-BBE6-9C47A74065EA}"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349293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1142A-FD91-BF4D-B097-7977A05E601A}"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25313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804CA-4178-FB4F-9791-67AB9760CF03}" type="datetime1">
              <a:rPr lang="en-IN" smtClean="0"/>
              <a:t>07-05-2023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98337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830283-029A-E247-84E7-2B3227029172}" type="datetime1">
              <a:rPr lang="en-IN" smtClean="0"/>
              <a:t>07-05-2023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22284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1A9956-F26F-FD44-B155-F01C1570375D}" type="datetime1">
              <a:rPr lang="en-IN" smtClean="0"/>
              <a:t>07-05-2023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30481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91780-6D46-5C48-9973-626EF998F3BB}" type="datetime1">
              <a:rPr lang="en-IN" smtClean="0"/>
              <a:t>07-05-2023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340662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4AD7-E325-5F41-B0C0-2B7F1D2C1656}" type="datetime1">
              <a:rPr lang="en-IN" smtClean="0"/>
              <a:t>07-05-2023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339506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028378-F70E-7741-A022-F04331D9BCE5}" type="datetime1">
              <a:rPr lang="en-IN" smtClean="0"/>
              <a:t>07-05-2023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107655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731A87-0B4F-B24B-BE65-AF5D747309D1}" type="datetime1">
              <a:rPr lang="en-IN" smtClean="0"/>
              <a:t>07-05-2023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0A925-7CF8-4243-9FB8-2EE6EF81DA98}" type="slidenum">
              <a:rPr lang="en-US" smtClean="0"/>
              <a:t>‹#›</a:t>
            </a:fld>
            <a:endParaRPr lang="en-US"/>
          </a:p>
        </p:txBody>
      </p:sp>
    </p:spTree>
    <p:extLst>
      <p:ext uri="{BB962C8B-B14F-4D97-AF65-F5344CB8AC3E}">
        <p14:creationId xmlns:p14="http://schemas.microsoft.com/office/powerpoint/2010/main" val="28844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9935419-B426-974B-B6DD-9752A81B67BC}" type="datetime1">
              <a:rPr lang="en-IN" smtClean="0"/>
              <a:t>07-05-2023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660A925-7CF8-4243-9FB8-2EE6EF81DA98}" type="slidenum">
              <a:rPr lang="en-US" smtClean="0"/>
              <a:t>‹#›</a:t>
            </a:fld>
            <a:endParaRPr lang="en-US"/>
          </a:p>
        </p:txBody>
      </p:sp>
    </p:spTree>
    <p:extLst>
      <p:ext uri="{BB962C8B-B14F-4D97-AF65-F5344CB8AC3E}">
        <p14:creationId xmlns:p14="http://schemas.microsoft.com/office/powerpoint/2010/main" val="4010000131"/>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ktavva@kent.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4A1C-533C-4038-B133-C6287364AA99}"/>
              </a:ext>
            </a:extLst>
          </p:cNvPr>
          <p:cNvSpPr>
            <a:spLocks noGrp="1"/>
          </p:cNvSpPr>
          <p:nvPr>
            <p:ph type="ctrTitle"/>
          </p:nvPr>
        </p:nvSpPr>
        <p:spPr>
          <a:xfrm>
            <a:off x="887369" y="157363"/>
            <a:ext cx="10416746" cy="2098226"/>
          </a:xfrm>
        </p:spPr>
        <p:txBody>
          <a:bodyPr/>
          <a:lstStyle/>
          <a:p>
            <a:r>
              <a:rPr lang="en-US" sz="3600" b="1" i="1" dirty="0">
                <a:latin typeface="Trebuchet MS" panose="020B0603020202020204" pitchFamily="34" charset="0"/>
                <a:cs typeface="Times New Roman" panose="02020603050405020304" pitchFamily="18" charset="0"/>
              </a:rPr>
              <a:t>Fundamentals of machine learning</a:t>
            </a:r>
          </a:p>
        </p:txBody>
      </p:sp>
      <p:sp>
        <p:nvSpPr>
          <p:cNvPr id="3" name="Subtitle 2">
            <a:extLst>
              <a:ext uri="{FF2B5EF4-FFF2-40B4-BE49-F238E27FC236}">
                <a16:creationId xmlns:a16="http://schemas.microsoft.com/office/drawing/2014/main" id="{CF82A0DD-F2B8-222C-75EA-2B6D3764F006}"/>
              </a:ext>
            </a:extLst>
          </p:cNvPr>
          <p:cNvSpPr>
            <a:spLocks noGrp="1"/>
          </p:cNvSpPr>
          <p:nvPr>
            <p:ph type="subTitle" idx="1"/>
          </p:nvPr>
        </p:nvSpPr>
        <p:spPr>
          <a:xfrm>
            <a:off x="1369282" y="2796009"/>
            <a:ext cx="9452919" cy="2776887"/>
          </a:xfrm>
        </p:spPr>
        <p:txBody>
          <a:bodyPr>
            <a:noAutofit/>
          </a:bodyPr>
          <a:lstStyle/>
          <a:p>
            <a:r>
              <a:rPr lang="en-US" b="1" i="1" dirty="0">
                <a:latin typeface="Trebuchet MS" panose="020B0603020202020204" pitchFamily="34" charset="0"/>
                <a:cs typeface="Times New Roman" panose="02020603050405020304" pitchFamily="18" charset="0"/>
              </a:rPr>
              <a:t>Power Generation in the United States</a:t>
            </a:r>
          </a:p>
          <a:p>
            <a:endParaRPr lang="en-US" b="1" i="1" dirty="0">
              <a:latin typeface="Trebuchet MS" panose="020B0603020202020204" pitchFamily="34" charset="0"/>
              <a:cs typeface="Times New Roman" panose="02020603050405020304" pitchFamily="18" charset="0"/>
            </a:endParaRPr>
          </a:p>
          <a:p>
            <a:r>
              <a:rPr lang="en-US" b="1" i="1" dirty="0">
                <a:latin typeface="Trebuchet MS" panose="020B0603020202020204" pitchFamily="34" charset="0"/>
                <a:cs typeface="Times New Roman" panose="02020603050405020304" pitchFamily="18" charset="0"/>
              </a:rPr>
              <a:t>Instructor:</a:t>
            </a:r>
          </a:p>
          <a:p>
            <a:r>
              <a:rPr lang="en-US" b="1" i="1" dirty="0">
                <a:latin typeface="Trebuchet MS" panose="020B0603020202020204" pitchFamily="34" charset="0"/>
                <a:cs typeface="Times New Roman" panose="02020603050405020304" pitchFamily="18" charset="0"/>
              </a:rPr>
              <a:t>Dr. </a:t>
            </a:r>
            <a:r>
              <a:rPr lang="en-US" b="1" i="1" dirty="0" err="1">
                <a:latin typeface="Trebuchet MS" panose="020B0603020202020204" pitchFamily="34" charset="0"/>
                <a:cs typeface="Times New Roman" panose="02020603050405020304" pitchFamily="18" charset="0"/>
              </a:rPr>
              <a:t>Dambar</a:t>
            </a:r>
            <a:r>
              <a:rPr lang="en-US" b="1" i="1" dirty="0">
                <a:latin typeface="Trebuchet MS" panose="020B0603020202020204" pitchFamily="34" charset="0"/>
                <a:cs typeface="Times New Roman" panose="02020603050405020304" pitchFamily="18" charset="0"/>
              </a:rPr>
              <a:t> </a:t>
            </a:r>
            <a:r>
              <a:rPr lang="en-US" b="1" i="1" dirty="0" err="1">
                <a:latin typeface="Trebuchet MS" panose="020B0603020202020204" pitchFamily="34" charset="0"/>
                <a:cs typeface="Times New Roman" panose="02020603050405020304" pitchFamily="18" charset="0"/>
              </a:rPr>
              <a:t>Uprety</a:t>
            </a:r>
            <a:endParaRPr lang="en-US" b="1" i="1" dirty="0">
              <a:latin typeface="Trebuchet MS" panose="020B0603020202020204" pitchFamily="34" charset="0"/>
              <a:cs typeface="Times New Roman" panose="02020603050405020304" pitchFamily="18" charset="0"/>
            </a:endParaRPr>
          </a:p>
          <a:p>
            <a:endParaRPr lang="en-US" b="1" i="1" dirty="0">
              <a:latin typeface="Trebuchet MS" panose="020B0603020202020204" pitchFamily="34" charset="0"/>
              <a:cs typeface="Times New Roman" panose="02020603050405020304" pitchFamily="18" charset="0"/>
            </a:endParaRPr>
          </a:p>
          <a:p>
            <a:r>
              <a:rPr lang="en-US" b="1" i="1" dirty="0">
                <a:latin typeface="Trebuchet MS" panose="020B0603020202020204" pitchFamily="34" charset="0"/>
                <a:cs typeface="Times New Roman" panose="02020603050405020304" pitchFamily="18" charset="0"/>
              </a:rPr>
              <a:t>Krishna Kumar Tavva– </a:t>
            </a:r>
            <a:r>
              <a:rPr lang="en-US" b="1" i="1" dirty="0">
                <a:latin typeface="Trebuchet MS" panose="020B0603020202020204" pitchFamily="34" charset="0"/>
                <a:cs typeface="Times New Roman" panose="02020603050405020304" pitchFamily="18" charset="0"/>
                <a:hlinkClick r:id="rId2"/>
              </a:rPr>
              <a:t>ktavva@kent.edu</a:t>
            </a:r>
            <a:r>
              <a:rPr lang="en-US" b="1" i="1" dirty="0">
                <a:latin typeface="Trebuchet MS" panose="020B0603020202020204" pitchFamily="34" charset="0"/>
                <a:cs typeface="Times New Roman" panose="02020603050405020304" pitchFamily="18" charset="0"/>
              </a:rPr>
              <a:t> (811283461)</a:t>
            </a:r>
          </a:p>
        </p:txBody>
      </p:sp>
    </p:spTree>
    <p:extLst>
      <p:ext uri="{BB962C8B-B14F-4D97-AF65-F5344CB8AC3E}">
        <p14:creationId xmlns:p14="http://schemas.microsoft.com/office/powerpoint/2010/main" val="271822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8926-2F52-4475-4D6F-745CB439E621}"/>
              </a:ext>
            </a:extLst>
          </p:cNvPr>
          <p:cNvSpPr>
            <a:spLocks noGrp="1"/>
          </p:cNvSpPr>
          <p:nvPr>
            <p:ph type="title"/>
          </p:nvPr>
        </p:nvSpPr>
        <p:spPr>
          <a:xfrm>
            <a:off x="836457" y="225656"/>
            <a:ext cx="9601200" cy="1485900"/>
          </a:xfrm>
        </p:spPr>
        <p:txBody>
          <a:bodyPr>
            <a:normAutofit/>
          </a:bodyPr>
          <a:lstStyle/>
          <a:p>
            <a:pPr algn="just">
              <a:lnSpc>
                <a:spcPct val="150000"/>
              </a:lnSpc>
            </a:pPr>
            <a:r>
              <a:rPr lang="en-US" sz="3600" b="1" i="1" dirty="0">
                <a:latin typeface="Trebuchet MS" panose="020B0603020202020204" pitchFamily="34"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7AE96B50-CFB7-853E-71FD-643BB1F0BA58}"/>
              </a:ext>
            </a:extLst>
          </p:cNvPr>
          <p:cNvSpPr>
            <a:spLocks noGrp="1"/>
          </p:cNvSpPr>
          <p:nvPr>
            <p:ph idx="1"/>
          </p:nvPr>
        </p:nvSpPr>
        <p:spPr>
          <a:xfrm>
            <a:off x="1467828" y="1711556"/>
            <a:ext cx="9601200" cy="3944895"/>
          </a:xfrm>
        </p:spPr>
        <p:txBody>
          <a:bodyPr>
            <a:normAutofit/>
          </a:bodyPr>
          <a:lstStyle/>
          <a:p>
            <a:pPr algn="just">
              <a:lnSpc>
                <a:spcPct val="150000"/>
              </a:lnSpc>
            </a:pPr>
            <a:r>
              <a:rPr lang="en-IN" sz="2100" b="1" i="1" u="none" strike="noStrike" dirty="0">
                <a:solidFill>
                  <a:srgbClr val="444444"/>
                </a:solidFill>
                <a:effectLst/>
                <a:latin typeface="Times New Roman" panose="02020603050405020304" pitchFamily="18" charset="0"/>
                <a:cs typeface="Times New Roman" panose="02020603050405020304" pitchFamily="18" charset="0"/>
              </a:rPr>
              <a:t>Problem Statement</a:t>
            </a:r>
          </a:p>
          <a:p>
            <a:pPr algn="just">
              <a:lnSpc>
                <a:spcPct val="150000"/>
              </a:lnSpc>
            </a:pPr>
            <a:r>
              <a:rPr lang="en-IN" sz="2100" b="1" i="1" u="none" strike="noStrike" dirty="0">
                <a:solidFill>
                  <a:srgbClr val="444444"/>
                </a:solidFill>
                <a:effectLst/>
                <a:latin typeface="Times New Roman" panose="02020603050405020304" pitchFamily="18" charset="0"/>
                <a:cs typeface="Times New Roman" panose="02020603050405020304" pitchFamily="18" charset="0"/>
              </a:rPr>
              <a:t>Data Description</a:t>
            </a:r>
          </a:p>
          <a:p>
            <a:pPr algn="just">
              <a:lnSpc>
                <a:spcPct val="150000"/>
              </a:lnSpc>
            </a:pPr>
            <a:r>
              <a:rPr lang="en-IN" sz="2100" b="1" i="1" u="none" strike="noStrike" dirty="0">
                <a:solidFill>
                  <a:srgbClr val="444444"/>
                </a:solidFill>
                <a:effectLst/>
                <a:latin typeface="Times New Roman" panose="02020603050405020304" pitchFamily="18" charset="0"/>
                <a:cs typeface="Times New Roman" panose="02020603050405020304" pitchFamily="18" charset="0"/>
              </a:rPr>
              <a:t>Analysis</a:t>
            </a:r>
          </a:p>
          <a:p>
            <a:pPr algn="just">
              <a:lnSpc>
                <a:spcPct val="150000"/>
              </a:lnSpc>
            </a:pPr>
            <a:r>
              <a:rPr lang="en-IN" sz="2100" b="1" i="1" dirty="0">
                <a:solidFill>
                  <a:srgbClr val="444444"/>
                </a:solidFill>
                <a:latin typeface="Times New Roman" panose="02020603050405020304" pitchFamily="18" charset="0"/>
                <a:cs typeface="Times New Roman" panose="02020603050405020304" pitchFamily="18" charset="0"/>
              </a:rPr>
              <a:t>Cluster Segmentation</a:t>
            </a:r>
          </a:p>
          <a:p>
            <a:pPr algn="just">
              <a:lnSpc>
                <a:spcPct val="150000"/>
              </a:lnSpc>
            </a:pPr>
            <a:r>
              <a:rPr lang="en-IN" sz="2100" b="1" i="1" u="none" strike="noStrike" dirty="0">
                <a:solidFill>
                  <a:srgbClr val="444444"/>
                </a:solidFill>
                <a:effectLst/>
                <a:latin typeface="Times New Roman" panose="02020603050405020304" pitchFamily="18" charset="0"/>
                <a:cs typeface="Times New Roman" panose="02020603050405020304" pitchFamily="18" charset="0"/>
              </a:rPr>
              <a:t>Findin</a:t>
            </a:r>
            <a:r>
              <a:rPr lang="en-IN" sz="2100" b="1" i="1" dirty="0">
                <a:solidFill>
                  <a:srgbClr val="444444"/>
                </a:solidFill>
                <a:latin typeface="Times New Roman" panose="02020603050405020304" pitchFamily="18" charset="0"/>
                <a:cs typeface="Times New Roman" panose="02020603050405020304" pitchFamily="18" charset="0"/>
              </a:rPr>
              <a:t>gs</a:t>
            </a:r>
            <a:endParaRPr lang="en-IN" sz="2100" b="1" i="1" u="none" strike="noStrike" dirty="0">
              <a:solidFill>
                <a:srgbClr val="444444"/>
              </a:solidFill>
              <a:effectLst/>
              <a:latin typeface="Times New Roman" panose="02020603050405020304" pitchFamily="18" charset="0"/>
              <a:cs typeface="Times New Roman" panose="02020603050405020304" pitchFamily="18" charset="0"/>
            </a:endParaRPr>
          </a:p>
          <a:p>
            <a:pPr algn="just">
              <a:lnSpc>
                <a:spcPct val="150000"/>
              </a:lnSpc>
            </a:pPr>
            <a:r>
              <a:rPr lang="en-IN" sz="2100" b="1" i="1" u="none" strike="noStrike" dirty="0">
                <a:solidFill>
                  <a:srgbClr val="444444"/>
                </a:solidFill>
                <a:effectLst/>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AF3B56AC-72A9-1359-886C-19FF844FB5C1}"/>
              </a:ext>
            </a:extLst>
          </p:cNvPr>
          <p:cNvSpPr>
            <a:spLocks noGrp="1"/>
          </p:cNvSpPr>
          <p:nvPr>
            <p:ph type="sldNum" sz="quarter" idx="12"/>
          </p:nvPr>
        </p:nvSpPr>
        <p:spPr/>
        <p:txBody>
          <a:bodyPr/>
          <a:lstStyle/>
          <a:p>
            <a:fld id="{3660A925-7CF8-4243-9FB8-2EE6EF81DA98}" type="slidenum">
              <a:rPr lang="en-US" smtClean="0"/>
              <a:t>1</a:t>
            </a:fld>
            <a:endParaRPr lang="en-US"/>
          </a:p>
        </p:txBody>
      </p:sp>
    </p:spTree>
    <p:extLst>
      <p:ext uri="{BB962C8B-B14F-4D97-AF65-F5344CB8AC3E}">
        <p14:creationId xmlns:p14="http://schemas.microsoft.com/office/powerpoint/2010/main" val="77227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D221-7DD3-3748-1920-27CF1976F206}"/>
              </a:ext>
            </a:extLst>
          </p:cNvPr>
          <p:cNvSpPr>
            <a:spLocks noGrp="1"/>
          </p:cNvSpPr>
          <p:nvPr>
            <p:ph type="title"/>
          </p:nvPr>
        </p:nvSpPr>
        <p:spPr>
          <a:xfrm>
            <a:off x="751114" y="269047"/>
            <a:ext cx="9601200" cy="1485900"/>
          </a:xfrm>
        </p:spPr>
        <p:txBody>
          <a:bodyPr>
            <a:normAutofit/>
          </a:bodyPr>
          <a:lstStyle/>
          <a:p>
            <a:pPr algn="just">
              <a:lnSpc>
                <a:spcPct val="150000"/>
              </a:lnSpc>
            </a:pPr>
            <a:r>
              <a:rPr lang="en-US" sz="3600" b="1" i="1" dirty="0">
                <a:latin typeface="Trebuchet MS" panose="020B060302020202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C8DEB2A-7796-FD5A-F62B-B7678B6D9C3A}"/>
              </a:ext>
            </a:extLst>
          </p:cNvPr>
          <p:cNvSpPr>
            <a:spLocks noGrp="1"/>
          </p:cNvSpPr>
          <p:nvPr>
            <p:ph idx="1"/>
          </p:nvPr>
        </p:nvSpPr>
        <p:spPr>
          <a:xfrm>
            <a:off x="1434547" y="1464604"/>
            <a:ext cx="9601200" cy="4910266"/>
          </a:xfrm>
        </p:spPr>
        <p:txBody>
          <a:bodyPr>
            <a:noAutofit/>
          </a:bodyPr>
          <a:lstStyle/>
          <a:p>
            <a:pPr marL="342900" lvl="0" indent="-342900" algn="just">
              <a:lnSpc>
                <a:spcPct val="150000"/>
              </a:lnSpc>
              <a:buFont typeface="Wingdings" pitchFamily="2" charset="2"/>
              <a:buChar char=""/>
            </a:pPr>
            <a:r>
              <a:rPr lang="en-US" sz="19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Which fuel types are predominantly used for power generation in the United States?</a:t>
            </a:r>
          </a:p>
          <a:p>
            <a:pPr marL="342900" lvl="0" indent="-342900" algn="just">
              <a:lnSpc>
                <a:spcPct val="150000"/>
              </a:lnSpc>
              <a:buFont typeface="Wingdings" pitchFamily="2" charset="2"/>
              <a:buChar char=""/>
            </a:pPr>
            <a:r>
              <a:rPr lang="en-US" sz="19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What are the types of pollutants emitted into the atmosphere during the power generation process?</a:t>
            </a:r>
          </a:p>
          <a:p>
            <a:pPr marL="342900" lvl="0" indent="-342900" algn="just">
              <a:lnSpc>
                <a:spcPct val="150000"/>
              </a:lnSpc>
              <a:buFont typeface="Wingdings" pitchFamily="2" charset="2"/>
              <a:buChar char=""/>
            </a:pPr>
            <a:r>
              <a:rPr lang="en-US" sz="19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Do these emissions comply with the permissible limits set by regulations?</a:t>
            </a:r>
          </a:p>
          <a:p>
            <a:pPr marL="342900" lvl="0" indent="-342900" algn="just">
              <a:lnSpc>
                <a:spcPct val="150000"/>
              </a:lnSpc>
              <a:buFont typeface="Wingdings" pitchFamily="2" charset="2"/>
              <a:buChar char=""/>
            </a:pPr>
            <a:r>
              <a:rPr lang="en-US" sz="19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What is the average cost associated with power generation in the United States?</a:t>
            </a:r>
          </a:p>
          <a:p>
            <a:pPr marL="342900" lvl="0" indent="-342900" algn="just">
              <a:lnSpc>
                <a:spcPct val="150000"/>
              </a:lnSpc>
              <a:buFont typeface="Wingdings" pitchFamily="2" charset="2"/>
              <a:buChar char=""/>
            </a:pPr>
            <a:r>
              <a:rPr lang="en-US" sz="19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How much fuel is consumed to generate power in the United States?</a:t>
            </a:r>
          </a:p>
          <a:p>
            <a:pPr marL="342900" lvl="0" indent="-342900" algn="just">
              <a:lnSpc>
                <a:spcPct val="150000"/>
              </a:lnSpc>
              <a:buFont typeface="Wingdings" pitchFamily="2" charset="2"/>
              <a:buChar char=""/>
            </a:pPr>
            <a:r>
              <a:rPr lang="en-US" sz="19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Which classification provides the most comprehensive understanding of power generation in the United States?</a:t>
            </a:r>
            <a:endParaRPr lang="en-US" sz="1900" dirty="0">
              <a:solidFill>
                <a:schemeClr val="bg1"/>
              </a:solidFill>
              <a:latin typeface="Trebuchet MS" panose="020B0603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571193-5597-D2D2-A63D-275F95DEF192}"/>
              </a:ext>
            </a:extLst>
          </p:cNvPr>
          <p:cNvSpPr>
            <a:spLocks noGrp="1"/>
          </p:cNvSpPr>
          <p:nvPr>
            <p:ph type="sldNum" sz="quarter" idx="12"/>
          </p:nvPr>
        </p:nvSpPr>
        <p:spPr/>
        <p:txBody>
          <a:bodyPr/>
          <a:lstStyle/>
          <a:p>
            <a:fld id="{3660A925-7CF8-4243-9FB8-2EE6EF81DA98}" type="slidenum">
              <a:rPr lang="en-US" smtClean="0"/>
              <a:t>2</a:t>
            </a:fld>
            <a:endParaRPr lang="en-US"/>
          </a:p>
        </p:txBody>
      </p:sp>
    </p:spTree>
    <p:extLst>
      <p:ext uri="{BB962C8B-B14F-4D97-AF65-F5344CB8AC3E}">
        <p14:creationId xmlns:p14="http://schemas.microsoft.com/office/powerpoint/2010/main" val="81809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2E4-2E4C-2398-7070-A9D66E287835}"/>
              </a:ext>
            </a:extLst>
          </p:cNvPr>
          <p:cNvSpPr>
            <a:spLocks noGrp="1"/>
          </p:cNvSpPr>
          <p:nvPr>
            <p:ph type="title"/>
          </p:nvPr>
        </p:nvSpPr>
        <p:spPr>
          <a:xfrm>
            <a:off x="674913" y="140779"/>
            <a:ext cx="9601200" cy="1485900"/>
          </a:xfrm>
        </p:spPr>
        <p:txBody>
          <a:bodyPr>
            <a:normAutofit/>
          </a:bodyPr>
          <a:lstStyle/>
          <a:p>
            <a:pPr algn="just">
              <a:lnSpc>
                <a:spcPct val="150000"/>
              </a:lnSpc>
            </a:pPr>
            <a:r>
              <a:rPr lang="en-US" sz="3600" b="1" i="1" dirty="0">
                <a:latin typeface="Trebuchet MS" panose="020B0603020202020204" pitchFamily="34" charset="0"/>
                <a:cs typeface="Times New Roman" panose="02020603050405020304" pitchFamily="18" charset="0"/>
              </a:rPr>
              <a:t>DATA DESCRIPTION </a:t>
            </a:r>
          </a:p>
        </p:txBody>
      </p:sp>
      <p:sp>
        <p:nvSpPr>
          <p:cNvPr id="3" name="Content Placeholder 2">
            <a:extLst>
              <a:ext uri="{FF2B5EF4-FFF2-40B4-BE49-F238E27FC236}">
                <a16:creationId xmlns:a16="http://schemas.microsoft.com/office/drawing/2014/main" id="{1B1492D2-1694-3BBE-748B-F82C3B45EDED}"/>
              </a:ext>
            </a:extLst>
          </p:cNvPr>
          <p:cNvSpPr>
            <a:spLocks noGrp="1"/>
          </p:cNvSpPr>
          <p:nvPr>
            <p:ph idx="1"/>
          </p:nvPr>
        </p:nvSpPr>
        <p:spPr>
          <a:xfrm>
            <a:off x="1219201" y="1479243"/>
            <a:ext cx="10589741" cy="4859364"/>
          </a:xfrm>
        </p:spPr>
        <p:txBody>
          <a:bodyPr>
            <a:normAutofit fontScale="92500" lnSpcReduction="10000"/>
          </a:bodyPr>
          <a:lstStyle/>
          <a:p>
            <a:pPr algn="just">
              <a:lnSpc>
                <a:spcPct val="150000"/>
              </a:lnSpc>
            </a:pPr>
            <a:r>
              <a:rPr lang="en-US" sz="2000" b="1" i="1" dirty="0">
                <a:solidFill>
                  <a:srgbClr val="23282D"/>
                </a:solidFill>
                <a:latin typeface="Trebuchet MS" panose="020B0603020202020204" pitchFamily="34" charset="0"/>
                <a:cs typeface="Times New Roman" panose="02020603050405020304" pitchFamily="18" charset="0"/>
              </a:rPr>
              <a:t>Fuel Receipts</a:t>
            </a:r>
            <a:r>
              <a:rPr lang="en-US" sz="2000" dirty="0">
                <a:latin typeface="Trebuchet MS" panose="020B0603020202020204" pitchFamily="34" charset="0"/>
                <a:cs typeface="Times New Roman" panose="02020603050405020304" pitchFamily="18" charset="0"/>
              </a:rPr>
              <a:t> is the data that has been sourced from </a:t>
            </a:r>
            <a:r>
              <a:rPr lang="en-US" sz="2000" b="1" i="1" dirty="0">
                <a:solidFill>
                  <a:srgbClr val="23282D"/>
                </a:solidFill>
                <a:latin typeface="Trebuchet MS" panose="020B0603020202020204" pitchFamily="34" charset="0"/>
                <a:cs typeface="Times New Roman" panose="02020603050405020304" pitchFamily="18" charset="0"/>
              </a:rPr>
              <a:t>PUDL</a:t>
            </a:r>
            <a:r>
              <a:rPr lang="en-US" sz="2000" dirty="0">
                <a:latin typeface="Trebuchet MS" panose="020B0603020202020204" pitchFamily="34" charset="0"/>
                <a:cs typeface="Times New Roman" panose="02020603050405020304" pitchFamily="18" charset="0"/>
              </a:rPr>
              <a:t> </a:t>
            </a:r>
            <a:r>
              <a:rPr lang="en-IN" sz="2000" dirty="0">
                <a:solidFill>
                  <a:srgbClr val="23282D"/>
                </a:solidFill>
                <a:effectLst/>
                <a:latin typeface="Trebuchet MS" panose="020B0603020202020204" pitchFamily="34" charset="0"/>
                <a:cs typeface="Times New Roman" panose="02020603050405020304" pitchFamily="18" charset="0"/>
              </a:rPr>
              <a:t>that makes the US energy data easier to access and use programmatically.</a:t>
            </a:r>
          </a:p>
          <a:p>
            <a:pPr algn="just">
              <a:lnSpc>
                <a:spcPct val="150000"/>
              </a:lnSpc>
            </a:pPr>
            <a:r>
              <a:rPr lang="en-IN" sz="2000" dirty="0">
                <a:solidFill>
                  <a:srgbClr val="23282D"/>
                </a:solidFill>
                <a:latin typeface="Trebuchet MS" panose="020B0603020202020204" pitchFamily="34" charset="0"/>
                <a:cs typeface="Times New Roman" panose="02020603050405020304" pitchFamily="18" charset="0"/>
              </a:rPr>
              <a:t>The data initially had </a:t>
            </a:r>
            <a:r>
              <a:rPr lang="en-IN" sz="2000" b="1" i="1" dirty="0">
                <a:solidFill>
                  <a:srgbClr val="23282D"/>
                </a:solidFill>
                <a:latin typeface="Trebuchet MS" panose="020B0603020202020204" pitchFamily="34" charset="0"/>
                <a:cs typeface="Times New Roman" panose="02020603050405020304" pitchFamily="18" charset="0"/>
              </a:rPr>
              <a:t>6,08,564 rows</a:t>
            </a:r>
            <a:r>
              <a:rPr lang="en-IN" sz="2000" dirty="0">
                <a:solidFill>
                  <a:srgbClr val="23282D"/>
                </a:solidFill>
                <a:latin typeface="Trebuchet MS" panose="020B0603020202020204" pitchFamily="34" charset="0"/>
                <a:cs typeface="Times New Roman" panose="02020603050405020304" pitchFamily="18" charset="0"/>
              </a:rPr>
              <a:t> with </a:t>
            </a:r>
            <a:r>
              <a:rPr lang="en-IN" sz="2000" b="1" i="1" dirty="0">
                <a:solidFill>
                  <a:srgbClr val="23282D"/>
                </a:solidFill>
                <a:latin typeface="Trebuchet MS" panose="020B0603020202020204" pitchFamily="34" charset="0"/>
                <a:cs typeface="Times New Roman" panose="02020603050405020304" pitchFamily="18" charset="0"/>
              </a:rPr>
              <a:t>30 variables</a:t>
            </a:r>
            <a:r>
              <a:rPr lang="en-IN" sz="2000" dirty="0">
                <a:solidFill>
                  <a:srgbClr val="23282D"/>
                </a:solidFill>
                <a:latin typeface="Trebuchet MS" panose="020B0603020202020204" pitchFamily="34" charset="0"/>
                <a:cs typeface="Times New Roman" panose="02020603050405020304" pitchFamily="18" charset="0"/>
              </a:rPr>
              <a:t>. The data is a mix of </a:t>
            </a:r>
            <a:r>
              <a:rPr lang="en-IN" sz="2000" b="1" i="1" dirty="0">
                <a:solidFill>
                  <a:srgbClr val="23282D"/>
                </a:solidFill>
                <a:latin typeface="Trebuchet MS" panose="020B0603020202020204" pitchFamily="34" charset="0"/>
                <a:cs typeface="Times New Roman" panose="02020603050405020304" pitchFamily="18" charset="0"/>
              </a:rPr>
              <a:t>“integer” </a:t>
            </a:r>
            <a:r>
              <a:rPr lang="en-IN" sz="2000" dirty="0">
                <a:solidFill>
                  <a:srgbClr val="23282D"/>
                </a:solidFill>
                <a:latin typeface="Trebuchet MS" panose="020B0603020202020204" pitchFamily="34" charset="0"/>
                <a:cs typeface="Times New Roman" panose="02020603050405020304" pitchFamily="18" charset="0"/>
              </a:rPr>
              <a:t>and </a:t>
            </a:r>
            <a:r>
              <a:rPr lang="en-IN" sz="2000" b="1" i="1" dirty="0">
                <a:solidFill>
                  <a:srgbClr val="23282D"/>
                </a:solidFill>
                <a:latin typeface="Trebuchet MS" panose="020B0603020202020204" pitchFamily="34" charset="0"/>
                <a:cs typeface="Times New Roman" panose="02020603050405020304" pitchFamily="18" charset="0"/>
              </a:rPr>
              <a:t>“character” </a:t>
            </a:r>
            <a:r>
              <a:rPr lang="en-IN" sz="2000" dirty="0">
                <a:solidFill>
                  <a:srgbClr val="23282D"/>
                </a:solidFill>
                <a:latin typeface="Trebuchet MS" panose="020B0603020202020204" pitchFamily="34" charset="0"/>
                <a:cs typeface="Times New Roman" panose="02020603050405020304" pitchFamily="18" charset="0"/>
              </a:rPr>
              <a:t>data types.</a:t>
            </a:r>
          </a:p>
          <a:p>
            <a:pPr algn="just">
              <a:lnSpc>
                <a:spcPct val="150000"/>
              </a:lnSpc>
            </a:pPr>
            <a:r>
              <a:rPr lang="en-IN" sz="2000" dirty="0">
                <a:latin typeface="Trebuchet MS" panose="020B0603020202020204" pitchFamily="34" charset="0"/>
                <a:cs typeface="Times New Roman" panose="02020603050405020304" pitchFamily="18" charset="0"/>
              </a:rPr>
              <a:t>2% of Total Data has been randomly selected and then partitioned into a </a:t>
            </a:r>
            <a:r>
              <a:rPr lang="en-IN" sz="2000" b="1" i="1" dirty="0">
                <a:solidFill>
                  <a:srgbClr val="23282D"/>
                </a:solidFill>
                <a:latin typeface="Trebuchet MS" panose="020B0603020202020204" pitchFamily="34" charset="0"/>
                <a:cs typeface="Times New Roman" panose="02020603050405020304" pitchFamily="18" charset="0"/>
              </a:rPr>
              <a:t>75% training set and a 25% test set.</a:t>
            </a:r>
            <a:endParaRPr lang="en-IN" sz="2000" dirty="0">
              <a:solidFill>
                <a:srgbClr val="23282D"/>
              </a:solidFill>
              <a:latin typeface="Trebuchet MS" panose="020B0603020202020204" pitchFamily="34" charset="0"/>
              <a:cs typeface="Times New Roman" panose="02020603050405020304" pitchFamily="18" charset="0"/>
            </a:endParaRPr>
          </a:p>
          <a:p>
            <a:pPr algn="just">
              <a:lnSpc>
                <a:spcPct val="150000"/>
              </a:lnSpc>
            </a:pPr>
            <a:r>
              <a:rPr lang="en-IN" sz="2000" dirty="0">
                <a:solidFill>
                  <a:srgbClr val="23282D"/>
                </a:solidFill>
                <a:effectLst/>
                <a:latin typeface="Trebuchet MS" panose="020B0603020202020204" pitchFamily="34" charset="0"/>
                <a:cs typeface="Times New Roman" panose="02020603050405020304" pitchFamily="18" charset="0"/>
              </a:rPr>
              <a:t>After the </a:t>
            </a:r>
            <a:r>
              <a:rPr lang="en-IN" sz="2000" dirty="0">
                <a:solidFill>
                  <a:srgbClr val="23282D"/>
                </a:solidFill>
                <a:latin typeface="Trebuchet MS" panose="020B0603020202020204" pitchFamily="34" charset="0"/>
                <a:cs typeface="Times New Roman" panose="02020603050405020304" pitchFamily="18" charset="0"/>
              </a:rPr>
              <a:t>removal of </a:t>
            </a:r>
            <a:r>
              <a:rPr lang="en-IN" sz="2000" b="1" i="1" dirty="0">
                <a:solidFill>
                  <a:srgbClr val="23282D"/>
                </a:solidFill>
                <a:latin typeface="Trebuchet MS" panose="020B0603020202020204" pitchFamily="34" charset="0"/>
                <a:cs typeface="Times New Roman" panose="02020603050405020304" pitchFamily="18" charset="0"/>
              </a:rPr>
              <a:t>unnecessary columns</a:t>
            </a:r>
            <a:r>
              <a:rPr lang="en-IN" sz="2000" dirty="0">
                <a:solidFill>
                  <a:srgbClr val="23282D"/>
                </a:solidFill>
                <a:latin typeface="Trebuchet MS" panose="020B0603020202020204" pitchFamily="34" charset="0"/>
                <a:cs typeface="Times New Roman" panose="02020603050405020304" pitchFamily="18" charset="0"/>
              </a:rPr>
              <a:t> and </a:t>
            </a:r>
            <a:r>
              <a:rPr lang="en-IN" sz="2000" b="1" i="1" dirty="0">
                <a:solidFill>
                  <a:srgbClr val="23282D"/>
                </a:solidFill>
                <a:latin typeface="Trebuchet MS" panose="020B0603020202020204" pitchFamily="34" charset="0"/>
                <a:cs typeface="Times New Roman" panose="02020603050405020304" pitchFamily="18" charset="0"/>
              </a:rPr>
              <a:t>data partition</a:t>
            </a:r>
            <a:r>
              <a:rPr lang="en-IN" sz="2000" dirty="0">
                <a:solidFill>
                  <a:srgbClr val="23282D"/>
                </a:solidFill>
                <a:latin typeface="Trebuchet MS" panose="020B0603020202020204" pitchFamily="34" charset="0"/>
                <a:cs typeface="Times New Roman" panose="02020603050405020304" pitchFamily="18" charset="0"/>
              </a:rPr>
              <a:t>, the dataset has </a:t>
            </a:r>
            <a:r>
              <a:rPr lang="en-IN" sz="2000" b="1" i="1" dirty="0">
                <a:solidFill>
                  <a:srgbClr val="23282D"/>
                </a:solidFill>
                <a:latin typeface="Trebuchet MS" panose="020B0603020202020204" pitchFamily="34" charset="0"/>
                <a:cs typeface="Times New Roman" panose="02020603050405020304" pitchFamily="18" charset="0"/>
              </a:rPr>
              <a:t>12174 observations</a:t>
            </a:r>
            <a:r>
              <a:rPr lang="en-IN" sz="2000" dirty="0">
                <a:solidFill>
                  <a:srgbClr val="23282D"/>
                </a:solidFill>
                <a:latin typeface="Trebuchet MS" panose="020B0603020202020204" pitchFamily="34" charset="0"/>
                <a:cs typeface="Times New Roman" panose="02020603050405020304" pitchFamily="18" charset="0"/>
              </a:rPr>
              <a:t> with 10</a:t>
            </a:r>
            <a:r>
              <a:rPr lang="en-IN" sz="2000" b="1" i="1" dirty="0">
                <a:solidFill>
                  <a:srgbClr val="23282D"/>
                </a:solidFill>
                <a:latin typeface="Trebuchet MS" panose="020B0603020202020204" pitchFamily="34" charset="0"/>
                <a:cs typeface="Times New Roman" panose="02020603050405020304" pitchFamily="18" charset="0"/>
              </a:rPr>
              <a:t> variables. Train Data is 9132 ob</a:t>
            </a:r>
            <a:r>
              <a:rPr lang="en-IN" b="1" i="1" dirty="0">
                <a:solidFill>
                  <a:srgbClr val="23282D"/>
                </a:solidFill>
                <a:latin typeface="Trebuchet MS" panose="020B0603020202020204" pitchFamily="34" charset="0"/>
                <a:cs typeface="Times New Roman" panose="02020603050405020304" pitchFamily="18" charset="0"/>
              </a:rPr>
              <a:t>servations and Test Data is 3042 observations.</a:t>
            </a:r>
            <a:endParaRPr lang="en-IN" sz="2000" dirty="0">
              <a:solidFill>
                <a:srgbClr val="23282D"/>
              </a:solidFill>
              <a:latin typeface="Trebuchet MS" panose="020B0603020202020204" pitchFamily="34" charset="0"/>
              <a:cs typeface="Times New Roman" panose="02020603050405020304" pitchFamily="18" charset="0"/>
            </a:endParaRPr>
          </a:p>
          <a:p>
            <a:pPr algn="just">
              <a:lnSpc>
                <a:spcPct val="150000"/>
              </a:lnSpc>
            </a:pPr>
            <a:r>
              <a:rPr lang="en-IN" sz="2000" dirty="0">
                <a:effectLst/>
                <a:latin typeface="Trebuchet MS" panose="020B0603020202020204" pitchFamily="34" charset="0"/>
                <a:cs typeface="Times New Roman" panose="02020603050405020304" pitchFamily="18" charset="0"/>
              </a:rPr>
              <a:t>The</a:t>
            </a:r>
            <a:r>
              <a:rPr lang="en-IN" sz="2000" b="1" i="1" dirty="0">
                <a:solidFill>
                  <a:srgbClr val="23282D"/>
                </a:solidFill>
                <a:latin typeface="Trebuchet MS" panose="020B0603020202020204" pitchFamily="34" charset="0"/>
                <a:cs typeface="Times New Roman" panose="02020603050405020304" pitchFamily="18" charset="0"/>
              </a:rPr>
              <a:t> NAs</a:t>
            </a:r>
            <a:r>
              <a:rPr lang="en-IN" sz="2000" dirty="0">
                <a:effectLst/>
                <a:latin typeface="Trebuchet MS" panose="020B0603020202020204" pitchFamily="34" charset="0"/>
                <a:cs typeface="Times New Roman" panose="02020603050405020304" pitchFamily="18" charset="0"/>
              </a:rPr>
              <a:t> were imputed with the help of the </a:t>
            </a:r>
            <a:r>
              <a:rPr lang="en-IN" sz="2000" b="1" i="1" dirty="0">
                <a:solidFill>
                  <a:srgbClr val="23282D"/>
                </a:solidFill>
                <a:latin typeface="Trebuchet MS" panose="020B0603020202020204" pitchFamily="34" charset="0"/>
                <a:cs typeface="Times New Roman" panose="02020603050405020304" pitchFamily="18" charset="0"/>
              </a:rPr>
              <a:t>median function</a:t>
            </a:r>
            <a:r>
              <a:rPr lang="en-IN" sz="2000" dirty="0">
                <a:effectLst/>
                <a:latin typeface="Trebuchet MS" panose="020B0603020202020204" pitchFamily="34" charset="0"/>
                <a:cs typeface="Times New Roman" panose="02020603050405020304" pitchFamily="18" charset="0"/>
              </a:rPr>
              <a:t>.</a:t>
            </a:r>
          </a:p>
          <a:p>
            <a:endParaRPr lang="en-US" sz="2000"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1EA3F677-1D19-65C7-0413-9C399BC4F7A1}"/>
              </a:ext>
            </a:extLst>
          </p:cNvPr>
          <p:cNvSpPr>
            <a:spLocks noGrp="1"/>
          </p:cNvSpPr>
          <p:nvPr>
            <p:ph type="sldNum" sz="quarter" idx="12"/>
          </p:nvPr>
        </p:nvSpPr>
        <p:spPr/>
        <p:txBody>
          <a:bodyPr/>
          <a:lstStyle/>
          <a:p>
            <a:fld id="{3660A925-7CF8-4243-9FB8-2EE6EF81DA98}" type="slidenum">
              <a:rPr lang="en-US" smtClean="0"/>
              <a:t>3</a:t>
            </a:fld>
            <a:endParaRPr lang="en-US"/>
          </a:p>
        </p:txBody>
      </p:sp>
    </p:spTree>
    <p:extLst>
      <p:ext uri="{BB962C8B-B14F-4D97-AF65-F5344CB8AC3E}">
        <p14:creationId xmlns:p14="http://schemas.microsoft.com/office/powerpoint/2010/main" val="368944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0FBF-8DE1-ADA3-F599-73A6A9938320}"/>
              </a:ext>
            </a:extLst>
          </p:cNvPr>
          <p:cNvSpPr>
            <a:spLocks noGrp="1"/>
          </p:cNvSpPr>
          <p:nvPr>
            <p:ph type="title"/>
          </p:nvPr>
        </p:nvSpPr>
        <p:spPr>
          <a:xfrm>
            <a:off x="581438" y="77602"/>
            <a:ext cx="9601200" cy="1485900"/>
          </a:xfrm>
        </p:spPr>
        <p:txBody>
          <a:bodyPr>
            <a:normAutofit/>
          </a:bodyPr>
          <a:lstStyle/>
          <a:p>
            <a:pPr algn="just">
              <a:lnSpc>
                <a:spcPct val="150000"/>
              </a:lnSpc>
            </a:pPr>
            <a:r>
              <a:rPr lang="en-US" sz="3600" b="1" i="1" dirty="0">
                <a:latin typeface="Trebuchet MS" panose="020B0603020202020204" pitchFamily="34"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51183055-93B8-1693-7816-B63474516859}"/>
              </a:ext>
            </a:extLst>
          </p:cNvPr>
          <p:cNvSpPr>
            <a:spLocks noGrp="1"/>
          </p:cNvSpPr>
          <p:nvPr>
            <p:ph idx="1"/>
          </p:nvPr>
        </p:nvSpPr>
        <p:spPr>
          <a:xfrm>
            <a:off x="1116733" y="1255240"/>
            <a:ext cx="10493829" cy="4993160"/>
          </a:xfrm>
        </p:spPr>
        <p:txBody>
          <a:bodyPr>
            <a:normAutofit/>
          </a:bodyPr>
          <a:lstStyle/>
          <a:p>
            <a:pPr algn="just">
              <a:lnSpc>
                <a:spcPct val="150000"/>
              </a:lnSpc>
            </a:pPr>
            <a:r>
              <a:rPr lang="en-US" sz="1900" b="1" i="1" dirty="0">
                <a:latin typeface="Trebuchet MS" panose="020B0603020202020204" pitchFamily="34" charset="0"/>
                <a:cs typeface="Times New Roman" panose="02020603050405020304" pitchFamily="18" charset="0"/>
              </a:rPr>
              <a:t>Scale Normalization </a:t>
            </a:r>
            <a:r>
              <a:rPr lang="en-US" sz="1900" dirty="0">
                <a:latin typeface="Trebuchet MS" panose="020B0603020202020204" pitchFamily="34" charset="0"/>
                <a:cs typeface="Times New Roman" panose="02020603050405020304" pitchFamily="18" charset="0"/>
              </a:rPr>
              <a:t>was used as a methodology to normalize the data.</a:t>
            </a:r>
          </a:p>
          <a:p>
            <a:pPr algn="just">
              <a:lnSpc>
                <a:spcPct val="150000"/>
              </a:lnSpc>
            </a:pPr>
            <a:r>
              <a:rPr lang="en-US" sz="1900" b="1" i="1" dirty="0">
                <a:latin typeface="Trebuchet MS" panose="020B0603020202020204" pitchFamily="34" charset="0"/>
                <a:cs typeface="Times New Roman" panose="02020603050405020304" pitchFamily="18" charset="0"/>
              </a:rPr>
              <a:t>factoextra() package </a:t>
            </a:r>
            <a:r>
              <a:rPr lang="en-US" sz="1900" dirty="0">
                <a:latin typeface="Trebuchet MS" panose="020B0603020202020204" pitchFamily="34" charset="0"/>
                <a:cs typeface="Times New Roman" panose="02020603050405020304" pitchFamily="18" charset="0"/>
              </a:rPr>
              <a:t>is used to know the optimal k amongst which the </a:t>
            </a:r>
            <a:r>
              <a:rPr lang="en-US" sz="1900" b="1" i="1" dirty="0">
                <a:latin typeface="Trebuchet MS" panose="020B0603020202020204" pitchFamily="34" charset="0"/>
                <a:cs typeface="Times New Roman" panose="02020603050405020304" pitchFamily="18" charset="0"/>
              </a:rPr>
              <a:t>silhouette</a:t>
            </a:r>
            <a:r>
              <a:rPr lang="en-US" sz="1900" dirty="0">
                <a:latin typeface="Trebuchet MS" panose="020B0603020202020204" pitchFamily="34" charset="0"/>
                <a:cs typeface="Times New Roman" panose="02020603050405020304" pitchFamily="18" charset="0"/>
              </a:rPr>
              <a:t> method was used to find out the </a:t>
            </a:r>
            <a:r>
              <a:rPr lang="en-US" sz="1900" b="1" i="1" dirty="0">
                <a:latin typeface="Trebuchet MS" panose="020B0603020202020204" pitchFamily="34" charset="0"/>
                <a:cs typeface="Times New Roman" panose="02020603050405020304" pitchFamily="18" charset="0"/>
              </a:rPr>
              <a:t>optimal k</a:t>
            </a:r>
            <a:r>
              <a:rPr lang="en-US" sz="1900" dirty="0">
                <a:latin typeface="Trebuchet MS" panose="020B0603020202020204" pitchFamily="34" charset="0"/>
                <a:cs typeface="Times New Roman" panose="02020603050405020304" pitchFamily="18" charset="0"/>
              </a:rPr>
              <a:t> which resulted out to be </a:t>
            </a:r>
            <a:r>
              <a:rPr lang="en-US" sz="1900" b="1" i="1" dirty="0">
                <a:latin typeface="Trebuchet MS" panose="020B0603020202020204" pitchFamily="34" charset="0"/>
                <a:cs typeface="Times New Roman" panose="02020603050405020304" pitchFamily="18" charset="0"/>
              </a:rPr>
              <a:t>k=8.</a:t>
            </a:r>
          </a:p>
          <a:p>
            <a:pPr algn="just">
              <a:lnSpc>
                <a:spcPct val="150000"/>
              </a:lnSpc>
            </a:pPr>
            <a:r>
              <a:rPr lang="en-US" sz="1900" b="1" i="1" dirty="0">
                <a:latin typeface="Trebuchet MS" panose="020B0603020202020204" pitchFamily="34" charset="0"/>
                <a:cs typeface="Times New Roman" panose="02020603050405020304" pitchFamily="18" charset="0"/>
              </a:rPr>
              <a:t>K-Means</a:t>
            </a:r>
            <a:r>
              <a:rPr lang="en-US" sz="1900" dirty="0">
                <a:latin typeface="Trebuchet MS" panose="020B0603020202020204" pitchFamily="34" charset="0"/>
                <a:cs typeface="Times New Roman" panose="02020603050405020304" pitchFamily="18" charset="0"/>
              </a:rPr>
              <a:t> is used as a clustering algorithm</a:t>
            </a:r>
          </a:p>
          <a:p>
            <a:pPr algn="just">
              <a:lnSpc>
                <a:spcPct val="150000"/>
              </a:lnSpc>
            </a:pPr>
            <a:r>
              <a:rPr lang="en-US" sz="1900" b="1" i="1" dirty="0">
                <a:latin typeface="Trebuchet MS" panose="020B0603020202020204" pitchFamily="34" charset="0"/>
                <a:cs typeface="Times New Roman" panose="02020603050405020304" pitchFamily="18" charset="0"/>
              </a:rPr>
              <a:t>Data Subsetting and Aggregate Functions </a:t>
            </a:r>
            <a:r>
              <a:rPr lang="en-US" sz="1900" dirty="0">
                <a:latin typeface="Trebuchet MS" panose="020B0603020202020204" pitchFamily="34" charset="0"/>
                <a:cs typeface="Times New Roman" panose="02020603050405020304" pitchFamily="18" charset="0"/>
              </a:rPr>
              <a:t>such as </a:t>
            </a:r>
            <a:r>
              <a:rPr lang="en-US" sz="1900" b="1" i="1" dirty="0">
                <a:latin typeface="Trebuchet MS" panose="020B0603020202020204" pitchFamily="34" charset="0"/>
                <a:cs typeface="Times New Roman" panose="02020603050405020304" pitchFamily="18" charset="0"/>
              </a:rPr>
              <a:t>group_by(), select(), arrange(),  </a:t>
            </a:r>
            <a:r>
              <a:rPr lang="en-US" sz="1900" dirty="0">
                <a:latin typeface="Trebuchet MS" panose="020B0603020202020204" pitchFamily="34" charset="0"/>
                <a:cs typeface="Times New Roman" panose="02020603050405020304" pitchFamily="18" charset="0"/>
              </a:rPr>
              <a:t>and </a:t>
            </a:r>
            <a:r>
              <a:rPr lang="en-US" sz="1900" b="1" i="1" dirty="0">
                <a:latin typeface="Trebuchet MS" panose="020B0603020202020204" pitchFamily="34" charset="0"/>
                <a:cs typeface="Times New Roman" panose="02020603050405020304" pitchFamily="18" charset="0"/>
              </a:rPr>
              <a:t>summarise() </a:t>
            </a:r>
            <a:r>
              <a:rPr lang="en-US" sz="1900" dirty="0">
                <a:latin typeface="Trebuchet MS" panose="020B0603020202020204" pitchFamily="34" charset="0"/>
                <a:cs typeface="Times New Roman" panose="02020603050405020304" pitchFamily="18" charset="0"/>
              </a:rPr>
              <a:t>were used to interpret each of the clusters.</a:t>
            </a:r>
          </a:p>
          <a:p>
            <a:pPr algn="just">
              <a:lnSpc>
                <a:spcPct val="150000"/>
              </a:lnSpc>
            </a:pPr>
            <a:r>
              <a:rPr lang="en-US" sz="1900" dirty="0">
                <a:latin typeface="Trebuchet MS" panose="020B0603020202020204" pitchFamily="34" charset="0"/>
                <a:cs typeface="Times New Roman" panose="02020603050405020304" pitchFamily="18" charset="0"/>
              </a:rPr>
              <a:t>Grammar of Graphics commonly known as </a:t>
            </a:r>
            <a:r>
              <a:rPr lang="en-US" sz="1900" b="1" i="1" dirty="0">
                <a:latin typeface="Trebuchet MS" panose="020B0603020202020204" pitchFamily="34" charset="0"/>
                <a:cs typeface="Times New Roman" panose="02020603050405020304" pitchFamily="18" charset="0"/>
              </a:rPr>
              <a:t>“ggplot2” </a:t>
            </a:r>
            <a:r>
              <a:rPr lang="en-US" sz="1900" dirty="0">
                <a:latin typeface="Trebuchet MS" panose="020B0603020202020204" pitchFamily="34" charset="0"/>
                <a:cs typeface="Times New Roman" panose="02020603050405020304" pitchFamily="18" charset="0"/>
              </a:rPr>
              <a:t>was used to add a few visualizations for a better understanding of the interpretations.</a:t>
            </a:r>
          </a:p>
        </p:txBody>
      </p:sp>
      <p:sp>
        <p:nvSpPr>
          <p:cNvPr id="4" name="Slide Number Placeholder 3">
            <a:extLst>
              <a:ext uri="{FF2B5EF4-FFF2-40B4-BE49-F238E27FC236}">
                <a16:creationId xmlns:a16="http://schemas.microsoft.com/office/drawing/2014/main" id="{29ADCF2A-B171-FD80-D320-31A1CB0DAD6B}"/>
              </a:ext>
            </a:extLst>
          </p:cNvPr>
          <p:cNvSpPr>
            <a:spLocks noGrp="1"/>
          </p:cNvSpPr>
          <p:nvPr>
            <p:ph type="sldNum" sz="quarter" idx="12"/>
          </p:nvPr>
        </p:nvSpPr>
        <p:spPr/>
        <p:txBody>
          <a:bodyPr/>
          <a:lstStyle/>
          <a:p>
            <a:fld id="{3660A925-7CF8-4243-9FB8-2EE6EF81DA98}" type="slidenum">
              <a:rPr lang="en-US" smtClean="0"/>
              <a:t>4</a:t>
            </a:fld>
            <a:endParaRPr lang="en-US"/>
          </a:p>
        </p:txBody>
      </p:sp>
    </p:spTree>
    <p:extLst>
      <p:ext uri="{BB962C8B-B14F-4D97-AF65-F5344CB8AC3E}">
        <p14:creationId xmlns:p14="http://schemas.microsoft.com/office/powerpoint/2010/main" val="377951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EA8A-7B98-260D-16C6-A4DF91EDDC7B}"/>
              </a:ext>
            </a:extLst>
          </p:cNvPr>
          <p:cNvSpPr>
            <a:spLocks noGrp="1"/>
          </p:cNvSpPr>
          <p:nvPr>
            <p:ph type="title"/>
          </p:nvPr>
        </p:nvSpPr>
        <p:spPr>
          <a:xfrm>
            <a:off x="211324" y="0"/>
            <a:ext cx="9601200" cy="1044406"/>
          </a:xfrm>
        </p:spPr>
        <p:txBody>
          <a:bodyPr>
            <a:normAutofit/>
          </a:bodyPr>
          <a:lstStyle/>
          <a:p>
            <a:pPr algn="just">
              <a:lnSpc>
                <a:spcPct val="150000"/>
              </a:lnSpc>
            </a:pPr>
            <a:r>
              <a:rPr lang="en-US" sz="3600" b="1" i="1" dirty="0">
                <a:latin typeface="Trebuchet MS" panose="020B0603020202020204" pitchFamily="34" charset="0"/>
                <a:cs typeface="Times New Roman" panose="02020603050405020304" pitchFamily="18" charset="0"/>
              </a:rPr>
              <a:t>CLUSTER SEGMENTATION</a:t>
            </a:r>
          </a:p>
        </p:txBody>
      </p:sp>
      <p:sp>
        <p:nvSpPr>
          <p:cNvPr id="4" name="Slide Number Placeholder 3">
            <a:extLst>
              <a:ext uri="{FF2B5EF4-FFF2-40B4-BE49-F238E27FC236}">
                <a16:creationId xmlns:a16="http://schemas.microsoft.com/office/drawing/2014/main" id="{E5FDABEF-6F35-5374-5812-A0FDD44DA6C0}"/>
              </a:ext>
            </a:extLst>
          </p:cNvPr>
          <p:cNvSpPr>
            <a:spLocks noGrp="1"/>
          </p:cNvSpPr>
          <p:nvPr>
            <p:ph type="sldNum" sz="quarter" idx="12"/>
          </p:nvPr>
        </p:nvSpPr>
        <p:spPr/>
        <p:txBody>
          <a:bodyPr/>
          <a:lstStyle/>
          <a:p>
            <a:fld id="{3660A925-7CF8-4243-9FB8-2EE6EF81DA98}" type="slidenum">
              <a:rPr lang="en-US" smtClean="0"/>
              <a:t>5</a:t>
            </a:fld>
            <a:endParaRPr lang="en-US"/>
          </a:p>
        </p:txBody>
      </p:sp>
      <p:sp>
        <p:nvSpPr>
          <p:cNvPr id="7" name="TextBox 6">
            <a:extLst>
              <a:ext uri="{FF2B5EF4-FFF2-40B4-BE49-F238E27FC236}">
                <a16:creationId xmlns:a16="http://schemas.microsoft.com/office/drawing/2014/main" id="{7028211A-57B6-CC88-150D-30CF356FD9C4}"/>
              </a:ext>
            </a:extLst>
          </p:cNvPr>
          <p:cNvSpPr txBox="1"/>
          <p:nvPr/>
        </p:nvSpPr>
        <p:spPr>
          <a:xfrm>
            <a:off x="684211" y="3285251"/>
            <a:ext cx="11171685" cy="2723823"/>
          </a:xfrm>
          <a:prstGeom prst="rect">
            <a:avLst/>
          </a:prstGeom>
          <a:noFill/>
          <a:ln>
            <a:solidFill>
              <a:schemeClr val="tx2"/>
            </a:solidFill>
          </a:ln>
        </p:spPr>
        <p:txBody>
          <a:bodyPr wrap="square" rtlCol="0">
            <a:spAutoFit/>
          </a:bodyPr>
          <a:lstStyle/>
          <a:p>
            <a:pPr marL="285750" indent="-285750" algn="just">
              <a:buFont typeface="Wingdings" pitchFamily="2" charset="2"/>
              <a:buChar char="q"/>
            </a:pPr>
            <a:r>
              <a:rPr lang="en-US" sz="1900" b="1" i="1" dirty="0">
                <a:latin typeface="Trebuchet MS" panose="020B0603020202020204" pitchFamily="34" charset="0"/>
                <a:cs typeface="Times New Roman" panose="02020603050405020304" pitchFamily="18" charset="0"/>
              </a:rPr>
              <a:t>Cluster 3 </a:t>
            </a:r>
            <a:r>
              <a:rPr lang="en-US" sz="1900" dirty="0">
                <a:latin typeface="Trebuchet MS" panose="020B0603020202020204" pitchFamily="34" charset="0"/>
                <a:cs typeface="Times New Roman" panose="02020603050405020304" pitchFamily="18" charset="0"/>
              </a:rPr>
              <a:t>- The second highest amount of power is getting generated here i.e. 2,069,810 with heat content of 1.03 MMBtu at a cost of 3.276$.</a:t>
            </a:r>
          </a:p>
          <a:p>
            <a:pPr algn="just"/>
            <a:endParaRPr lang="en-US" sz="1900" dirty="0">
              <a:latin typeface="Trebuchet MS" panose="020B0603020202020204" pitchFamily="34" charset="0"/>
              <a:cs typeface="Times New Roman" panose="02020603050405020304" pitchFamily="18" charset="0"/>
            </a:endParaRPr>
          </a:p>
          <a:p>
            <a:pPr marL="285750" indent="-285750" algn="just">
              <a:buFont typeface="Wingdings" pitchFamily="2" charset="2"/>
              <a:buChar char="q"/>
            </a:pPr>
            <a:r>
              <a:rPr lang="en-US" sz="1900" dirty="0">
                <a:latin typeface="Trebuchet MS" panose="020B0603020202020204" pitchFamily="34" charset="0"/>
                <a:cs typeface="Times New Roman" panose="02020603050405020304" pitchFamily="18" charset="0"/>
              </a:rPr>
              <a:t>Cluster 7 – Among all the highest amount of power is getting generated here i.e. 5,364,812 with heat content of 1.0255 MMBtu at a cost of 3.276$.</a:t>
            </a:r>
          </a:p>
          <a:p>
            <a:pPr marL="285750" indent="-285750" algn="just">
              <a:buFont typeface="Wingdings" pitchFamily="2" charset="2"/>
              <a:buChar char="q"/>
            </a:pPr>
            <a:endParaRPr lang="en-US" sz="1900" dirty="0">
              <a:latin typeface="Trebuchet MS" panose="020B0603020202020204" pitchFamily="34" charset="0"/>
              <a:cs typeface="Times New Roman" panose="02020603050405020304" pitchFamily="18" charset="0"/>
            </a:endParaRPr>
          </a:p>
          <a:p>
            <a:pPr marL="285750" indent="-285750" algn="just">
              <a:buFont typeface="Wingdings" pitchFamily="2" charset="2"/>
              <a:buChar char="q"/>
            </a:pPr>
            <a:r>
              <a:rPr lang="en-US" sz="1900" dirty="0">
                <a:latin typeface="Trebuchet MS" panose="020B0603020202020204" pitchFamily="34" charset="0"/>
                <a:cs typeface="Times New Roman" panose="02020603050405020304" pitchFamily="18" charset="0"/>
              </a:rPr>
              <a:t>Cluster 4, 6, &amp; 8 – These are the clusters which are having impurities such Sulphur, and Ash. Cluster 6 is the only group having Mercury impurities out of all clusters.</a:t>
            </a:r>
          </a:p>
          <a:p>
            <a:pPr marL="285750" indent="-285750" algn="just">
              <a:buFont typeface="Wingdings" pitchFamily="2" charset="2"/>
              <a:buChar char="q"/>
            </a:pPr>
            <a:endParaRPr lang="en-US" sz="1900" dirty="0">
              <a:latin typeface="Trebuchet MS" panose="020B0603020202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4A2A7BC0-2A20-8682-71AA-E05B1E6B4DFE}"/>
              </a:ext>
            </a:extLst>
          </p:cNvPr>
          <p:cNvPicPr>
            <a:picLocks noChangeAspect="1"/>
          </p:cNvPicPr>
          <p:nvPr/>
        </p:nvPicPr>
        <p:blipFill>
          <a:blip r:embed="rId3"/>
          <a:stretch>
            <a:fillRect/>
          </a:stretch>
        </p:blipFill>
        <p:spPr>
          <a:xfrm>
            <a:off x="684211" y="1115423"/>
            <a:ext cx="11107362" cy="1907931"/>
          </a:xfrm>
          <a:prstGeom prst="rect">
            <a:avLst/>
          </a:prstGeom>
        </p:spPr>
      </p:pic>
    </p:spTree>
    <p:extLst>
      <p:ext uri="{BB962C8B-B14F-4D97-AF65-F5344CB8AC3E}">
        <p14:creationId xmlns:p14="http://schemas.microsoft.com/office/powerpoint/2010/main" val="410560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4772-637D-F1CE-DED2-BBCA53D17991}"/>
              </a:ext>
            </a:extLst>
          </p:cNvPr>
          <p:cNvSpPr>
            <a:spLocks noGrp="1"/>
          </p:cNvSpPr>
          <p:nvPr>
            <p:ph type="title"/>
          </p:nvPr>
        </p:nvSpPr>
        <p:spPr>
          <a:xfrm>
            <a:off x="239487" y="241611"/>
            <a:ext cx="9601200" cy="1485900"/>
          </a:xfrm>
        </p:spPr>
        <p:txBody>
          <a:bodyPr>
            <a:normAutofit fontScale="90000"/>
          </a:bodyPr>
          <a:lstStyle/>
          <a:p>
            <a:pPr>
              <a:lnSpc>
                <a:spcPct val="150000"/>
              </a:lnSpc>
            </a:pPr>
            <a:r>
              <a:rPr lang="en-US" b="1" i="1" dirty="0">
                <a:latin typeface="Trebuchet MS" panose="020B0603020202020204" pitchFamily="34" charset="0"/>
                <a:cs typeface="Times New Roman" panose="02020603050405020304" pitchFamily="18" charset="0"/>
              </a:rPr>
              <a:t>FINDINGS</a:t>
            </a:r>
            <a:br>
              <a:rPr lang="en-US" dirty="0">
                <a:latin typeface="Trebuchet MS" panose="020B0603020202020204" pitchFamily="34" charset="0"/>
              </a:rPr>
            </a:br>
            <a:endParaRPr lang="en-US" dirty="0">
              <a:latin typeface="Trebuchet MS" panose="020B0603020202020204" pitchFamily="34" charset="0"/>
            </a:endParaRPr>
          </a:p>
        </p:txBody>
      </p:sp>
      <p:sp>
        <p:nvSpPr>
          <p:cNvPr id="12" name="Content Placeholder 11">
            <a:extLst>
              <a:ext uri="{FF2B5EF4-FFF2-40B4-BE49-F238E27FC236}">
                <a16:creationId xmlns:a16="http://schemas.microsoft.com/office/drawing/2014/main" id="{0B4B5197-7940-66B8-1883-0DF1BC3D4500}"/>
              </a:ext>
            </a:extLst>
          </p:cNvPr>
          <p:cNvSpPr>
            <a:spLocks noGrp="1"/>
          </p:cNvSpPr>
          <p:nvPr>
            <p:ph idx="1"/>
          </p:nvPr>
        </p:nvSpPr>
        <p:spPr>
          <a:xfrm>
            <a:off x="686555" y="337457"/>
            <a:ext cx="11266715" cy="6749143"/>
          </a:xfrm>
        </p:spPr>
        <p:txBody>
          <a:bodyPr>
            <a:normAutofit/>
          </a:bodyPr>
          <a:lstStyle/>
          <a:p>
            <a:pPr algn="just">
              <a:lnSpc>
                <a:spcPct val="150000"/>
              </a:lnSpc>
              <a:buFont typeface="Wingdings" pitchFamily="2" charset="2"/>
              <a:buChar char="Ø"/>
            </a:pPr>
            <a:r>
              <a:rPr lang="en-US" sz="15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The analysis of power generation clusters in the US reveals valuable insights into different fuel sources, costs, generated units, and impurities. Cluster 1 primarily relies on petroleum and natural gas, generating 828 units without any impurities. Cluster 2 and Cluster 3 both utilize natural gas, with Cluster 2 generating 22,154.5 units and Cluster 3 generating 2,069,810.0 units, both without impurities.</a:t>
            </a:r>
          </a:p>
          <a:p>
            <a:pPr algn="just">
              <a:lnSpc>
                <a:spcPct val="150000"/>
              </a:lnSpc>
              <a:buFont typeface="Wingdings" pitchFamily="2" charset="2"/>
              <a:buChar char="Ø"/>
            </a:pPr>
            <a:r>
              <a:rPr lang="en-US" sz="15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Cluster 4 relies on coal, generating 25,185.0 units, but with impurities exceeding permissible levels. Cluster 5 also uses natural gas, generating only 27.0 units without any impurities. Cluster 6 utilizes coal, generating 9,532.0 units with high levels of ash and Sulphur impurities, as well as traces of mercury.</a:t>
            </a:r>
          </a:p>
          <a:p>
            <a:pPr algn="just">
              <a:lnSpc>
                <a:spcPct val="150000"/>
              </a:lnSpc>
              <a:buFont typeface="Wingdings" pitchFamily="2" charset="2"/>
              <a:buChar char="Ø"/>
            </a:pPr>
            <a:r>
              <a:rPr lang="en-US" sz="15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Cluster 7 stands out with the highest number of gas units generated (5,364,812.0 units) and no impurities. Cluster 8 combines coal and petroleum coke, generating 18,815.0 units but with elevated levels of ash and Sulphur impurities.</a:t>
            </a:r>
          </a:p>
          <a:p>
            <a:pPr algn="just">
              <a:lnSpc>
                <a:spcPct val="150000"/>
              </a:lnSpc>
              <a:buFont typeface="Wingdings" pitchFamily="2" charset="2"/>
              <a:buChar char="Ø"/>
            </a:pPr>
            <a:r>
              <a:rPr lang="en-US" sz="15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These findings highlight the varying characteristics of different fuel sources for power generation in terms of cost, generated units, and impurities. Natural gas clusters demonstrate favorable outcomes in terms of cost-efficiency, high generation, and absence of impurities. On the other hand, coal clusters show lower cost but come with environmental concerns due to impurities. The analysis emphasizes the potential for natural gas to play a significant role in future power generation, given its lower cost, environmental benefits, and high unit generation.</a:t>
            </a:r>
          </a:p>
        </p:txBody>
      </p:sp>
      <p:sp>
        <p:nvSpPr>
          <p:cNvPr id="4" name="Slide Number Placeholder 3">
            <a:extLst>
              <a:ext uri="{FF2B5EF4-FFF2-40B4-BE49-F238E27FC236}">
                <a16:creationId xmlns:a16="http://schemas.microsoft.com/office/drawing/2014/main" id="{F5961D52-6138-969F-90FC-61B439222A39}"/>
              </a:ext>
            </a:extLst>
          </p:cNvPr>
          <p:cNvSpPr>
            <a:spLocks noGrp="1"/>
          </p:cNvSpPr>
          <p:nvPr>
            <p:ph type="sldNum" sz="quarter" idx="12"/>
          </p:nvPr>
        </p:nvSpPr>
        <p:spPr/>
        <p:txBody>
          <a:bodyPr/>
          <a:lstStyle/>
          <a:p>
            <a:fld id="{3660A925-7CF8-4243-9FB8-2EE6EF81DA98}" type="slidenum">
              <a:rPr lang="en-US" smtClean="0"/>
              <a:t>6</a:t>
            </a:fld>
            <a:endParaRPr lang="en-US"/>
          </a:p>
        </p:txBody>
      </p:sp>
    </p:spTree>
    <p:extLst>
      <p:ext uri="{BB962C8B-B14F-4D97-AF65-F5344CB8AC3E}">
        <p14:creationId xmlns:p14="http://schemas.microsoft.com/office/powerpoint/2010/main" val="348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01BA-2C26-FD55-CBD7-D89776DEB7F6}"/>
              </a:ext>
            </a:extLst>
          </p:cNvPr>
          <p:cNvSpPr>
            <a:spLocks noGrp="1"/>
          </p:cNvSpPr>
          <p:nvPr>
            <p:ph type="title"/>
          </p:nvPr>
        </p:nvSpPr>
        <p:spPr>
          <a:xfrm>
            <a:off x="827314" y="169758"/>
            <a:ext cx="9601200" cy="1485900"/>
          </a:xfrm>
        </p:spPr>
        <p:txBody>
          <a:bodyPr>
            <a:normAutofit/>
          </a:bodyPr>
          <a:lstStyle/>
          <a:p>
            <a:pPr>
              <a:lnSpc>
                <a:spcPct val="150000"/>
              </a:lnSpc>
            </a:pPr>
            <a:r>
              <a:rPr lang="en-US" b="1" i="1" dirty="0">
                <a:latin typeface="Trebuchet MS" panose="020B060302020202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1ADB19D-5052-FBB1-1DB1-9FE3FF0551B6}"/>
              </a:ext>
            </a:extLst>
          </p:cNvPr>
          <p:cNvSpPr>
            <a:spLocks noGrp="1"/>
          </p:cNvSpPr>
          <p:nvPr>
            <p:ph idx="1"/>
          </p:nvPr>
        </p:nvSpPr>
        <p:spPr>
          <a:xfrm>
            <a:off x="1317172" y="1327252"/>
            <a:ext cx="10527956" cy="4921148"/>
          </a:xfrm>
        </p:spPr>
        <p:txBody>
          <a:bodyPr>
            <a:normAutofit fontScale="92500" lnSpcReduction="10000"/>
          </a:bodyPr>
          <a:lstStyle/>
          <a:p>
            <a:pPr marL="0" indent="0" algn="just">
              <a:lnSpc>
                <a:spcPct val="150000"/>
              </a:lnSpc>
              <a:buNone/>
            </a:pPr>
            <a:r>
              <a:rPr lang="en-US" i="1" dirty="0">
                <a:latin typeface="Trebuchet MS" panose="020B0603020202020204" pitchFamily="34" charset="0"/>
                <a:cs typeface="Times New Roman" panose="02020603050405020304" pitchFamily="18" charset="0"/>
              </a:rPr>
              <a:t>“In summary, power generation in the US is characterized by a broad diversification of fuel sources. The use of different fuel types results in varying quantities of power units being generated, accompanied by additional costs and environmental pollutants. The key lies in selecting a specific fuel type based on the specific requirements and objectives. Coal, despite its environmental impact, has the advantage of generating a higher number of power units. However, this comes at the expense of polluting the environment with impurities. </a:t>
            </a:r>
          </a:p>
          <a:p>
            <a:pPr marL="0" indent="0" algn="just">
              <a:lnSpc>
                <a:spcPct val="150000"/>
              </a:lnSpc>
              <a:buNone/>
            </a:pPr>
            <a:r>
              <a:rPr lang="en-US" i="1" dirty="0">
                <a:latin typeface="Trebuchet MS" panose="020B0603020202020204" pitchFamily="34" charset="0"/>
                <a:cs typeface="Times New Roman" panose="02020603050405020304" pitchFamily="18" charset="0"/>
              </a:rPr>
              <a:t>On the other hand, natural gas generates fewer power units but releases fewer pollutants into the atmosphere. If the primary objective is to maximize power generation by increasing the number of power units, coal can be utilized as the primary fuel source. However, if the aim is to comply with regulations on greenhouse gas emissions and control pollutant levels, natural gas would be a more suitable choice as the primary fuel source.”</a:t>
            </a:r>
          </a:p>
        </p:txBody>
      </p:sp>
      <p:sp>
        <p:nvSpPr>
          <p:cNvPr id="4" name="Slide Number Placeholder 3">
            <a:extLst>
              <a:ext uri="{FF2B5EF4-FFF2-40B4-BE49-F238E27FC236}">
                <a16:creationId xmlns:a16="http://schemas.microsoft.com/office/drawing/2014/main" id="{0C887F76-1662-4C43-AEE5-703E63F160FD}"/>
              </a:ext>
            </a:extLst>
          </p:cNvPr>
          <p:cNvSpPr>
            <a:spLocks noGrp="1"/>
          </p:cNvSpPr>
          <p:nvPr>
            <p:ph type="sldNum" sz="quarter" idx="12"/>
          </p:nvPr>
        </p:nvSpPr>
        <p:spPr/>
        <p:txBody>
          <a:bodyPr/>
          <a:lstStyle/>
          <a:p>
            <a:fld id="{3660A925-7CF8-4243-9FB8-2EE6EF81DA98}" type="slidenum">
              <a:rPr lang="en-US" smtClean="0"/>
              <a:t>7</a:t>
            </a:fld>
            <a:endParaRPr lang="en-US"/>
          </a:p>
        </p:txBody>
      </p:sp>
    </p:spTree>
    <p:extLst>
      <p:ext uri="{BB962C8B-B14F-4D97-AF65-F5344CB8AC3E}">
        <p14:creationId xmlns:p14="http://schemas.microsoft.com/office/powerpoint/2010/main" val="427834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82A0DD-F2B8-222C-75EA-2B6D3764F006}"/>
              </a:ext>
            </a:extLst>
          </p:cNvPr>
          <p:cNvSpPr>
            <a:spLocks noGrp="1"/>
          </p:cNvSpPr>
          <p:nvPr>
            <p:ph type="subTitle" idx="1"/>
          </p:nvPr>
        </p:nvSpPr>
        <p:spPr>
          <a:xfrm>
            <a:off x="1383957" y="2944290"/>
            <a:ext cx="9452919" cy="2776887"/>
          </a:xfrm>
        </p:spPr>
        <p:txBody>
          <a:bodyPr>
            <a:normAutofit/>
          </a:bodyPr>
          <a:lstStyle/>
          <a:p>
            <a:r>
              <a:rPr lang="en-US" sz="3600" b="1" i="1" dirty="0">
                <a:latin typeface="Trebuchet MS" panose="020B0603020202020204" pitchFamily="34" charset="0"/>
                <a:cs typeface="Times New Roman" panose="02020603050405020304" pitchFamily="18" charset="0"/>
              </a:rPr>
              <a:t>THANK YOU</a:t>
            </a:r>
          </a:p>
          <a:p>
            <a:endParaRPr lang="en-US" sz="3600" b="1" i="1"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6963600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1664</TotalTime>
  <Words>890</Words>
  <Application>Microsoft Office PowerPoint</Application>
  <PresentationFormat>Widescreen</PresentationFormat>
  <Paragraphs>56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Gothic</vt:lpstr>
      <vt:lpstr>Times New Roman</vt:lpstr>
      <vt:lpstr>Trebuchet MS</vt:lpstr>
      <vt:lpstr>Wingdings</vt:lpstr>
      <vt:lpstr>Wingdings 3</vt:lpstr>
      <vt:lpstr>Slice</vt:lpstr>
      <vt:lpstr>Fundamentals of machine learning</vt:lpstr>
      <vt:lpstr>AGENDA</vt:lpstr>
      <vt:lpstr>PROBLEM STATEMENT</vt:lpstr>
      <vt:lpstr>DATA DESCRIPTION </vt:lpstr>
      <vt:lpstr>ANALYSIS</vt:lpstr>
      <vt:lpstr>CLUSTER SEGMENTATION</vt:lpstr>
      <vt:lpstr>FINDINGS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nikhilkumarsampath.1999@gmail.com</dc:creator>
  <cp:lastModifiedBy>Tavva, Krishna Kumar</cp:lastModifiedBy>
  <cp:revision>41</cp:revision>
  <dcterms:created xsi:type="dcterms:W3CDTF">2022-11-27T23:12:06Z</dcterms:created>
  <dcterms:modified xsi:type="dcterms:W3CDTF">2023-05-07T23:58:37Z</dcterms:modified>
</cp:coreProperties>
</file>