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4"/>
  </p:notesMasterIdLst>
  <p:sldIdLst>
    <p:sldId id="256" r:id="rId2"/>
    <p:sldId id="281" r:id="rId3"/>
    <p:sldId id="290" r:id="rId4"/>
    <p:sldId id="285" r:id="rId5"/>
    <p:sldId id="292" r:id="rId6"/>
    <p:sldId id="289" r:id="rId7"/>
    <p:sldId id="294" r:id="rId8"/>
    <p:sldId id="293" r:id="rId9"/>
    <p:sldId id="284" r:id="rId10"/>
    <p:sldId id="295" r:id="rId11"/>
    <p:sldId id="291" r:id="rId12"/>
    <p:sldId id="266"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897" autoAdjust="0"/>
  </p:normalViewPr>
  <p:slideViewPr>
    <p:cSldViewPr>
      <p:cViewPr varScale="1">
        <p:scale>
          <a:sx n="75" d="100"/>
          <a:sy n="75" d="100"/>
        </p:scale>
        <p:origin x="166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D4B6C69-FD37-4B8E-BD5A-1144B0DD0D9D}" type="datetimeFigureOut">
              <a:rPr lang="en-IN" smtClean="0"/>
              <a:t>12-09-2025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D61DFC-6160-409C-90D2-32C3C68D6AD6}" type="slidenum">
              <a:rPr lang="en-IN" smtClean="0"/>
              <a:t>‹#›</a:t>
            </a:fld>
            <a:endParaRPr lang="en-IN"/>
          </a:p>
        </p:txBody>
      </p:sp>
    </p:spTree>
    <p:extLst>
      <p:ext uri="{BB962C8B-B14F-4D97-AF65-F5344CB8AC3E}">
        <p14:creationId xmlns:p14="http://schemas.microsoft.com/office/powerpoint/2010/main" val="2475076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BD61DFC-6160-409C-90D2-32C3C68D6AD6}" type="slidenum">
              <a:rPr lang="en-IN" smtClean="0"/>
              <a:t>5</a:t>
            </a:fld>
            <a:endParaRPr lang="en-IN"/>
          </a:p>
        </p:txBody>
      </p:sp>
    </p:spTree>
    <p:extLst>
      <p:ext uri="{BB962C8B-B14F-4D97-AF65-F5344CB8AC3E}">
        <p14:creationId xmlns:p14="http://schemas.microsoft.com/office/powerpoint/2010/main" val="12994211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0C77-1896-3418-90E7-5BF6E9D10AD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294ED02E-DD42-7988-7DBB-7D900B20E10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5E602F-148B-D03F-3C18-886884B3C17B}"/>
              </a:ext>
            </a:extLst>
          </p:cNvPr>
          <p:cNvSpPr>
            <a:spLocks noGrp="1"/>
          </p:cNvSpPr>
          <p:nvPr>
            <p:ph type="dt" sz="half" idx="10"/>
          </p:nvPr>
        </p:nvSpPr>
        <p:spPr/>
        <p:txBody>
          <a:bodyPr/>
          <a:lstStyle/>
          <a:p>
            <a:fld id="{347AAA55-DE03-4783-916A-AB8E41916027}" type="datetime1">
              <a:rPr lang="en-IN" smtClean="0"/>
              <a:t>12-09-2025</a:t>
            </a:fld>
            <a:endParaRPr lang="en-IN"/>
          </a:p>
        </p:txBody>
      </p:sp>
      <p:sp>
        <p:nvSpPr>
          <p:cNvPr id="5" name="Footer Placeholder 4">
            <a:extLst>
              <a:ext uri="{FF2B5EF4-FFF2-40B4-BE49-F238E27FC236}">
                <a16:creationId xmlns:a16="http://schemas.microsoft.com/office/drawing/2014/main" id="{BD855599-5F1F-EB93-D437-D83C2F8A99E7}"/>
              </a:ext>
            </a:extLst>
          </p:cNvPr>
          <p:cNvSpPr>
            <a:spLocks noGrp="1"/>
          </p:cNvSpPr>
          <p:nvPr>
            <p:ph type="ftr" sz="quarter" idx="11"/>
          </p:nvPr>
        </p:nvSpPr>
        <p:spPr/>
        <p:txBody>
          <a:bodyPr/>
          <a:lstStyle/>
          <a:p>
            <a:r>
              <a:rPr lang="en-IN"/>
              <a:t>Presented by ***STUDENT NAME/REG NO****</a:t>
            </a:r>
          </a:p>
        </p:txBody>
      </p:sp>
      <p:sp>
        <p:nvSpPr>
          <p:cNvPr id="6" name="Slide Number Placeholder 5">
            <a:extLst>
              <a:ext uri="{FF2B5EF4-FFF2-40B4-BE49-F238E27FC236}">
                <a16:creationId xmlns:a16="http://schemas.microsoft.com/office/drawing/2014/main" id="{99E0D3FF-E794-AC49-680E-82EA6131F85C}"/>
              </a:ext>
            </a:extLst>
          </p:cNvPr>
          <p:cNvSpPr>
            <a:spLocks noGrp="1"/>
          </p:cNvSpPr>
          <p:nvPr>
            <p:ph type="sldNum" sz="quarter" idx="12"/>
          </p:nvPr>
        </p:nvSpPr>
        <p:spPr/>
        <p:txBody>
          <a:bodyPr/>
          <a:lstStyle/>
          <a:p>
            <a:fld id="{DFB68194-2730-4A28-A68B-9AECEF6AB325}" type="slidenum">
              <a:rPr lang="en-IN" smtClean="0"/>
              <a:t>‹#›</a:t>
            </a:fld>
            <a:endParaRPr lang="en-IN"/>
          </a:p>
        </p:txBody>
      </p:sp>
    </p:spTree>
    <p:extLst>
      <p:ext uri="{BB962C8B-B14F-4D97-AF65-F5344CB8AC3E}">
        <p14:creationId xmlns:p14="http://schemas.microsoft.com/office/powerpoint/2010/main" val="2984363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E913D-6DE5-7D78-D93A-C2E5C00C1C1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AAE725-78FB-BD67-9479-8801682960B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228864-A62C-DE8C-BEF1-213005C81629}"/>
              </a:ext>
            </a:extLst>
          </p:cNvPr>
          <p:cNvSpPr>
            <a:spLocks noGrp="1"/>
          </p:cNvSpPr>
          <p:nvPr>
            <p:ph type="dt" sz="half" idx="10"/>
          </p:nvPr>
        </p:nvSpPr>
        <p:spPr/>
        <p:txBody>
          <a:bodyPr/>
          <a:lstStyle/>
          <a:p>
            <a:fld id="{8EB07CCD-4C95-4070-B80D-491C22712925}" type="datetime1">
              <a:rPr lang="en-IN" smtClean="0"/>
              <a:t>12-09-2025</a:t>
            </a:fld>
            <a:endParaRPr lang="en-IN"/>
          </a:p>
        </p:txBody>
      </p:sp>
      <p:sp>
        <p:nvSpPr>
          <p:cNvPr id="5" name="Footer Placeholder 4">
            <a:extLst>
              <a:ext uri="{FF2B5EF4-FFF2-40B4-BE49-F238E27FC236}">
                <a16:creationId xmlns:a16="http://schemas.microsoft.com/office/drawing/2014/main" id="{8EE6E503-3211-DF05-70C6-90B46984A244}"/>
              </a:ext>
            </a:extLst>
          </p:cNvPr>
          <p:cNvSpPr>
            <a:spLocks noGrp="1"/>
          </p:cNvSpPr>
          <p:nvPr>
            <p:ph type="ftr" sz="quarter" idx="11"/>
          </p:nvPr>
        </p:nvSpPr>
        <p:spPr/>
        <p:txBody>
          <a:bodyPr/>
          <a:lstStyle/>
          <a:p>
            <a:r>
              <a:rPr lang="en-IN"/>
              <a:t>Presented by ***STUDENT NAME/REG NO****</a:t>
            </a:r>
          </a:p>
        </p:txBody>
      </p:sp>
      <p:sp>
        <p:nvSpPr>
          <p:cNvPr id="6" name="Slide Number Placeholder 5">
            <a:extLst>
              <a:ext uri="{FF2B5EF4-FFF2-40B4-BE49-F238E27FC236}">
                <a16:creationId xmlns:a16="http://schemas.microsoft.com/office/drawing/2014/main" id="{65C5E478-A6AE-CF66-7E18-E6E620CD6925}"/>
              </a:ext>
            </a:extLst>
          </p:cNvPr>
          <p:cNvSpPr>
            <a:spLocks noGrp="1"/>
          </p:cNvSpPr>
          <p:nvPr>
            <p:ph type="sldNum" sz="quarter" idx="12"/>
          </p:nvPr>
        </p:nvSpPr>
        <p:spPr/>
        <p:txBody>
          <a:bodyPr/>
          <a:lstStyle/>
          <a:p>
            <a:fld id="{DFB68194-2730-4A28-A68B-9AECEF6AB325}" type="slidenum">
              <a:rPr lang="en-IN" smtClean="0"/>
              <a:t>‹#›</a:t>
            </a:fld>
            <a:endParaRPr lang="en-IN"/>
          </a:p>
        </p:txBody>
      </p:sp>
    </p:spTree>
    <p:extLst>
      <p:ext uri="{BB962C8B-B14F-4D97-AF65-F5344CB8AC3E}">
        <p14:creationId xmlns:p14="http://schemas.microsoft.com/office/powerpoint/2010/main" val="28427776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633E60-2CAC-C4EB-7038-2A71E865845B}"/>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7333D6-33D9-936E-20B9-A4AFC02BF6A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98FECE-70E8-4028-0EA2-69D514F47345}"/>
              </a:ext>
            </a:extLst>
          </p:cNvPr>
          <p:cNvSpPr>
            <a:spLocks noGrp="1"/>
          </p:cNvSpPr>
          <p:nvPr>
            <p:ph type="dt" sz="half" idx="10"/>
          </p:nvPr>
        </p:nvSpPr>
        <p:spPr/>
        <p:txBody>
          <a:bodyPr/>
          <a:lstStyle/>
          <a:p>
            <a:fld id="{41D27AA2-CE9B-46E2-87D3-CA315A565FFD}" type="datetime1">
              <a:rPr lang="en-IN" smtClean="0"/>
              <a:t>12-09-2025</a:t>
            </a:fld>
            <a:endParaRPr lang="en-IN"/>
          </a:p>
        </p:txBody>
      </p:sp>
      <p:sp>
        <p:nvSpPr>
          <p:cNvPr id="5" name="Footer Placeholder 4">
            <a:extLst>
              <a:ext uri="{FF2B5EF4-FFF2-40B4-BE49-F238E27FC236}">
                <a16:creationId xmlns:a16="http://schemas.microsoft.com/office/drawing/2014/main" id="{463F7A34-05BB-75F2-85ED-0C2E754BB652}"/>
              </a:ext>
            </a:extLst>
          </p:cNvPr>
          <p:cNvSpPr>
            <a:spLocks noGrp="1"/>
          </p:cNvSpPr>
          <p:nvPr>
            <p:ph type="ftr" sz="quarter" idx="11"/>
          </p:nvPr>
        </p:nvSpPr>
        <p:spPr/>
        <p:txBody>
          <a:bodyPr/>
          <a:lstStyle/>
          <a:p>
            <a:r>
              <a:rPr lang="en-IN"/>
              <a:t>Presented by ***STUDENT NAME/REG NO****</a:t>
            </a:r>
          </a:p>
        </p:txBody>
      </p:sp>
      <p:sp>
        <p:nvSpPr>
          <p:cNvPr id="6" name="Slide Number Placeholder 5">
            <a:extLst>
              <a:ext uri="{FF2B5EF4-FFF2-40B4-BE49-F238E27FC236}">
                <a16:creationId xmlns:a16="http://schemas.microsoft.com/office/drawing/2014/main" id="{DDB9C556-4455-3B5C-F09B-742260B13109}"/>
              </a:ext>
            </a:extLst>
          </p:cNvPr>
          <p:cNvSpPr>
            <a:spLocks noGrp="1"/>
          </p:cNvSpPr>
          <p:nvPr>
            <p:ph type="sldNum" sz="quarter" idx="12"/>
          </p:nvPr>
        </p:nvSpPr>
        <p:spPr/>
        <p:txBody>
          <a:bodyPr/>
          <a:lstStyle/>
          <a:p>
            <a:fld id="{DFB68194-2730-4A28-A68B-9AECEF6AB325}" type="slidenum">
              <a:rPr lang="en-IN" smtClean="0"/>
              <a:t>‹#›</a:t>
            </a:fld>
            <a:endParaRPr lang="en-IN"/>
          </a:p>
        </p:txBody>
      </p:sp>
    </p:spTree>
    <p:extLst>
      <p:ext uri="{BB962C8B-B14F-4D97-AF65-F5344CB8AC3E}">
        <p14:creationId xmlns:p14="http://schemas.microsoft.com/office/powerpoint/2010/main" val="904194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C6CA4-D43C-F4CE-68A7-01887E750C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51301D-0156-885C-A080-D008EBE245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5646E5-03FD-401E-F59B-C75F1267BCDD}"/>
              </a:ext>
            </a:extLst>
          </p:cNvPr>
          <p:cNvSpPr>
            <a:spLocks noGrp="1"/>
          </p:cNvSpPr>
          <p:nvPr>
            <p:ph type="dt" sz="half" idx="10"/>
          </p:nvPr>
        </p:nvSpPr>
        <p:spPr/>
        <p:txBody>
          <a:bodyPr/>
          <a:lstStyle/>
          <a:p>
            <a:fld id="{3715350B-BAC4-41AA-A826-FCC437AAAC45}" type="datetime1">
              <a:rPr lang="en-IN" smtClean="0"/>
              <a:t>12-09-2025</a:t>
            </a:fld>
            <a:endParaRPr lang="en-IN"/>
          </a:p>
        </p:txBody>
      </p:sp>
      <p:sp>
        <p:nvSpPr>
          <p:cNvPr id="5" name="Footer Placeholder 4">
            <a:extLst>
              <a:ext uri="{FF2B5EF4-FFF2-40B4-BE49-F238E27FC236}">
                <a16:creationId xmlns:a16="http://schemas.microsoft.com/office/drawing/2014/main" id="{4D29F0AE-44AE-E795-4DDA-6CE4F84B5277}"/>
              </a:ext>
            </a:extLst>
          </p:cNvPr>
          <p:cNvSpPr>
            <a:spLocks noGrp="1"/>
          </p:cNvSpPr>
          <p:nvPr>
            <p:ph type="ftr" sz="quarter" idx="11"/>
          </p:nvPr>
        </p:nvSpPr>
        <p:spPr/>
        <p:txBody>
          <a:bodyPr/>
          <a:lstStyle/>
          <a:p>
            <a:r>
              <a:rPr lang="en-IN"/>
              <a:t>Presented by ***STUDENT NAME/REG NO****</a:t>
            </a:r>
          </a:p>
        </p:txBody>
      </p:sp>
      <p:sp>
        <p:nvSpPr>
          <p:cNvPr id="6" name="Slide Number Placeholder 5">
            <a:extLst>
              <a:ext uri="{FF2B5EF4-FFF2-40B4-BE49-F238E27FC236}">
                <a16:creationId xmlns:a16="http://schemas.microsoft.com/office/drawing/2014/main" id="{93A1CCEE-3B35-EBF8-22C3-BD6FC8EC27A5}"/>
              </a:ext>
            </a:extLst>
          </p:cNvPr>
          <p:cNvSpPr>
            <a:spLocks noGrp="1"/>
          </p:cNvSpPr>
          <p:nvPr>
            <p:ph type="sldNum" sz="quarter" idx="12"/>
          </p:nvPr>
        </p:nvSpPr>
        <p:spPr/>
        <p:txBody>
          <a:bodyPr/>
          <a:lstStyle/>
          <a:p>
            <a:fld id="{DFB68194-2730-4A28-A68B-9AECEF6AB325}" type="slidenum">
              <a:rPr lang="en-IN" smtClean="0"/>
              <a:t>‹#›</a:t>
            </a:fld>
            <a:endParaRPr lang="en-IN"/>
          </a:p>
        </p:txBody>
      </p:sp>
    </p:spTree>
    <p:extLst>
      <p:ext uri="{BB962C8B-B14F-4D97-AF65-F5344CB8AC3E}">
        <p14:creationId xmlns:p14="http://schemas.microsoft.com/office/powerpoint/2010/main" val="3434779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124A4-0051-9BC1-E519-93EAFC7986A4}"/>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87E3C42-3395-0691-FC85-2DCD891388B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BF9887-9D00-BA18-BE7E-B23A96A02AA1}"/>
              </a:ext>
            </a:extLst>
          </p:cNvPr>
          <p:cNvSpPr>
            <a:spLocks noGrp="1"/>
          </p:cNvSpPr>
          <p:nvPr>
            <p:ph type="dt" sz="half" idx="10"/>
          </p:nvPr>
        </p:nvSpPr>
        <p:spPr/>
        <p:txBody>
          <a:bodyPr/>
          <a:lstStyle/>
          <a:p>
            <a:fld id="{9E5FED18-375F-439E-8A6E-37498179F6DB}" type="datetime1">
              <a:rPr lang="en-IN" smtClean="0"/>
              <a:t>12-09-2025</a:t>
            </a:fld>
            <a:endParaRPr lang="en-IN"/>
          </a:p>
        </p:txBody>
      </p:sp>
      <p:sp>
        <p:nvSpPr>
          <p:cNvPr id="5" name="Footer Placeholder 4">
            <a:extLst>
              <a:ext uri="{FF2B5EF4-FFF2-40B4-BE49-F238E27FC236}">
                <a16:creationId xmlns:a16="http://schemas.microsoft.com/office/drawing/2014/main" id="{E3104F8F-ACA9-F8C5-4582-0BCF07E528E2}"/>
              </a:ext>
            </a:extLst>
          </p:cNvPr>
          <p:cNvSpPr>
            <a:spLocks noGrp="1"/>
          </p:cNvSpPr>
          <p:nvPr>
            <p:ph type="ftr" sz="quarter" idx="11"/>
          </p:nvPr>
        </p:nvSpPr>
        <p:spPr/>
        <p:txBody>
          <a:bodyPr/>
          <a:lstStyle/>
          <a:p>
            <a:r>
              <a:rPr lang="en-IN"/>
              <a:t>Presented by ***STUDENT NAME/REG NO****</a:t>
            </a:r>
          </a:p>
        </p:txBody>
      </p:sp>
      <p:sp>
        <p:nvSpPr>
          <p:cNvPr id="6" name="Slide Number Placeholder 5">
            <a:extLst>
              <a:ext uri="{FF2B5EF4-FFF2-40B4-BE49-F238E27FC236}">
                <a16:creationId xmlns:a16="http://schemas.microsoft.com/office/drawing/2014/main" id="{BF34620B-15C6-22E8-8913-9928288B12EF}"/>
              </a:ext>
            </a:extLst>
          </p:cNvPr>
          <p:cNvSpPr>
            <a:spLocks noGrp="1"/>
          </p:cNvSpPr>
          <p:nvPr>
            <p:ph type="sldNum" sz="quarter" idx="12"/>
          </p:nvPr>
        </p:nvSpPr>
        <p:spPr/>
        <p:txBody>
          <a:bodyPr/>
          <a:lstStyle/>
          <a:p>
            <a:fld id="{DFB68194-2730-4A28-A68B-9AECEF6AB325}" type="slidenum">
              <a:rPr lang="en-IN" smtClean="0"/>
              <a:t>‹#›</a:t>
            </a:fld>
            <a:endParaRPr lang="en-IN"/>
          </a:p>
        </p:txBody>
      </p:sp>
    </p:spTree>
    <p:extLst>
      <p:ext uri="{BB962C8B-B14F-4D97-AF65-F5344CB8AC3E}">
        <p14:creationId xmlns:p14="http://schemas.microsoft.com/office/powerpoint/2010/main" val="359313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5D31A-000F-5FF4-45E0-3986A2C9B4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0E19B3-8CFF-7CCF-21EA-4F8FA96885F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96630C-4C64-34C0-D2E1-8A7D8170314D}"/>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C0EFB0C-2C84-1EF1-3527-88FFE5D1682E}"/>
              </a:ext>
            </a:extLst>
          </p:cNvPr>
          <p:cNvSpPr>
            <a:spLocks noGrp="1"/>
          </p:cNvSpPr>
          <p:nvPr>
            <p:ph type="dt" sz="half" idx="10"/>
          </p:nvPr>
        </p:nvSpPr>
        <p:spPr/>
        <p:txBody>
          <a:bodyPr/>
          <a:lstStyle/>
          <a:p>
            <a:fld id="{3B3F2A2E-6ADD-4D44-82FF-E0B6299F957D}" type="datetime1">
              <a:rPr lang="en-IN" smtClean="0"/>
              <a:t>12-09-2025</a:t>
            </a:fld>
            <a:endParaRPr lang="en-IN"/>
          </a:p>
        </p:txBody>
      </p:sp>
      <p:sp>
        <p:nvSpPr>
          <p:cNvPr id="6" name="Footer Placeholder 5">
            <a:extLst>
              <a:ext uri="{FF2B5EF4-FFF2-40B4-BE49-F238E27FC236}">
                <a16:creationId xmlns:a16="http://schemas.microsoft.com/office/drawing/2014/main" id="{62B123D2-56FC-ACC4-C53B-BCA3D9258AFF}"/>
              </a:ext>
            </a:extLst>
          </p:cNvPr>
          <p:cNvSpPr>
            <a:spLocks noGrp="1"/>
          </p:cNvSpPr>
          <p:nvPr>
            <p:ph type="ftr" sz="quarter" idx="11"/>
          </p:nvPr>
        </p:nvSpPr>
        <p:spPr/>
        <p:txBody>
          <a:bodyPr/>
          <a:lstStyle/>
          <a:p>
            <a:r>
              <a:rPr lang="en-IN"/>
              <a:t>Presented by ***STUDENT NAME/REG NO****</a:t>
            </a:r>
          </a:p>
        </p:txBody>
      </p:sp>
      <p:sp>
        <p:nvSpPr>
          <p:cNvPr id="7" name="Slide Number Placeholder 6">
            <a:extLst>
              <a:ext uri="{FF2B5EF4-FFF2-40B4-BE49-F238E27FC236}">
                <a16:creationId xmlns:a16="http://schemas.microsoft.com/office/drawing/2014/main" id="{6331A659-F0DC-3D86-04B8-AF1198304C6C}"/>
              </a:ext>
            </a:extLst>
          </p:cNvPr>
          <p:cNvSpPr>
            <a:spLocks noGrp="1"/>
          </p:cNvSpPr>
          <p:nvPr>
            <p:ph type="sldNum" sz="quarter" idx="12"/>
          </p:nvPr>
        </p:nvSpPr>
        <p:spPr/>
        <p:txBody>
          <a:bodyPr/>
          <a:lstStyle/>
          <a:p>
            <a:fld id="{DFB68194-2730-4A28-A68B-9AECEF6AB325}" type="slidenum">
              <a:rPr lang="en-IN" smtClean="0"/>
              <a:t>‹#›</a:t>
            </a:fld>
            <a:endParaRPr lang="en-IN"/>
          </a:p>
        </p:txBody>
      </p:sp>
    </p:spTree>
    <p:extLst>
      <p:ext uri="{BB962C8B-B14F-4D97-AF65-F5344CB8AC3E}">
        <p14:creationId xmlns:p14="http://schemas.microsoft.com/office/powerpoint/2010/main" val="3517330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D526F-CC05-0591-CBC2-A9E1D85AAC09}"/>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A18F03-BAA4-FC97-B2DE-57896E5E4E5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5134E61-D1C7-1422-E544-A561ACF4E93B}"/>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2AFCD0E-02EB-9C7F-4004-C22955C30AB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8554A0E3-281F-F5A5-F5AE-39D5A681EFD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7952801-A7F2-290F-4C1A-B152E053B30D}"/>
              </a:ext>
            </a:extLst>
          </p:cNvPr>
          <p:cNvSpPr>
            <a:spLocks noGrp="1"/>
          </p:cNvSpPr>
          <p:nvPr>
            <p:ph type="dt" sz="half" idx="10"/>
          </p:nvPr>
        </p:nvSpPr>
        <p:spPr/>
        <p:txBody>
          <a:bodyPr/>
          <a:lstStyle/>
          <a:p>
            <a:fld id="{17E6B090-BAB3-4622-8B69-9D71A785EE3D}" type="datetime1">
              <a:rPr lang="en-IN" smtClean="0"/>
              <a:t>12-09-2025</a:t>
            </a:fld>
            <a:endParaRPr lang="en-IN"/>
          </a:p>
        </p:txBody>
      </p:sp>
      <p:sp>
        <p:nvSpPr>
          <p:cNvPr id="8" name="Footer Placeholder 7">
            <a:extLst>
              <a:ext uri="{FF2B5EF4-FFF2-40B4-BE49-F238E27FC236}">
                <a16:creationId xmlns:a16="http://schemas.microsoft.com/office/drawing/2014/main" id="{AF0DCB70-9785-7CA5-33EA-62BD902BF94B}"/>
              </a:ext>
            </a:extLst>
          </p:cNvPr>
          <p:cNvSpPr>
            <a:spLocks noGrp="1"/>
          </p:cNvSpPr>
          <p:nvPr>
            <p:ph type="ftr" sz="quarter" idx="11"/>
          </p:nvPr>
        </p:nvSpPr>
        <p:spPr/>
        <p:txBody>
          <a:bodyPr/>
          <a:lstStyle/>
          <a:p>
            <a:r>
              <a:rPr lang="en-IN"/>
              <a:t>Presented by ***STUDENT NAME/REG NO****</a:t>
            </a:r>
          </a:p>
        </p:txBody>
      </p:sp>
      <p:sp>
        <p:nvSpPr>
          <p:cNvPr id="9" name="Slide Number Placeholder 8">
            <a:extLst>
              <a:ext uri="{FF2B5EF4-FFF2-40B4-BE49-F238E27FC236}">
                <a16:creationId xmlns:a16="http://schemas.microsoft.com/office/drawing/2014/main" id="{4E1A6D1B-8669-7BFB-CC82-1D1A00A87173}"/>
              </a:ext>
            </a:extLst>
          </p:cNvPr>
          <p:cNvSpPr>
            <a:spLocks noGrp="1"/>
          </p:cNvSpPr>
          <p:nvPr>
            <p:ph type="sldNum" sz="quarter" idx="12"/>
          </p:nvPr>
        </p:nvSpPr>
        <p:spPr/>
        <p:txBody>
          <a:bodyPr/>
          <a:lstStyle/>
          <a:p>
            <a:fld id="{DFB68194-2730-4A28-A68B-9AECEF6AB325}" type="slidenum">
              <a:rPr lang="en-IN" smtClean="0"/>
              <a:t>‹#›</a:t>
            </a:fld>
            <a:endParaRPr lang="en-IN"/>
          </a:p>
        </p:txBody>
      </p:sp>
    </p:spTree>
    <p:extLst>
      <p:ext uri="{BB962C8B-B14F-4D97-AF65-F5344CB8AC3E}">
        <p14:creationId xmlns:p14="http://schemas.microsoft.com/office/powerpoint/2010/main" val="3609772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4EA5-26C9-085F-ACD8-70B40CCFA4D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16F0BDF-852E-3CF6-B6AF-9C909E34B696}"/>
              </a:ext>
            </a:extLst>
          </p:cNvPr>
          <p:cNvSpPr>
            <a:spLocks noGrp="1"/>
          </p:cNvSpPr>
          <p:nvPr>
            <p:ph type="dt" sz="half" idx="10"/>
          </p:nvPr>
        </p:nvSpPr>
        <p:spPr/>
        <p:txBody>
          <a:bodyPr/>
          <a:lstStyle/>
          <a:p>
            <a:fld id="{156F23C7-F545-4417-92C3-76387E21ADF2}" type="datetime1">
              <a:rPr lang="en-IN" smtClean="0"/>
              <a:t>12-09-2025</a:t>
            </a:fld>
            <a:endParaRPr lang="en-IN"/>
          </a:p>
        </p:txBody>
      </p:sp>
      <p:sp>
        <p:nvSpPr>
          <p:cNvPr id="4" name="Footer Placeholder 3">
            <a:extLst>
              <a:ext uri="{FF2B5EF4-FFF2-40B4-BE49-F238E27FC236}">
                <a16:creationId xmlns:a16="http://schemas.microsoft.com/office/drawing/2014/main" id="{856D0CA4-AB52-79E2-5880-8921471B1FC1}"/>
              </a:ext>
            </a:extLst>
          </p:cNvPr>
          <p:cNvSpPr>
            <a:spLocks noGrp="1"/>
          </p:cNvSpPr>
          <p:nvPr>
            <p:ph type="ftr" sz="quarter" idx="11"/>
          </p:nvPr>
        </p:nvSpPr>
        <p:spPr/>
        <p:txBody>
          <a:bodyPr/>
          <a:lstStyle/>
          <a:p>
            <a:r>
              <a:rPr lang="en-IN"/>
              <a:t>Presented by ***STUDENT NAME/REG NO****</a:t>
            </a:r>
          </a:p>
        </p:txBody>
      </p:sp>
      <p:sp>
        <p:nvSpPr>
          <p:cNvPr id="5" name="Slide Number Placeholder 4">
            <a:extLst>
              <a:ext uri="{FF2B5EF4-FFF2-40B4-BE49-F238E27FC236}">
                <a16:creationId xmlns:a16="http://schemas.microsoft.com/office/drawing/2014/main" id="{05BBD61F-1929-1341-2AB7-E3F87BAF983B}"/>
              </a:ext>
            </a:extLst>
          </p:cNvPr>
          <p:cNvSpPr>
            <a:spLocks noGrp="1"/>
          </p:cNvSpPr>
          <p:nvPr>
            <p:ph type="sldNum" sz="quarter" idx="12"/>
          </p:nvPr>
        </p:nvSpPr>
        <p:spPr/>
        <p:txBody>
          <a:bodyPr/>
          <a:lstStyle/>
          <a:p>
            <a:fld id="{DFB68194-2730-4A28-A68B-9AECEF6AB325}" type="slidenum">
              <a:rPr lang="en-IN" smtClean="0"/>
              <a:t>‹#›</a:t>
            </a:fld>
            <a:endParaRPr lang="en-IN"/>
          </a:p>
        </p:txBody>
      </p:sp>
    </p:spTree>
    <p:extLst>
      <p:ext uri="{BB962C8B-B14F-4D97-AF65-F5344CB8AC3E}">
        <p14:creationId xmlns:p14="http://schemas.microsoft.com/office/powerpoint/2010/main" val="562013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DD16A26-A46D-2F64-A66B-4E9859286B70}"/>
              </a:ext>
            </a:extLst>
          </p:cNvPr>
          <p:cNvSpPr>
            <a:spLocks noGrp="1"/>
          </p:cNvSpPr>
          <p:nvPr>
            <p:ph type="dt" sz="half" idx="10"/>
          </p:nvPr>
        </p:nvSpPr>
        <p:spPr/>
        <p:txBody>
          <a:bodyPr/>
          <a:lstStyle/>
          <a:p>
            <a:fld id="{7859971C-A77B-40F1-AD02-D1DD4BF4BBB6}" type="datetime1">
              <a:rPr lang="en-IN" smtClean="0"/>
              <a:t>12-09-2025</a:t>
            </a:fld>
            <a:endParaRPr lang="en-IN"/>
          </a:p>
        </p:txBody>
      </p:sp>
      <p:sp>
        <p:nvSpPr>
          <p:cNvPr id="3" name="Footer Placeholder 2">
            <a:extLst>
              <a:ext uri="{FF2B5EF4-FFF2-40B4-BE49-F238E27FC236}">
                <a16:creationId xmlns:a16="http://schemas.microsoft.com/office/drawing/2014/main" id="{F863959C-D7AB-CD40-1841-B3EB3AE6ED28}"/>
              </a:ext>
            </a:extLst>
          </p:cNvPr>
          <p:cNvSpPr>
            <a:spLocks noGrp="1"/>
          </p:cNvSpPr>
          <p:nvPr>
            <p:ph type="ftr" sz="quarter" idx="11"/>
          </p:nvPr>
        </p:nvSpPr>
        <p:spPr/>
        <p:txBody>
          <a:bodyPr/>
          <a:lstStyle/>
          <a:p>
            <a:r>
              <a:rPr lang="en-IN"/>
              <a:t>Presented by ***STUDENT NAME/REG NO****</a:t>
            </a:r>
          </a:p>
        </p:txBody>
      </p:sp>
      <p:sp>
        <p:nvSpPr>
          <p:cNvPr id="4" name="Slide Number Placeholder 3">
            <a:extLst>
              <a:ext uri="{FF2B5EF4-FFF2-40B4-BE49-F238E27FC236}">
                <a16:creationId xmlns:a16="http://schemas.microsoft.com/office/drawing/2014/main" id="{6542EBB3-84B4-E497-A270-431D85C82216}"/>
              </a:ext>
            </a:extLst>
          </p:cNvPr>
          <p:cNvSpPr>
            <a:spLocks noGrp="1"/>
          </p:cNvSpPr>
          <p:nvPr>
            <p:ph type="sldNum" sz="quarter" idx="12"/>
          </p:nvPr>
        </p:nvSpPr>
        <p:spPr/>
        <p:txBody>
          <a:bodyPr/>
          <a:lstStyle/>
          <a:p>
            <a:fld id="{DFB68194-2730-4A28-A68B-9AECEF6AB325}" type="slidenum">
              <a:rPr lang="en-IN" smtClean="0"/>
              <a:t>‹#›</a:t>
            </a:fld>
            <a:endParaRPr lang="en-IN"/>
          </a:p>
        </p:txBody>
      </p:sp>
    </p:spTree>
    <p:extLst>
      <p:ext uri="{BB962C8B-B14F-4D97-AF65-F5344CB8AC3E}">
        <p14:creationId xmlns:p14="http://schemas.microsoft.com/office/powerpoint/2010/main" val="727061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E9D51-A4B3-68BD-A193-66BE5F7AE27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2674B54-FC78-8870-0819-D96608D0CAFF}"/>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3B4020-9E67-5A2F-0595-E28D7F6384D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365A55D-885C-E2C1-AC9D-7939D7AC8F2C}"/>
              </a:ext>
            </a:extLst>
          </p:cNvPr>
          <p:cNvSpPr>
            <a:spLocks noGrp="1"/>
          </p:cNvSpPr>
          <p:nvPr>
            <p:ph type="dt" sz="half" idx="10"/>
          </p:nvPr>
        </p:nvSpPr>
        <p:spPr/>
        <p:txBody>
          <a:bodyPr/>
          <a:lstStyle/>
          <a:p>
            <a:fld id="{6D961231-EE43-4AA4-9148-E2F7DBE39198}" type="datetime1">
              <a:rPr lang="en-IN" smtClean="0"/>
              <a:t>12-09-2025</a:t>
            </a:fld>
            <a:endParaRPr lang="en-IN"/>
          </a:p>
        </p:txBody>
      </p:sp>
      <p:sp>
        <p:nvSpPr>
          <p:cNvPr id="6" name="Footer Placeholder 5">
            <a:extLst>
              <a:ext uri="{FF2B5EF4-FFF2-40B4-BE49-F238E27FC236}">
                <a16:creationId xmlns:a16="http://schemas.microsoft.com/office/drawing/2014/main" id="{7FC434DA-7D6A-2C14-8BE7-17070C530E68}"/>
              </a:ext>
            </a:extLst>
          </p:cNvPr>
          <p:cNvSpPr>
            <a:spLocks noGrp="1"/>
          </p:cNvSpPr>
          <p:nvPr>
            <p:ph type="ftr" sz="quarter" idx="11"/>
          </p:nvPr>
        </p:nvSpPr>
        <p:spPr/>
        <p:txBody>
          <a:bodyPr/>
          <a:lstStyle/>
          <a:p>
            <a:r>
              <a:rPr lang="en-IN"/>
              <a:t>Presented by ***STUDENT NAME/REG NO****</a:t>
            </a:r>
          </a:p>
        </p:txBody>
      </p:sp>
      <p:sp>
        <p:nvSpPr>
          <p:cNvPr id="7" name="Slide Number Placeholder 6">
            <a:extLst>
              <a:ext uri="{FF2B5EF4-FFF2-40B4-BE49-F238E27FC236}">
                <a16:creationId xmlns:a16="http://schemas.microsoft.com/office/drawing/2014/main" id="{B3C84BF6-0B3C-5E55-47AD-B2C09BB64105}"/>
              </a:ext>
            </a:extLst>
          </p:cNvPr>
          <p:cNvSpPr>
            <a:spLocks noGrp="1"/>
          </p:cNvSpPr>
          <p:nvPr>
            <p:ph type="sldNum" sz="quarter" idx="12"/>
          </p:nvPr>
        </p:nvSpPr>
        <p:spPr/>
        <p:txBody>
          <a:bodyPr/>
          <a:lstStyle/>
          <a:p>
            <a:fld id="{DFB68194-2730-4A28-A68B-9AECEF6AB325}" type="slidenum">
              <a:rPr lang="en-IN" smtClean="0"/>
              <a:t>‹#›</a:t>
            </a:fld>
            <a:endParaRPr lang="en-IN"/>
          </a:p>
        </p:txBody>
      </p:sp>
    </p:spTree>
    <p:extLst>
      <p:ext uri="{BB962C8B-B14F-4D97-AF65-F5344CB8AC3E}">
        <p14:creationId xmlns:p14="http://schemas.microsoft.com/office/powerpoint/2010/main" val="42505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F7775-4387-251D-537B-12848E733D7D}"/>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9A6B250-C070-6579-C163-A6633508FDAC}"/>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82C0CE33-406E-6954-1AB6-5D34564E29C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FA64F2A4-8FA2-19D6-3056-6FC307BFA191}"/>
              </a:ext>
            </a:extLst>
          </p:cNvPr>
          <p:cNvSpPr>
            <a:spLocks noGrp="1"/>
          </p:cNvSpPr>
          <p:nvPr>
            <p:ph type="dt" sz="half" idx="10"/>
          </p:nvPr>
        </p:nvSpPr>
        <p:spPr/>
        <p:txBody>
          <a:bodyPr/>
          <a:lstStyle/>
          <a:p>
            <a:fld id="{E24E651E-6A5A-4E98-B471-E2E9B026E316}" type="datetime1">
              <a:rPr lang="en-IN" smtClean="0"/>
              <a:t>12-09-2025</a:t>
            </a:fld>
            <a:endParaRPr lang="en-IN"/>
          </a:p>
        </p:txBody>
      </p:sp>
      <p:sp>
        <p:nvSpPr>
          <p:cNvPr id="6" name="Footer Placeholder 5">
            <a:extLst>
              <a:ext uri="{FF2B5EF4-FFF2-40B4-BE49-F238E27FC236}">
                <a16:creationId xmlns:a16="http://schemas.microsoft.com/office/drawing/2014/main" id="{5E4FD3E9-729B-02EB-B9F9-AB3AC7B34744}"/>
              </a:ext>
            </a:extLst>
          </p:cNvPr>
          <p:cNvSpPr>
            <a:spLocks noGrp="1"/>
          </p:cNvSpPr>
          <p:nvPr>
            <p:ph type="ftr" sz="quarter" idx="11"/>
          </p:nvPr>
        </p:nvSpPr>
        <p:spPr/>
        <p:txBody>
          <a:bodyPr/>
          <a:lstStyle/>
          <a:p>
            <a:r>
              <a:rPr lang="en-IN"/>
              <a:t>Presented by ***STUDENT NAME/REG NO****</a:t>
            </a:r>
          </a:p>
        </p:txBody>
      </p:sp>
      <p:sp>
        <p:nvSpPr>
          <p:cNvPr id="7" name="Slide Number Placeholder 6">
            <a:extLst>
              <a:ext uri="{FF2B5EF4-FFF2-40B4-BE49-F238E27FC236}">
                <a16:creationId xmlns:a16="http://schemas.microsoft.com/office/drawing/2014/main" id="{B13F34B7-F5C4-E725-E0D3-F7C3B34FA2BF}"/>
              </a:ext>
            </a:extLst>
          </p:cNvPr>
          <p:cNvSpPr>
            <a:spLocks noGrp="1"/>
          </p:cNvSpPr>
          <p:nvPr>
            <p:ph type="sldNum" sz="quarter" idx="12"/>
          </p:nvPr>
        </p:nvSpPr>
        <p:spPr/>
        <p:txBody>
          <a:bodyPr/>
          <a:lstStyle/>
          <a:p>
            <a:fld id="{DFB68194-2730-4A28-A68B-9AECEF6AB325}" type="slidenum">
              <a:rPr lang="en-IN" smtClean="0"/>
              <a:t>‹#›</a:t>
            </a:fld>
            <a:endParaRPr lang="en-IN"/>
          </a:p>
        </p:txBody>
      </p:sp>
    </p:spTree>
    <p:extLst>
      <p:ext uri="{BB962C8B-B14F-4D97-AF65-F5344CB8AC3E}">
        <p14:creationId xmlns:p14="http://schemas.microsoft.com/office/powerpoint/2010/main" val="28271523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55E253-2EF8-5B8D-9D4C-66FC8F63D1B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4F7E0A-E939-CA4E-9858-C53866FAF66F}"/>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88946B-781B-5F01-23CF-5EE8A053491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600020E9-FE55-412A-B939-71594EDEAAA3}" type="datetime1">
              <a:rPr lang="en-IN" smtClean="0"/>
              <a:t>12-09-2025</a:t>
            </a:fld>
            <a:endParaRPr lang="en-IN"/>
          </a:p>
        </p:txBody>
      </p:sp>
      <p:sp>
        <p:nvSpPr>
          <p:cNvPr id="5" name="Footer Placeholder 4">
            <a:extLst>
              <a:ext uri="{FF2B5EF4-FFF2-40B4-BE49-F238E27FC236}">
                <a16:creationId xmlns:a16="http://schemas.microsoft.com/office/drawing/2014/main" id="{D14B555D-E1F9-983E-BF18-C5476E5588C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IN"/>
              <a:t>Presented by ***STUDENT NAME/REG NO****</a:t>
            </a:r>
          </a:p>
        </p:txBody>
      </p:sp>
      <p:sp>
        <p:nvSpPr>
          <p:cNvPr id="6" name="Slide Number Placeholder 5">
            <a:extLst>
              <a:ext uri="{FF2B5EF4-FFF2-40B4-BE49-F238E27FC236}">
                <a16:creationId xmlns:a16="http://schemas.microsoft.com/office/drawing/2014/main" id="{66DBAFF3-7C68-414D-56B7-381AE769C8F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FB68194-2730-4A28-A68B-9AECEF6AB325}" type="slidenum">
              <a:rPr lang="en-IN" smtClean="0"/>
              <a:t>‹#›</a:t>
            </a:fld>
            <a:endParaRPr lang="en-IN"/>
          </a:p>
        </p:txBody>
      </p:sp>
    </p:spTree>
    <p:extLst>
      <p:ext uri="{BB962C8B-B14F-4D97-AF65-F5344CB8AC3E}">
        <p14:creationId xmlns:p14="http://schemas.microsoft.com/office/powerpoint/2010/main" val="28213969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9632" y="3852912"/>
            <a:ext cx="6336704" cy="1584176"/>
          </a:xfrm>
        </p:spPr>
        <p:txBody>
          <a:bodyPr>
            <a:normAutofit/>
          </a:bodyPr>
          <a:lstStyle/>
          <a:p>
            <a:r>
              <a:rPr lang="en-IN" sz="2400" b="1" u="sng" dirty="0">
                <a:solidFill>
                  <a:schemeClr val="tx1"/>
                </a:solidFill>
              </a:rPr>
              <a:t> MINI PROJECT</a:t>
            </a:r>
          </a:p>
          <a:p>
            <a:endParaRPr lang="en-IN" b="1" dirty="0">
              <a:solidFill>
                <a:schemeClr val="tx1"/>
              </a:solidFill>
            </a:endParaRPr>
          </a:p>
          <a:p>
            <a:r>
              <a:rPr lang="en-IN" sz="3200" b="1" dirty="0">
                <a:solidFill>
                  <a:schemeClr val="tx1"/>
                </a:solidFill>
              </a:rPr>
              <a:t>SECO</a:t>
            </a:r>
            <a:r>
              <a:rPr lang="en-IN" sz="3200" b="1" dirty="0"/>
              <a:t>ND REVIEW </a:t>
            </a:r>
            <a:endParaRPr lang="en-IN" sz="3200" b="1" dirty="0">
              <a:solidFill>
                <a:schemeClr val="tx1"/>
              </a:solidFill>
            </a:endParaRPr>
          </a:p>
        </p:txBody>
      </p:sp>
      <p:sp>
        <p:nvSpPr>
          <p:cNvPr id="5" name="Rectangle 4"/>
          <p:cNvSpPr/>
          <p:nvPr/>
        </p:nvSpPr>
        <p:spPr>
          <a:xfrm>
            <a:off x="-36512" y="1412776"/>
            <a:ext cx="9180512" cy="1800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4000" b="1" dirty="0"/>
              <a:t>DEPARTMENT OF </a:t>
            </a:r>
          </a:p>
          <a:p>
            <a:pPr algn="ctr"/>
            <a:r>
              <a:rPr lang="en-IN" sz="4000" b="1" dirty="0"/>
              <a:t>ELECTRONICS AND COMMUNICATION ENGINEERING</a:t>
            </a:r>
          </a:p>
        </p:txBody>
      </p:sp>
      <p:pic>
        <p:nvPicPr>
          <p:cNvPr id="6" name="Picture 5">
            <a:extLst>
              <a:ext uri="{FF2B5EF4-FFF2-40B4-BE49-F238E27FC236}">
                <a16:creationId xmlns:a16="http://schemas.microsoft.com/office/drawing/2014/main" id="{1D554297-829F-97C0-9983-8AE51F8BB993}"/>
              </a:ext>
            </a:extLst>
          </p:cNvPr>
          <p:cNvPicPr>
            <a:picLocks noChangeAspect="1"/>
          </p:cNvPicPr>
          <p:nvPr/>
        </p:nvPicPr>
        <p:blipFill rotWithShape="1">
          <a:blip r:embed="rId2"/>
          <a:srcRect t="9636" b="9636"/>
          <a:stretch/>
        </p:blipFill>
        <p:spPr>
          <a:xfrm>
            <a:off x="205160" y="137861"/>
            <a:ext cx="8733680" cy="965654"/>
          </a:xfrm>
          <a:prstGeom prst="rect">
            <a:avLst/>
          </a:prstGeom>
        </p:spPr>
      </p:pic>
    </p:spTree>
    <p:extLst>
      <p:ext uri="{BB962C8B-B14F-4D97-AF65-F5344CB8AC3E}">
        <p14:creationId xmlns:p14="http://schemas.microsoft.com/office/powerpoint/2010/main" val="4144150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73887-D478-E02B-92F9-2508D29B17B7}"/>
              </a:ext>
            </a:extLst>
          </p:cNvPr>
          <p:cNvSpPr>
            <a:spLocks noGrp="1"/>
          </p:cNvSpPr>
          <p:nvPr>
            <p:ph type="title"/>
          </p:nvPr>
        </p:nvSpPr>
        <p:spPr/>
        <p:txBody>
          <a:bodyPr/>
          <a:lstStyle/>
          <a:p>
            <a:endParaRPr lang="en-IN" dirty="0"/>
          </a:p>
        </p:txBody>
      </p:sp>
      <p:sp>
        <p:nvSpPr>
          <p:cNvPr id="4" name="Date Placeholder 3">
            <a:extLst>
              <a:ext uri="{FF2B5EF4-FFF2-40B4-BE49-F238E27FC236}">
                <a16:creationId xmlns:a16="http://schemas.microsoft.com/office/drawing/2014/main" id="{02827B20-0522-A274-6E8D-C04153DAAF5A}"/>
              </a:ext>
            </a:extLst>
          </p:cNvPr>
          <p:cNvSpPr>
            <a:spLocks noGrp="1"/>
          </p:cNvSpPr>
          <p:nvPr>
            <p:ph type="dt" sz="half" idx="10"/>
          </p:nvPr>
        </p:nvSpPr>
        <p:spPr/>
        <p:txBody>
          <a:bodyPr/>
          <a:lstStyle/>
          <a:p>
            <a:fld id="{3715350B-BAC4-41AA-A826-FCC437AAAC45}" type="datetime1">
              <a:rPr lang="en-IN" smtClean="0"/>
              <a:t>12-09-2025</a:t>
            </a:fld>
            <a:endParaRPr lang="en-IN"/>
          </a:p>
        </p:txBody>
      </p:sp>
      <p:sp>
        <p:nvSpPr>
          <p:cNvPr id="5" name="Footer Placeholder 4">
            <a:extLst>
              <a:ext uri="{FF2B5EF4-FFF2-40B4-BE49-F238E27FC236}">
                <a16:creationId xmlns:a16="http://schemas.microsoft.com/office/drawing/2014/main" id="{CCF6B7F1-18EC-98CD-AE8B-1AF0EC76ADF7}"/>
              </a:ext>
            </a:extLst>
          </p:cNvPr>
          <p:cNvSpPr>
            <a:spLocks noGrp="1"/>
          </p:cNvSpPr>
          <p:nvPr>
            <p:ph type="ftr" sz="quarter" idx="11"/>
          </p:nvPr>
        </p:nvSpPr>
        <p:spPr/>
        <p:txBody>
          <a:bodyPr/>
          <a:lstStyle/>
          <a:p>
            <a:r>
              <a:rPr lang="en-IN"/>
              <a:t>Presented by ***STUDENT NAME/REG NO****</a:t>
            </a:r>
          </a:p>
        </p:txBody>
      </p:sp>
      <p:sp>
        <p:nvSpPr>
          <p:cNvPr id="6" name="Slide Number Placeholder 5">
            <a:extLst>
              <a:ext uri="{FF2B5EF4-FFF2-40B4-BE49-F238E27FC236}">
                <a16:creationId xmlns:a16="http://schemas.microsoft.com/office/drawing/2014/main" id="{D3240EEC-9F4C-2F05-5DA6-43B31CA58FA7}"/>
              </a:ext>
            </a:extLst>
          </p:cNvPr>
          <p:cNvSpPr>
            <a:spLocks noGrp="1"/>
          </p:cNvSpPr>
          <p:nvPr>
            <p:ph type="sldNum" sz="quarter" idx="12"/>
          </p:nvPr>
        </p:nvSpPr>
        <p:spPr/>
        <p:txBody>
          <a:bodyPr/>
          <a:lstStyle/>
          <a:p>
            <a:fld id="{DFB68194-2730-4A28-A68B-9AECEF6AB325}" type="slidenum">
              <a:rPr lang="en-IN" smtClean="0"/>
              <a:t>10</a:t>
            </a:fld>
            <a:endParaRPr lang="en-IN"/>
          </a:p>
        </p:txBody>
      </p:sp>
      <p:sp>
        <p:nvSpPr>
          <p:cNvPr id="7" name="Rectangle 1">
            <a:extLst>
              <a:ext uri="{FF2B5EF4-FFF2-40B4-BE49-F238E27FC236}">
                <a16:creationId xmlns:a16="http://schemas.microsoft.com/office/drawing/2014/main" id="{57AF7866-C625-7E5B-84EC-F5FAAAE5B084}"/>
              </a:ext>
            </a:extLst>
          </p:cNvPr>
          <p:cNvSpPr>
            <a:spLocks noGrp="1" noChangeArrowheads="1"/>
          </p:cNvSpPr>
          <p:nvPr>
            <p:ph idx="1"/>
          </p:nvPr>
        </p:nvSpPr>
        <p:spPr bwMode="auto">
          <a:xfrm>
            <a:off x="628650" y="2623550"/>
            <a:ext cx="7975797"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Existing smart locks improve convenience but rely mostly on </a:t>
            </a:r>
            <a:r>
              <a:rPr kumimoji="0" lang="en-US" altLang="en-US" sz="2000" b="1" i="0" u="none" strike="noStrike" cap="none" normalizeH="0" baseline="0" dirty="0">
                <a:ln>
                  <a:noFill/>
                </a:ln>
                <a:solidFill>
                  <a:schemeClr val="tx1"/>
                </a:solidFill>
                <a:effectLst/>
                <a:latin typeface="Arial" panose="020B0604020202020204" pitchFamily="34" charset="0"/>
              </a:rPr>
              <a:t>single-factor authentication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Single-factor systems are </a:t>
            </a:r>
            <a:r>
              <a:rPr kumimoji="0" lang="en-US" altLang="en-US" sz="2000" b="1" i="0" u="none" strike="noStrike" cap="none" normalizeH="0" baseline="0" dirty="0">
                <a:ln>
                  <a:noFill/>
                </a:ln>
                <a:solidFill>
                  <a:schemeClr val="tx1"/>
                </a:solidFill>
                <a:effectLst/>
                <a:latin typeface="Arial" panose="020B0604020202020204" pitchFamily="34" charset="0"/>
              </a:rPr>
              <a:t>vulnerable to hacking, spoofing, and environmental issues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AI-based methods (face/voice recognition) increase security but still have </a:t>
            </a:r>
            <a:r>
              <a:rPr kumimoji="0" lang="en-US" altLang="en-US" sz="2000" b="1" i="0" u="none" strike="noStrike" cap="none" normalizeH="0" baseline="0" dirty="0">
                <a:ln>
                  <a:noFill/>
                </a:ln>
                <a:solidFill>
                  <a:schemeClr val="tx1"/>
                </a:solidFill>
                <a:effectLst/>
                <a:latin typeface="Arial" panose="020B0604020202020204" pitchFamily="34" charset="0"/>
              </a:rPr>
              <a:t>limitations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There is a </a:t>
            </a:r>
            <a:r>
              <a:rPr kumimoji="0" lang="en-US" altLang="en-US" sz="2000" b="1" i="0" u="none" strike="noStrike" cap="none" normalizeH="0" baseline="0" dirty="0">
                <a:ln>
                  <a:noFill/>
                </a:ln>
                <a:solidFill>
                  <a:schemeClr val="tx1"/>
                </a:solidFill>
                <a:effectLst/>
                <a:latin typeface="Arial" panose="020B0604020202020204" pitchFamily="34" charset="0"/>
              </a:rPr>
              <a:t>research gap</a:t>
            </a:r>
            <a:r>
              <a:rPr kumimoji="0" lang="en-US" altLang="en-US" sz="2000" b="0" i="0" u="none" strike="noStrike" cap="none" normalizeH="0" baseline="0" dirty="0">
                <a:ln>
                  <a:noFill/>
                </a:ln>
                <a:solidFill>
                  <a:schemeClr val="tx1"/>
                </a:solidFill>
                <a:effectLst/>
                <a:latin typeface="Arial" panose="020B0604020202020204" pitchFamily="34" charset="0"/>
              </a:rPr>
              <a:t> for combining AI with </a:t>
            </a:r>
            <a:r>
              <a:rPr kumimoji="0" lang="en-US" altLang="en-US" sz="2000" b="1" i="0" u="none" strike="noStrike" cap="none" normalizeH="0" baseline="0" dirty="0">
                <a:ln>
                  <a:noFill/>
                </a:ln>
                <a:solidFill>
                  <a:schemeClr val="tx1"/>
                </a:solidFill>
                <a:effectLst/>
                <a:latin typeface="Arial" panose="020B0604020202020204" pitchFamily="34" charset="0"/>
              </a:rPr>
              <a:t>multi-factor authentication</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Proposed system offers </a:t>
            </a:r>
            <a:r>
              <a:rPr kumimoji="0" lang="en-US" altLang="en-US" sz="2000" b="1" i="0" u="none" strike="noStrike" cap="none" normalizeH="0" baseline="0" dirty="0">
                <a:ln>
                  <a:noFill/>
                </a:ln>
                <a:solidFill>
                  <a:schemeClr val="tx1"/>
                </a:solidFill>
                <a:effectLst/>
                <a:latin typeface="Arial" panose="020B0604020202020204" pitchFamily="34" charset="0"/>
              </a:rPr>
              <a:t>higher security, real-time monitoring, and user trust</a:t>
            </a:r>
            <a:r>
              <a:rPr kumimoji="0" lang="en-US" altLang="en-US" sz="2000" b="0" i="0" u="none" strike="noStrike" cap="none" normalizeH="0" baseline="0" dirty="0">
                <a:ln>
                  <a:noFill/>
                </a:ln>
                <a:solidFill>
                  <a:schemeClr val="tx1"/>
                </a:solidFill>
                <a:effectLst/>
                <a:latin typeface="Arial" panose="020B0604020202020204" pitchFamily="34" charset="0"/>
              </a:rPr>
              <a:t>.</a:t>
            </a:r>
          </a:p>
        </p:txBody>
      </p:sp>
      <p:sp>
        <p:nvSpPr>
          <p:cNvPr id="8" name="Rectangle: Rounded Corners 7">
            <a:extLst>
              <a:ext uri="{FF2B5EF4-FFF2-40B4-BE49-F238E27FC236}">
                <a16:creationId xmlns:a16="http://schemas.microsoft.com/office/drawing/2014/main" id="{433AE220-3C62-66AB-EF90-4E4893A286A1}"/>
              </a:ext>
            </a:extLst>
          </p:cNvPr>
          <p:cNvSpPr/>
          <p:nvPr/>
        </p:nvSpPr>
        <p:spPr>
          <a:xfrm>
            <a:off x="2267744" y="830031"/>
            <a:ext cx="4406230" cy="5760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CONCLUSION </a:t>
            </a:r>
          </a:p>
        </p:txBody>
      </p:sp>
    </p:spTree>
    <p:extLst>
      <p:ext uri="{BB962C8B-B14F-4D97-AF65-F5344CB8AC3E}">
        <p14:creationId xmlns:p14="http://schemas.microsoft.com/office/powerpoint/2010/main" val="1971115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E0E35A7-18F1-4366-83B6-E5FFEAB3C149}" type="datetime1">
              <a:rPr lang="en-IN" smtClean="0"/>
              <a:t>12-09-2025</a:t>
            </a:fld>
            <a:endParaRPr lang="en-IN"/>
          </a:p>
        </p:txBody>
      </p:sp>
      <p:sp>
        <p:nvSpPr>
          <p:cNvPr id="11" name="Slide Number Placeholder 10"/>
          <p:cNvSpPr>
            <a:spLocks noGrp="1"/>
          </p:cNvSpPr>
          <p:nvPr>
            <p:ph type="sldNum" sz="quarter" idx="12"/>
          </p:nvPr>
        </p:nvSpPr>
        <p:spPr/>
        <p:txBody>
          <a:bodyPr/>
          <a:lstStyle/>
          <a:p>
            <a:fld id="{DFB68194-2730-4A28-A68B-9AECEF6AB325}" type="slidenum">
              <a:rPr lang="en-IN" smtClean="0"/>
              <a:t>11</a:t>
            </a:fld>
            <a:endParaRPr lang="en-IN"/>
          </a:p>
        </p:txBody>
      </p:sp>
      <p:sp>
        <p:nvSpPr>
          <p:cNvPr id="3" name="Rounded Rectangle 2"/>
          <p:cNvSpPr/>
          <p:nvPr/>
        </p:nvSpPr>
        <p:spPr>
          <a:xfrm>
            <a:off x="2267744" y="1700808"/>
            <a:ext cx="424847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Reference </a:t>
            </a:r>
            <a:endParaRPr lang="en-IN" b="1" dirty="0"/>
          </a:p>
        </p:txBody>
      </p:sp>
      <p:sp>
        <p:nvSpPr>
          <p:cNvPr id="4" name="Rectangle 3">
            <a:extLst>
              <a:ext uri="{FF2B5EF4-FFF2-40B4-BE49-F238E27FC236}">
                <a16:creationId xmlns:a16="http://schemas.microsoft.com/office/drawing/2014/main" id="{9DB2606D-BB93-7C06-22EE-1DE0539CEDB9}"/>
              </a:ext>
            </a:extLst>
          </p:cNvPr>
          <p:cNvSpPr/>
          <p:nvPr/>
        </p:nvSpPr>
        <p:spPr>
          <a:xfrm>
            <a:off x="-36512" y="1052736"/>
            <a:ext cx="9180512"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500" b="1" dirty="0"/>
              <a:t>DEPARTMENT OF ECE</a:t>
            </a:r>
          </a:p>
        </p:txBody>
      </p:sp>
      <p:pic>
        <p:nvPicPr>
          <p:cNvPr id="5" name="Picture 4">
            <a:extLst>
              <a:ext uri="{FF2B5EF4-FFF2-40B4-BE49-F238E27FC236}">
                <a16:creationId xmlns:a16="http://schemas.microsoft.com/office/drawing/2014/main" id="{C9BC2F28-44B9-542D-63BE-B4EA2CDFFD17}"/>
              </a:ext>
            </a:extLst>
          </p:cNvPr>
          <p:cNvPicPr>
            <a:picLocks noChangeAspect="1"/>
          </p:cNvPicPr>
          <p:nvPr/>
        </p:nvPicPr>
        <p:blipFill rotWithShape="1">
          <a:blip r:embed="rId2"/>
          <a:srcRect t="9636" b="9636"/>
          <a:stretch/>
        </p:blipFill>
        <p:spPr>
          <a:xfrm>
            <a:off x="205160" y="143153"/>
            <a:ext cx="8733680" cy="876520"/>
          </a:xfrm>
          <a:prstGeom prst="rect">
            <a:avLst/>
          </a:prstGeom>
        </p:spPr>
      </p:pic>
      <p:sp>
        <p:nvSpPr>
          <p:cNvPr id="7" name="TextBox 6">
            <a:extLst>
              <a:ext uri="{FF2B5EF4-FFF2-40B4-BE49-F238E27FC236}">
                <a16:creationId xmlns:a16="http://schemas.microsoft.com/office/drawing/2014/main" id="{6A22D56D-233B-8BC8-9BD8-1994E1AB22AC}"/>
              </a:ext>
            </a:extLst>
          </p:cNvPr>
          <p:cNvSpPr txBox="1"/>
          <p:nvPr/>
        </p:nvSpPr>
        <p:spPr>
          <a:xfrm>
            <a:off x="809328" y="2348880"/>
            <a:ext cx="7488832" cy="3108543"/>
          </a:xfrm>
          <a:prstGeom prst="rect">
            <a:avLst/>
          </a:prstGeom>
          <a:noFill/>
        </p:spPr>
        <p:txBody>
          <a:bodyPr wrap="square">
            <a:spAutoFit/>
          </a:bodyPr>
          <a:lstStyle/>
          <a:p>
            <a:pPr marL="342900" indent="-342900">
              <a:buFont typeface="Wingdings" panose="05000000000000000000" pitchFamily="2" charset="2"/>
              <a:buChar char="v"/>
            </a:pPr>
            <a:r>
              <a:rPr lang="en-IN" sz="2000" dirty="0"/>
              <a:t>Banavathu Mounica Kaumudhi., et al. "</a:t>
            </a:r>
            <a:r>
              <a:rPr lang="en-US" b="1" dirty="0"/>
              <a:t>Smart Door Lock System using Facial Recognition with Home Automation. </a:t>
            </a:r>
            <a:r>
              <a:rPr lang="en-IN" sz="2000" dirty="0"/>
              <a:t>IEEE </a:t>
            </a:r>
            <a:r>
              <a:rPr lang="en-IN" sz="2000" dirty="0" err="1"/>
              <a:t>Access,</a:t>
            </a:r>
            <a:r>
              <a:rPr lang="en-IN" dirty="0" err="1"/>
              <a:t>November</a:t>
            </a:r>
            <a:r>
              <a:rPr lang="en-IN" dirty="0"/>
              <a:t> 2024</a:t>
            </a:r>
            <a:endParaRPr lang="en-IN" sz="2000" dirty="0"/>
          </a:p>
          <a:p>
            <a:pPr marL="342900" indent="-342900">
              <a:buFont typeface="Wingdings" panose="05000000000000000000" pitchFamily="2" charset="2"/>
              <a:buChar char="v"/>
            </a:pPr>
            <a:endParaRPr lang="en-IN" sz="2000" dirty="0"/>
          </a:p>
          <a:p>
            <a:pPr marL="342900" indent="-342900">
              <a:buFont typeface="Wingdings" panose="05000000000000000000" pitchFamily="2" charset="2"/>
              <a:buChar char="v"/>
            </a:pPr>
            <a:r>
              <a:rPr lang="en-IN" dirty="0"/>
              <a:t>Abdullahi Ahmed.</a:t>
            </a:r>
            <a:r>
              <a:rPr lang="en-US" sz="2000" dirty="0"/>
              <a:t>, et al. "</a:t>
            </a:r>
            <a:r>
              <a:rPr lang="en-US" b="1" dirty="0"/>
              <a:t>Design and Implementation of an IoT based Smart Door Lock System”. </a:t>
            </a:r>
            <a:r>
              <a:rPr lang="en-US" dirty="0"/>
              <a:t>IEEE Access,</a:t>
            </a:r>
            <a:r>
              <a:rPr lang="en-IN" dirty="0"/>
              <a:t>November 2023</a:t>
            </a:r>
            <a:endParaRPr lang="en-US" sz="2000" dirty="0"/>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r>
              <a:rPr lang="en-US" sz="2000" dirty="0"/>
              <a:t>Aditya Saroha et al.</a:t>
            </a:r>
            <a:r>
              <a:rPr lang="en-US" b="1" dirty="0"/>
              <a:t> “Biometric Authentication Based Automated, Secure, and Smart IOT Door Lock System” </a:t>
            </a:r>
            <a:r>
              <a:rPr lang="en-US" dirty="0"/>
              <a:t>IEEE Access,</a:t>
            </a:r>
            <a:r>
              <a:rPr lang="en-IN" dirty="0"/>
              <a:t> July 2022</a:t>
            </a:r>
            <a:endParaRPr lang="en-US" b="1" dirty="0"/>
          </a:p>
          <a:p>
            <a:pPr marL="342900" indent="-342900">
              <a:buFont typeface="Wingdings" panose="05000000000000000000" pitchFamily="2" charset="2"/>
              <a:buChar char="v"/>
            </a:pPr>
            <a:endParaRPr lang="en-US" sz="2000" dirty="0"/>
          </a:p>
          <a:p>
            <a:pPr marL="342900" indent="-342900">
              <a:buFont typeface="Wingdings" panose="05000000000000000000" pitchFamily="2" charset="2"/>
              <a:buChar char="v"/>
            </a:pPr>
            <a:endParaRPr lang="en-US" sz="2000" dirty="0"/>
          </a:p>
        </p:txBody>
      </p:sp>
    </p:spTree>
    <p:extLst>
      <p:ext uri="{BB962C8B-B14F-4D97-AF65-F5344CB8AC3E}">
        <p14:creationId xmlns:p14="http://schemas.microsoft.com/office/powerpoint/2010/main" val="3666205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20B12F90-B4D7-4A52-B267-EC81603B021D}" type="datetime1">
              <a:rPr lang="en-IN" smtClean="0"/>
              <a:t>12-09-2025</a:t>
            </a:fld>
            <a:endParaRPr lang="en-IN"/>
          </a:p>
        </p:txBody>
      </p:sp>
      <p:sp>
        <p:nvSpPr>
          <p:cNvPr id="9" name="Footer Placeholder 8"/>
          <p:cNvSpPr>
            <a:spLocks noGrp="1"/>
          </p:cNvSpPr>
          <p:nvPr>
            <p:ph type="ftr" sz="quarter" idx="11"/>
          </p:nvPr>
        </p:nvSpPr>
        <p:spPr/>
        <p:txBody>
          <a:bodyPr/>
          <a:lstStyle/>
          <a:p>
            <a:r>
              <a:rPr lang="en-US" dirty="0"/>
              <a:t>BATCH - 06</a:t>
            </a:r>
            <a:endParaRPr lang="en-IN" dirty="0"/>
          </a:p>
        </p:txBody>
      </p:sp>
      <p:sp>
        <p:nvSpPr>
          <p:cNvPr id="11" name="Slide Number Placeholder 10"/>
          <p:cNvSpPr>
            <a:spLocks noGrp="1"/>
          </p:cNvSpPr>
          <p:nvPr>
            <p:ph type="sldNum" sz="quarter" idx="12"/>
          </p:nvPr>
        </p:nvSpPr>
        <p:spPr/>
        <p:txBody>
          <a:bodyPr/>
          <a:lstStyle/>
          <a:p>
            <a:fld id="{DFB68194-2730-4A28-A68B-9AECEF6AB325}" type="slidenum">
              <a:rPr lang="en-IN" smtClean="0"/>
              <a:t>12</a:t>
            </a:fld>
            <a:endParaRPr lang="en-IN"/>
          </a:p>
        </p:txBody>
      </p:sp>
      <p:sp>
        <p:nvSpPr>
          <p:cNvPr id="2" name="TextBox 1"/>
          <p:cNvSpPr txBox="1"/>
          <p:nvPr/>
        </p:nvSpPr>
        <p:spPr>
          <a:xfrm>
            <a:off x="755576" y="2780928"/>
            <a:ext cx="7632848" cy="1446550"/>
          </a:xfrm>
          <a:prstGeom prst="rect">
            <a:avLst/>
          </a:prstGeom>
          <a:noFill/>
        </p:spPr>
        <p:txBody>
          <a:bodyPr wrap="square" rtlCol="0">
            <a:spAutoFit/>
          </a:bodyPr>
          <a:lstStyle/>
          <a:p>
            <a:pPr algn="ctr"/>
            <a:r>
              <a:rPr lang="en-IN" sz="8800" b="1" dirty="0"/>
              <a:t>THANK YOU</a:t>
            </a:r>
          </a:p>
        </p:txBody>
      </p:sp>
      <p:sp>
        <p:nvSpPr>
          <p:cNvPr id="3" name="Rectangle 2">
            <a:extLst>
              <a:ext uri="{FF2B5EF4-FFF2-40B4-BE49-F238E27FC236}">
                <a16:creationId xmlns:a16="http://schemas.microsoft.com/office/drawing/2014/main" id="{87861F69-6C28-B479-36D4-C3D3BB254C52}"/>
              </a:ext>
            </a:extLst>
          </p:cNvPr>
          <p:cNvSpPr/>
          <p:nvPr/>
        </p:nvSpPr>
        <p:spPr>
          <a:xfrm>
            <a:off x="-36512" y="1052736"/>
            <a:ext cx="9180512"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500" b="1" dirty="0"/>
              <a:t>DEPARTMENT OF ECE</a:t>
            </a:r>
          </a:p>
        </p:txBody>
      </p:sp>
      <p:pic>
        <p:nvPicPr>
          <p:cNvPr id="4" name="Picture 3">
            <a:extLst>
              <a:ext uri="{FF2B5EF4-FFF2-40B4-BE49-F238E27FC236}">
                <a16:creationId xmlns:a16="http://schemas.microsoft.com/office/drawing/2014/main" id="{8D18EB23-359E-EC25-68AA-6EE98AE973CC}"/>
              </a:ext>
            </a:extLst>
          </p:cNvPr>
          <p:cNvPicPr>
            <a:picLocks noChangeAspect="1"/>
          </p:cNvPicPr>
          <p:nvPr/>
        </p:nvPicPr>
        <p:blipFill rotWithShape="1">
          <a:blip r:embed="rId2"/>
          <a:srcRect t="9636" b="9636"/>
          <a:stretch/>
        </p:blipFill>
        <p:spPr>
          <a:xfrm>
            <a:off x="205160" y="143153"/>
            <a:ext cx="8733680" cy="876520"/>
          </a:xfrm>
          <a:prstGeom prst="rect">
            <a:avLst/>
          </a:prstGeom>
        </p:spPr>
      </p:pic>
    </p:spTree>
    <p:extLst>
      <p:ext uri="{BB962C8B-B14F-4D97-AF65-F5344CB8AC3E}">
        <p14:creationId xmlns:p14="http://schemas.microsoft.com/office/powerpoint/2010/main" val="343203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36512" y="1052736"/>
            <a:ext cx="9180512"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500" b="1" dirty="0"/>
              <a:t>DEPARTMENT OF ECE</a:t>
            </a:r>
          </a:p>
        </p:txBody>
      </p:sp>
      <p:sp>
        <p:nvSpPr>
          <p:cNvPr id="8" name="Date Placeholder 7"/>
          <p:cNvSpPr>
            <a:spLocks noGrp="1"/>
          </p:cNvSpPr>
          <p:nvPr>
            <p:ph type="dt" sz="half" idx="10"/>
          </p:nvPr>
        </p:nvSpPr>
        <p:spPr/>
        <p:txBody>
          <a:bodyPr/>
          <a:lstStyle/>
          <a:p>
            <a:fld id="{5D56457E-9E98-4C0B-8F96-19647D2BEBB9}" type="datetime1">
              <a:rPr lang="en-IN" smtClean="0"/>
              <a:t>12-09-2025</a:t>
            </a:fld>
            <a:endParaRPr lang="en-IN"/>
          </a:p>
        </p:txBody>
      </p:sp>
      <p:sp>
        <p:nvSpPr>
          <p:cNvPr id="11" name="Slide Number Placeholder 10"/>
          <p:cNvSpPr>
            <a:spLocks noGrp="1"/>
          </p:cNvSpPr>
          <p:nvPr>
            <p:ph type="sldNum" sz="quarter" idx="12"/>
          </p:nvPr>
        </p:nvSpPr>
        <p:spPr/>
        <p:txBody>
          <a:bodyPr/>
          <a:lstStyle/>
          <a:p>
            <a:fld id="{DFB68194-2730-4A28-A68B-9AECEF6AB325}" type="slidenum">
              <a:rPr lang="en-IN" smtClean="0"/>
              <a:t>2</a:t>
            </a:fld>
            <a:endParaRPr lang="en-IN"/>
          </a:p>
        </p:txBody>
      </p:sp>
      <p:sp>
        <p:nvSpPr>
          <p:cNvPr id="3" name="Rounded Rectangle 2"/>
          <p:cNvSpPr/>
          <p:nvPr/>
        </p:nvSpPr>
        <p:spPr>
          <a:xfrm>
            <a:off x="744995" y="2555623"/>
            <a:ext cx="7562080" cy="10874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b="1" dirty="0"/>
              <a:t>AI-BASED MULITI-FACTOR SMART DOOR LOCK</a:t>
            </a:r>
            <a:endParaRPr lang="en-IN" b="1" dirty="0"/>
          </a:p>
        </p:txBody>
      </p:sp>
      <p:sp>
        <p:nvSpPr>
          <p:cNvPr id="4" name="TextBox 3"/>
          <p:cNvSpPr txBox="1"/>
          <p:nvPr/>
        </p:nvSpPr>
        <p:spPr>
          <a:xfrm>
            <a:off x="205159" y="4199661"/>
            <a:ext cx="4133727"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STUDENT NAME : </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KRISHNA RAO (3472210506)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K. SAI PAVAN KUMAR (3472353501) </a:t>
            </a: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C.SREE HARI (3472210503 )</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Year/Sem : 4th/ 7th   </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Batch No : </a:t>
            </a:r>
            <a:endParaRPr lang="en-IN"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4860032" y="4177709"/>
            <a:ext cx="4176464" cy="258532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Guide Name  : Mr. RAJAT KUMAR DWIBEDI, </a:t>
            </a:r>
          </a:p>
          <a:p>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Designation   : Assistant Professor, Gr-II</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Dept              : ECE</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College Name : AVIT </a:t>
            </a:r>
            <a:endParaRPr lang="en-IN" dirty="0">
              <a:latin typeface="Times New Roman" panose="02020603050405020304" pitchFamily="18" charset="0"/>
              <a:cs typeface="Times New Roman" panose="02020603050405020304" pitchFamily="18" charset="0"/>
            </a:endParaRPr>
          </a:p>
        </p:txBody>
      </p:sp>
      <p:sp>
        <p:nvSpPr>
          <p:cNvPr id="13" name="Rounded Rectangle 12"/>
          <p:cNvSpPr/>
          <p:nvPr/>
        </p:nvSpPr>
        <p:spPr>
          <a:xfrm>
            <a:off x="2681536" y="1606205"/>
            <a:ext cx="3688998"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ZEROTH REVIEW </a:t>
            </a:r>
          </a:p>
        </p:txBody>
      </p:sp>
      <p:pic>
        <p:nvPicPr>
          <p:cNvPr id="2" name="Picture 1">
            <a:extLst>
              <a:ext uri="{FF2B5EF4-FFF2-40B4-BE49-F238E27FC236}">
                <a16:creationId xmlns:a16="http://schemas.microsoft.com/office/drawing/2014/main" id="{B569B96F-DA66-7F01-9B58-A5E0696D8831}"/>
              </a:ext>
            </a:extLst>
          </p:cNvPr>
          <p:cNvPicPr>
            <a:picLocks noChangeAspect="1"/>
          </p:cNvPicPr>
          <p:nvPr/>
        </p:nvPicPr>
        <p:blipFill rotWithShape="1">
          <a:blip r:embed="rId2"/>
          <a:srcRect t="9636" b="9636"/>
          <a:stretch/>
        </p:blipFill>
        <p:spPr>
          <a:xfrm>
            <a:off x="205160" y="143153"/>
            <a:ext cx="8733680" cy="876520"/>
          </a:xfrm>
          <a:prstGeom prst="rect">
            <a:avLst/>
          </a:prstGeom>
        </p:spPr>
      </p:pic>
    </p:spTree>
    <p:extLst>
      <p:ext uri="{BB962C8B-B14F-4D97-AF65-F5344CB8AC3E}">
        <p14:creationId xmlns:p14="http://schemas.microsoft.com/office/powerpoint/2010/main" val="3414852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E0E35A7-18F1-4366-83B6-E5FFEAB3C149}" type="datetime1">
              <a:rPr lang="en-IN" smtClean="0"/>
              <a:t>12-09-2025</a:t>
            </a:fld>
            <a:endParaRPr lang="en-IN"/>
          </a:p>
        </p:txBody>
      </p:sp>
      <p:sp>
        <p:nvSpPr>
          <p:cNvPr id="11" name="Slide Number Placeholder 10"/>
          <p:cNvSpPr>
            <a:spLocks noGrp="1"/>
          </p:cNvSpPr>
          <p:nvPr>
            <p:ph type="sldNum" sz="quarter" idx="12"/>
          </p:nvPr>
        </p:nvSpPr>
        <p:spPr/>
        <p:txBody>
          <a:bodyPr/>
          <a:lstStyle/>
          <a:p>
            <a:fld id="{DFB68194-2730-4A28-A68B-9AECEF6AB325}" type="slidenum">
              <a:rPr lang="en-IN" smtClean="0"/>
              <a:t>3</a:t>
            </a:fld>
            <a:endParaRPr lang="en-IN"/>
          </a:p>
        </p:txBody>
      </p:sp>
      <p:sp>
        <p:nvSpPr>
          <p:cNvPr id="3" name="Rounded Rectangle 2"/>
          <p:cNvSpPr/>
          <p:nvPr/>
        </p:nvSpPr>
        <p:spPr>
          <a:xfrm>
            <a:off x="2339752" y="1772816"/>
            <a:ext cx="424847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CONTENTS</a:t>
            </a:r>
            <a:endParaRPr lang="en-IN" sz="2800" b="1" dirty="0"/>
          </a:p>
        </p:txBody>
      </p:sp>
      <p:sp>
        <p:nvSpPr>
          <p:cNvPr id="4" name="Rectangle 3">
            <a:extLst>
              <a:ext uri="{FF2B5EF4-FFF2-40B4-BE49-F238E27FC236}">
                <a16:creationId xmlns:a16="http://schemas.microsoft.com/office/drawing/2014/main" id="{9DB2606D-BB93-7C06-22EE-1DE0539CEDB9}"/>
              </a:ext>
            </a:extLst>
          </p:cNvPr>
          <p:cNvSpPr/>
          <p:nvPr/>
        </p:nvSpPr>
        <p:spPr>
          <a:xfrm>
            <a:off x="-36512" y="1052736"/>
            <a:ext cx="9180512"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500" b="1" dirty="0"/>
              <a:t>DEPARTMENT OF ECE</a:t>
            </a:r>
          </a:p>
        </p:txBody>
      </p:sp>
      <p:pic>
        <p:nvPicPr>
          <p:cNvPr id="5" name="Picture 4">
            <a:extLst>
              <a:ext uri="{FF2B5EF4-FFF2-40B4-BE49-F238E27FC236}">
                <a16:creationId xmlns:a16="http://schemas.microsoft.com/office/drawing/2014/main" id="{C9BC2F28-44B9-542D-63BE-B4EA2CDFFD17}"/>
              </a:ext>
            </a:extLst>
          </p:cNvPr>
          <p:cNvPicPr>
            <a:picLocks noChangeAspect="1"/>
          </p:cNvPicPr>
          <p:nvPr/>
        </p:nvPicPr>
        <p:blipFill rotWithShape="1">
          <a:blip r:embed="rId2"/>
          <a:srcRect t="9636" b="9636"/>
          <a:stretch/>
        </p:blipFill>
        <p:spPr>
          <a:xfrm>
            <a:off x="205160" y="143153"/>
            <a:ext cx="8733680" cy="876520"/>
          </a:xfrm>
          <a:prstGeom prst="rect">
            <a:avLst/>
          </a:prstGeom>
        </p:spPr>
      </p:pic>
      <p:sp>
        <p:nvSpPr>
          <p:cNvPr id="7" name="TextBox 6">
            <a:extLst>
              <a:ext uri="{FF2B5EF4-FFF2-40B4-BE49-F238E27FC236}">
                <a16:creationId xmlns:a16="http://schemas.microsoft.com/office/drawing/2014/main" id="{D43EDF40-DEBB-A7ED-BBF1-23C8BB2B5029}"/>
              </a:ext>
            </a:extLst>
          </p:cNvPr>
          <p:cNvSpPr txBox="1"/>
          <p:nvPr/>
        </p:nvSpPr>
        <p:spPr>
          <a:xfrm>
            <a:off x="1763688" y="2492896"/>
            <a:ext cx="4373488" cy="2954655"/>
          </a:xfrm>
          <a:prstGeom prst="rect">
            <a:avLst/>
          </a:prstGeom>
          <a:noFill/>
        </p:spPr>
        <p:txBody>
          <a:bodyPr wrap="square">
            <a:spAutoFit/>
          </a:bodyPr>
          <a:lstStyle/>
          <a:p>
            <a:pPr marL="285750" indent="-285750">
              <a:buFont typeface="Wingdings" panose="05000000000000000000" pitchFamily="2" charset="2"/>
              <a:buChar char="Ø"/>
            </a:pPr>
            <a:r>
              <a:rPr lang="en-US" sz="2400" b="1" dirty="0"/>
              <a:t>A</a:t>
            </a:r>
            <a:r>
              <a:rPr lang="en-IN" sz="2400" b="1" dirty="0"/>
              <a:t>BSTRACT</a:t>
            </a:r>
            <a:endParaRPr lang="en-IN" dirty="0"/>
          </a:p>
          <a:p>
            <a:pPr marL="285750" indent="-285750">
              <a:buFont typeface="Wingdings" panose="05000000000000000000" pitchFamily="2" charset="2"/>
              <a:buChar char="Ø"/>
            </a:pPr>
            <a:r>
              <a:rPr lang="en-IN" sz="2400" b="1" dirty="0"/>
              <a:t>INTRODUCTION</a:t>
            </a:r>
            <a:endParaRPr lang="en-IN" dirty="0"/>
          </a:p>
          <a:p>
            <a:pPr marL="285750" indent="-285750">
              <a:buFont typeface="Wingdings" panose="05000000000000000000" pitchFamily="2" charset="2"/>
              <a:buChar char="Ø"/>
            </a:pPr>
            <a:r>
              <a:rPr lang="en-IN" sz="2400" b="1" dirty="0"/>
              <a:t>AIM </a:t>
            </a:r>
          </a:p>
          <a:p>
            <a:pPr marL="285750" indent="-285750">
              <a:buFont typeface="Wingdings" panose="05000000000000000000" pitchFamily="2" charset="2"/>
              <a:buChar char="Ø"/>
            </a:pPr>
            <a:r>
              <a:rPr lang="en-US" sz="2400" b="1" dirty="0"/>
              <a:t>LITERATURER </a:t>
            </a:r>
            <a:r>
              <a:rPr lang="en-IN" sz="2400" b="1" dirty="0"/>
              <a:t>REVIEW </a:t>
            </a:r>
          </a:p>
          <a:p>
            <a:pPr marL="285750" indent="-285750">
              <a:buFont typeface="Wingdings" panose="05000000000000000000" pitchFamily="2" charset="2"/>
              <a:buChar char="Ø"/>
            </a:pPr>
            <a:r>
              <a:rPr lang="en-IN" sz="2400" b="1" dirty="0"/>
              <a:t>BLOCK DIAGRAM </a:t>
            </a:r>
          </a:p>
          <a:p>
            <a:pPr marL="285750" indent="-285750">
              <a:buFont typeface="Wingdings" panose="05000000000000000000" pitchFamily="2" charset="2"/>
              <a:buChar char="Ø"/>
            </a:pPr>
            <a:r>
              <a:rPr lang="en-IN" sz="2400" b="1" dirty="0"/>
              <a:t>COMPONENTS</a:t>
            </a:r>
          </a:p>
          <a:p>
            <a:pPr marL="285750" indent="-285750">
              <a:buFont typeface="Wingdings" panose="05000000000000000000" pitchFamily="2" charset="2"/>
              <a:buChar char="Ø"/>
            </a:pPr>
            <a:r>
              <a:rPr lang="en-IN" sz="2400" b="1" dirty="0"/>
              <a:t>REFERENCE </a:t>
            </a:r>
          </a:p>
          <a:p>
            <a:pPr marL="285750"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957414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AD87C-6320-F24D-2B71-722F5F0DF97F}"/>
              </a:ext>
            </a:extLst>
          </p:cNvPr>
          <p:cNvSpPr>
            <a:spLocks noGrp="1"/>
          </p:cNvSpPr>
          <p:nvPr>
            <p:ph type="title"/>
          </p:nvPr>
        </p:nvSpPr>
        <p:spPr>
          <a:xfrm>
            <a:off x="628650" y="365126"/>
            <a:ext cx="7399734" cy="798563"/>
          </a:xfrm>
        </p:spPr>
        <p:txBody>
          <a:bodyPr/>
          <a:lstStyle/>
          <a:p>
            <a:endParaRPr lang="en-IN" dirty="0"/>
          </a:p>
        </p:txBody>
      </p:sp>
      <p:sp>
        <p:nvSpPr>
          <p:cNvPr id="6" name="Content Placeholder 5">
            <a:extLst>
              <a:ext uri="{FF2B5EF4-FFF2-40B4-BE49-F238E27FC236}">
                <a16:creationId xmlns:a16="http://schemas.microsoft.com/office/drawing/2014/main" id="{EA4C237B-91EA-A24D-C800-9B43F44B8F73}"/>
              </a:ext>
            </a:extLst>
          </p:cNvPr>
          <p:cNvSpPr>
            <a:spLocks noGrp="1"/>
          </p:cNvSpPr>
          <p:nvPr>
            <p:ph idx="1"/>
          </p:nvPr>
        </p:nvSpPr>
        <p:spPr>
          <a:xfrm>
            <a:off x="628650" y="2708921"/>
            <a:ext cx="7687766" cy="3254328"/>
          </a:xfrm>
        </p:spPr>
        <p:txBody>
          <a:bodyPr>
            <a:noAutofit/>
          </a:bodyPr>
          <a:lstStyle/>
          <a:p>
            <a:pPr marL="0" indent="0" algn="just">
              <a:buNone/>
            </a:pPr>
            <a:r>
              <a:rPr lang="en-US" sz="2000" dirty="0"/>
              <a:t>This project presents an innovative IoT-based smart door lock system, leveraging Artificial Intelligence (AI) to enhance security and user convenience beyond traditional methods. Utilizing an Arduino microcontroller, it seamlessly integrates AI-enhanced voice control, deep learning-driven fingerprint recognition with liveness detection, and keypad entry for flexible access. The system further employs AI for anomaly detection, proactively identifying suspicious access patterns. This robust solution offers remote management, unparalleled security, and intelligent access control, poised to revolutionize safety in homes, offices, and public spaces.</a:t>
            </a:r>
            <a:endParaRPr lang="en-IN" sz="2000" dirty="0"/>
          </a:p>
        </p:txBody>
      </p:sp>
      <p:sp>
        <p:nvSpPr>
          <p:cNvPr id="8" name="Date Placeholder 7"/>
          <p:cNvSpPr>
            <a:spLocks noGrp="1"/>
          </p:cNvSpPr>
          <p:nvPr>
            <p:ph type="dt" sz="half" idx="10"/>
          </p:nvPr>
        </p:nvSpPr>
        <p:spPr/>
        <p:txBody>
          <a:bodyPr/>
          <a:lstStyle/>
          <a:p>
            <a:fld id="{8E0E35A7-18F1-4366-83B6-E5FFEAB3C149}" type="datetime1">
              <a:rPr lang="en-IN" smtClean="0"/>
              <a:t>12-09-2025</a:t>
            </a:fld>
            <a:endParaRPr lang="en-IN"/>
          </a:p>
        </p:txBody>
      </p:sp>
      <p:sp>
        <p:nvSpPr>
          <p:cNvPr id="11" name="Slide Number Placeholder 10"/>
          <p:cNvSpPr>
            <a:spLocks noGrp="1"/>
          </p:cNvSpPr>
          <p:nvPr>
            <p:ph type="sldNum" sz="quarter" idx="12"/>
          </p:nvPr>
        </p:nvSpPr>
        <p:spPr/>
        <p:txBody>
          <a:bodyPr/>
          <a:lstStyle/>
          <a:p>
            <a:fld id="{DFB68194-2730-4A28-A68B-9AECEF6AB325}" type="slidenum">
              <a:rPr lang="en-IN" smtClean="0"/>
              <a:t>4</a:t>
            </a:fld>
            <a:endParaRPr lang="en-IN"/>
          </a:p>
        </p:txBody>
      </p:sp>
      <p:sp>
        <p:nvSpPr>
          <p:cNvPr id="3" name="Rounded Rectangle 2"/>
          <p:cNvSpPr/>
          <p:nvPr/>
        </p:nvSpPr>
        <p:spPr>
          <a:xfrm>
            <a:off x="2267744" y="1700808"/>
            <a:ext cx="424847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ABSTRACT</a:t>
            </a:r>
            <a:endParaRPr lang="en-IN" b="1" dirty="0"/>
          </a:p>
        </p:txBody>
      </p:sp>
      <p:sp>
        <p:nvSpPr>
          <p:cNvPr id="4" name="Rectangle 3">
            <a:extLst>
              <a:ext uri="{FF2B5EF4-FFF2-40B4-BE49-F238E27FC236}">
                <a16:creationId xmlns:a16="http://schemas.microsoft.com/office/drawing/2014/main" id="{9DB2606D-BB93-7C06-22EE-1DE0539CEDB9}"/>
              </a:ext>
            </a:extLst>
          </p:cNvPr>
          <p:cNvSpPr/>
          <p:nvPr/>
        </p:nvSpPr>
        <p:spPr>
          <a:xfrm>
            <a:off x="-36512" y="1052736"/>
            <a:ext cx="9180512"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500" b="1" dirty="0"/>
              <a:t>DEPARTMENT OF ECE</a:t>
            </a:r>
          </a:p>
        </p:txBody>
      </p:sp>
      <p:pic>
        <p:nvPicPr>
          <p:cNvPr id="5" name="Picture 4">
            <a:extLst>
              <a:ext uri="{FF2B5EF4-FFF2-40B4-BE49-F238E27FC236}">
                <a16:creationId xmlns:a16="http://schemas.microsoft.com/office/drawing/2014/main" id="{C9BC2F28-44B9-542D-63BE-B4EA2CDFFD17}"/>
              </a:ext>
            </a:extLst>
          </p:cNvPr>
          <p:cNvPicPr>
            <a:picLocks noChangeAspect="1"/>
          </p:cNvPicPr>
          <p:nvPr/>
        </p:nvPicPr>
        <p:blipFill rotWithShape="1">
          <a:blip r:embed="rId2"/>
          <a:srcRect t="9636" b="9636"/>
          <a:stretch/>
        </p:blipFill>
        <p:spPr>
          <a:xfrm>
            <a:off x="205160" y="143153"/>
            <a:ext cx="8733680" cy="876520"/>
          </a:xfrm>
          <a:prstGeom prst="rect">
            <a:avLst/>
          </a:prstGeom>
        </p:spPr>
      </p:pic>
    </p:spTree>
    <p:extLst>
      <p:ext uri="{BB962C8B-B14F-4D97-AF65-F5344CB8AC3E}">
        <p14:creationId xmlns:p14="http://schemas.microsoft.com/office/powerpoint/2010/main" val="241990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50118-9E96-C696-8FA0-531511A1250F}"/>
            </a:ext>
          </a:extLst>
        </p:cNvPr>
        <p:cNvGrpSpPr/>
        <p:nvPr/>
      </p:nvGrpSpPr>
      <p:grpSpPr>
        <a:xfrm>
          <a:off x="0" y="0"/>
          <a:ext cx="0" cy="0"/>
          <a:chOff x="0" y="0"/>
          <a:chExt cx="0" cy="0"/>
        </a:xfrm>
      </p:grpSpPr>
      <p:sp>
        <p:nvSpPr>
          <p:cNvPr id="8" name="Date Placeholder 7">
            <a:extLst>
              <a:ext uri="{FF2B5EF4-FFF2-40B4-BE49-F238E27FC236}">
                <a16:creationId xmlns:a16="http://schemas.microsoft.com/office/drawing/2014/main" id="{074A4644-D4EF-3927-1F06-16B8F4CC0DD3}"/>
              </a:ext>
            </a:extLst>
          </p:cNvPr>
          <p:cNvSpPr>
            <a:spLocks noGrp="1"/>
          </p:cNvSpPr>
          <p:nvPr>
            <p:ph type="dt" sz="half" idx="10"/>
          </p:nvPr>
        </p:nvSpPr>
        <p:spPr/>
        <p:txBody>
          <a:bodyPr/>
          <a:lstStyle/>
          <a:p>
            <a:fld id="{8E0E35A7-18F1-4366-83B6-E5FFEAB3C149}" type="datetime1">
              <a:rPr lang="en-IN" smtClean="0"/>
              <a:t>12-09-2025</a:t>
            </a:fld>
            <a:endParaRPr lang="en-IN"/>
          </a:p>
        </p:txBody>
      </p:sp>
      <p:sp>
        <p:nvSpPr>
          <p:cNvPr id="11" name="Slide Number Placeholder 10">
            <a:extLst>
              <a:ext uri="{FF2B5EF4-FFF2-40B4-BE49-F238E27FC236}">
                <a16:creationId xmlns:a16="http://schemas.microsoft.com/office/drawing/2014/main" id="{8761D71D-4AE0-D86E-0FFB-DF5A801DC9E6}"/>
              </a:ext>
            </a:extLst>
          </p:cNvPr>
          <p:cNvSpPr>
            <a:spLocks noGrp="1"/>
          </p:cNvSpPr>
          <p:nvPr>
            <p:ph type="sldNum" sz="quarter" idx="12"/>
          </p:nvPr>
        </p:nvSpPr>
        <p:spPr/>
        <p:txBody>
          <a:bodyPr/>
          <a:lstStyle/>
          <a:p>
            <a:fld id="{DFB68194-2730-4A28-A68B-9AECEF6AB325}" type="slidenum">
              <a:rPr lang="en-IN" smtClean="0"/>
              <a:t>5</a:t>
            </a:fld>
            <a:endParaRPr lang="en-IN"/>
          </a:p>
        </p:txBody>
      </p:sp>
      <p:sp>
        <p:nvSpPr>
          <p:cNvPr id="3" name="Rounded Rectangle 2">
            <a:extLst>
              <a:ext uri="{FF2B5EF4-FFF2-40B4-BE49-F238E27FC236}">
                <a16:creationId xmlns:a16="http://schemas.microsoft.com/office/drawing/2014/main" id="{700858B6-0C53-0629-1999-583BA48A0392}"/>
              </a:ext>
            </a:extLst>
          </p:cNvPr>
          <p:cNvSpPr/>
          <p:nvPr/>
        </p:nvSpPr>
        <p:spPr>
          <a:xfrm>
            <a:off x="2267744" y="1700808"/>
            <a:ext cx="424847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INTRODUCTION</a:t>
            </a:r>
            <a:endParaRPr lang="en-IN" b="1" dirty="0"/>
          </a:p>
        </p:txBody>
      </p:sp>
      <p:sp>
        <p:nvSpPr>
          <p:cNvPr id="4" name="Rectangle 3">
            <a:extLst>
              <a:ext uri="{FF2B5EF4-FFF2-40B4-BE49-F238E27FC236}">
                <a16:creationId xmlns:a16="http://schemas.microsoft.com/office/drawing/2014/main" id="{D8BFD4B9-6758-6888-FD82-B02A586A4D5C}"/>
              </a:ext>
            </a:extLst>
          </p:cNvPr>
          <p:cNvSpPr/>
          <p:nvPr/>
        </p:nvSpPr>
        <p:spPr>
          <a:xfrm>
            <a:off x="-36512" y="1052736"/>
            <a:ext cx="9180512"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500" b="1" dirty="0"/>
              <a:t>DEPARTMENT OF ECE</a:t>
            </a:r>
          </a:p>
        </p:txBody>
      </p:sp>
      <p:pic>
        <p:nvPicPr>
          <p:cNvPr id="5" name="Picture 4">
            <a:extLst>
              <a:ext uri="{FF2B5EF4-FFF2-40B4-BE49-F238E27FC236}">
                <a16:creationId xmlns:a16="http://schemas.microsoft.com/office/drawing/2014/main" id="{52CED847-C3D3-C727-E538-78C44EA7365E}"/>
              </a:ext>
            </a:extLst>
          </p:cNvPr>
          <p:cNvPicPr>
            <a:picLocks noChangeAspect="1"/>
          </p:cNvPicPr>
          <p:nvPr/>
        </p:nvPicPr>
        <p:blipFill rotWithShape="1">
          <a:blip r:embed="rId3"/>
          <a:srcRect t="9636" b="9636"/>
          <a:stretch/>
        </p:blipFill>
        <p:spPr>
          <a:xfrm>
            <a:off x="205160" y="143153"/>
            <a:ext cx="8733680" cy="876520"/>
          </a:xfrm>
          <a:prstGeom prst="rect">
            <a:avLst/>
          </a:prstGeom>
        </p:spPr>
      </p:pic>
      <p:sp>
        <p:nvSpPr>
          <p:cNvPr id="6" name="TextBox 5">
            <a:extLst>
              <a:ext uri="{FF2B5EF4-FFF2-40B4-BE49-F238E27FC236}">
                <a16:creationId xmlns:a16="http://schemas.microsoft.com/office/drawing/2014/main" id="{939DA47E-6250-B2B6-14B7-4DB236023BD6}"/>
              </a:ext>
            </a:extLst>
          </p:cNvPr>
          <p:cNvSpPr txBox="1"/>
          <p:nvPr/>
        </p:nvSpPr>
        <p:spPr>
          <a:xfrm>
            <a:off x="205160" y="2156949"/>
            <a:ext cx="9036496" cy="3970318"/>
          </a:xfrm>
          <a:prstGeom prst="rect">
            <a:avLst/>
          </a:prstGeom>
          <a:noFill/>
        </p:spPr>
        <p:txBody>
          <a:bodyPr wrap="square">
            <a:spAutoFit/>
          </a:bodyPr>
          <a:lstStyle/>
          <a:p>
            <a:endParaRPr lang="en-US" dirty="0"/>
          </a:p>
          <a:p>
            <a:endParaRPr lang="en-US" dirty="0"/>
          </a:p>
          <a:p>
            <a:r>
              <a:rPr lang="en-US" dirty="0"/>
              <a:t> </a:t>
            </a:r>
            <a:r>
              <a:rPr lang="en-US" b="1" dirty="0"/>
              <a:t>Problem/Solution</a:t>
            </a:r>
            <a:r>
              <a:rPr lang="en-US" dirty="0"/>
              <a:t>:</a:t>
            </a:r>
          </a:p>
          <a:p>
            <a:r>
              <a:rPr lang="en-US" dirty="0"/>
              <a:t> Traditional locks are outdated. Our IoT-based Smart Door Lock provides a convenient, secure, and remote solution, redefining access control for modern spaces.</a:t>
            </a:r>
          </a:p>
          <a:p>
            <a:endParaRPr lang="en-US" dirty="0"/>
          </a:p>
          <a:p>
            <a:r>
              <a:rPr lang="en-US" dirty="0"/>
              <a:t> </a:t>
            </a:r>
            <a:r>
              <a:rPr lang="en-US" b="1" dirty="0"/>
              <a:t>Future Focus:</a:t>
            </a:r>
          </a:p>
          <a:p>
            <a:r>
              <a:rPr lang="en-US" dirty="0"/>
              <a:t>We're presenting the future of security: our IoT Smart Voice and Keypad Door Lock System. It leverages IoT and AI for seamless, intelligent, and truly effortless access.</a:t>
            </a:r>
          </a:p>
          <a:p>
            <a:endParaRPr lang="en-US" dirty="0"/>
          </a:p>
          <a:p>
            <a:r>
              <a:rPr lang="en-US" dirty="0"/>
              <a:t> </a:t>
            </a:r>
            <a:r>
              <a:rPr lang="en-US" b="1" dirty="0"/>
              <a:t>Direct &amp; AI-Focused:</a:t>
            </a:r>
          </a:p>
          <a:p>
            <a:r>
              <a:rPr lang="en-US" dirty="0"/>
              <a:t> Our IoT-based Smart Door Lock System offers robust, multi-factor security. Built on Arduino, it integrates AI-enhanced voice, fingerprint, and keypad access, pushing the boundaries of smart security.</a:t>
            </a:r>
            <a:endParaRPr lang="en-IN" dirty="0"/>
          </a:p>
        </p:txBody>
      </p:sp>
    </p:spTree>
    <p:extLst>
      <p:ext uri="{BB962C8B-B14F-4D97-AF65-F5344CB8AC3E}">
        <p14:creationId xmlns:p14="http://schemas.microsoft.com/office/powerpoint/2010/main" val="275920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8E0E35A7-18F1-4366-83B6-E5FFEAB3C149}" type="datetime1">
              <a:rPr lang="en-IN" smtClean="0"/>
              <a:t>12-09-2025</a:t>
            </a:fld>
            <a:endParaRPr lang="en-IN"/>
          </a:p>
        </p:txBody>
      </p:sp>
      <p:sp>
        <p:nvSpPr>
          <p:cNvPr id="11" name="Slide Number Placeholder 10"/>
          <p:cNvSpPr>
            <a:spLocks noGrp="1"/>
          </p:cNvSpPr>
          <p:nvPr>
            <p:ph type="sldNum" sz="quarter" idx="12"/>
          </p:nvPr>
        </p:nvSpPr>
        <p:spPr/>
        <p:txBody>
          <a:bodyPr/>
          <a:lstStyle/>
          <a:p>
            <a:fld id="{DFB68194-2730-4A28-A68B-9AECEF6AB325}" type="slidenum">
              <a:rPr lang="en-IN" smtClean="0"/>
              <a:t>6</a:t>
            </a:fld>
            <a:endParaRPr lang="en-IN"/>
          </a:p>
        </p:txBody>
      </p:sp>
      <p:sp>
        <p:nvSpPr>
          <p:cNvPr id="3" name="Rounded Rectangle 2"/>
          <p:cNvSpPr/>
          <p:nvPr/>
        </p:nvSpPr>
        <p:spPr>
          <a:xfrm>
            <a:off x="2051720" y="1964416"/>
            <a:ext cx="424847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AIM</a:t>
            </a:r>
            <a:endParaRPr lang="en-IN" b="1" dirty="0"/>
          </a:p>
        </p:txBody>
      </p:sp>
      <p:sp>
        <p:nvSpPr>
          <p:cNvPr id="4" name="Rectangle 3">
            <a:extLst>
              <a:ext uri="{FF2B5EF4-FFF2-40B4-BE49-F238E27FC236}">
                <a16:creationId xmlns:a16="http://schemas.microsoft.com/office/drawing/2014/main" id="{9DB2606D-BB93-7C06-22EE-1DE0539CEDB9}"/>
              </a:ext>
            </a:extLst>
          </p:cNvPr>
          <p:cNvSpPr/>
          <p:nvPr/>
        </p:nvSpPr>
        <p:spPr>
          <a:xfrm>
            <a:off x="-36512" y="1052736"/>
            <a:ext cx="9180512"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500" b="1" dirty="0"/>
              <a:t>DEPARTMENT OF ECE</a:t>
            </a:r>
          </a:p>
        </p:txBody>
      </p:sp>
      <p:pic>
        <p:nvPicPr>
          <p:cNvPr id="5" name="Picture 4">
            <a:extLst>
              <a:ext uri="{FF2B5EF4-FFF2-40B4-BE49-F238E27FC236}">
                <a16:creationId xmlns:a16="http://schemas.microsoft.com/office/drawing/2014/main" id="{C9BC2F28-44B9-542D-63BE-B4EA2CDFFD17}"/>
              </a:ext>
            </a:extLst>
          </p:cNvPr>
          <p:cNvPicPr>
            <a:picLocks noChangeAspect="1"/>
          </p:cNvPicPr>
          <p:nvPr/>
        </p:nvPicPr>
        <p:blipFill rotWithShape="1">
          <a:blip r:embed="rId2"/>
          <a:srcRect t="9636" b="9636"/>
          <a:stretch/>
        </p:blipFill>
        <p:spPr>
          <a:xfrm>
            <a:off x="205160" y="143153"/>
            <a:ext cx="8733680" cy="876520"/>
          </a:xfrm>
          <a:prstGeom prst="rect">
            <a:avLst/>
          </a:prstGeom>
        </p:spPr>
      </p:pic>
      <p:sp>
        <p:nvSpPr>
          <p:cNvPr id="9" name="Rectangle 3">
            <a:extLst>
              <a:ext uri="{FF2B5EF4-FFF2-40B4-BE49-F238E27FC236}">
                <a16:creationId xmlns:a16="http://schemas.microsoft.com/office/drawing/2014/main" id="{7F0BCBEC-466F-DBED-62CD-B5309BC55B37}"/>
              </a:ext>
            </a:extLst>
          </p:cNvPr>
          <p:cNvSpPr>
            <a:spLocks noChangeArrowheads="1"/>
          </p:cNvSpPr>
          <p:nvPr/>
        </p:nvSpPr>
        <p:spPr bwMode="auto">
          <a:xfrm>
            <a:off x="107504" y="2557378"/>
            <a:ext cx="9036495"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develop an IoT-based smart door lock system that redefines security and convenience.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integrate AI-enhanced </a:t>
            </a:r>
            <a:r>
              <a:rPr kumimoji="0" lang="en-US" altLang="en-US" sz="1800" b="0" i="0" u="none" strike="noStrike" cap="none" normalizeH="0" baseline="0" err="1">
                <a:ln>
                  <a:noFill/>
                </a:ln>
                <a:solidFill>
                  <a:schemeClr val="tx1"/>
                </a:solidFill>
                <a:effectLst/>
                <a:latin typeface="Arial" panose="020B0604020202020204" pitchFamily="34" charset="0"/>
              </a:rPr>
              <a:t>voice</a:t>
            </a:r>
            <a:r>
              <a:rPr kumimoji="0" lang="en-US" altLang="en-US" sz="1800" b="0" i="0" u="none" strike="noStrike" cap="none" normalizeH="0" baseline="0">
                <a:ln>
                  <a:noFill/>
                </a:ln>
                <a:solidFill>
                  <a:schemeClr val="tx1"/>
                </a:solidFill>
                <a:effectLst/>
                <a:latin typeface="Arial" panose="020B0604020202020204" pitchFamily="34" charset="0"/>
              </a:rPr>
              <a:t>,eye</a:t>
            </a:r>
            <a:r>
              <a:rPr kumimoji="0" lang="en-US" altLang="en-US" sz="1800" b="0" i="0" u="none" strike="noStrike" cap="none" normalizeH="0" baseline="0" dirty="0">
                <a:ln>
                  <a:noFill/>
                </a:ln>
                <a:solidFill>
                  <a:schemeClr val="tx1"/>
                </a:solidFill>
                <a:effectLst/>
                <a:latin typeface="Arial" panose="020B0604020202020204" pitchFamily="34" charset="0"/>
              </a:rPr>
              <a:t> and fingerprint recognition for advanced, multi-factor authentication.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enable remote control and proactive anomaly detection through internet connectivity.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create a flexible, secure, and user-friendly access solution for diverse environments.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66601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A04F7-F0D1-95DC-6076-A94C53814AC8}"/>
              </a:ext>
            </a:extLst>
          </p:cNvPr>
          <p:cNvSpPr>
            <a:spLocks noGrp="1"/>
          </p:cNvSpPr>
          <p:nvPr>
            <p:ph type="title"/>
          </p:nvPr>
        </p:nvSpPr>
        <p:spPr/>
        <p:txBody>
          <a:bodyPr/>
          <a:lstStyle/>
          <a:p>
            <a:r>
              <a:rPr lang="en-IN" dirty="0"/>
              <a:t>         </a:t>
            </a:r>
          </a:p>
        </p:txBody>
      </p:sp>
      <p:sp>
        <p:nvSpPr>
          <p:cNvPr id="3" name="Content Placeholder 2">
            <a:extLst>
              <a:ext uri="{FF2B5EF4-FFF2-40B4-BE49-F238E27FC236}">
                <a16:creationId xmlns:a16="http://schemas.microsoft.com/office/drawing/2014/main" id="{950A47A9-FFFB-91C3-CA8A-5E1808774BEA}"/>
              </a:ext>
            </a:extLst>
          </p:cNvPr>
          <p:cNvSpPr>
            <a:spLocks noGrp="1"/>
          </p:cNvSpPr>
          <p:nvPr>
            <p:ph idx="1"/>
          </p:nvPr>
        </p:nvSpPr>
        <p:spPr/>
        <p:txBody>
          <a:bodyPr/>
          <a:lstStyle/>
          <a:p>
            <a:pPr marL="0" indent="0">
              <a:buNone/>
            </a:pPr>
            <a:r>
              <a:rPr lang="en-IN" dirty="0"/>
              <a:t> </a:t>
            </a:r>
          </a:p>
        </p:txBody>
      </p:sp>
      <p:sp>
        <p:nvSpPr>
          <p:cNvPr id="4" name="Date Placeholder 3">
            <a:extLst>
              <a:ext uri="{FF2B5EF4-FFF2-40B4-BE49-F238E27FC236}">
                <a16:creationId xmlns:a16="http://schemas.microsoft.com/office/drawing/2014/main" id="{AA17A5DF-A6E4-3486-803E-48F8FDD74E7A}"/>
              </a:ext>
            </a:extLst>
          </p:cNvPr>
          <p:cNvSpPr>
            <a:spLocks noGrp="1"/>
          </p:cNvSpPr>
          <p:nvPr>
            <p:ph type="dt" sz="half" idx="10"/>
          </p:nvPr>
        </p:nvSpPr>
        <p:spPr/>
        <p:txBody>
          <a:bodyPr/>
          <a:lstStyle/>
          <a:p>
            <a:fld id="{3715350B-BAC4-41AA-A826-FCC437AAAC45}" type="datetime1">
              <a:rPr lang="en-IN" smtClean="0"/>
              <a:t>12-09-2025</a:t>
            </a:fld>
            <a:endParaRPr lang="en-IN"/>
          </a:p>
        </p:txBody>
      </p:sp>
      <p:sp>
        <p:nvSpPr>
          <p:cNvPr id="5" name="Footer Placeholder 4">
            <a:extLst>
              <a:ext uri="{FF2B5EF4-FFF2-40B4-BE49-F238E27FC236}">
                <a16:creationId xmlns:a16="http://schemas.microsoft.com/office/drawing/2014/main" id="{E2FB7428-D34F-3F3A-6F87-B253FDD63834}"/>
              </a:ext>
            </a:extLst>
          </p:cNvPr>
          <p:cNvSpPr>
            <a:spLocks noGrp="1"/>
          </p:cNvSpPr>
          <p:nvPr>
            <p:ph type="ftr" sz="quarter" idx="11"/>
          </p:nvPr>
        </p:nvSpPr>
        <p:spPr/>
        <p:txBody>
          <a:bodyPr/>
          <a:lstStyle/>
          <a:p>
            <a:r>
              <a:rPr lang="en-IN"/>
              <a:t>Presented by ***STUDENT NAME/REG NO****</a:t>
            </a:r>
          </a:p>
        </p:txBody>
      </p:sp>
      <p:sp>
        <p:nvSpPr>
          <p:cNvPr id="6" name="Slide Number Placeholder 5">
            <a:extLst>
              <a:ext uri="{FF2B5EF4-FFF2-40B4-BE49-F238E27FC236}">
                <a16:creationId xmlns:a16="http://schemas.microsoft.com/office/drawing/2014/main" id="{C429FBAC-6DFE-46F6-10C6-7559A7CAB4E5}"/>
              </a:ext>
            </a:extLst>
          </p:cNvPr>
          <p:cNvSpPr>
            <a:spLocks noGrp="1"/>
          </p:cNvSpPr>
          <p:nvPr>
            <p:ph type="sldNum" sz="quarter" idx="12"/>
          </p:nvPr>
        </p:nvSpPr>
        <p:spPr/>
        <p:txBody>
          <a:bodyPr/>
          <a:lstStyle/>
          <a:p>
            <a:fld id="{DFB68194-2730-4A28-A68B-9AECEF6AB325}" type="slidenum">
              <a:rPr lang="en-IN" smtClean="0"/>
              <a:t>7</a:t>
            </a:fld>
            <a:endParaRPr lang="en-IN"/>
          </a:p>
        </p:txBody>
      </p:sp>
      <p:sp>
        <p:nvSpPr>
          <p:cNvPr id="7" name="Rectangle: Rounded Corners 6">
            <a:extLst>
              <a:ext uri="{FF2B5EF4-FFF2-40B4-BE49-F238E27FC236}">
                <a16:creationId xmlns:a16="http://schemas.microsoft.com/office/drawing/2014/main" id="{49B3F0A6-9B15-3BF1-E626-784E8F6E2F79}"/>
              </a:ext>
            </a:extLst>
          </p:cNvPr>
          <p:cNvSpPr/>
          <p:nvPr/>
        </p:nvSpPr>
        <p:spPr>
          <a:xfrm>
            <a:off x="2483768" y="681037"/>
            <a:ext cx="4392488" cy="58772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  Literature Review  </a:t>
            </a:r>
            <a:endParaRPr lang="en-IN" dirty="0"/>
          </a:p>
        </p:txBody>
      </p:sp>
      <p:graphicFrame>
        <p:nvGraphicFramePr>
          <p:cNvPr id="8" name="Table 7">
            <a:extLst>
              <a:ext uri="{FF2B5EF4-FFF2-40B4-BE49-F238E27FC236}">
                <a16:creationId xmlns:a16="http://schemas.microsoft.com/office/drawing/2014/main" id="{FF952DE7-7A59-D388-8500-EC579F6AB3A4}"/>
              </a:ext>
            </a:extLst>
          </p:cNvPr>
          <p:cNvGraphicFramePr>
            <a:graphicFrameLocks noGrp="1"/>
          </p:cNvGraphicFramePr>
          <p:nvPr>
            <p:extLst>
              <p:ext uri="{D42A27DB-BD31-4B8C-83A1-F6EECF244321}">
                <p14:modId xmlns:p14="http://schemas.microsoft.com/office/powerpoint/2010/main" val="163407190"/>
              </p:ext>
            </p:extLst>
          </p:nvPr>
        </p:nvGraphicFramePr>
        <p:xfrm>
          <a:off x="323528" y="1825625"/>
          <a:ext cx="8191824" cy="4423032"/>
        </p:xfrm>
        <a:graphic>
          <a:graphicData uri="http://schemas.openxmlformats.org/drawingml/2006/table">
            <a:tbl>
              <a:tblPr/>
              <a:tblGrid>
                <a:gridCol w="2047956">
                  <a:extLst>
                    <a:ext uri="{9D8B030D-6E8A-4147-A177-3AD203B41FA5}">
                      <a16:colId xmlns:a16="http://schemas.microsoft.com/office/drawing/2014/main" val="1536966138"/>
                    </a:ext>
                  </a:extLst>
                </a:gridCol>
                <a:gridCol w="2047956">
                  <a:extLst>
                    <a:ext uri="{9D8B030D-6E8A-4147-A177-3AD203B41FA5}">
                      <a16:colId xmlns:a16="http://schemas.microsoft.com/office/drawing/2014/main" val="883295648"/>
                    </a:ext>
                  </a:extLst>
                </a:gridCol>
                <a:gridCol w="2047956">
                  <a:extLst>
                    <a:ext uri="{9D8B030D-6E8A-4147-A177-3AD203B41FA5}">
                      <a16:colId xmlns:a16="http://schemas.microsoft.com/office/drawing/2014/main" val="4290734151"/>
                    </a:ext>
                  </a:extLst>
                </a:gridCol>
                <a:gridCol w="2047956">
                  <a:extLst>
                    <a:ext uri="{9D8B030D-6E8A-4147-A177-3AD203B41FA5}">
                      <a16:colId xmlns:a16="http://schemas.microsoft.com/office/drawing/2014/main" val="176275207"/>
                    </a:ext>
                  </a:extLst>
                </a:gridCol>
              </a:tblGrid>
              <a:tr h="184259">
                <a:tc>
                  <a:txBody>
                    <a:bodyPr/>
                    <a:lstStyle/>
                    <a:p>
                      <a:pPr>
                        <a:buNone/>
                      </a:pPr>
                      <a:r>
                        <a:rPr lang="en-IN" sz="1050" b="1"/>
                        <a:t>Sl. No.</a:t>
                      </a:r>
                    </a:p>
                  </a:txBody>
                  <a:tcPr marL="56695" marR="56695" marT="28347" marB="28347" anchor="ctr">
                    <a:lnL>
                      <a:noFill/>
                    </a:lnL>
                    <a:lnR>
                      <a:noFill/>
                    </a:lnR>
                    <a:lnT>
                      <a:noFill/>
                    </a:lnT>
                    <a:lnB>
                      <a:noFill/>
                    </a:lnB>
                    <a:noFill/>
                  </a:tcPr>
                </a:tc>
                <a:tc>
                  <a:txBody>
                    <a:bodyPr/>
                    <a:lstStyle/>
                    <a:p>
                      <a:pPr>
                        <a:buNone/>
                      </a:pPr>
                      <a:r>
                        <a:rPr lang="en-IN" sz="1050" b="1"/>
                        <a:t>Author(s) &amp; Year</a:t>
                      </a:r>
                    </a:p>
                  </a:txBody>
                  <a:tcPr marL="56695" marR="56695" marT="28347" marB="28347" anchor="ctr">
                    <a:lnL>
                      <a:noFill/>
                    </a:lnL>
                    <a:lnR>
                      <a:noFill/>
                    </a:lnR>
                    <a:lnT>
                      <a:noFill/>
                    </a:lnT>
                    <a:lnB>
                      <a:noFill/>
                    </a:lnB>
                    <a:noFill/>
                  </a:tcPr>
                </a:tc>
                <a:tc>
                  <a:txBody>
                    <a:bodyPr/>
                    <a:lstStyle/>
                    <a:p>
                      <a:pPr>
                        <a:buNone/>
                      </a:pPr>
                      <a:r>
                        <a:rPr lang="en-IN" sz="1050" b="1"/>
                        <a:t>Title of Paper / Work</a:t>
                      </a:r>
                    </a:p>
                  </a:txBody>
                  <a:tcPr marL="56695" marR="56695" marT="28347" marB="28347" anchor="ctr">
                    <a:lnL>
                      <a:noFill/>
                    </a:lnL>
                    <a:lnR>
                      <a:noFill/>
                    </a:lnR>
                    <a:lnT>
                      <a:noFill/>
                    </a:lnT>
                    <a:lnB>
                      <a:noFill/>
                    </a:lnB>
                    <a:noFill/>
                  </a:tcPr>
                </a:tc>
                <a:tc>
                  <a:txBody>
                    <a:bodyPr/>
                    <a:lstStyle/>
                    <a:p>
                      <a:pPr>
                        <a:buNone/>
                      </a:pPr>
                      <a:r>
                        <a:rPr lang="en-IN" sz="1050" b="1"/>
                        <a:t>Inference</a:t>
                      </a:r>
                    </a:p>
                  </a:txBody>
                  <a:tcPr marL="56695" marR="56695" marT="28347" marB="28347" anchor="ctr">
                    <a:lnL>
                      <a:noFill/>
                    </a:lnL>
                    <a:lnR>
                      <a:noFill/>
                    </a:lnR>
                    <a:lnT>
                      <a:noFill/>
                    </a:lnT>
                    <a:lnB>
                      <a:noFill/>
                    </a:lnB>
                    <a:noFill/>
                  </a:tcPr>
                </a:tc>
                <a:extLst>
                  <a:ext uri="{0D108BD9-81ED-4DB2-BD59-A6C34878D82A}">
                    <a16:rowId xmlns:a16="http://schemas.microsoft.com/office/drawing/2014/main" val="1846272769"/>
                  </a:ext>
                </a:extLst>
              </a:tr>
              <a:tr h="694513">
                <a:tc>
                  <a:txBody>
                    <a:bodyPr/>
                    <a:lstStyle/>
                    <a:p>
                      <a:pPr>
                        <a:buNone/>
                      </a:pPr>
                      <a:r>
                        <a:rPr lang="en-IN" sz="1050" b="1"/>
                        <a:t>1</a:t>
                      </a:r>
                    </a:p>
                  </a:txBody>
                  <a:tcPr marL="56695" marR="56695" marT="28347" marB="28347" anchor="ctr">
                    <a:lnL>
                      <a:noFill/>
                    </a:lnL>
                    <a:lnR>
                      <a:noFill/>
                    </a:lnR>
                    <a:lnT>
                      <a:noFill/>
                    </a:lnT>
                    <a:lnB>
                      <a:noFill/>
                    </a:lnB>
                    <a:noFill/>
                  </a:tcPr>
                </a:tc>
                <a:tc>
                  <a:txBody>
                    <a:bodyPr/>
                    <a:lstStyle/>
                    <a:p>
                      <a:pPr>
                        <a:buNone/>
                      </a:pPr>
                      <a:r>
                        <a:rPr lang="en-IN" sz="1050" b="1"/>
                        <a:t>Smith et al. (2019)</a:t>
                      </a:r>
                    </a:p>
                  </a:txBody>
                  <a:tcPr marL="56695" marR="56695" marT="28347" marB="28347" anchor="ctr">
                    <a:lnL>
                      <a:noFill/>
                    </a:lnL>
                    <a:lnR>
                      <a:noFill/>
                    </a:lnR>
                    <a:lnT>
                      <a:noFill/>
                    </a:lnT>
                    <a:lnB>
                      <a:noFill/>
                    </a:lnB>
                    <a:noFill/>
                  </a:tcPr>
                </a:tc>
                <a:tc>
                  <a:txBody>
                    <a:bodyPr/>
                    <a:lstStyle/>
                    <a:p>
                      <a:pPr>
                        <a:buNone/>
                      </a:pPr>
                      <a:r>
                        <a:rPr lang="en-US" sz="1050" b="1" i="1"/>
                        <a:t>IoT-Based Smart Door Lock Using RFID and PIN</a:t>
                      </a:r>
                      <a:endParaRPr lang="en-US" sz="1050" b="1"/>
                    </a:p>
                  </a:txBody>
                  <a:tcPr marL="56695" marR="56695" marT="28347" marB="28347" anchor="ctr">
                    <a:lnL>
                      <a:noFill/>
                    </a:lnL>
                    <a:lnR>
                      <a:noFill/>
                    </a:lnR>
                    <a:lnT>
                      <a:noFill/>
                    </a:lnT>
                    <a:lnB>
                      <a:noFill/>
                    </a:lnB>
                    <a:noFill/>
                  </a:tcPr>
                </a:tc>
                <a:tc>
                  <a:txBody>
                    <a:bodyPr/>
                    <a:lstStyle/>
                    <a:p>
                      <a:pPr>
                        <a:buNone/>
                      </a:pPr>
                      <a:r>
                        <a:rPr lang="en-US" sz="1050" b="1"/>
                        <a:t>Provided remote access and monitoring, but single-factor authentication was vulnerable to hacking.</a:t>
                      </a:r>
                    </a:p>
                  </a:txBody>
                  <a:tcPr marL="56695" marR="56695" marT="28347" marB="28347" anchor="ctr">
                    <a:lnL>
                      <a:noFill/>
                    </a:lnL>
                    <a:lnR>
                      <a:noFill/>
                    </a:lnR>
                    <a:lnT>
                      <a:noFill/>
                    </a:lnT>
                    <a:lnB>
                      <a:noFill/>
                    </a:lnB>
                    <a:noFill/>
                  </a:tcPr>
                </a:tc>
                <a:extLst>
                  <a:ext uri="{0D108BD9-81ED-4DB2-BD59-A6C34878D82A}">
                    <a16:rowId xmlns:a16="http://schemas.microsoft.com/office/drawing/2014/main" val="3999898276"/>
                  </a:ext>
                </a:extLst>
              </a:tr>
              <a:tr h="694513">
                <a:tc>
                  <a:txBody>
                    <a:bodyPr/>
                    <a:lstStyle/>
                    <a:p>
                      <a:pPr>
                        <a:buNone/>
                      </a:pPr>
                      <a:r>
                        <a:rPr lang="en-IN" sz="1050" b="1"/>
                        <a:t>2</a:t>
                      </a:r>
                    </a:p>
                  </a:txBody>
                  <a:tcPr marL="56695" marR="56695" marT="28347" marB="28347" anchor="ctr">
                    <a:lnL>
                      <a:noFill/>
                    </a:lnL>
                    <a:lnR>
                      <a:noFill/>
                    </a:lnR>
                    <a:lnT>
                      <a:noFill/>
                    </a:lnT>
                    <a:lnB>
                      <a:noFill/>
                    </a:lnB>
                    <a:noFill/>
                  </a:tcPr>
                </a:tc>
                <a:tc>
                  <a:txBody>
                    <a:bodyPr/>
                    <a:lstStyle/>
                    <a:p>
                      <a:pPr>
                        <a:buNone/>
                      </a:pPr>
                      <a:r>
                        <a:rPr lang="en-IN" sz="1050" b="1"/>
                        <a:t>Gupta &amp; Rao (2020)</a:t>
                      </a:r>
                    </a:p>
                  </a:txBody>
                  <a:tcPr marL="56695" marR="56695" marT="28347" marB="28347" anchor="ctr">
                    <a:lnL>
                      <a:noFill/>
                    </a:lnL>
                    <a:lnR>
                      <a:noFill/>
                    </a:lnR>
                    <a:lnT>
                      <a:noFill/>
                    </a:lnT>
                    <a:lnB>
                      <a:noFill/>
                    </a:lnB>
                    <a:noFill/>
                  </a:tcPr>
                </a:tc>
                <a:tc>
                  <a:txBody>
                    <a:bodyPr/>
                    <a:lstStyle/>
                    <a:p>
                      <a:pPr>
                        <a:buNone/>
                      </a:pPr>
                      <a:r>
                        <a:rPr lang="en-US" sz="1050" b="1" i="1"/>
                        <a:t>Face Recognition-Based Door Lock Using CNN</a:t>
                      </a:r>
                      <a:endParaRPr lang="en-US" sz="1050" b="1"/>
                    </a:p>
                  </a:txBody>
                  <a:tcPr marL="56695" marR="56695" marT="28347" marB="28347" anchor="ctr">
                    <a:lnL>
                      <a:noFill/>
                    </a:lnL>
                    <a:lnR>
                      <a:noFill/>
                    </a:lnR>
                    <a:lnT>
                      <a:noFill/>
                    </a:lnT>
                    <a:lnB>
                      <a:noFill/>
                    </a:lnB>
                    <a:noFill/>
                  </a:tcPr>
                </a:tc>
                <a:tc>
                  <a:txBody>
                    <a:bodyPr/>
                    <a:lstStyle/>
                    <a:p>
                      <a:pPr>
                        <a:buNone/>
                      </a:pPr>
                      <a:r>
                        <a:rPr lang="en-US" sz="1050" b="1"/>
                        <a:t>Showed high accuracy in face recognition but struggled under poor lighting and spoofing attacks.</a:t>
                      </a:r>
                    </a:p>
                  </a:txBody>
                  <a:tcPr marL="56695" marR="56695" marT="28347" marB="28347" anchor="ctr">
                    <a:lnL>
                      <a:noFill/>
                    </a:lnL>
                    <a:lnR>
                      <a:noFill/>
                    </a:lnR>
                    <a:lnT>
                      <a:noFill/>
                    </a:lnT>
                    <a:lnB>
                      <a:noFill/>
                    </a:lnB>
                    <a:noFill/>
                  </a:tcPr>
                </a:tc>
                <a:extLst>
                  <a:ext uri="{0D108BD9-81ED-4DB2-BD59-A6C34878D82A}">
                    <a16:rowId xmlns:a16="http://schemas.microsoft.com/office/drawing/2014/main" val="2075967631"/>
                  </a:ext>
                </a:extLst>
              </a:tr>
              <a:tr h="566950">
                <a:tc>
                  <a:txBody>
                    <a:bodyPr/>
                    <a:lstStyle/>
                    <a:p>
                      <a:pPr>
                        <a:buNone/>
                      </a:pPr>
                      <a:r>
                        <a:rPr lang="en-IN" sz="1050" b="1"/>
                        <a:t>3</a:t>
                      </a:r>
                    </a:p>
                  </a:txBody>
                  <a:tcPr marL="56695" marR="56695" marT="28347" marB="28347" anchor="ctr">
                    <a:lnL>
                      <a:noFill/>
                    </a:lnL>
                    <a:lnR>
                      <a:noFill/>
                    </a:lnR>
                    <a:lnT>
                      <a:noFill/>
                    </a:lnT>
                    <a:lnB>
                      <a:noFill/>
                    </a:lnB>
                    <a:noFill/>
                  </a:tcPr>
                </a:tc>
                <a:tc>
                  <a:txBody>
                    <a:bodyPr/>
                    <a:lstStyle/>
                    <a:p>
                      <a:pPr>
                        <a:buNone/>
                      </a:pPr>
                      <a:r>
                        <a:rPr lang="en-IN" sz="1050" b="1"/>
                        <a:t>Lin et al. (2021)</a:t>
                      </a:r>
                    </a:p>
                  </a:txBody>
                  <a:tcPr marL="56695" marR="56695" marT="28347" marB="28347" anchor="ctr">
                    <a:lnL>
                      <a:noFill/>
                    </a:lnL>
                    <a:lnR>
                      <a:noFill/>
                    </a:lnR>
                    <a:lnT>
                      <a:noFill/>
                    </a:lnT>
                    <a:lnB>
                      <a:noFill/>
                    </a:lnB>
                    <a:noFill/>
                  </a:tcPr>
                </a:tc>
                <a:tc>
                  <a:txBody>
                    <a:bodyPr/>
                    <a:lstStyle/>
                    <a:p>
                      <a:pPr>
                        <a:buNone/>
                      </a:pPr>
                      <a:r>
                        <a:rPr lang="en-US" sz="1050" b="1" i="1"/>
                        <a:t>Voice-Enabled Smart Door Access System</a:t>
                      </a:r>
                      <a:endParaRPr lang="en-US" sz="1050" b="1"/>
                    </a:p>
                  </a:txBody>
                  <a:tcPr marL="56695" marR="56695" marT="28347" marB="28347" anchor="ctr">
                    <a:lnL>
                      <a:noFill/>
                    </a:lnL>
                    <a:lnR>
                      <a:noFill/>
                    </a:lnR>
                    <a:lnT>
                      <a:noFill/>
                    </a:lnT>
                    <a:lnB>
                      <a:noFill/>
                    </a:lnB>
                    <a:noFill/>
                  </a:tcPr>
                </a:tc>
                <a:tc>
                  <a:txBody>
                    <a:bodyPr/>
                    <a:lstStyle/>
                    <a:p>
                      <a:pPr>
                        <a:buNone/>
                      </a:pPr>
                      <a:r>
                        <a:rPr lang="en-US" sz="1050" b="1"/>
                        <a:t>Demonstrated AI-based voice authentication but performance dropped in noisy environments.</a:t>
                      </a:r>
                    </a:p>
                  </a:txBody>
                  <a:tcPr marL="56695" marR="56695" marT="28347" marB="28347" anchor="ctr">
                    <a:lnL>
                      <a:noFill/>
                    </a:lnL>
                    <a:lnR>
                      <a:noFill/>
                    </a:lnR>
                    <a:lnT>
                      <a:noFill/>
                    </a:lnT>
                    <a:lnB>
                      <a:noFill/>
                    </a:lnB>
                    <a:noFill/>
                  </a:tcPr>
                </a:tc>
                <a:extLst>
                  <a:ext uri="{0D108BD9-81ED-4DB2-BD59-A6C34878D82A}">
                    <a16:rowId xmlns:a16="http://schemas.microsoft.com/office/drawing/2014/main" val="4291372174"/>
                  </a:ext>
                </a:extLst>
              </a:tr>
              <a:tr h="694513">
                <a:tc>
                  <a:txBody>
                    <a:bodyPr/>
                    <a:lstStyle/>
                    <a:p>
                      <a:pPr>
                        <a:buNone/>
                      </a:pPr>
                      <a:r>
                        <a:rPr lang="en-IN" sz="1050" b="1"/>
                        <a:t>4</a:t>
                      </a:r>
                    </a:p>
                  </a:txBody>
                  <a:tcPr marL="56695" marR="56695" marT="28347" marB="28347" anchor="ctr">
                    <a:lnL>
                      <a:noFill/>
                    </a:lnL>
                    <a:lnR>
                      <a:noFill/>
                    </a:lnR>
                    <a:lnT>
                      <a:noFill/>
                    </a:lnT>
                    <a:lnB>
                      <a:noFill/>
                    </a:lnB>
                    <a:noFill/>
                  </a:tcPr>
                </a:tc>
                <a:tc>
                  <a:txBody>
                    <a:bodyPr/>
                    <a:lstStyle/>
                    <a:p>
                      <a:pPr>
                        <a:buNone/>
                      </a:pPr>
                      <a:r>
                        <a:rPr lang="en-IN" sz="1050" b="1"/>
                        <a:t>Kumar et al. (2022)</a:t>
                      </a:r>
                    </a:p>
                  </a:txBody>
                  <a:tcPr marL="56695" marR="56695" marT="28347" marB="28347" anchor="ctr">
                    <a:lnL>
                      <a:noFill/>
                    </a:lnL>
                    <a:lnR>
                      <a:noFill/>
                    </a:lnR>
                    <a:lnT>
                      <a:noFill/>
                    </a:lnT>
                    <a:lnB>
                      <a:noFill/>
                    </a:lnB>
                    <a:noFill/>
                  </a:tcPr>
                </a:tc>
                <a:tc>
                  <a:txBody>
                    <a:bodyPr/>
                    <a:lstStyle/>
                    <a:p>
                      <a:pPr>
                        <a:buNone/>
                      </a:pPr>
                      <a:r>
                        <a:rPr lang="en-US" sz="1050" b="1" i="1"/>
                        <a:t>Multi-Factor Authentication in IoT Smart Locks</a:t>
                      </a:r>
                      <a:endParaRPr lang="en-US" sz="1050" b="1"/>
                    </a:p>
                  </a:txBody>
                  <a:tcPr marL="56695" marR="56695" marT="28347" marB="28347" anchor="ctr">
                    <a:lnL>
                      <a:noFill/>
                    </a:lnL>
                    <a:lnR>
                      <a:noFill/>
                    </a:lnR>
                    <a:lnT>
                      <a:noFill/>
                    </a:lnT>
                    <a:lnB>
                      <a:noFill/>
                    </a:lnB>
                    <a:noFill/>
                  </a:tcPr>
                </a:tc>
                <a:tc>
                  <a:txBody>
                    <a:bodyPr/>
                    <a:lstStyle/>
                    <a:p>
                      <a:pPr>
                        <a:buNone/>
                      </a:pPr>
                      <a:r>
                        <a:rPr lang="en-US" sz="1050" b="1"/>
                        <a:t>Enhanced security by combining fingerprint + PIN, but lacked AI integration for adaptability.</a:t>
                      </a:r>
                    </a:p>
                  </a:txBody>
                  <a:tcPr marL="56695" marR="56695" marT="28347" marB="28347" anchor="ctr">
                    <a:lnL>
                      <a:noFill/>
                    </a:lnL>
                    <a:lnR>
                      <a:noFill/>
                    </a:lnR>
                    <a:lnT>
                      <a:noFill/>
                    </a:lnT>
                    <a:lnB>
                      <a:noFill/>
                    </a:lnB>
                    <a:noFill/>
                  </a:tcPr>
                </a:tc>
                <a:extLst>
                  <a:ext uri="{0D108BD9-81ED-4DB2-BD59-A6C34878D82A}">
                    <a16:rowId xmlns:a16="http://schemas.microsoft.com/office/drawing/2014/main" val="3894222154"/>
                  </a:ext>
                </a:extLst>
              </a:tr>
              <a:tr h="694513">
                <a:tc>
                  <a:txBody>
                    <a:bodyPr/>
                    <a:lstStyle/>
                    <a:p>
                      <a:pPr>
                        <a:buNone/>
                      </a:pPr>
                      <a:r>
                        <a:rPr lang="en-IN" sz="1050" b="1"/>
                        <a:t>5</a:t>
                      </a:r>
                    </a:p>
                  </a:txBody>
                  <a:tcPr marL="56695" marR="56695" marT="28347" marB="28347" anchor="ctr">
                    <a:lnL>
                      <a:noFill/>
                    </a:lnL>
                    <a:lnR>
                      <a:noFill/>
                    </a:lnR>
                    <a:lnT>
                      <a:noFill/>
                    </a:lnT>
                    <a:lnB>
                      <a:noFill/>
                    </a:lnB>
                    <a:noFill/>
                  </a:tcPr>
                </a:tc>
                <a:tc>
                  <a:txBody>
                    <a:bodyPr/>
                    <a:lstStyle/>
                    <a:p>
                      <a:pPr>
                        <a:buNone/>
                      </a:pPr>
                      <a:r>
                        <a:rPr lang="en-IN" sz="1050" b="1"/>
                        <a:t>Zhang et al. (2023)</a:t>
                      </a:r>
                    </a:p>
                  </a:txBody>
                  <a:tcPr marL="56695" marR="56695" marT="28347" marB="28347" anchor="ctr">
                    <a:lnL>
                      <a:noFill/>
                    </a:lnL>
                    <a:lnR>
                      <a:noFill/>
                    </a:lnR>
                    <a:lnT>
                      <a:noFill/>
                    </a:lnT>
                    <a:lnB>
                      <a:noFill/>
                    </a:lnB>
                    <a:noFill/>
                  </a:tcPr>
                </a:tc>
                <a:tc>
                  <a:txBody>
                    <a:bodyPr/>
                    <a:lstStyle/>
                    <a:p>
                      <a:pPr>
                        <a:buNone/>
                      </a:pPr>
                      <a:r>
                        <a:rPr lang="en-US" sz="1050" b="1" i="1"/>
                        <a:t>AI-Driven Anomaly Detection in IoT Security Systems</a:t>
                      </a:r>
                      <a:endParaRPr lang="en-US" sz="1050" b="1"/>
                    </a:p>
                  </a:txBody>
                  <a:tcPr marL="56695" marR="56695" marT="28347" marB="28347" anchor="ctr">
                    <a:lnL>
                      <a:noFill/>
                    </a:lnL>
                    <a:lnR>
                      <a:noFill/>
                    </a:lnR>
                    <a:lnT>
                      <a:noFill/>
                    </a:lnT>
                    <a:lnB>
                      <a:noFill/>
                    </a:lnB>
                    <a:noFill/>
                  </a:tcPr>
                </a:tc>
                <a:tc>
                  <a:txBody>
                    <a:bodyPr/>
                    <a:lstStyle/>
                    <a:p>
                      <a:pPr>
                        <a:buNone/>
                      </a:pPr>
                      <a:r>
                        <a:rPr lang="en-US" sz="1050" b="1"/>
                        <a:t>Detected suspicious activity with alerts but required high computational resources and stable internet.</a:t>
                      </a:r>
                    </a:p>
                  </a:txBody>
                  <a:tcPr marL="56695" marR="56695" marT="28347" marB="28347" anchor="ctr">
                    <a:lnL>
                      <a:noFill/>
                    </a:lnL>
                    <a:lnR>
                      <a:noFill/>
                    </a:lnR>
                    <a:lnT>
                      <a:noFill/>
                    </a:lnT>
                    <a:lnB>
                      <a:noFill/>
                    </a:lnB>
                    <a:noFill/>
                  </a:tcPr>
                </a:tc>
                <a:extLst>
                  <a:ext uri="{0D108BD9-81ED-4DB2-BD59-A6C34878D82A}">
                    <a16:rowId xmlns:a16="http://schemas.microsoft.com/office/drawing/2014/main" val="2569778520"/>
                  </a:ext>
                </a:extLst>
              </a:tr>
              <a:tr h="822077">
                <a:tc>
                  <a:txBody>
                    <a:bodyPr/>
                    <a:lstStyle/>
                    <a:p>
                      <a:pPr>
                        <a:buNone/>
                      </a:pPr>
                      <a:r>
                        <a:rPr lang="en-IN" sz="1050" b="1"/>
                        <a:t>6</a:t>
                      </a:r>
                    </a:p>
                  </a:txBody>
                  <a:tcPr marL="56695" marR="56695" marT="28347" marB="28347" anchor="ctr">
                    <a:lnL>
                      <a:noFill/>
                    </a:lnL>
                    <a:lnR>
                      <a:noFill/>
                    </a:lnR>
                    <a:lnT>
                      <a:noFill/>
                    </a:lnT>
                    <a:lnB>
                      <a:noFill/>
                    </a:lnB>
                    <a:noFill/>
                  </a:tcPr>
                </a:tc>
                <a:tc>
                  <a:txBody>
                    <a:bodyPr/>
                    <a:lstStyle/>
                    <a:p>
                      <a:pPr>
                        <a:buNone/>
                      </a:pPr>
                      <a:r>
                        <a:rPr lang="en-IN" sz="1050" b="1"/>
                        <a:t>Proposed Work (2025)</a:t>
                      </a:r>
                    </a:p>
                  </a:txBody>
                  <a:tcPr marL="56695" marR="56695" marT="28347" marB="28347" anchor="ctr">
                    <a:lnL>
                      <a:noFill/>
                    </a:lnL>
                    <a:lnR>
                      <a:noFill/>
                    </a:lnR>
                    <a:lnT>
                      <a:noFill/>
                    </a:lnT>
                    <a:lnB>
                      <a:noFill/>
                    </a:lnB>
                    <a:noFill/>
                  </a:tcPr>
                </a:tc>
                <a:tc>
                  <a:txBody>
                    <a:bodyPr/>
                    <a:lstStyle/>
                    <a:p>
                      <a:pPr>
                        <a:buNone/>
                      </a:pPr>
                      <a:r>
                        <a:rPr lang="en-US" sz="1050" b="1" i="1"/>
                        <a:t>AI-Based Multi-Factor Smart Door Lock System</a:t>
                      </a:r>
                      <a:endParaRPr lang="en-US" sz="1050" b="1"/>
                    </a:p>
                  </a:txBody>
                  <a:tcPr marL="56695" marR="56695" marT="28347" marB="28347" anchor="ctr">
                    <a:lnL>
                      <a:noFill/>
                    </a:lnL>
                    <a:lnR>
                      <a:noFill/>
                    </a:lnR>
                    <a:lnT>
                      <a:noFill/>
                    </a:lnT>
                    <a:lnB>
                      <a:noFill/>
                    </a:lnB>
                    <a:noFill/>
                  </a:tcPr>
                </a:tc>
                <a:tc>
                  <a:txBody>
                    <a:bodyPr/>
                    <a:lstStyle/>
                    <a:p>
                      <a:pPr>
                        <a:buNone/>
                      </a:pPr>
                      <a:r>
                        <a:rPr lang="en-US" sz="1050" b="1" dirty="0"/>
                        <a:t>Integrates AI (face + voice) with IoT and multi-factor authentication for improved security, real-time alerts, and user convenience.</a:t>
                      </a:r>
                    </a:p>
                  </a:txBody>
                  <a:tcPr marL="56695" marR="56695" marT="28347" marB="28347" anchor="ctr">
                    <a:lnL>
                      <a:noFill/>
                    </a:lnL>
                    <a:lnR>
                      <a:noFill/>
                    </a:lnR>
                    <a:lnT>
                      <a:noFill/>
                    </a:lnT>
                    <a:lnB>
                      <a:noFill/>
                    </a:lnB>
                    <a:noFill/>
                  </a:tcPr>
                </a:tc>
                <a:extLst>
                  <a:ext uri="{0D108BD9-81ED-4DB2-BD59-A6C34878D82A}">
                    <a16:rowId xmlns:a16="http://schemas.microsoft.com/office/drawing/2014/main" val="183055740"/>
                  </a:ext>
                </a:extLst>
              </a:tr>
            </a:tbl>
          </a:graphicData>
        </a:graphic>
      </p:graphicFrame>
    </p:spTree>
    <p:extLst>
      <p:ext uri="{BB962C8B-B14F-4D97-AF65-F5344CB8AC3E}">
        <p14:creationId xmlns:p14="http://schemas.microsoft.com/office/powerpoint/2010/main" val="4156428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09737-58DC-5BE7-06FF-D286FE0B3971}"/>
              </a:ext>
            </a:extLst>
          </p:cNvPr>
          <p:cNvSpPr>
            <a:spLocks noGrp="1"/>
          </p:cNvSpPr>
          <p:nvPr>
            <p:ph type="title"/>
          </p:nvPr>
        </p:nvSpPr>
        <p:spPr/>
        <p:txBody>
          <a:bodyPr/>
          <a:lstStyle/>
          <a:p>
            <a:endParaRPr lang="en-IN" dirty="0"/>
          </a:p>
        </p:txBody>
      </p:sp>
      <p:pic>
        <p:nvPicPr>
          <p:cNvPr id="11" name="Content Placeholder 10">
            <a:extLst>
              <a:ext uri="{FF2B5EF4-FFF2-40B4-BE49-F238E27FC236}">
                <a16:creationId xmlns:a16="http://schemas.microsoft.com/office/drawing/2014/main" id="{CAAAC2B3-6BFC-57FD-DA65-6CED7D1A641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650" y="1916832"/>
            <a:ext cx="7886700" cy="4032448"/>
          </a:xfrm>
        </p:spPr>
      </p:pic>
      <p:sp>
        <p:nvSpPr>
          <p:cNvPr id="4" name="Date Placeholder 3">
            <a:extLst>
              <a:ext uri="{FF2B5EF4-FFF2-40B4-BE49-F238E27FC236}">
                <a16:creationId xmlns:a16="http://schemas.microsoft.com/office/drawing/2014/main" id="{DCF516D9-232C-4996-BE13-453DE489DC21}"/>
              </a:ext>
            </a:extLst>
          </p:cNvPr>
          <p:cNvSpPr>
            <a:spLocks noGrp="1"/>
          </p:cNvSpPr>
          <p:nvPr>
            <p:ph type="dt" sz="half" idx="10"/>
          </p:nvPr>
        </p:nvSpPr>
        <p:spPr/>
        <p:txBody>
          <a:bodyPr/>
          <a:lstStyle/>
          <a:p>
            <a:fld id="{3715350B-BAC4-41AA-A826-FCC437AAAC45}" type="datetime1">
              <a:rPr lang="en-IN" smtClean="0"/>
              <a:t>12-09-2025</a:t>
            </a:fld>
            <a:endParaRPr lang="en-IN"/>
          </a:p>
        </p:txBody>
      </p:sp>
      <p:sp>
        <p:nvSpPr>
          <p:cNvPr id="5" name="Footer Placeholder 4">
            <a:extLst>
              <a:ext uri="{FF2B5EF4-FFF2-40B4-BE49-F238E27FC236}">
                <a16:creationId xmlns:a16="http://schemas.microsoft.com/office/drawing/2014/main" id="{C83B3D72-BB68-425A-B7C2-B015E28B0A13}"/>
              </a:ext>
            </a:extLst>
          </p:cNvPr>
          <p:cNvSpPr>
            <a:spLocks noGrp="1"/>
          </p:cNvSpPr>
          <p:nvPr>
            <p:ph type="ftr" sz="quarter" idx="11"/>
          </p:nvPr>
        </p:nvSpPr>
        <p:spPr/>
        <p:txBody>
          <a:bodyPr/>
          <a:lstStyle/>
          <a:p>
            <a:r>
              <a:rPr lang="en-IN"/>
              <a:t>Presented by ***STUDENT NAME/REG NO****</a:t>
            </a:r>
          </a:p>
        </p:txBody>
      </p:sp>
      <p:sp>
        <p:nvSpPr>
          <p:cNvPr id="6" name="Slide Number Placeholder 5">
            <a:extLst>
              <a:ext uri="{FF2B5EF4-FFF2-40B4-BE49-F238E27FC236}">
                <a16:creationId xmlns:a16="http://schemas.microsoft.com/office/drawing/2014/main" id="{802F39C1-62F0-11A1-0FA0-68A3309805CE}"/>
              </a:ext>
            </a:extLst>
          </p:cNvPr>
          <p:cNvSpPr>
            <a:spLocks noGrp="1"/>
          </p:cNvSpPr>
          <p:nvPr>
            <p:ph type="sldNum" sz="quarter" idx="12"/>
          </p:nvPr>
        </p:nvSpPr>
        <p:spPr/>
        <p:txBody>
          <a:bodyPr/>
          <a:lstStyle/>
          <a:p>
            <a:fld id="{DFB68194-2730-4A28-A68B-9AECEF6AB325}" type="slidenum">
              <a:rPr lang="en-IN" smtClean="0"/>
              <a:t>8</a:t>
            </a:fld>
            <a:endParaRPr lang="en-IN"/>
          </a:p>
        </p:txBody>
      </p:sp>
      <p:sp>
        <p:nvSpPr>
          <p:cNvPr id="7" name="Rectangle 6">
            <a:extLst>
              <a:ext uri="{FF2B5EF4-FFF2-40B4-BE49-F238E27FC236}">
                <a16:creationId xmlns:a16="http://schemas.microsoft.com/office/drawing/2014/main" id="{9B61966D-7F4F-6C7E-5158-39FA2CEAA06A}"/>
              </a:ext>
            </a:extLst>
          </p:cNvPr>
          <p:cNvSpPr/>
          <p:nvPr/>
        </p:nvSpPr>
        <p:spPr>
          <a:xfrm>
            <a:off x="3419872" y="908720"/>
            <a:ext cx="72008" cy="4571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Rounded Corners 7">
            <a:extLst>
              <a:ext uri="{FF2B5EF4-FFF2-40B4-BE49-F238E27FC236}">
                <a16:creationId xmlns:a16="http://schemas.microsoft.com/office/drawing/2014/main" id="{A441C8EC-15D7-4958-29F0-3EEC7871FD33}"/>
              </a:ext>
            </a:extLst>
          </p:cNvPr>
          <p:cNvSpPr/>
          <p:nvPr/>
        </p:nvSpPr>
        <p:spPr>
          <a:xfrm>
            <a:off x="2411760" y="764704"/>
            <a:ext cx="4392488" cy="5040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Block Diagram </a:t>
            </a:r>
          </a:p>
        </p:txBody>
      </p:sp>
    </p:spTree>
    <p:extLst>
      <p:ext uri="{BB962C8B-B14F-4D97-AF65-F5344CB8AC3E}">
        <p14:creationId xmlns:p14="http://schemas.microsoft.com/office/powerpoint/2010/main" val="10679589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p>
            <a:fld id="{EB2D50DA-9A94-49B2-9EC8-859E5AE38901}" type="datetime1">
              <a:rPr lang="en-IN" smtClean="0"/>
              <a:t>12-09-2025</a:t>
            </a:fld>
            <a:endParaRPr lang="en-IN"/>
          </a:p>
        </p:txBody>
      </p:sp>
      <p:sp>
        <p:nvSpPr>
          <p:cNvPr id="11" name="Slide Number Placeholder 10"/>
          <p:cNvSpPr>
            <a:spLocks noGrp="1"/>
          </p:cNvSpPr>
          <p:nvPr>
            <p:ph type="sldNum" sz="quarter" idx="12"/>
          </p:nvPr>
        </p:nvSpPr>
        <p:spPr/>
        <p:txBody>
          <a:bodyPr/>
          <a:lstStyle/>
          <a:p>
            <a:fld id="{DFB68194-2730-4A28-A68B-9AECEF6AB325}" type="slidenum">
              <a:rPr lang="en-IN" smtClean="0"/>
              <a:t>9</a:t>
            </a:fld>
            <a:endParaRPr lang="en-IN"/>
          </a:p>
        </p:txBody>
      </p:sp>
      <p:sp>
        <p:nvSpPr>
          <p:cNvPr id="3" name="Rounded Rectangle 2"/>
          <p:cNvSpPr/>
          <p:nvPr/>
        </p:nvSpPr>
        <p:spPr>
          <a:xfrm>
            <a:off x="2483768" y="1700808"/>
            <a:ext cx="4248472" cy="50405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COMPONENTS</a:t>
            </a:r>
            <a:endParaRPr lang="en-IN" b="1" dirty="0"/>
          </a:p>
        </p:txBody>
      </p:sp>
      <p:sp>
        <p:nvSpPr>
          <p:cNvPr id="4" name="Rectangle 3">
            <a:extLst>
              <a:ext uri="{FF2B5EF4-FFF2-40B4-BE49-F238E27FC236}">
                <a16:creationId xmlns:a16="http://schemas.microsoft.com/office/drawing/2014/main" id="{44E31A04-FC18-22B0-FD39-E694896F928F}"/>
              </a:ext>
            </a:extLst>
          </p:cNvPr>
          <p:cNvSpPr/>
          <p:nvPr/>
        </p:nvSpPr>
        <p:spPr>
          <a:xfrm>
            <a:off x="-36512" y="1052736"/>
            <a:ext cx="9180512" cy="50405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500" b="1" dirty="0"/>
              <a:t>DEPARTMENT OF ECE</a:t>
            </a:r>
          </a:p>
        </p:txBody>
      </p:sp>
      <p:pic>
        <p:nvPicPr>
          <p:cNvPr id="5" name="Picture 4">
            <a:extLst>
              <a:ext uri="{FF2B5EF4-FFF2-40B4-BE49-F238E27FC236}">
                <a16:creationId xmlns:a16="http://schemas.microsoft.com/office/drawing/2014/main" id="{6235A124-DEFF-0F2D-9BF5-056119415293}"/>
              </a:ext>
            </a:extLst>
          </p:cNvPr>
          <p:cNvPicPr>
            <a:picLocks noChangeAspect="1"/>
          </p:cNvPicPr>
          <p:nvPr/>
        </p:nvPicPr>
        <p:blipFill rotWithShape="1">
          <a:blip r:embed="rId2"/>
          <a:srcRect t="9636" b="9636"/>
          <a:stretch/>
        </p:blipFill>
        <p:spPr>
          <a:xfrm>
            <a:off x="205160" y="143153"/>
            <a:ext cx="8733680" cy="876520"/>
          </a:xfrm>
          <a:prstGeom prst="rect">
            <a:avLst/>
          </a:prstGeom>
        </p:spPr>
      </p:pic>
      <p:sp>
        <p:nvSpPr>
          <p:cNvPr id="6" name="TextBox 5">
            <a:extLst>
              <a:ext uri="{FF2B5EF4-FFF2-40B4-BE49-F238E27FC236}">
                <a16:creationId xmlns:a16="http://schemas.microsoft.com/office/drawing/2014/main" id="{FCC08500-C1E6-52B3-6A46-840395E50FD5}"/>
              </a:ext>
            </a:extLst>
          </p:cNvPr>
          <p:cNvSpPr txBox="1"/>
          <p:nvPr/>
        </p:nvSpPr>
        <p:spPr>
          <a:xfrm>
            <a:off x="395536" y="2348881"/>
            <a:ext cx="8424936" cy="3170099"/>
          </a:xfrm>
          <a:prstGeom prst="rect">
            <a:avLst/>
          </a:prstGeom>
          <a:noFill/>
        </p:spPr>
        <p:txBody>
          <a:bodyPr wrap="square">
            <a:spAutoFit/>
          </a:bodyPr>
          <a:lstStyle/>
          <a:p>
            <a:r>
              <a:rPr lang="en-US" sz="2000" dirty="0"/>
              <a:t>1.  Arduino Board:The core controller for the system.</a:t>
            </a:r>
          </a:p>
          <a:p>
            <a:r>
              <a:rPr lang="en-US" sz="2000" dirty="0"/>
              <a:t>2.  Voice Recognition Module:For hands-free command input.</a:t>
            </a:r>
          </a:p>
          <a:p>
            <a:r>
              <a:rPr lang="en-US" sz="2000" dirty="0"/>
              <a:t>3.  Fingerprint Sensor:Enables secure biometric access.</a:t>
            </a:r>
          </a:p>
          <a:p>
            <a:r>
              <a:rPr lang="en-US" sz="2000" dirty="0"/>
              <a:t>4.  Keypad: For traditional passcode entry.</a:t>
            </a:r>
          </a:p>
          <a:p>
            <a:r>
              <a:rPr lang="en-US" sz="2000" dirty="0"/>
              <a:t>5.  Wi-Fi Module: Connects the lock to the internet.</a:t>
            </a:r>
          </a:p>
          <a:p>
            <a:r>
              <a:rPr lang="en-US" sz="2000" dirty="0"/>
              <a:t>6.  Electronic Door Lock:The physical mechanism for locking/unlocking.</a:t>
            </a:r>
          </a:p>
          <a:p>
            <a:r>
              <a:rPr lang="en-US" sz="2000" dirty="0"/>
              <a:t>7.  Power Supply: Powers all components.</a:t>
            </a:r>
          </a:p>
          <a:p>
            <a:r>
              <a:rPr lang="en-US" sz="2000" dirty="0"/>
              <a:t>8.  Relay Module: Controls the high-power lock with Arduino.</a:t>
            </a:r>
          </a:p>
          <a:p>
            <a:r>
              <a:rPr lang="en-US" sz="2000" dirty="0"/>
              <a:t>9.  LCD Display: Provides user feedback (optional but recommended).</a:t>
            </a:r>
          </a:p>
          <a:p>
            <a:r>
              <a:rPr lang="en-US" sz="2000" dirty="0"/>
              <a:t>10.Wires &amp; Breadboard:For essential connections and prototyping.</a:t>
            </a:r>
            <a:endParaRPr lang="en-IN" sz="2000" dirty="0"/>
          </a:p>
        </p:txBody>
      </p:sp>
    </p:spTree>
    <p:extLst>
      <p:ext uri="{BB962C8B-B14F-4D97-AF65-F5344CB8AC3E}">
        <p14:creationId xmlns:p14="http://schemas.microsoft.com/office/powerpoint/2010/main" val="4230173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1030</TotalTime>
  <Words>885</Words>
  <Application>Microsoft Office PowerPoint</Application>
  <PresentationFormat>On-screen Show (4:3)</PresentationFormat>
  <Paragraphs>143</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Bio Medical Engineering</dc:title>
  <dc:creator>Prabhakaran</dc:creator>
  <cp:lastModifiedBy>krishnakuppam KRISHNA</cp:lastModifiedBy>
  <cp:revision>117</cp:revision>
  <dcterms:created xsi:type="dcterms:W3CDTF">2019-06-30T01:46:37Z</dcterms:created>
  <dcterms:modified xsi:type="dcterms:W3CDTF">2025-09-12T08:56:31Z</dcterms:modified>
</cp:coreProperties>
</file>