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7" r:id="rId5"/>
    <p:sldId id="293" r:id="rId6"/>
    <p:sldId id="294" r:id="rId7"/>
    <p:sldId id="296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276" y="-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168169918301126" TargetMode="External"/><Relationship Id="rId4" Type="http://schemas.openxmlformats.org/officeDocument/2006/relationships/hyperlink" Target="https://www.who.int/health-topics/traditional-complementary-and-integrative-medic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403123"/>
            <a:ext cx="10363200" cy="1592824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sz="2800" b="1" dirty="0">
                <a:solidFill>
                  <a:schemeClr val="tx2"/>
                </a:solidFill>
                <a:latin typeface="Garamond" panose="02020404030301010803" pitchFamily="18" charset="0"/>
              </a:rPr>
              <a:t>TITLE PAGE</a:t>
            </a:r>
            <a:endParaRPr lang="en-IN" sz="28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386" y="2076451"/>
            <a:ext cx="69486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–SIH25027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ProblemStatementTitle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BlockAyurvedicchain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-Based Traceability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Theme-blockchain&amp;cybersecurity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ID-63102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Lamentis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973394"/>
          </a:xfrm>
        </p:spPr>
        <p:txBody>
          <a:bodyPr/>
          <a:lstStyle/>
          <a:p>
            <a:r>
              <a:rPr lang="en-US" sz="2400" b="1" dirty="0"/>
              <a:t>Blockchain-Based Traceability of Ayurvedic Herbs</a:t>
            </a:r>
            <a:endParaRPr sz="2400" dirty="0"/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462115" y="1201865"/>
            <a:ext cx="11267767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14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/>
              <a:t>Blockchain-based Traceability: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tamper-proof blockchain ledger to record every step from herb collection to the final Ayurvedic product.</a:t>
            </a:r>
          </a:p>
          <a:p>
            <a:r>
              <a:rPr lang="en-US" b="1" dirty="0"/>
              <a:t>Geo-tagging &amp; IoT Integration: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Herbs are geo-tagged at the point of collection using GPS-enabled IoT devices, ensuring authenticity of origin.</a:t>
            </a:r>
          </a:p>
          <a:p>
            <a:r>
              <a:rPr lang="en-US" b="1" dirty="0"/>
              <a:t>Digital Records Across Supply Chain: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Farmers, transporters, processors, and manufacturers update records on the blockchain, ensuring transparency.</a:t>
            </a:r>
          </a:p>
          <a:p>
            <a:r>
              <a:rPr lang="en-US" b="1" dirty="0"/>
              <a:t>QR Code-Enabled Labeling: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Each final Ayurvedic product package will have a unique QR code. Scanning reveals the entire journey of the herb.</a:t>
            </a:r>
          </a:p>
          <a:p>
            <a:r>
              <a:rPr lang="en-US" b="1" dirty="0"/>
              <a:t>Authentication &amp; Quality Control: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Real-time verification of source, handling, and processing ensures herbs are pure, safe, and compliant with AYUSH standards.</a:t>
            </a:r>
          </a:p>
          <a:p>
            <a:r>
              <a:rPr lang="en-US" b="1" dirty="0"/>
              <a:t>Uniqueness: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First-of-its-kind integration of </a:t>
            </a:r>
            <a:r>
              <a:rPr lang="en-US" b="1" dirty="0"/>
              <a:t>Ayurveda + Blockchain + Geo-tagging</a:t>
            </a:r>
            <a:r>
              <a:rPr lang="en-US" dirty="0"/>
              <a:t>, building global trust in Ayurvedic medicine.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  <a:r>
              <a:rPr lang="en-US" sz="1200" b="1" dirty="0" err="1"/>
              <a:t>lamentis</a:t>
            </a:r>
            <a:endParaRPr lang="en-IN" sz="1200" b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7799" y="172079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lamenits</a:t>
            </a:r>
            <a:endParaRPr lang="en-IN" sz="1400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5A6B015-E738-7769-A18A-E1AC61567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979413"/>
            <a:ext cx="4038600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hangingPunct="0"/>
            <a:r>
              <a:rPr lang="en-US" altLang="en-US" sz="1200" dirty="0" smtClean="0">
                <a:latin typeface="Arial" panose="020B0604020202020204" pitchFamily="34" charset="0"/>
              </a:rPr>
              <a:t>SIMPLE FLOWCHAT</a:t>
            </a:r>
          </a:p>
          <a:p>
            <a:pPr lvl="1" defTabSz="914400" eaLnBrk="0" hangingPunct="0"/>
            <a:endParaRPr lang="en-US" altLang="en-US" sz="900" dirty="0" smtClean="0">
              <a:latin typeface="Arial" panose="020B0604020202020204" pitchFamily="34" charset="0"/>
            </a:endParaRPr>
          </a:p>
          <a:p>
            <a:pPr lvl="1" defTabSz="914400" eaLnBrk="0" hangingPunct="0"/>
            <a:r>
              <a:rPr lang="en-US" altLang="en-US" sz="900" dirty="0" smtClean="0">
                <a:latin typeface="Arial" panose="020B0604020202020204" pitchFamily="34" charset="0"/>
              </a:rPr>
              <a:t>START</a:t>
            </a:r>
            <a:endParaRPr lang="en-US" altLang="en-US" sz="900" dirty="0" smtClean="0">
              <a:latin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│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▼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Herb Collection (with Geo-tagging)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│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▼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Data Entry on </a:t>
            </a:r>
            <a:r>
              <a:rPr lang="en-US" altLang="en-US" sz="900" dirty="0" err="1" smtClean="0">
                <a:latin typeface="Arial" panose="020B0604020202020204" pitchFamily="34" charset="0"/>
              </a:rPr>
              <a:t>Blockchain</a:t>
            </a:r>
            <a:r>
              <a:rPr lang="en-US" altLang="en-US" sz="900" dirty="0" smtClean="0">
                <a:latin typeface="Arial" panose="020B0604020202020204" pitchFamily="34" charset="0"/>
              </a:rPr>
              <a:t> 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(Collector ID, Location, Time, Herb Type, Quality Check)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│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▼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Transportation/Storage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(Temperature, Handling, Logistics Data logged on </a:t>
            </a:r>
            <a:r>
              <a:rPr lang="en-US" altLang="en-US" sz="900" dirty="0" err="1" smtClean="0">
                <a:latin typeface="Arial" panose="020B0604020202020204" pitchFamily="34" charset="0"/>
              </a:rPr>
              <a:t>Blockchain</a:t>
            </a:r>
            <a:r>
              <a:rPr lang="en-US" altLang="en-US" sz="900" dirty="0" smtClean="0">
                <a:latin typeface="Arial" panose="020B0604020202020204" pitchFamily="34" charset="0"/>
              </a:rPr>
              <a:t>)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│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▼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Processing &amp; Drying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(Quality Tests, Batch ID, Lab Reports uploaded to </a:t>
            </a:r>
            <a:r>
              <a:rPr lang="en-US" altLang="en-US" sz="900" dirty="0" err="1" smtClean="0">
                <a:latin typeface="Arial" panose="020B0604020202020204" pitchFamily="34" charset="0"/>
              </a:rPr>
              <a:t>Blockchain</a:t>
            </a:r>
            <a:r>
              <a:rPr lang="en-US" altLang="en-US" sz="900" dirty="0" smtClean="0">
                <a:latin typeface="Arial" panose="020B0604020202020204" pitchFamily="34" charset="0"/>
              </a:rPr>
              <a:t>)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│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▼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Manufacturing of </a:t>
            </a:r>
            <a:r>
              <a:rPr lang="en-US" altLang="en-US" sz="900" dirty="0" err="1" smtClean="0">
                <a:latin typeface="Arial" panose="020B0604020202020204" pitchFamily="34" charset="0"/>
              </a:rPr>
              <a:t>Ayurvedic</a:t>
            </a:r>
            <a:r>
              <a:rPr lang="en-US" altLang="en-US" sz="900" dirty="0" smtClean="0">
                <a:latin typeface="Arial" panose="020B0604020202020204" pitchFamily="34" charset="0"/>
              </a:rPr>
              <a:t> Formulation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(Ingredient Traceability, Quantity, Compliance Data on </a:t>
            </a:r>
            <a:r>
              <a:rPr lang="en-US" altLang="en-US" sz="900" dirty="0" err="1" smtClean="0">
                <a:latin typeface="Arial" panose="020B0604020202020204" pitchFamily="34" charset="0"/>
              </a:rPr>
              <a:t>Blockchain</a:t>
            </a:r>
            <a:r>
              <a:rPr lang="en-US" altLang="en-US" sz="900" dirty="0" smtClean="0">
                <a:latin typeface="Arial" panose="020B0604020202020204" pitchFamily="34" charset="0"/>
              </a:rPr>
              <a:t>)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│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▼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Packaging &amp; Labeling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(Unique QR Code / RFID linked to </a:t>
            </a:r>
            <a:r>
              <a:rPr lang="en-US" altLang="en-US" sz="900" dirty="0" err="1" smtClean="0">
                <a:latin typeface="Arial" panose="020B0604020202020204" pitchFamily="34" charset="0"/>
              </a:rPr>
              <a:t>Blockchain</a:t>
            </a:r>
            <a:r>
              <a:rPr lang="en-US" altLang="en-US" sz="900" dirty="0" smtClean="0">
                <a:latin typeface="Arial" panose="020B0604020202020204" pitchFamily="34" charset="0"/>
              </a:rPr>
              <a:t> Record)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│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▼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Distribution &amp; Supply Chain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(Retailer/Wholesaler details logged)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│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▼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Customer Scans QR Code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(Sees full traceability: Collection Point → Processing → Final Product)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│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  ▼</a:t>
            </a:r>
          </a:p>
          <a:p>
            <a:pPr lvl="0" defTabSz="914400" eaLnBrk="0" hangingPunct="0">
              <a:buFontTx/>
              <a:buChar char="•"/>
            </a:pPr>
            <a:r>
              <a:rPr lang="en-US" altLang="en-US" sz="900" dirty="0" smtClean="0">
                <a:latin typeface="Arial" panose="020B0604020202020204" pitchFamily="34" charset="0"/>
              </a:rPr>
              <a:t> END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25568" y="1406769"/>
            <a:ext cx="62788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                                                   </a:t>
            </a:r>
            <a:r>
              <a:rPr lang="en-US" sz="2000" dirty="0" smtClean="0"/>
              <a:t>TECHNOLOGYS</a:t>
            </a:r>
          </a:p>
          <a:p>
            <a:endParaRPr lang="en-US" sz="2000" dirty="0" smtClean="0"/>
          </a:p>
          <a:p>
            <a:r>
              <a:rPr lang="en-US" sz="1400" dirty="0" smtClean="0"/>
              <a:t>1. </a:t>
            </a:r>
            <a:r>
              <a:rPr lang="en-US" sz="1400" dirty="0" err="1" smtClean="0"/>
              <a:t>Blockchain:Hyperledger</a:t>
            </a:r>
            <a:r>
              <a:rPr lang="en-US" sz="1400" dirty="0" smtClean="0"/>
              <a:t> </a:t>
            </a:r>
            <a:r>
              <a:rPr lang="en-US" sz="1400" dirty="0" smtClean="0"/>
              <a:t>Fabric / </a:t>
            </a:r>
            <a:r>
              <a:rPr lang="en-US" sz="1400" dirty="0" err="1" smtClean="0"/>
              <a:t>Ethereum</a:t>
            </a:r>
            <a:r>
              <a:rPr lang="en-US" sz="1400" dirty="0" smtClean="0"/>
              <a:t> (private) for immutable, tamper-proof supply chain records.</a:t>
            </a:r>
          </a:p>
          <a:p>
            <a:r>
              <a:rPr lang="en-US" sz="1400" dirty="0" smtClean="0"/>
              <a:t>2. </a:t>
            </a:r>
            <a:r>
              <a:rPr lang="en-US" sz="1400" dirty="0" smtClean="0"/>
              <a:t>Database </a:t>
            </a:r>
            <a:r>
              <a:rPr lang="en-US" sz="1400" dirty="0" smtClean="0"/>
              <a:t>&amp; Storage</a:t>
            </a:r>
            <a:r>
              <a:rPr lang="en-US" sz="1400" dirty="0" smtClean="0"/>
              <a:t>: </a:t>
            </a:r>
            <a:r>
              <a:rPr lang="en-US" sz="1400" dirty="0" smtClean="0"/>
              <a:t>Amazon </a:t>
            </a:r>
            <a:r>
              <a:rPr lang="en-US" sz="1400" dirty="0" err="1" smtClean="0"/>
              <a:t>DynamoDB</a:t>
            </a:r>
            <a:r>
              <a:rPr lang="en-US" sz="1400" dirty="0" smtClean="0"/>
              <a:t> + IPFS for herb data, images, and batch records.</a:t>
            </a:r>
          </a:p>
          <a:p>
            <a:r>
              <a:rPr lang="en-US" sz="1400" dirty="0" smtClean="0"/>
              <a:t>3. </a:t>
            </a:r>
            <a:r>
              <a:rPr lang="en-US" sz="1400" dirty="0" smtClean="0"/>
              <a:t>Backend: </a:t>
            </a:r>
            <a:r>
              <a:rPr lang="en-US" sz="1400" dirty="0" smtClean="0"/>
              <a:t>Python (</a:t>
            </a:r>
            <a:r>
              <a:rPr lang="en-US" sz="1400" dirty="0" err="1" smtClean="0"/>
              <a:t>FastAPI</a:t>
            </a:r>
            <a:r>
              <a:rPr lang="en-US" sz="1400" dirty="0" smtClean="0"/>
              <a:t>) &amp; Node.js for APIs, </a:t>
            </a:r>
            <a:r>
              <a:rPr lang="en-US" sz="1400" dirty="0" err="1" smtClean="0"/>
              <a:t>blockchain</a:t>
            </a:r>
            <a:r>
              <a:rPr lang="en-US" sz="1400" dirty="0" smtClean="0"/>
              <a:t> integration, and real-time updates.</a:t>
            </a:r>
          </a:p>
          <a:p>
            <a:r>
              <a:rPr lang="en-US" sz="1400" dirty="0" smtClean="0"/>
              <a:t>4. </a:t>
            </a:r>
            <a:r>
              <a:rPr lang="en-US" sz="1400" dirty="0" smtClean="0"/>
              <a:t>Frontend: </a:t>
            </a:r>
            <a:r>
              <a:rPr lang="en-US" sz="1400" dirty="0" smtClean="0"/>
              <a:t>React.js / Angular for dashboards and consumer-facing apps.</a:t>
            </a:r>
          </a:p>
          <a:p>
            <a:r>
              <a:rPr lang="en-US" sz="1400" dirty="0" smtClean="0"/>
              <a:t>5. </a:t>
            </a:r>
            <a:r>
              <a:rPr lang="en-US" sz="1400" dirty="0" smtClean="0"/>
              <a:t>IoT </a:t>
            </a:r>
            <a:r>
              <a:rPr lang="en-US" sz="1400" dirty="0" smtClean="0"/>
              <a:t>&amp; Security</a:t>
            </a:r>
            <a:r>
              <a:rPr lang="en-US" sz="1400" dirty="0" smtClean="0"/>
              <a:t>: </a:t>
            </a:r>
            <a:r>
              <a:rPr lang="en-US" sz="1400" dirty="0" smtClean="0"/>
              <a:t>GPS geo-tagging, QR code scanners, end-to-end encryption for tracking &amp; authenticity.</a:t>
            </a:r>
          </a:p>
          <a:p>
            <a:endParaRPr lang="en-US" sz="1400" dirty="0" smtClean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 smtClean="0"/>
              <a:t>Blockchain</a:t>
            </a:r>
            <a:r>
              <a:rPr lang="en-US" sz="2400" b="1" dirty="0" smtClean="0"/>
              <a:t>-Based Traceability of </a:t>
            </a:r>
            <a:r>
              <a:rPr lang="en-US" sz="2400" b="1" dirty="0" err="1" smtClean="0"/>
              <a:t>Ayurvedic</a:t>
            </a:r>
            <a:r>
              <a:rPr lang="en-US" sz="2400" b="1" dirty="0" smtClean="0"/>
              <a:t> </a:t>
            </a:r>
            <a:r>
              <a:rPr lang="en-US" sz="2400" b="1" dirty="0" smtClean="0"/>
              <a:t>Herbs</a:t>
            </a:r>
            <a:br>
              <a:rPr lang="en-US" sz="2400" b="1" dirty="0" smtClean="0"/>
            </a:br>
            <a:r>
              <a:rPr lang="en-US" sz="2400" b="1" dirty="0" smtClean="0"/>
              <a:t>DIAGRAM</a:t>
            </a:r>
            <a:endParaRPr lang="en-US" sz="2400" dirty="0"/>
          </a:p>
        </p:txBody>
      </p:sp>
      <p:pic>
        <p:nvPicPr>
          <p:cNvPr id="6" name="Content Placeholder 5" descr="WhatsApp Image 2025-09-25 at 2.01.07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662" y="867508"/>
            <a:ext cx="9073661" cy="585396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@SIH Idea submission- Template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Feasibility &amp;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lamentis</a:t>
            </a:r>
            <a:endParaRPr lang="en-IN" sz="1400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FA50505-792B-782B-9BC7-A2750316B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94" y="1725507"/>
            <a:ext cx="1001907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/>
            <a:endParaRPr lang="en-US" altLang="en-US" dirty="0" smtClean="0">
              <a:latin typeface="Arial" panose="020B0604020202020204" pitchFamily="34" charset="0"/>
            </a:endParaRPr>
          </a:p>
          <a:p>
            <a:pPr lvl="1" defTabSz="914400" eaLnBrk="0" hangingPunct="0">
              <a:buFont typeface="Wingdings" pitchFamily="2" charset="2"/>
              <a:buChar char="§"/>
            </a:pPr>
            <a:r>
              <a:rPr lang="en-US" altLang="en-US" dirty="0" smtClean="0">
                <a:latin typeface="Arial" panose="020B0604020202020204" pitchFamily="34" charset="0"/>
              </a:rPr>
              <a:t>Feasibility </a:t>
            </a:r>
            <a:r>
              <a:rPr lang="en-US" altLang="en-US" dirty="0" smtClean="0">
                <a:latin typeface="Arial" panose="020B0604020202020204" pitchFamily="34" charset="0"/>
              </a:rPr>
              <a:t>&amp; Viability </a:t>
            </a:r>
          </a:p>
          <a:p>
            <a:pPr lvl="1" defTabSz="914400" eaLnBrk="0" hangingPunct="0">
              <a:buFont typeface="Wingdings" pitchFamily="2" charset="2"/>
              <a:buChar char="§"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lvl="1" defTabSz="914400" eaLnBrk="0" hangingPunct="0">
              <a:buFont typeface="Wingdings" pitchFamily="2" charset="2"/>
              <a:buChar char="§"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Tamper-proof </a:t>
            </a:r>
            <a:r>
              <a:rPr lang="en-US" altLang="en-US" dirty="0" smtClean="0">
                <a:latin typeface="Arial" panose="020B0604020202020204" pitchFamily="34" charset="0"/>
              </a:rPr>
              <a:t>Transparency</a:t>
            </a:r>
            <a:r>
              <a:rPr lang="en-US" altLang="en-US" dirty="0" smtClean="0">
                <a:latin typeface="Arial" panose="020B0604020202020204" pitchFamily="34" charset="0"/>
              </a:rPr>
              <a:t>: </a:t>
            </a:r>
            <a:r>
              <a:rPr lang="en-US" altLang="en-US" dirty="0" err="1" smtClean="0">
                <a:latin typeface="Arial" panose="020B0604020202020204" pitchFamily="34" charset="0"/>
              </a:rPr>
              <a:t>Blockchain</a:t>
            </a:r>
            <a:r>
              <a:rPr lang="en-US" altLang="en-US" dirty="0" smtClean="0">
                <a:latin typeface="Arial" panose="020B0604020202020204" pitchFamily="34" charset="0"/>
              </a:rPr>
              <a:t> ensures </a:t>
            </a:r>
            <a:r>
              <a:rPr lang="en-US" altLang="en-US" dirty="0" smtClean="0">
                <a:latin typeface="Arial" panose="020B0604020202020204" pitchFamily="34" charset="0"/>
              </a:rPr>
              <a:t>immutable records </a:t>
            </a:r>
            <a:r>
              <a:rPr lang="en-US" altLang="en-US" dirty="0" smtClean="0">
                <a:latin typeface="Arial" panose="020B0604020202020204" pitchFamily="34" charset="0"/>
              </a:rPr>
              <a:t>for every herb from farm to factory.</a:t>
            </a:r>
          </a:p>
          <a:p>
            <a:pPr lvl="1" defTabSz="914400" eaLnBrk="0" hangingPunct="0">
              <a:buFont typeface="Wingdings" pitchFamily="2" charset="2"/>
              <a:buChar char="§"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Smart Tracking: GPS </a:t>
            </a:r>
            <a:r>
              <a:rPr lang="en-US" altLang="en-US" dirty="0" smtClean="0">
                <a:latin typeface="Arial" panose="020B0604020202020204" pitchFamily="34" charset="0"/>
              </a:rPr>
              <a:t>geo-tagging &amp; QR codes enable </a:t>
            </a:r>
            <a:r>
              <a:rPr lang="en-US" altLang="en-US" dirty="0" smtClean="0">
                <a:latin typeface="Arial" panose="020B0604020202020204" pitchFamily="34" charset="0"/>
              </a:rPr>
              <a:t>real-time traceability.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1" defTabSz="914400" eaLnBrk="0" hangingPunct="0">
              <a:buFont typeface="Wingdings" pitchFamily="2" charset="2"/>
              <a:buChar char="§"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Scalable </a:t>
            </a:r>
            <a:r>
              <a:rPr lang="en-US" altLang="en-US" dirty="0" smtClean="0">
                <a:latin typeface="Arial" panose="020B0604020202020204" pitchFamily="34" charset="0"/>
              </a:rPr>
              <a:t>&amp; Cloud-ready</a:t>
            </a:r>
            <a:r>
              <a:rPr lang="en-US" altLang="en-US" dirty="0" smtClean="0">
                <a:latin typeface="Arial" panose="020B0604020202020204" pitchFamily="34" charset="0"/>
              </a:rPr>
              <a:t>: </a:t>
            </a:r>
            <a:r>
              <a:rPr lang="en-US" altLang="en-US" dirty="0" smtClean="0">
                <a:latin typeface="Arial" panose="020B0604020202020204" pitchFamily="34" charset="0"/>
              </a:rPr>
              <a:t>Cloud infrastructure supports </a:t>
            </a:r>
            <a:r>
              <a:rPr lang="en-US" altLang="en-US" dirty="0" smtClean="0">
                <a:latin typeface="Arial" panose="020B0604020202020204" pitchFamily="34" charset="0"/>
              </a:rPr>
              <a:t>growth </a:t>
            </a:r>
            <a:r>
              <a:rPr lang="en-US" altLang="en-US" dirty="0" smtClean="0">
                <a:latin typeface="Arial" panose="020B0604020202020204" pitchFamily="34" charset="0"/>
              </a:rPr>
              <a:t>without </a:t>
            </a:r>
            <a:r>
              <a:rPr lang="en-US" altLang="en-US" dirty="0" smtClean="0">
                <a:latin typeface="Arial" panose="020B0604020202020204" pitchFamily="34" charset="0"/>
              </a:rPr>
              <a:t>limits.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1" defTabSz="914400" eaLnBrk="0" hangingPunct="0">
              <a:buFont typeface="Wingdings" pitchFamily="2" charset="2"/>
              <a:buChar char="§"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 Economic </a:t>
            </a:r>
            <a:r>
              <a:rPr lang="en-US" altLang="en-US" dirty="0" smtClean="0">
                <a:latin typeface="Arial" panose="020B0604020202020204" pitchFamily="34" charset="0"/>
              </a:rPr>
              <a:t>Upside</a:t>
            </a:r>
            <a:r>
              <a:rPr lang="en-US" altLang="en-US" dirty="0" smtClean="0">
                <a:latin typeface="Arial" panose="020B0604020202020204" pitchFamily="34" charset="0"/>
              </a:rPr>
              <a:t>: </a:t>
            </a:r>
            <a:r>
              <a:rPr lang="en-US" altLang="en-US" dirty="0" smtClean="0">
                <a:latin typeface="Arial" panose="020B0604020202020204" pitchFamily="34" charset="0"/>
              </a:rPr>
              <a:t>Verified herbs </a:t>
            </a:r>
            <a:r>
              <a:rPr lang="en-US" altLang="en-US" dirty="0" smtClean="0">
                <a:latin typeface="Arial" panose="020B0604020202020204" pitchFamily="34" charset="0"/>
              </a:rPr>
              <a:t>fetch </a:t>
            </a:r>
            <a:r>
              <a:rPr lang="en-US" altLang="en-US" dirty="0" smtClean="0">
                <a:latin typeface="Arial" panose="020B0604020202020204" pitchFamily="34" charset="0"/>
              </a:rPr>
              <a:t>premium </a:t>
            </a:r>
            <a:r>
              <a:rPr lang="en-US" altLang="en-US" dirty="0" smtClean="0">
                <a:latin typeface="Arial" panose="020B0604020202020204" pitchFamily="34" charset="0"/>
              </a:rPr>
              <a:t>prices </a:t>
            </a:r>
            <a:r>
              <a:rPr lang="en-US" altLang="en-US" dirty="0" smtClean="0">
                <a:latin typeface="Arial" panose="020B0604020202020204" pitchFamily="34" charset="0"/>
              </a:rPr>
              <a:t>and reduce fraud-related losses.</a:t>
            </a:r>
          </a:p>
          <a:p>
            <a:pPr lvl="1" defTabSz="914400" eaLnBrk="0" hangingPunct="0">
              <a:buFont typeface="Wingdings" pitchFamily="2" charset="2"/>
              <a:buChar char="§"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Farmer </a:t>
            </a:r>
            <a:r>
              <a:rPr lang="en-US" altLang="en-US" dirty="0" smtClean="0">
                <a:latin typeface="Arial" panose="020B0604020202020204" pitchFamily="34" charset="0"/>
              </a:rPr>
              <a:t>Empowerment</a:t>
            </a:r>
            <a:r>
              <a:rPr lang="en-US" altLang="en-US" dirty="0" smtClean="0">
                <a:latin typeface="Arial" panose="020B0604020202020204" pitchFamily="34" charset="0"/>
              </a:rPr>
              <a:t>: </a:t>
            </a:r>
            <a:r>
              <a:rPr lang="en-US" altLang="en-US" dirty="0" smtClean="0">
                <a:latin typeface="Arial" panose="020B0604020202020204" pitchFamily="34" charset="0"/>
              </a:rPr>
              <a:t>Local-language apps &amp; training </a:t>
            </a:r>
            <a:r>
              <a:rPr lang="en-US" altLang="en-US" dirty="0" smtClean="0">
                <a:latin typeface="Arial" panose="020B0604020202020204" pitchFamily="34" charset="0"/>
              </a:rPr>
              <a:t>bring </a:t>
            </a:r>
            <a:r>
              <a:rPr lang="en-US" altLang="en-US" dirty="0" smtClean="0">
                <a:latin typeface="Arial" panose="020B0604020202020204" pitchFamily="34" charset="0"/>
              </a:rPr>
              <a:t>digital </a:t>
            </a:r>
            <a:r>
              <a:rPr lang="en-US" altLang="en-US" dirty="0" smtClean="0">
                <a:latin typeface="Arial" panose="020B0604020202020204" pitchFamily="34" charset="0"/>
              </a:rPr>
              <a:t>literacy </a:t>
            </a:r>
            <a:r>
              <a:rPr lang="en-US" altLang="en-US" dirty="0" smtClean="0">
                <a:latin typeface="Arial" panose="020B0604020202020204" pitchFamily="34" charset="0"/>
              </a:rPr>
              <a:t>to rural collectors.</a:t>
            </a:r>
          </a:p>
          <a:p>
            <a:pPr lvl="1" defTabSz="914400" eaLnBrk="0" hangingPunct="0">
              <a:buFont typeface="Wingdings" pitchFamily="2" charset="2"/>
              <a:buChar char="§"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Regulatory </a:t>
            </a:r>
            <a:r>
              <a:rPr lang="en-US" altLang="en-US" dirty="0" err="1" smtClean="0">
                <a:latin typeface="Arial" panose="020B0604020202020204" pitchFamily="34" charset="0"/>
              </a:rPr>
              <a:t>Ready:Simplifies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compliance with </a:t>
            </a:r>
            <a:r>
              <a:rPr lang="en-US" altLang="en-US" dirty="0" smtClean="0">
                <a:latin typeface="Arial" panose="020B0604020202020204" pitchFamily="34" charset="0"/>
              </a:rPr>
              <a:t>global </a:t>
            </a:r>
            <a:r>
              <a:rPr lang="en-US" altLang="en-US" dirty="0" smtClean="0">
                <a:latin typeface="Arial" panose="020B0604020202020204" pitchFamily="34" charset="0"/>
              </a:rPr>
              <a:t>standards and </a:t>
            </a:r>
            <a:r>
              <a:rPr lang="en-US" altLang="en-US" dirty="0" smtClean="0">
                <a:latin typeface="Arial" panose="020B0604020202020204" pitchFamily="34" charset="0"/>
              </a:rPr>
              <a:t>audits.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1" defTabSz="914400" eaLnBrk="0" hangingPunct="0">
              <a:buFont typeface="Wingdings" pitchFamily="2" charset="2"/>
              <a:buChar char="§"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Sustainable </a:t>
            </a:r>
            <a:r>
              <a:rPr lang="en-US" altLang="en-US" dirty="0" smtClean="0">
                <a:latin typeface="Arial" panose="020B0604020202020204" pitchFamily="34" charset="0"/>
              </a:rPr>
              <a:t>Impact</a:t>
            </a:r>
            <a:r>
              <a:rPr lang="en-US" altLang="en-US" dirty="0" smtClean="0">
                <a:latin typeface="Arial" panose="020B0604020202020204" pitchFamily="34" charset="0"/>
              </a:rPr>
              <a:t>: </a:t>
            </a:r>
            <a:r>
              <a:rPr lang="en-US" altLang="en-US" dirty="0" smtClean="0">
                <a:latin typeface="Arial" panose="020B0604020202020204" pitchFamily="34" charset="0"/>
              </a:rPr>
              <a:t>Encourages </a:t>
            </a:r>
            <a:r>
              <a:rPr lang="en-US" altLang="en-US" dirty="0" smtClean="0">
                <a:latin typeface="Arial" panose="020B0604020202020204" pitchFamily="34" charset="0"/>
              </a:rPr>
              <a:t>eco-friendly harvesting and </a:t>
            </a:r>
            <a:r>
              <a:rPr lang="en-US" altLang="en-US" dirty="0" smtClean="0">
                <a:latin typeface="Arial" panose="020B0604020202020204" pitchFamily="34" charset="0"/>
              </a:rPr>
              <a:t>protects biodiversity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</a:p>
          <a:p>
            <a:pPr lvl="1" defTabSz="914400" eaLnBrk="0" hangingPunct="0">
              <a:buFont typeface="Wingdings" pitchFamily="2" charset="2"/>
              <a:buChar char="§"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latin typeface="Arial" panose="020B0604020202020204" pitchFamily="34" charset="0"/>
              </a:rPr>
              <a:t> Adoption Made Easy: Mobile-friendly tools &amp; NGO/government support lower entry barriers.</a:t>
            </a:r>
          </a:p>
        </p:txBody>
      </p:sp>
    </p:spTree>
    <p:extLst>
      <p:ext uri="{BB962C8B-B14F-4D97-AF65-F5344CB8AC3E}">
        <p14:creationId xmlns:p14="http://schemas.microsoft.com/office/powerpoint/2010/main" xmlns="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Impact &amp;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lamentis</a:t>
            </a:r>
            <a:endParaRPr lang="en-IN" sz="1400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4A92CAA-ECDA-9564-817D-1CA2A188E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94" y="2210983"/>
            <a:ext cx="88679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9774" y="1179965"/>
            <a:ext cx="120449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IMPACTS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 Builds </a:t>
            </a:r>
            <a:r>
              <a:rPr lang="en-US" dirty="0" smtClean="0"/>
              <a:t>trust </a:t>
            </a:r>
            <a:r>
              <a:rPr lang="en-US" dirty="0" smtClean="0"/>
              <a:t>in </a:t>
            </a:r>
            <a:r>
              <a:rPr lang="en-US" dirty="0" err="1" smtClean="0"/>
              <a:t>Ayurveda</a:t>
            </a:r>
            <a:endParaRPr lang="en-US" dirty="0" smtClean="0"/>
          </a:p>
          <a:p>
            <a:r>
              <a:rPr lang="en-US" dirty="0" smtClean="0"/>
              <a:t>* Reduces </a:t>
            </a:r>
            <a:r>
              <a:rPr lang="en-US" dirty="0" smtClean="0"/>
              <a:t>adulteration </a:t>
            </a:r>
            <a:r>
              <a:rPr lang="en-US" dirty="0" smtClean="0"/>
              <a:t>&amp; counterfeit </a:t>
            </a:r>
            <a:r>
              <a:rPr lang="en-US" dirty="0" smtClean="0"/>
              <a:t>herbs</a:t>
            </a:r>
            <a:endParaRPr lang="en-US" dirty="0" smtClean="0"/>
          </a:p>
          <a:p>
            <a:r>
              <a:rPr lang="en-US" dirty="0" smtClean="0"/>
              <a:t>* Empowers </a:t>
            </a:r>
            <a:r>
              <a:rPr lang="en-US" dirty="0" smtClean="0"/>
              <a:t>farmers</a:t>
            </a:r>
            <a:endParaRPr lang="en-US" dirty="0" smtClean="0"/>
          </a:p>
          <a:p>
            <a:r>
              <a:rPr lang="en-US" dirty="0" smtClean="0"/>
              <a:t>* Promotes </a:t>
            </a:r>
            <a:r>
              <a:rPr lang="en-US" dirty="0" smtClean="0"/>
              <a:t>sustainable harvesting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Strengthens global </a:t>
            </a:r>
            <a:r>
              <a:rPr lang="en-US" dirty="0" err="1" smtClean="0"/>
              <a:t>credibilityof</a:t>
            </a:r>
            <a:r>
              <a:rPr lang="en-US" dirty="0" smtClean="0"/>
              <a:t> </a:t>
            </a:r>
            <a:r>
              <a:rPr lang="en-US" dirty="0" err="1" smtClean="0"/>
              <a:t>Ayurvedic</a:t>
            </a:r>
            <a:r>
              <a:rPr lang="en-US" dirty="0" smtClean="0"/>
              <a:t> </a:t>
            </a:r>
            <a:r>
              <a:rPr lang="en-US" dirty="0" smtClean="0"/>
              <a:t>medicine</a:t>
            </a:r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BENEFITS</a:t>
            </a:r>
            <a:endParaRPr lang="en-US" dirty="0" smtClean="0"/>
          </a:p>
          <a:p>
            <a:r>
              <a:rPr lang="en-US" dirty="0" smtClean="0"/>
              <a:t>* Regulatory: Transparent data, simplified audits, curbs illegal trade</a:t>
            </a:r>
          </a:p>
          <a:p>
            <a:r>
              <a:rPr lang="en-US" dirty="0" smtClean="0"/>
              <a:t>* Economic: </a:t>
            </a:r>
            <a:r>
              <a:rPr lang="en-US" dirty="0" smtClean="0"/>
              <a:t>Higher market value, premium exports, reduced losses</a:t>
            </a:r>
          </a:p>
          <a:p>
            <a:r>
              <a:rPr lang="en-US" dirty="0" smtClean="0"/>
              <a:t>* Environmental: </a:t>
            </a:r>
            <a:r>
              <a:rPr lang="en-US" dirty="0" smtClean="0"/>
              <a:t>Eco-friendly supply chains, controlled harvesting</a:t>
            </a:r>
          </a:p>
          <a:p>
            <a:r>
              <a:rPr lang="en-US" dirty="0" smtClean="0"/>
              <a:t>* Healthcare: </a:t>
            </a:r>
            <a:r>
              <a:rPr lang="en-US" dirty="0" smtClean="0"/>
              <a:t>Safe, high-quality herbs, reliable supply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9714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Research &amp;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err="1"/>
              <a:t>lamentis</a:t>
            </a:r>
            <a:endParaRPr lang="en-IN" sz="1400" b="1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3A485C1-7585-FDD1-1EF3-F918E5085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4" y="2083060"/>
            <a:ext cx="1157853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– Traditional Medicine Strategy 2014-2023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https://www.who.int/health-topics/traditional-complementary-and-integrative-medicine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Ministry of AYUSH – Quality Control &amp; Standards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https://www.ayush.gov.in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for Supply Chain Transparency (IBM Food Trust)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https://www.ibm.com/blockchain/solutions/food-trust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Paper – Blockchain Technology in Agriculture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https://doi.org/10.1016/j.jclepro.2020.120409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 &amp; IoT in Agriculture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https://www.sciencedirect.com/science/article/pii/S0168169918301126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7677</TotalTime>
  <Words>522</Words>
  <Application>Microsoft Office PowerPoint</Application>
  <PresentationFormat>Custom</PresentationFormat>
  <Paragraphs>118</Paragraphs>
  <Slides>7</Slides>
  <Notes>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SMART INDIA HACKATHON 2025  TITLE PAGE</vt:lpstr>
      <vt:lpstr>Blockchain-Based Traceability of Ayurvedic Herbs</vt:lpstr>
      <vt:lpstr>Technical Approach</vt:lpstr>
      <vt:lpstr>Blockchain-Based Traceability of Ayurvedic Herbs DIAGRAM</vt:lpstr>
      <vt:lpstr>Feasibility &amp; Viability</vt:lpstr>
      <vt:lpstr>Impact &amp; Benefits</vt:lpstr>
      <vt:lpstr>Research &amp; References</vt:lpstr>
    </vt:vector>
  </TitlesOfParts>
  <Company>Crowdfunder,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admin</cp:lastModifiedBy>
  <cp:revision>159</cp:revision>
  <dcterms:created xsi:type="dcterms:W3CDTF">2013-12-12T18:46:50Z</dcterms:created>
  <dcterms:modified xsi:type="dcterms:W3CDTF">2025-09-25T09:24:42Z</dcterms:modified>
</cp:coreProperties>
</file>