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3" r:id="rId6"/>
    <p:sldId id="262" r:id="rId7"/>
    <p:sldId id="264" r:id="rId8"/>
    <p:sldId id="266" r:id="rId9"/>
    <p:sldId id="265" r:id="rId10"/>
    <p:sldId id="267" r:id="rId11"/>
    <p:sldId id="278" r:id="rId12"/>
    <p:sldId id="269" r:id="rId13"/>
    <p:sldId id="277" r:id="rId14"/>
    <p:sldId id="270" r:id="rId15"/>
    <p:sldId id="274" r:id="rId16"/>
    <p:sldId id="280" r:id="rId17"/>
    <p:sldId id="279" r:id="rId18"/>
    <p:sldId id="275" r:id="rId19"/>
    <p:sldId id="281" r:id="rId20"/>
    <p:sldId id="276"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10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NewtonSchool(DS)\Excel\Newton%20excel%20project\Zomato_Analysis_Sar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[Zomato_Analysis_Saran.xlsx]Pivot Table!Price range distribution</c:name>
    <c:fmtId val="19"/>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sz="1400" b="1">
                <a:solidFill>
                  <a:srgbClr val="FF0000"/>
                </a:solidFill>
              </a:rPr>
              <a:t>DISTRIBUTION OF PRICE RANGE</a:t>
            </a:r>
          </a:p>
        </c:rich>
      </c:tx>
      <c:layout>
        <c:manualLayout>
          <c:xMode val="edge"/>
          <c:yMode val="edge"/>
          <c:x val="0.23137581787584205"/>
          <c:y val="4.139159895849672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2">
              <a:lumMod val="60000"/>
              <a:lumOff val="40000"/>
            </a:schemeClr>
          </a:solidFill>
          <a:ln>
            <a:noFill/>
          </a:ln>
          <a:effectLst/>
        </c:spPr>
        <c:dLbl>
          <c:idx val="0"/>
          <c:layout>
            <c:manualLayout>
              <c:x val="-1.5108593012275733E-2"/>
              <c:y val="-2.2922636103151879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856B5749-2F2F-4145-842C-C3AD9170D038}"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61138F28-6CBF-4E8B-B323-ADF21D826D0A}"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9"/>
        <c:spPr>
          <a:solidFill>
            <a:srgbClr val="701010"/>
          </a:solidFill>
          <a:ln>
            <a:noFill/>
          </a:ln>
          <a:effectLst/>
        </c:spPr>
        <c:dLbl>
          <c:idx val="0"/>
          <c:layout>
            <c:manualLayout>
              <c:x val="2.376123664428632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6628165D-00EB-4F57-9E61-70D4DEC766B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4A4323A3-19D9-437F-B845-7B09110468D7}"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0"/>
        <c:spPr>
          <a:solidFill>
            <a:schemeClr val="accent2">
              <a:lumMod val="50000"/>
            </a:schemeClr>
          </a:solidFill>
          <a:ln>
            <a:noFill/>
          </a:ln>
          <a:effectLst/>
        </c:spPr>
        <c:dLbl>
          <c:idx val="0"/>
          <c:layout>
            <c:manualLayout>
              <c:x val="1.1331444759206869E-2"/>
              <c:y val="-1.146131805157593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110D0A28-62EE-4FFB-AE8F-3A473D1A0BF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B85D1498-D120-4D06-841F-7D780CAB7826}"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1"/>
        <c:spPr>
          <a:solidFill>
            <a:schemeClr val="accent2">
              <a:lumMod val="20000"/>
              <a:lumOff val="80000"/>
            </a:schemeClr>
          </a:solidFill>
          <a:ln>
            <a:noFill/>
          </a:ln>
          <a:effectLst/>
        </c:spPr>
        <c:dLbl>
          <c:idx val="0"/>
          <c:layout>
            <c:manualLayout>
              <c:x val="-5.0083498769452686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A068A9A0-CC0D-4247-AF7E-B06C38BE891E}"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3A34B4BC-78B5-4465-8BCD-DBC6D4B0D328}"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rgbClr val="701010"/>
          </a:solidFill>
          <a:ln>
            <a:noFill/>
          </a:ln>
          <a:effectLst/>
        </c:spPr>
        <c:dLbl>
          <c:idx val="0"/>
          <c:layout>
            <c:manualLayout>
              <c:x val="2.376123664428632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6628165D-00EB-4F57-9E61-70D4DEC766B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4A4323A3-19D9-437F-B845-7B09110468D7}"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4"/>
        <c:spPr>
          <a:solidFill>
            <a:schemeClr val="accent2">
              <a:lumMod val="20000"/>
              <a:lumOff val="80000"/>
            </a:schemeClr>
          </a:solidFill>
          <a:ln>
            <a:noFill/>
          </a:ln>
          <a:effectLst/>
        </c:spPr>
        <c:dLbl>
          <c:idx val="0"/>
          <c:layout>
            <c:manualLayout>
              <c:x val="-5.0083498769452686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A068A9A0-CC0D-4247-AF7E-B06C38BE891E}"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3A34B4BC-78B5-4465-8BCD-DBC6D4B0D328}"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5"/>
        <c:spPr>
          <a:solidFill>
            <a:schemeClr val="accent2">
              <a:lumMod val="60000"/>
              <a:lumOff val="40000"/>
            </a:schemeClr>
          </a:solidFill>
          <a:ln>
            <a:noFill/>
          </a:ln>
          <a:effectLst/>
        </c:spPr>
        <c:dLbl>
          <c:idx val="0"/>
          <c:layout>
            <c:manualLayout>
              <c:x val="-1.5108593012275733E-2"/>
              <c:y val="-2.2922636103151879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856B5749-2F2F-4145-842C-C3AD9170D038}"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61138F28-6CBF-4E8B-B323-ADF21D826D0A}"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6"/>
        <c:spPr>
          <a:solidFill>
            <a:schemeClr val="accent2">
              <a:lumMod val="50000"/>
            </a:schemeClr>
          </a:solidFill>
          <a:ln>
            <a:noFill/>
          </a:ln>
          <a:effectLst/>
        </c:spPr>
        <c:dLbl>
          <c:idx val="0"/>
          <c:layout>
            <c:manualLayout>
              <c:x val="1.1331444759206869E-2"/>
              <c:y val="-1.146131805157593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110D0A28-62EE-4FFB-AE8F-3A473D1A0BF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B85D1498-D120-4D06-841F-7D780CAB7826}"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rgbClr val="701010"/>
          </a:solidFill>
          <a:ln>
            <a:noFill/>
          </a:ln>
          <a:effectLst/>
        </c:spPr>
        <c:dLbl>
          <c:idx val="0"/>
          <c:layout>
            <c:manualLayout>
              <c:x val="2.376123664428632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6628165D-00EB-4F57-9E61-70D4DEC766B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4A4323A3-19D9-437F-B845-7B09110468D7}"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9"/>
        <c:spPr>
          <a:solidFill>
            <a:schemeClr val="accent2">
              <a:lumMod val="20000"/>
              <a:lumOff val="80000"/>
            </a:schemeClr>
          </a:solidFill>
          <a:ln>
            <a:noFill/>
          </a:ln>
          <a:effectLst/>
        </c:spPr>
        <c:dLbl>
          <c:idx val="0"/>
          <c:layout>
            <c:manualLayout>
              <c:x val="-5.0083498769452686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A068A9A0-CC0D-4247-AF7E-B06C38BE891E}"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3A34B4BC-78B5-4465-8BCD-DBC6D4B0D328}"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0"/>
        <c:spPr>
          <a:solidFill>
            <a:schemeClr val="accent2">
              <a:lumMod val="60000"/>
              <a:lumOff val="40000"/>
            </a:schemeClr>
          </a:solidFill>
          <a:ln>
            <a:noFill/>
          </a:ln>
          <a:effectLst/>
        </c:spPr>
        <c:dLbl>
          <c:idx val="0"/>
          <c:layout>
            <c:manualLayout>
              <c:x val="-1.5108593012275733E-2"/>
              <c:y val="-2.2922636103151879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856B5749-2F2F-4145-842C-C3AD9170D038}"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61138F28-6CBF-4E8B-B323-ADF21D826D0A}"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1"/>
        <c:spPr>
          <a:solidFill>
            <a:schemeClr val="accent2">
              <a:lumMod val="50000"/>
            </a:schemeClr>
          </a:solidFill>
          <a:ln>
            <a:noFill/>
          </a:ln>
          <a:effectLst/>
        </c:spPr>
        <c:dLbl>
          <c:idx val="0"/>
          <c:layout>
            <c:manualLayout>
              <c:x val="1.1331444759206869E-2"/>
              <c:y val="-1.146131805157593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110D0A28-62EE-4FFB-AE8F-3A473D1A0BF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B85D1498-D120-4D06-841F-7D780CAB7826}"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s>
    <c:plotArea>
      <c:layout>
        <c:manualLayout>
          <c:layoutTarget val="inner"/>
          <c:xMode val="edge"/>
          <c:yMode val="edge"/>
          <c:x val="0.20880670369461607"/>
          <c:y val="0.24599447991637149"/>
          <c:w val="0.56727770218524387"/>
          <c:h val="0.57377945235355621"/>
        </c:manualLayout>
      </c:layout>
      <c:pieChart>
        <c:varyColors val="1"/>
        <c:dLbls>
          <c:showLegendKey val="0"/>
          <c:showVal val="0"/>
          <c:showCatName val="0"/>
          <c:showSerName val="0"/>
          <c:showPercent val="0"/>
          <c:showBubbleSize val="0"/>
          <c:showLeaderLines val="0"/>
        </c:dLbls>
        <c:firstSliceAng val="33"/>
      </c:pieChart>
      <c:spPr>
        <a:noFill/>
        <a:ln>
          <a:noFill/>
        </a:ln>
        <a:effectLst/>
      </c:spPr>
    </c:plotArea>
    <c:legend>
      <c:legendPos val="b"/>
      <c:layout>
        <c:manualLayout>
          <c:xMode val="edge"/>
          <c:yMode val="edge"/>
          <c:x val="0.3010512071260214"/>
          <c:y val="0.87822304446901156"/>
          <c:w val="0.32103406316277572"/>
          <c:h val="6.81822953948938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D71146C2-EF12-4EA2-84ED-4B598ABA3EC5}" type="pres">
      <dgm:prSet presAssocID="{8AA20905-3954-474B-A606-562BCA026DC1}" presName="Name0" presStyleCnt="0">
        <dgm:presLayoutVars>
          <dgm:dir/>
          <dgm:resizeHandles val="exact"/>
        </dgm:presLayoutVars>
      </dgm:prSet>
      <dgm:spPr/>
    </dgm:pt>
  </dgm:ptLst>
  <dgm:cxnLst>
    <dgm:cxn modelId="{339768C3-FA00-4FB8-8DCF-EA249D100E1B}" type="presOf" srcId="{8AA20905-3954-474B-A606-562BCA026DC1}" destId="{D71146C2-EF12-4EA2-84ED-4B598ABA3EC5}"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2/25/2025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52400" y="238686"/>
            <a:ext cx="5889813" cy="2931016"/>
          </a:xfrm>
        </p:spPr>
        <p:txBody>
          <a:bodyPr>
            <a:normAutofit fontScale="90000"/>
          </a:bodyPr>
          <a:lstStyle/>
          <a:p>
            <a:r>
              <a:rPr lang="en-US" sz="8000" b="1" dirty="0">
                <a:solidFill>
                  <a:schemeClr val="tx1"/>
                </a:solidFill>
                <a:cs typeface="Arial" panose="020B0604020202020204" pitchFamily="34" charset="0"/>
              </a:rPr>
              <a:t>Zomato Restaurant Analysis</a:t>
            </a:r>
            <a:endParaRPr lang="en-US" sz="72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017965" y="4948789"/>
            <a:ext cx="9440034" cy="1147212"/>
          </a:xfrm>
        </p:spPr>
        <p:txBody>
          <a:bodyPr>
            <a:normAutofit fontScale="92500" lnSpcReduction="10000"/>
          </a:bodyPr>
          <a:lstStyle/>
          <a:p>
            <a:r>
              <a:rPr lang="en-US" sz="2800" b="1" dirty="0"/>
              <a:t>Krishna </a:t>
            </a:r>
            <a:r>
              <a:rPr lang="en-US" sz="2800" b="1" dirty="0" err="1"/>
              <a:t>Kushwah</a:t>
            </a:r>
            <a:r>
              <a:rPr lang="en-US" sz="2800" b="1" dirty="0"/>
              <a:t> </a:t>
            </a:r>
          </a:p>
          <a:p>
            <a:r>
              <a:rPr lang="en-US" sz="2800" b="1" dirty="0"/>
              <a:t>23/02/2025</a:t>
            </a:r>
          </a:p>
          <a:p>
            <a:endParaRPr lang="en-US" sz="2800" b="1" dirty="0"/>
          </a:p>
        </p:txBody>
      </p:sp>
      <p:pic>
        <p:nvPicPr>
          <p:cNvPr id="7" name="Picture 6">
            <a:extLst>
              <a:ext uri="{FF2B5EF4-FFF2-40B4-BE49-F238E27FC236}">
                <a16:creationId xmlns:a16="http://schemas.microsoft.com/office/drawing/2014/main" id="{4F55AAAE-D738-1DD9-FE81-CE15ECFFB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989" y="0"/>
            <a:ext cx="7109012" cy="6858000"/>
          </a:xfrm>
          <a:prstGeom prst="rect">
            <a:avLst/>
          </a:pr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66321-955B-6448-9145-2EF8C00E0441}"/>
              </a:ext>
            </a:extLst>
          </p:cNvPr>
          <p:cNvSpPr>
            <a:spLocks noGrp="1"/>
          </p:cNvSpPr>
          <p:nvPr>
            <p:ph type="title"/>
          </p:nvPr>
        </p:nvSpPr>
        <p:spPr>
          <a:xfrm>
            <a:off x="830666" y="0"/>
            <a:ext cx="9744969" cy="866774"/>
          </a:xfrm>
        </p:spPr>
        <p:txBody>
          <a:bodyPr>
            <a:normAutofit/>
          </a:bodyPr>
          <a:lstStyle/>
          <a:p>
            <a:r>
              <a:rPr lang="en-GB" b="1" dirty="0">
                <a:latin typeface="Arial" panose="020B0604020202020204" pitchFamily="34" charset="0"/>
                <a:ea typeface="Arial" panose="020B0604020202020204" pitchFamily="34" charset="0"/>
              </a:rPr>
              <a:t>Average Number of Voters per Restaurant by Country</a:t>
            </a:r>
            <a:endParaRPr lang="en-IN" dirty="0"/>
          </a:p>
        </p:txBody>
      </p:sp>
      <p:sp>
        <p:nvSpPr>
          <p:cNvPr id="10" name="Text Placeholder 9">
            <a:extLst>
              <a:ext uri="{FF2B5EF4-FFF2-40B4-BE49-F238E27FC236}">
                <a16:creationId xmlns:a16="http://schemas.microsoft.com/office/drawing/2014/main" id="{E177C63A-C271-9895-17EA-5BDA175327A2}"/>
              </a:ext>
            </a:extLst>
          </p:cNvPr>
          <p:cNvSpPr>
            <a:spLocks noGrp="1"/>
          </p:cNvSpPr>
          <p:nvPr>
            <p:ph type="body" sz="half" idx="2"/>
          </p:nvPr>
        </p:nvSpPr>
        <p:spPr>
          <a:xfrm>
            <a:off x="830666" y="1415472"/>
            <a:ext cx="3706889" cy="4556126"/>
          </a:xfrm>
        </p:spPr>
        <p:txBody>
          <a:bodyPr/>
          <a:lstStyle/>
          <a:p>
            <a:pPr marL="285750" indent="-285750" algn="l">
              <a:buFont typeface="Arial" panose="020B0604020202020204" pitchFamily="34" charset="0"/>
              <a:buChar char="•"/>
            </a:pPr>
            <a:r>
              <a:rPr lang="en-US" sz="2100" dirty="0"/>
              <a:t>Indonesia is having the highest number of voters in restaurants, followed by UAE, USA AND Philippines</a:t>
            </a:r>
            <a:r>
              <a:rPr lang="en-IN" sz="2100" dirty="0"/>
              <a:t>.</a:t>
            </a:r>
          </a:p>
          <a:p>
            <a:pPr marL="285750" indent="-285750" algn="l">
              <a:buFont typeface="Arial" panose="020B0604020202020204" pitchFamily="34" charset="0"/>
              <a:buChar char="•"/>
            </a:pPr>
            <a:r>
              <a:rPr lang="en-IN" sz="2100" dirty="0"/>
              <a:t>Brazil has a lowest number of voters in restaurants, followed by Singapore.</a:t>
            </a:r>
          </a:p>
          <a:p>
            <a:pPr marL="285750" indent="-285750" algn="l">
              <a:buFont typeface="Arial" panose="020B0604020202020204" pitchFamily="34" charset="0"/>
              <a:buChar char="•"/>
            </a:pPr>
            <a:r>
              <a:rPr lang="en-IN" sz="2100" dirty="0"/>
              <a:t>As compare to number of restaurants in India, the number of voters are very less.</a:t>
            </a:r>
          </a:p>
          <a:p>
            <a:pPr algn="just"/>
            <a:endParaRPr lang="en-IN" dirty="0"/>
          </a:p>
        </p:txBody>
      </p:sp>
      <p:sp>
        <p:nvSpPr>
          <p:cNvPr id="3" name="Content Placeholder 2">
            <a:extLst>
              <a:ext uri="{FF2B5EF4-FFF2-40B4-BE49-F238E27FC236}">
                <a16:creationId xmlns:a16="http://schemas.microsoft.com/office/drawing/2014/main" id="{7B141F5F-5359-D04E-2B56-E07E5317CE13}"/>
              </a:ext>
            </a:extLst>
          </p:cNvPr>
          <p:cNvSpPr>
            <a:spLocks noGrp="1"/>
          </p:cNvSpPr>
          <p:nvPr>
            <p:ph idx="1"/>
          </p:nvPr>
        </p:nvSpPr>
        <p:spPr>
          <a:xfrm>
            <a:off x="8605872" y="2068947"/>
            <a:ext cx="1726393" cy="1874982"/>
          </a:xfrm>
        </p:spPr>
        <p:txBody>
          <a:bodyPr/>
          <a:lstStyle/>
          <a:p>
            <a:pPr marL="36900" indent="0">
              <a:buNone/>
            </a:pPr>
            <a:endParaRPr lang="en-IN" dirty="0"/>
          </a:p>
        </p:txBody>
      </p:sp>
      <p:pic>
        <p:nvPicPr>
          <p:cNvPr id="3074" name="Picture 2">
            <a:extLst>
              <a:ext uri="{FF2B5EF4-FFF2-40B4-BE49-F238E27FC236}">
                <a16:creationId xmlns:a16="http://schemas.microsoft.com/office/drawing/2014/main" id="{85BD8B87-3F8E-C99F-FF5B-D7FBD0A61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255" y="1415472"/>
            <a:ext cx="6345382" cy="391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1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4EB6-7099-83B9-0D16-AAC87FBDD617}"/>
              </a:ext>
            </a:extLst>
          </p:cNvPr>
          <p:cNvSpPr>
            <a:spLocks noGrp="1"/>
          </p:cNvSpPr>
          <p:nvPr>
            <p:ph type="title"/>
          </p:nvPr>
        </p:nvSpPr>
        <p:spPr>
          <a:xfrm>
            <a:off x="707607" y="-102995"/>
            <a:ext cx="10353762" cy="1261872"/>
          </a:xfrm>
        </p:spPr>
        <p:txBody>
          <a:bodyPr>
            <a:normAutofit/>
          </a:bodyPr>
          <a:lstStyle/>
          <a:p>
            <a:r>
              <a:rPr lang="en-IN" sz="2800" b="1" dirty="0">
                <a:latin typeface="Arial" panose="020B0604020202020204" pitchFamily="34" charset="0"/>
                <a:cs typeface="Arial" panose="020B0604020202020204" pitchFamily="34" charset="0"/>
              </a:rPr>
              <a:t>Country-wise Expenditure Analysis</a:t>
            </a:r>
          </a:p>
        </p:txBody>
      </p:sp>
      <p:sp>
        <p:nvSpPr>
          <p:cNvPr id="4" name="Content Placeholder 3">
            <a:extLst>
              <a:ext uri="{FF2B5EF4-FFF2-40B4-BE49-F238E27FC236}">
                <a16:creationId xmlns:a16="http://schemas.microsoft.com/office/drawing/2014/main" id="{ACE5237B-8A0A-64B7-92BF-25A7C3FE8C4E}"/>
              </a:ext>
            </a:extLst>
          </p:cNvPr>
          <p:cNvSpPr>
            <a:spLocks noGrp="1"/>
          </p:cNvSpPr>
          <p:nvPr>
            <p:ph sz="half" idx="2"/>
          </p:nvPr>
        </p:nvSpPr>
        <p:spPr>
          <a:xfrm>
            <a:off x="6410716" y="1158876"/>
            <a:ext cx="4856841" cy="4540247"/>
          </a:xfrm>
        </p:spPr>
        <p:txBody>
          <a:bodyPr>
            <a:normAutofit fontScale="92500" lnSpcReduction="10000"/>
          </a:bodyPr>
          <a:lstStyle/>
          <a:p>
            <a:r>
              <a:rPr lang="en-GB" dirty="0"/>
              <a:t>Singapore, the Philippines, and the United Kingdom have significantly higher expenditure management costs, making them more challenging for budget control.</a:t>
            </a:r>
          </a:p>
          <a:p>
            <a:endParaRPr lang="en-GB" dirty="0"/>
          </a:p>
          <a:p>
            <a:r>
              <a:rPr lang="en-GB" dirty="0"/>
              <a:t>In contrast, Sri Lanka, Turkey, India, Indonesia, and South Africa have much lower expenditure management costs. For our filtered countries, with an average expenditure below 30, we can effectively manage and control our budget.</a:t>
            </a:r>
            <a:endParaRPr lang="en-IN" dirty="0"/>
          </a:p>
        </p:txBody>
      </p:sp>
      <p:sp>
        <p:nvSpPr>
          <p:cNvPr id="5" name="Content Placeholder 4">
            <a:extLst>
              <a:ext uri="{FF2B5EF4-FFF2-40B4-BE49-F238E27FC236}">
                <a16:creationId xmlns:a16="http://schemas.microsoft.com/office/drawing/2014/main" id="{B59BE18C-7604-85AD-BA1A-8AFE06ECD12F}"/>
              </a:ext>
            </a:extLst>
          </p:cNvPr>
          <p:cNvSpPr>
            <a:spLocks noGrp="1"/>
          </p:cNvSpPr>
          <p:nvPr>
            <p:ph sz="half" idx="1"/>
          </p:nvPr>
        </p:nvSpPr>
        <p:spPr>
          <a:xfrm>
            <a:off x="1403927" y="2054804"/>
            <a:ext cx="2309091" cy="1612032"/>
          </a:xfrm>
        </p:spPr>
        <p:txBody>
          <a:bodyPr/>
          <a:lstStyle/>
          <a:p>
            <a:endParaRPr lang="en-IN"/>
          </a:p>
        </p:txBody>
      </p:sp>
      <p:pic>
        <p:nvPicPr>
          <p:cNvPr id="4098" name="Picture 2">
            <a:extLst>
              <a:ext uri="{FF2B5EF4-FFF2-40B4-BE49-F238E27FC236}">
                <a16:creationId xmlns:a16="http://schemas.microsoft.com/office/drawing/2014/main" id="{70D047FE-6CD2-A437-C6E1-47B99B4F6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607" y="1580284"/>
            <a:ext cx="5434023" cy="335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14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EFDF-5D87-9B76-5F09-9BA1D25BD539}"/>
              </a:ext>
            </a:extLst>
          </p:cNvPr>
          <p:cNvSpPr>
            <a:spLocks noGrp="1"/>
          </p:cNvSpPr>
          <p:nvPr>
            <p:ph type="title"/>
          </p:nvPr>
        </p:nvSpPr>
        <p:spPr>
          <a:xfrm>
            <a:off x="913795" y="200025"/>
            <a:ext cx="10364410" cy="1076325"/>
          </a:xfrm>
        </p:spPr>
        <p:txBody>
          <a:bodyPr>
            <a:noAutofit/>
          </a:bodyPr>
          <a:lstStyle/>
          <a:p>
            <a:r>
              <a:rPr lang="en-GB" sz="2800" b="1" dirty="0"/>
              <a:t>Top Cities for New Restaurant Openings Based on Ratings, Expenditure, and Voter Engagement</a:t>
            </a:r>
            <a:endParaRPr lang="en-IN" sz="2800" b="1" dirty="0"/>
          </a:p>
        </p:txBody>
      </p:sp>
      <p:sp>
        <p:nvSpPr>
          <p:cNvPr id="3" name="Content Placeholder 2">
            <a:extLst>
              <a:ext uri="{FF2B5EF4-FFF2-40B4-BE49-F238E27FC236}">
                <a16:creationId xmlns:a16="http://schemas.microsoft.com/office/drawing/2014/main" id="{B8E9A25F-02C0-62F8-A44B-2075D112EC4B}"/>
              </a:ext>
            </a:extLst>
          </p:cNvPr>
          <p:cNvSpPr>
            <a:spLocks noGrp="1"/>
          </p:cNvSpPr>
          <p:nvPr>
            <p:ph sz="half" idx="1"/>
          </p:nvPr>
        </p:nvSpPr>
        <p:spPr>
          <a:xfrm>
            <a:off x="913795" y="1276350"/>
            <a:ext cx="4553555" cy="5257800"/>
          </a:xfrm>
        </p:spPr>
        <p:txBody>
          <a:bodyPr>
            <a:normAutofit lnSpcReduction="10000"/>
          </a:bodyPr>
          <a:lstStyle/>
          <a:p>
            <a:r>
              <a:rPr lang="en-US" sz="2000" b="1" dirty="0"/>
              <a:t>Most suitable countries (cities) for opening new restaurants</a:t>
            </a:r>
            <a:r>
              <a:rPr lang="en-US" sz="2000" dirty="0"/>
              <a:t> based on criteria where total number of restaurants are less than 100, average ratings are higher than or equals to 4.0, with less than 70 USD average expenditure for two person to have a meal and number of voters higher than 150, are :</a:t>
            </a:r>
            <a:endParaRPr lang="en-US" sz="1800" dirty="0"/>
          </a:p>
          <a:p>
            <a:pPr lvl="1">
              <a:buFont typeface="Wingdings" panose="05000000000000000000" pitchFamily="2" charset="2"/>
              <a:buChar char="§"/>
            </a:pPr>
            <a:r>
              <a:rPr lang="en-US" sz="1800" dirty="0"/>
              <a:t>South Africa: Inner City Johannesburg, Randburg</a:t>
            </a:r>
          </a:p>
          <a:p>
            <a:pPr lvl="1">
              <a:buFont typeface="Wingdings" panose="05000000000000000000" pitchFamily="2" charset="2"/>
              <a:buChar char="§"/>
            </a:pPr>
            <a:r>
              <a:rPr lang="en-US" sz="1800" dirty="0"/>
              <a:t>Indonesia: </a:t>
            </a:r>
            <a:r>
              <a:rPr lang="en-US" sz="1800" dirty="0" err="1"/>
              <a:t>Badung</a:t>
            </a:r>
            <a:r>
              <a:rPr lang="en-US" sz="1800" dirty="0"/>
              <a:t>, Tangerang, Jakarta</a:t>
            </a:r>
          </a:p>
          <a:p>
            <a:pPr lvl="1">
              <a:buFont typeface="Wingdings" panose="05000000000000000000" pitchFamily="2" charset="2"/>
              <a:buChar char="§"/>
            </a:pPr>
            <a:r>
              <a:rPr lang="en-US" sz="1800" dirty="0"/>
              <a:t>Turkey: Ankara, </a:t>
            </a:r>
            <a:r>
              <a:rPr lang="en-US" sz="1800" dirty="0" err="1"/>
              <a:t>Uastanbul</a:t>
            </a:r>
            <a:endParaRPr lang="en-US" sz="1800" dirty="0"/>
          </a:p>
          <a:p>
            <a:pPr lvl="1">
              <a:buFont typeface="Wingdings" panose="05000000000000000000" pitchFamily="2" charset="2"/>
              <a:buChar char="§"/>
            </a:pPr>
            <a:r>
              <a:rPr lang="en-US" sz="1800" dirty="0"/>
              <a:t>Qatar: Doha</a:t>
            </a:r>
          </a:p>
          <a:p>
            <a:pPr lvl="1">
              <a:buFont typeface="Wingdings" panose="05000000000000000000" pitchFamily="2" charset="2"/>
              <a:buChar char="§"/>
            </a:pPr>
            <a:r>
              <a:rPr lang="en-US" sz="1800" dirty="0"/>
              <a:t>UAE: Abu Dhabi, Sharjah, Dubai</a:t>
            </a:r>
          </a:p>
          <a:p>
            <a:endParaRPr lang="en-IN" dirty="0"/>
          </a:p>
        </p:txBody>
      </p:sp>
      <p:pic>
        <p:nvPicPr>
          <p:cNvPr id="5122" name="Picture 2">
            <a:extLst>
              <a:ext uri="{FF2B5EF4-FFF2-40B4-BE49-F238E27FC236}">
                <a16:creationId xmlns:a16="http://schemas.microsoft.com/office/drawing/2014/main" id="{7C99DD79-0F4D-6D02-6172-C67646241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1" y="1282123"/>
            <a:ext cx="3102348" cy="19136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38E85E5-236D-80CB-EB28-9BCFEB059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314" y="1279235"/>
            <a:ext cx="3102349" cy="191943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33019259-733C-E86A-6398-A90E920F57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350" y="3426979"/>
            <a:ext cx="3102347" cy="192231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FB15B441-76BF-EAE0-BAB8-4871430569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9316" y="3426979"/>
            <a:ext cx="3102347" cy="192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0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035B-95B8-BC32-B7F1-EB446D60230A}"/>
              </a:ext>
            </a:extLst>
          </p:cNvPr>
          <p:cNvSpPr>
            <a:spLocks noGrp="1"/>
          </p:cNvSpPr>
          <p:nvPr>
            <p:ph type="title"/>
          </p:nvPr>
        </p:nvSpPr>
        <p:spPr>
          <a:xfrm>
            <a:off x="734502" y="0"/>
            <a:ext cx="10353762" cy="1261872"/>
          </a:xfrm>
        </p:spPr>
        <p:txBody>
          <a:bodyPr>
            <a:normAutofit/>
          </a:bodyPr>
          <a:lstStyle/>
          <a:p>
            <a:r>
              <a:rPr lang="en-GB" sz="2800" b="1" dirty="0">
                <a:latin typeface="Arial" panose="020B0604020202020204" pitchFamily="34" charset="0"/>
                <a:cs typeface="Arial" panose="020B0604020202020204" pitchFamily="34" charset="0"/>
              </a:rPr>
              <a:t>Top 10 Cuisines Across All Countries</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5ADF77A-8EA7-7050-ECAD-4BEEF894F4ED}"/>
              </a:ext>
            </a:extLst>
          </p:cNvPr>
          <p:cNvSpPr>
            <a:spLocks noGrp="1"/>
          </p:cNvSpPr>
          <p:nvPr>
            <p:ph sz="half" idx="1"/>
          </p:nvPr>
        </p:nvSpPr>
        <p:spPr>
          <a:xfrm>
            <a:off x="6600657" y="1210375"/>
            <a:ext cx="4856841" cy="4437249"/>
          </a:xfrm>
        </p:spPr>
        <p:txBody>
          <a:bodyPr>
            <a:normAutofit lnSpcReduction="10000"/>
          </a:bodyPr>
          <a:lstStyle/>
          <a:p>
            <a:r>
              <a:rPr lang="en-GB" dirty="0"/>
              <a:t>Based on the visualization, North Indian, Chinese, Fast Food, Mughlai, and Café are among the top 10 cuisines, favoured for their high ratings and frequent presence.</a:t>
            </a:r>
          </a:p>
          <a:p>
            <a:endParaRPr lang="en-GB" dirty="0"/>
          </a:p>
          <a:p>
            <a:r>
              <a:rPr lang="en-GB" dirty="0"/>
              <a:t>For our optimized countries, the most recommendable cuisines to include in our menu are Cafe, Indian, American, Italian, Chinese, and Dessert.</a:t>
            </a:r>
            <a:endParaRPr lang="en-IN" dirty="0"/>
          </a:p>
        </p:txBody>
      </p:sp>
      <p:pic>
        <p:nvPicPr>
          <p:cNvPr id="1026" name="Picture 2">
            <a:extLst>
              <a:ext uri="{FF2B5EF4-FFF2-40B4-BE49-F238E27FC236}">
                <a16:creationId xmlns:a16="http://schemas.microsoft.com/office/drawing/2014/main" id="{5B377F40-D799-9A70-C97A-60F6053B61C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0601" y="1996832"/>
            <a:ext cx="5095337" cy="314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95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B8D6-F0CB-4EC2-23FE-795DA370F12F}"/>
              </a:ext>
            </a:extLst>
          </p:cNvPr>
          <p:cNvSpPr>
            <a:spLocks noGrp="1"/>
          </p:cNvSpPr>
          <p:nvPr>
            <p:ph type="title"/>
          </p:nvPr>
        </p:nvSpPr>
        <p:spPr>
          <a:xfrm>
            <a:off x="227994" y="171450"/>
            <a:ext cx="11278206" cy="828675"/>
          </a:xfrm>
        </p:spPr>
        <p:txBody>
          <a:bodyPr>
            <a:noAutofit/>
          </a:bodyPr>
          <a:lstStyle/>
          <a:p>
            <a:r>
              <a:rPr lang="en-GB" sz="3200" b="1" dirty="0"/>
              <a:t>Current Restaurant Ratings by Country</a:t>
            </a:r>
            <a:br>
              <a:rPr lang="en-IN" sz="3200" b="1" dirty="0"/>
            </a:br>
            <a:endParaRPr lang="en-IN" sz="2000" dirty="0"/>
          </a:p>
        </p:txBody>
      </p:sp>
      <p:sp>
        <p:nvSpPr>
          <p:cNvPr id="3" name="Content Placeholder 2">
            <a:extLst>
              <a:ext uri="{FF2B5EF4-FFF2-40B4-BE49-F238E27FC236}">
                <a16:creationId xmlns:a16="http://schemas.microsoft.com/office/drawing/2014/main" id="{2AE8AB4A-2028-6AE3-1BB0-5C253F2EEBE6}"/>
              </a:ext>
            </a:extLst>
          </p:cNvPr>
          <p:cNvSpPr>
            <a:spLocks noGrp="1"/>
          </p:cNvSpPr>
          <p:nvPr>
            <p:ph sz="half" idx="1"/>
          </p:nvPr>
        </p:nvSpPr>
        <p:spPr>
          <a:xfrm>
            <a:off x="638175" y="904872"/>
            <a:ext cx="3790950" cy="4794249"/>
          </a:xfrm>
        </p:spPr>
        <p:txBody>
          <a:bodyPr/>
          <a:lstStyle/>
          <a:p>
            <a:r>
              <a:rPr lang="en-IN" dirty="0"/>
              <a:t>We can able to the analysis that the selected country are having better rating above 4.0 </a:t>
            </a:r>
          </a:p>
          <a:p>
            <a:pPr lvl="1">
              <a:buFont typeface="Arial" panose="020B0604020202020204" pitchFamily="34" charset="0"/>
              <a:buChar char="•"/>
            </a:pPr>
            <a:r>
              <a:rPr lang="en-IN" dirty="0"/>
              <a:t>Indonesia – 4.3</a:t>
            </a:r>
          </a:p>
          <a:p>
            <a:pPr lvl="1">
              <a:buFont typeface="Arial" panose="020B0604020202020204" pitchFamily="34" charset="0"/>
              <a:buChar char="•"/>
            </a:pPr>
            <a:r>
              <a:rPr lang="en-IN" dirty="0"/>
              <a:t>Qatar – 4.1</a:t>
            </a:r>
          </a:p>
          <a:p>
            <a:pPr lvl="1">
              <a:buFont typeface="Arial" panose="020B0604020202020204" pitchFamily="34" charset="0"/>
              <a:buChar char="•"/>
            </a:pPr>
            <a:r>
              <a:rPr lang="en-IN" dirty="0"/>
              <a:t>South Africa – 4.2</a:t>
            </a:r>
          </a:p>
          <a:p>
            <a:pPr lvl="1">
              <a:buFont typeface="Arial" panose="020B0604020202020204" pitchFamily="34" charset="0"/>
              <a:buChar char="•"/>
            </a:pPr>
            <a:r>
              <a:rPr lang="en-IN" dirty="0"/>
              <a:t>Turkey  - 4.3</a:t>
            </a:r>
          </a:p>
          <a:p>
            <a:pPr lvl="1">
              <a:buFont typeface="Arial" panose="020B0604020202020204" pitchFamily="34" charset="0"/>
              <a:buChar char="•"/>
            </a:pPr>
            <a:r>
              <a:rPr lang="en-IN" dirty="0"/>
              <a:t>United Arab Emirate – 4.2</a:t>
            </a:r>
          </a:p>
          <a:p>
            <a:pPr lvl="1">
              <a:buFont typeface="Arial" panose="020B0604020202020204" pitchFamily="34" charset="0"/>
              <a:buChar char="•"/>
            </a:pPr>
            <a:endParaRPr lang="en-IN" dirty="0"/>
          </a:p>
        </p:txBody>
      </p:sp>
      <p:pic>
        <p:nvPicPr>
          <p:cNvPr id="7170" name="Picture 2">
            <a:extLst>
              <a:ext uri="{FF2B5EF4-FFF2-40B4-BE49-F238E27FC236}">
                <a16:creationId xmlns:a16="http://schemas.microsoft.com/office/drawing/2014/main" id="{3D510A6C-E0B6-4D34-288A-602D2E30DB7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0325" y="2205903"/>
            <a:ext cx="4857750" cy="301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2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EAC4-7ECB-028C-4111-1EFA32FB8852}"/>
              </a:ext>
            </a:extLst>
          </p:cNvPr>
          <p:cNvSpPr>
            <a:spLocks noGrp="1"/>
          </p:cNvSpPr>
          <p:nvPr>
            <p:ph type="title"/>
          </p:nvPr>
        </p:nvSpPr>
        <p:spPr>
          <a:xfrm>
            <a:off x="374420" y="295275"/>
            <a:ext cx="11588979" cy="1261872"/>
          </a:xfrm>
        </p:spPr>
        <p:txBody>
          <a:bodyPr>
            <a:noAutofit/>
          </a:bodyPr>
          <a:lstStyle/>
          <a:p>
            <a:r>
              <a:rPr lang="en-GB" sz="2800" b="1" dirty="0">
                <a:effectLst/>
                <a:latin typeface="Arial" panose="020B0604020202020204" pitchFamily="34" charset="0"/>
                <a:ea typeface="Arial" panose="020B0604020202020204" pitchFamily="34" charset="0"/>
              </a:rPr>
              <a:t>Distribution of Restaurant Price Ranges Across Countries</a:t>
            </a:r>
            <a:br>
              <a:rPr lang="en-GB" sz="2800" b="1" dirty="0">
                <a:effectLst/>
                <a:latin typeface="Arial" panose="020B0604020202020204" pitchFamily="34" charset="0"/>
                <a:ea typeface="Arial" panose="020B0604020202020204" pitchFamily="34" charset="0"/>
              </a:rPr>
            </a:br>
            <a:endParaRPr lang="en-IN" sz="2800" dirty="0"/>
          </a:p>
        </p:txBody>
      </p:sp>
      <p:graphicFrame>
        <p:nvGraphicFramePr>
          <p:cNvPr id="5" name="Content Placeholder 4">
            <a:extLst>
              <a:ext uri="{FF2B5EF4-FFF2-40B4-BE49-F238E27FC236}">
                <a16:creationId xmlns:a16="http://schemas.microsoft.com/office/drawing/2014/main" id="{4B63DEF1-A6A1-40B2-9773-5D347031BB98}"/>
              </a:ext>
            </a:extLst>
          </p:cNvPr>
          <p:cNvGraphicFramePr>
            <a:graphicFrameLocks noGrp="1"/>
          </p:cNvGraphicFramePr>
          <p:nvPr>
            <p:ph sz="half" idx="1"/>
            <p:extLst>
              <p:ext uri="{D42A27DB-BD31-4B8C-83A1-F6EECF244321}">
                <p14:modId xmlns:p14="http://schemas.microsoft.com/office/powerpoint/2010/main" val="2158309149"/>
              </p:ext>
            </p:extLst>
          </p:nvPr>
        </p:nvGraphicFramePr>
        <p:xfrm>
          <a:off x="533849" y="1256145"/>
          <a:ext cx="697002" cy="1989885"/>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3">
            <a:extLst>
              <a:ext uri="{FF2B5EF4-FFF2-40B4-BE49-F238E27FC236}">
                <a16:creationId xmlns:a16="http://schemas.microsoft.com/office/drawing/2014/main" id="{1BD16966-0547-6424-D141-244B122C0B36}"/>
              </a:ext>
            </a:extLst>
          </p:cNvPr>
          <p:cNvSpPr txBox="1">
            <a:spLocks/>
          </p:cNvSpPr>
          <p:nvPr/>
        </p:nvSpPr>
        <p:spPr>
          <a:xfrm>
            <a:off x="4664362" y="1651842"/>
            <a:ext cx="6068293" cy="329884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GB" sz="2400" dirty="0">
                <a:effectLst/>
                <a:latin typeface="Arial" panose="020B0604020202020204" pitchFamily="34" charset="0"/>
                <a:ea typeface="Arial" panose="020B0604020202020204" pitchFamily="34" charset="0"/>
              </a:rPr>
              <a:t>Turkey, Indonesia, and the UAE have a significant portion of restaurants in price range 3, which helps in managing expenditure effectively.</a:t>
            </a:r>
          </a:p>
          <a:p>
            <a:r>
              <a:rPr lang="en-GB" sz="2400" dirty="0">
                <a:effectLst/>
                <a:latin typeface="Arial" panose="020B0604020202020204" pitchFamily="34" charset="0"/>
                <a:ea typeface="Arial" panose="020B0604020202020204" pitchFamily="34" charset="0"/>
              </a:rPr>
              <a:t> Consider focusing on these markets to maintain cost control while expanding.</a:t>
            </a:r>
          </a:p>
          <a:p>
            <a:endParaRPr lang="en-IN" sz="2400" dirty="0"/>
          </a:p>
        </p:txBody>
      </p:sp>
      <p:pic>
        <p:nvPicPr>
          <p:cNvPr id="8194" name="Picture 2">
            <a:extLst>
              <a:ext uri="{FF2B5EF4-FFF2-40B4-BE49-F238E27FC236}">
                <a16:creationId xmlns:a16="http://schemas.microsoft.com/office/drawing/2014/main" id="{1C2CFD62-5472-6718-3C72-5940FFAF0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48" y="1817322"/>
            <a:ext cx="4068821" cy="2533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39DD-8C24-9EAD-BF25-CBC08EC809AB}"/>
              </a:ext>
            </a:extLst>
          </p:cNvPr>
          <p:cNvSpPr>
            <a:spLocks noGrp="1"/>
          </p:cNvSpPr>
          <p:nvPr>
            <p:ph type="title"/>
          </p:nvPr>
        </p:nvSpPr>
        <p:spPr>
          <a:xfrm>
            <a:off x="797253" y="0"/>
            <a:ext cx="10353762" cy="1261872"/>
          </a:xfrm>
        </p:spPr>
        <p:txBody>
          <a:bodyPr>
            <a:normAutofit/>
          </a:bodyPr>
          <a:lstStyle/>
          <a:p>
            <a:r>
              <a:rPr lang="en-GB" sz="2800" b="1" dirty="0">
                <a:latin typeface="Arial" panose="020B0604020202020204" pitchFamily="34" charset="0"/>
                <a:cs typeface="Arial" panose="020B0604020202020204" pitchFamily="34" charset="0"/>
              </a:rPr>
              <a:t>Table Booking Recommendations from Country-wide Data</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1FCFC8-3E56-516C-E378-9D985F58D6AA}"/>
              </a:ext>
            </a:extLst>
          </p:cNvPr>
          <p:cNvSpPr>
            <a:spLocks noGrp="1"/>
          </p:cNvSpPr>
          <p:nvPr>
            <p:ph sz="half" idx="1"/>
          </p:nvPr>
        </p:nvSpPr>
        <p:spPr>
          <a:xfrm>
            <a:off x="913794" y="1755332"/>
            <a:ext cx="6598629" cy="3943789"/>
          </a:xfrm>
        </p:spPr>
        <p:txBody>
          <a:bodyPr>
            <a:normAutofit fontScale="92500" lnSpcReduction="10000"/>
          </a:bodyPr>
          <a:lstStyle/>
          <a:p>
            <a:r>
              <a:rPr lang="en-GB" dirty="0"/>
              <a:t>Among the records, 1,158 entries (12%) offer a table booking option, with limited adoption across countries.</a:t>
            </a:r>
          </a:p>
          <a:p>
            <a:endParaRPr lang="en-GB" dirty="0"/>
          </a:p>
          <a:p>
            <a:r>
              <a:rPr lang="en-GB" dirty="0"/>
              <a:t>Similar to online delivery, providing table booking services is associated with higher ratings, reflecting positive customer feedback.</a:t>
            </a:r>
          </a:p>
          <a:p>
            <a:endParaRPr lang="en-GB" dirty="0"/>
          </a:p>
          <a:p>
            <a:r>
              <a:rPr lang="en-GB" dirty="0"/>
              <a:t>Countries like Qatar, the United Arab Emirates, and South Africa have notable support for table booking, contributing to their strong ratings.</a:t>
            </a:r>
            <a:endParaRPr lang="en-IN" dirty="0"/>
          </a:p>
        </p:txBody>
      </p:sp>
      <p:pic>
        <p:nvPicPr>
          <p:cNvPr id="9218" name="Picture 2">
            <a:extLst>
              <a:ext uri="{FF2B5EF4-FFF2-40B4-BE49-F238E27FC236}">
                <a16:creationId xmlns:a16="http://schemas.microsoft.com/office/drawing/2014/main" id="{3E694A88-2374-AB9C-42BC-D023F5BF7FE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23901" y="2437952"/>
            <a:ext cx="3544174" cy="211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91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1A39-3053-831C-E45F-01D7E0409DD5}"/>
              </a:ext>
            </a:extLst>
          </p:cNvPr>
          <p:cNvSpPr>
            <a:spLocks noGrp="1"/>
          </p:cNvSpPr>
          <p:nvPr>
            <p:ph type="title"/>
          </p:nvPr>
        </p:nvSpPr>
        <p:spPr>
          <a:xfrm>
            <a:off x="913795" y="0"/>
            <a:ext cx="10353762" cy="1261872"/>
          </a:xfrm>
        </p:spPr>
        <p:txBody>
          <a:bodyPr>
            <a:normAutofit/>
          </a:bodyPr>
          <a:lstStyle/>
          <a:p>
            <a:r>
              <a:rPr lang="en-GB" sz="2800" b="1" dirty="0">
                <a:latin typeface="Arial" panose="020B0604020202020204" pitchFamily="34" charset="0"/>
                <a:cs typeface="Arial" panose="020B0604020202020204" pitchFamily="34" charset="0"/>
              </a:rPr>
              <a:t>Online Delivery Recommendations from Country-wide Data</a:t>
            </a:r>
            <a:endParaRPr lang="en-IN" sz="2800" b="1"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BEEAB7DB-0621-AC96-3D2A-C2C5D066F427}"/>
              </a:ext>
            </a:extLst>
          </p:cNvPr>
          <p:cNvSpPr>
            <a:spLocks noGrp="1"/>
          </p:cNvSpPr>
          <p:nvPr>
            <p:ph sz="half" idx="2"/>
          </p:nvPr>
        </p:nvSpPr>
        <p:spPr>
          <a:xfrm>
            <a:off x="4616824" y="1647354"/>
            <a:ext cx="6650734" cy="4051769"/>
          </a:xfrm>
        </p:spPr>
        <p:txBody>
          <a:bodyPr>
            <a:normAutofit lnSpcReduction="10000"/>
          </a:bodyPr>
          <a:lstStyle/>
          <a:p>
            <a:r>
              <a:rPr lang="en-GB" sz="2000" dirty="0"/>
              <a:t>Out of the total records, 2,451 entries (around 26%) offer an online booking option, with limited support across countries.</a:t>
            </a:r>
          </a:p>
          <a:p>
            <a:endParaRPr lang="en-GB" sz="2000" dirty="0"/>
          </a:p>
          <a:p>
            <a:r>
              <a:rPr lang="en-GB" sz="2000" dirty="0"/>
              <a:t>Implementing or enhancing online delivery services tends to result in higher ratings, indicating positive customer response to this feature.</a:t>
            </a:r>
          </a:p>
          <a:p>
            <a:endParaRPr lang="en-GB" sz="2000" dirty="0"/>
          </a:p>
          <a:p>
            <a:r>
              <a:rPr lang="en-GB" sz="2000" dirty="0"/>
              <a:t>Notably, in the United Arab Emirates, 47% of the entries (28 records) support online delivery, which correlates with good ratings.</a:t>
            </a:r>
            <a:endParaRPr lang="en-IN" sz="2000" dirty="0"/>
          </a:p>
        </p:txBody>
      </p:sp>
      <p:sp>
        <p:nvSpPr>
          <p:cNvPr id="6" name="Content Placeholder 5">
            <a:extLst>
              <a:ext uri="{FF2B5EF4-FFF2-40B4-BE49-F238E27FC236}">
                <a16:creationId xmlns:a16="http://schemas.microsoft.com/office/drawing/2014/main" id="{62D32B40-BD3C-313D-6D71-94572F5E8D04}"/>
              </a:ext>
            </a:extLst>
          </p:cNvPr>
          <p:cNvSpPr>
            <a:spLocks noGrp="1"/>
          </p:cNvSpPr>
          <p:nvPr>
            <p:ph sz="half" idx="1"/>
          </p:nvPr>
        </p:nvSpPr>
        <p:spPr>
          <a:xfrm>
            <a:off x="1912155" y="2494395"/>
            <a:ext cx="1321405" cy="934605"/>
          </a:xfrm>
        </p:spPr>
        <p:txBody>
          <a:bodyPr/>
          <a:lstStyle/>
          <a:p>
            <a:endParaRPr lang="en-IN" dirty="0"/>
          </a:p>
        </p:txBody>
      </p:sp>
      <p:pic>
        <p:nvPicPr>
          <p:cNvPr id="10242" name="Picture 2">
            <a:extLst>
              <a:ext uri="{FF2B5EF4-FFF2-40B4-BE49-F238E27FC236}">
                <a16:creationId xmlns:a16="http://schemas.microsoft.com/office/drawing/2014/main" id="{B5590D14-A9F0-55D7-BD0D-2558AAC15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95" y="2332153"/>
            <a:ext cx="3796723" cy="234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56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2DBB-4C68-5AA2-C7EB-FFC555201E1E}"/>
              </a:ext>
            </a:extLst>
          </p:cNvPr>
          <p:cNvSpPr>
            <a:spLocks noGrp="1"/>
          </p:cNvSpPr>
          <p:nvPr>
            <p:ph type="title"/>
          </p:nvPr>
        </p:nvSpPr>
        <p:spPr>
          <a:xfrm>
            <a:off x="781311" y="24018"/>
            <a:ext cx="10353762" cy="685800"/>
          </a:xfrm>
        </p:spPr>
        <p:txBody>
          <a:bodyPr>
            <a:normAutofit fontScale="90000"/>
          </a:bodyPr>
          <a:lstStyle/>
          <a:p>
            <a:r>
              <a:rPr lang="en-IN" dirty="0"/>
              <a:t>Dashboard</a:t>
            </a:r>
          </a:p>
        </p:txBody>
      </p:sp>
      <p:sp>
        <p:nvSpPr>
          <p:cNvPr id="4" name="Content Placeholder 3">
            <a:extLst>
              <a:ext uri="{FF2B5EF4-FFF2-40B4-BE49-F238E27FC236}">
                <a16:creationId xmlns:a16="http://schemas.microsoft.com/office/drawing/2014/main" id="{8DB7BC55-E16C-770D-6B21-9966A8169471}"/>
              </a:ext>
            </a:extLst>
          </p:cNvPr>
          <p:cNvSpPr>
            <a:spLocks noGrp="1"/>
          </p:cNvSpPr>
          <p:nvPr>
            <p:ph sz="half" idx="1"/>
          </p:nvPr>
        </p:nvSpPr>
        <p:spPr/>
        <p:txBody>
          <a:bodyPr/>
          <a:lstStyle/>
          <a:p>
            <a:endParaRPr lang="en-IN"/>
          </a:p>
        </p:txBody>
      </p:sp>
      <p:pic>
        <p:nvPicPr>
          <p:cNvPr id="7" name="Picture 6">
            <a:extLst>
              <a:ext uri="{FF2B5EF4-FFF2-40B4-BE49-F238E27FC236}">
                <a16:creationId xmlns:a16="http://schemas.microsoft.com/office/drawing/2014/main" id="{18A530B8-E360-A05C-7980-C7778C77450B}"/>
              </a:ext>
            </a:extLst>
          </p:cNvPr>
          <p:cNvPicPr>
            <a:picLocks noChangeAspect="1"/>
          </p:cNvPicPr>
          <p:nvPr/>
        </p:nvPicPr>
        <p:blipFill>
          <a:blip r:embed="rId2"/>
          <a:stretch>
            <a:fillRect/>
          </a:stretch>
        </p:blipFill>
        <p:spPr>
          <a:xfrm>
            <a:off x="114788" y="685861"/>
            <a:ext cx="11962423" cy="5991164"/>
          </a:xfrm>
          <a:prstGeom prst="rect">
            <a:avLst/>
          </a:prstGeom>
        </p:spPr>
      </p:pic>
    </p:spTree>
    <p:extLst>
      <p:ext uri="{BB962C8B-B14F-4D97-AF65-F5344CB8AC3E}">
        <p14:creationId xmlns:p14="http://schemas.microsoft.com/office/powerpoint/2010/main" val="239394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137C-9CD0-F19F-20E4-E005AC6914BF}"/>
              </a:ext>
            </a:extLst>
          </p:cNvPr>
          <p:cNvSpPr>
            <a:spLocks noGrp="1"/>
          </p:cNvSpPr>
          <p:nvPr>
            <p:ph type="title"/>
          </p:nvPr>
        </p:nvSpPr>
        <p:spPr>
          <a:xfrm>
            <a:off x="798096" y="-322730"/>
            <a:ext cx="10353762" cy="1261872"/>
          </a:xfrm>
        </p:spPr>
        <p:txBody>
          <a:bodyPr>
            <a:normAutofit/>
          </a:bodyPr>
          <a:lstStyle/>
          <a:p>
            <a:r>
              <a:rPr lang="en-GB" sz="2800" b="1" dirty="0"/>
              <a:t>Country Recommendations Based on Key Criteria</a:t>
            </a:r>
            <a:endParaRPr lang="en-IN" sz="2800" b="1" dirty="0"/>
          </a:p>
        </p:txBody>
      </p:sp>
      <p:sp>
        <p:nvSpPr>
          <p:cNvPr id="3" name="Content Placeholder 2">
            <a:extLst>
              <a:ext uri="{FF2B5EF4-FFF2-40B4-BE49-F238E27FC236}">
                <a16:creationId xmlns:a16="http://schemas.microsoft.com/office/drawing/2014/main" id="{EB34C22B-3BF8-1EF7-8723-8F177E779ECD}"/>
              </a:ext>
            </a:extLst>
          </p:cNvPr>
          <p:cNvSpPr>
            <a:spLocks noGrp="1"/>
          </p:cNvSpPr>
          <p:nvPr>
            <p:ph sz="half" idx="1"/>
          </p:nvPr>
        </p:nvSpPr>
        <p:spPr>
          <a:xfrm>
            <a:off x="233083" y="308206"/>
            <a:ext cx="11483788" cy="6454589"/>
          </a:xfrm>
        </p:spPr>
        <p:txBody>
          <a:bodyPr>
            <a:normAutofit fontScale="85000" lnSpcReduction="20000"/>
          </a:bodyPr>
          <a:lstStyle/>
          <a:p>
            <a:endParaRPr lang="en-GB" sz="2000" b="1" dirty="0"/>
          </a:p>
          <a:p>
            <a:r>
              <a:rPr lang="en-GB" sz="2000" dirty="0"/>
              <a:t>The selected countries and cities are based on the following criteria: each has fewer than </a:t>
            </a:r>
            <a:r>
              <a:rPr lang="en-GB" sz="2000" b="1" dirty="0"/>
              <a:t>100</a:t>
            </a:r>
            <a:r>
              <a:rPr lang="en-GB" sz="2000" dirty="0"/>
              <a:t> existing restaurants, average ratings of 4.0</a:t>
            </a:r>
            <a:r>
              <a:rPr lang="en-GB" sz="2000" b="1" dirty="0"/>
              <a:t> or higher</a:t>
            </a:r>
            <a:r>
              <a:rPr lang="en-GB" sz="2000" dirty="0"/>
              <a:t>, an average expenditure of </a:t>
            </a:r>
            <a:r>
              <a:rPr lang="en-GB" sz="2000" b="1" dirty="0"/>
              <a:t>less than $70 </a:t>
            </a:r>
            <a:r>
              <a:rPr lang="en-GB" sz="2000" dirty="0"/>
              <a:t>for two people, and a minimum of </a:t>
            </a:r>
            <a:r>
              <a:rPr lang="en-GB" sz="2000" b="1" dirty="0"/>
              <a:t>150 voters</a:t>
            </a:r>
            <a:r>
              <a:rPr lang="en-GB" sz="2000" dirty="0"/>
              <a:t>. These factors indicate strong market potential and favourable conditions for new restaurant openings.</a:t>
            </a:r>
          </a:p>
          <a:p>
            <a:endParaRPr lang="en-GB" sz="2000" b="1" dirty="0"/>
          </a:p>
          <a:p>
            <a:r>
              <a:rPr lang="en-GB" sz="2600" b="1" dirty="0"/>
              <a:t>South Africa</a:t>
            </a:r>
            <a:r>
              <a:rPr lang="en-GB" sz="2000" dirty="0"/>
              <a:t>: Cities like Johannesburg, Randburg, and Inner city are ideal for new restaurants, with a strong customer base and high average ratings.</a:t>
            </a:r>
          </a:p>
          <a:p>
            <a:endParaRPr lang="en-GB" sz="2000" dirty="0"/>
          </a:p>
          <a:p>
            <a:r>
              <a:rPr lang="en-GB" sz="2600" b="1" dirty="0"/>
              <a:t>Qatar</a:t>
            </a:r>
            <a:r>
              <a:rPr lang="en-GB" sz="2000" dirty="0"/>
              <a:t>: Doha stands out as a prime location, meeting all criteria for restaurant expansion with favourable ratings and manageable expenditure.</a:t>
            </a:r>
          </a:p>
          <a:p>
            <a:endParaRPr lang="en-GB" sz="2000" dirty="0"/>
          </a:p>
          <a:p>
            <a:r>
              <a:rPr lang="en-GB" sz="2600" b="1" dirty="0"/>
              <a:t>Turkey</a:t>
            </a:r>
            <a:r>
              <a:rPr lang="en-GB" sz="2600" dirty="0"/>
              <a:t>: </a:t>
            </a:r>
            <a:r>
              <a:rPr lang="en-GB" sz="2000" dirty="0"/>
              <a:t>Ankara and Istanbul are highly suitable, offering good ratings and reasonable costs, making them strategic choices for new ventures.</a:t>
            </a:r>
          </a:p>
          <a:p>
            <a:endParaRPr lang="en-GB" sz="2000" dirty="0"/>
          </a:p>
          <a:p>
            <a:r>
              <a:rPr lang="en-GB" sz="2600" b="1" dirty="0"/>
              <a:t>Indonesia</a:t>
            </a:r>
            <a:r>
              <a:rPr lang="en-GB" sz="2600" dirty="0"/>
              <a:t>: </a:t>
            </a:r>
            <a:r>
              <a:rPr lang="en-GB" sz="2000" dirty="0" err="1"/>
              <a:t>Badung,Tangerang</a:t>
            </a:r>
            <a:r>
              <a:rPr lang="en-GB" sz="2000" dirty="0"/>
              <a:t>, and Jakarta city are recommended for their balanced restaurant numbers, high ratings, and lower expenditure, making them attractive for growth.</a:t>
            </a:r>
          </a:p>
          <a:p>
            <a:endParaRPr lang="en-GB" sz="2000" dirty="0"/>
          </a:p>
          <a:p>
            <a:r>
              <a:rPr lang="en-GB" sz="2600" b="1" dirty="0"/>
              <a:t>UAE</a:t>
            </a:r>
            <a:r>
              <a:rPr lang="en-GB" sz="2600" dirty="0"/>
              <a:t>:</a:t>
            </a:r>
            <a:r>
              <a:rPr lang="en-GB" sz="2000" dirty="0"/>
              <a:t> Abu Dhabi, Sharjah and Dubai present excellent opportunities, combining high customer engagement and favourable conditions for new restaurant openings.</a:t>
            </a:r>
            <a:endParaRPr lang="en-IN" sz="2000" dirty="0"/>
          </a:p>
        </p:txBody>
      </p:sp>
    </p:spTree>
    <p:extLst>
      <p:ext uri="{BB962C8B-B14F-4D97-AF65-F5344CB8AC3E}">
        <p14:creationId xmlns:p14="http://schemas.microsoft.com/office/powerpoint/2010/main" val="167427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376518"/>
            <a:ext cx="10353762" cy="1075764"/>
          </a:xfrm>
        </p:spPr>
        <p:txBody>
          <a:bodyPr>
            <a:normAutofit/>
          </a:bodyPr>
          <a:lstStyle/>
          <a:p>
            <a:r>
              <a:rPr lang="en-IN" b="1" dirty="0"/>
              <a:t>Introduction to Zomato</a:t>
            </a:r>
            <a:endParaRPr lang="en-US"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03938606"/>
              </p:ext>
            </p:extLst>
          </p:nvPr>
        </p:nvGraphicFramePr>
        <p:xfrm>
          <a:off x="514350" y="1600200"/>
          <a:ext cx="11144250" cy="4881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Diagram group">
            <a:extLst>
              <a:ext uri="{FF2B5EF4-FFF2-40B4-BE49-F238E27FC236}">
                <a16:creationId xmlns:a16="http://schemas.microsoft.com/office/drawing/2014/main" id="{502F0B27-3C31-D6BF-F1B6-05046012E59F}"/>
              </a:ext>
            </a:extLst>
          </p:cNvPr>
          <p:cNvGrpSpPr/>
          <p:nvPr/>
        </p:nvGrpSpPr>
        <p:grpSpPr>
          <a:xfrm>
            <a:off x="534761" y="1748118"/>
            <a:ext cx="11142889" cy="4881282"/>
            <a:chOff x="0" y="0"/>
            <a:chExt cx="11142889" cy="4881282"/>
          </a:xfrm>
          <a:scene3d>
            <a:camera prst="isometricOffAxis2Left" zoom="95000"/>
            <a:lightRig rig="flat" dir="t"/>
          </a:scene3d>
        </p:grpSpPr>
        <p:grpSp>
          <p:nvGrpSpPr>
            <p:cNvPr id="5" name="Group 4">
              <a:extLst>
                <a:ext uri="{FF2B5EF4-FFF2-40B4-BE49-F238E27FC236}">
                  <a16:creationId xmlns:a16="http://schemas.microsoft.com/office/drawing/2014/main" id="{9D555FB7-6289-6E28-1911-DE2BD4C6CDD1}"/>
                </a:ext>
              </a:extLst>
            </p:cNvPr>
            <p:cNvGrpSpPr/>
            <p:nvPr/>
          </p:nvGrpSpPr>
          <p:grpSpPr>
            <a:xfrm>
              <a:off x="0" y="0"/>
              <a:ext cx="3536994" cy="4881282"/>
              <a:chOff x="0" y="0"/>
              <a:chExt cx="3536994" cy="4881282"/>
            </a:xfrm>
          </p:grpSpPr>
          <p:sp>
            <p:nvSpPr>
              <p:cNvPr id="12" name="Flowchart: Manual Operation 11">
                <a:extLst>
                  <a:ext uri="{FF2B5EF4-FFF2-40B4-BE49-F238E27FC236}">
                    <a16:creationId xmlns:a16="http://schemas.microsoft.com/office/drawing/2014/main" id="{189DA7EB-2909-CEAB-E164-7F8D08F375D0}"/>
                  </a:ext>
                </a:extLst>
              </p:cNvPr>
              <p:cNvSpPr/>
              <p:nvPr/>
            </p:nvSpPr>
            <p:spPr>
              <a:xfrm rot="16200000">
                <a:off x="-672144" y="672144"/>
                <a:ext cx="4881282" cy="3536993"/>
              </a:xfrm>
              <a:prstGeom prst="flowChartManualOperation">
                <a:avLst/>
              </a:prstGeom>
              <a:sp3d extrusionH="381000" contourW="38100" prstMaterial="matte">
                <a:contourClr>
                  <a:schemeClr val="lt1"/>
                </a:contourClr>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Flowchart: Manual Operation 4">
                <a:extLst>
                  <a:ext uri="{FF2B5EF4-FFF2-40B4-BE49-F238E27FC236}">
                    <a16:creationId xmlns:a16="http://schemas.microsoft.com/office/drawing/2014/main" id="{B14D65E7-5E74-5807-843C-A89C60C9636E}"/>
                  </a:ext>
                </a:extLst>
              </p:cNvPr>
              <p:cNvSpPr txBox="1"/>
              <p:nvPr/>
            </p:nvSpPr>
            <p:spPr>
              <a:xfrm rot="21600000">
                <a:off x="1" y="976255"/>
                <a:ext cx="3536993" cy="292877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rPr>
                  <a:t>History</a:t>
                </a:r>
              </a:p>
              <a:p>
                <a:pPr marL="0" lvl="0" indent="0" algn="ctr" defTabSz="889000">
                  <a:lnSpc>
                    <a:spcPct val="90000"/>
                  </a:lnSpc>
                  <a:spcBef>
                    <a:spcPct val="0"/>
                  </a:spcBef>
                  <a:spcAft>
                    <a:spcPct val="35000"/>
                  </a:spcAft>
                  <a:buNone/>
                </a:pPr>
                <a:r>
                  <a:rPr lang="en-US" sz="2000" kern="1200" dirty="0">
                    <a:effectLst/>
                  </a:rPr>
                  <a:t>Zomato was founded in 2008 as a restaurant discovery platform in India. It started as a website that provided information about restaurants, including menus, reviews, and ratings.</a:t>
                </a:r>
                <a:endParaRPr lang="en-US" sz="2000" kern="1200" dirty="0"/>
              </a:p>
            </p:txBody>
          </p:sp>
        </p:grpSp>
        <p:grpSp>
          <p:nvGrpSpPr>
            <p:cNvPr id="6" name="Group 5">
              <a:extLst>
                <a:ext uri="{FF2B5EF4-FFF2-40B4-BE49-F238E27FC236}">
                  <a16:creationId xmlns:a16="http://schemas.microsoft.com/office/drawing/2014/main" id="{587FB530-4992-D993-3432-F07C3D5F684D}"/>
                </a:ext>
              </a:extLst>
            </p:cNvPr>
            <p:cNvGrpSpPr/>
            <p:nvPr/>
          </p:nvGrpSpPr>
          <p:grpSpPr>
            <a:xfrm>
              <a:off x="3803627" y="0"/>
              <a:ext cx="3536994" cy="4881282"/>
              <a:chOff x="3803627" y="0"/>
              <a:chExt cx="3536994" cy="4881282"/>
            </a:xfrm>
          </p:grpSpPr>
          <p:sp>
            <p:nvSpPr>
              <p:cNvPr id="10" name="Flowchart: Manual Operation 9">
                <a:extLst>
                  <a:ext uri="{FF2B5EF4-FFF2-40B4-BE49-F238E27FC236}">
                    <a16:creationId xmlns:a16="http://schemas.microsoft.com/office/drawing/2014/main" id="{8E3DF4DE-C77D-56E4-1CA9-50A68348997D}"/>
                  </a:ext>
                </a:extLst>
              </p:cNvPr>
              <p:cNvSpPr/>
              <p:nvPr/>
            </p:nvSpPr>
            <p:spPr>
              <a:xfrm rot="16200000">
                <a:off x="3131483" y="672144"/>
                <a:ext cx="4881282" cy="3536993"/>
              </a:xfrm>
              <a:prstGeom prst="flowChartManualOperation">
                <a:avLst/>
              </a:prstGeom>
              <a:sp3d extrusionH="381000" contourW="38100" prstMaterial="matte">
                <a:contourClr>
                  <a:schemeClr val="lt1"/>
                </a:contourClr>
              </a:sp3d>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 name="Flowchart: Manual Operation 6">
                <a:extLst>
                  <a:ext uri="{FF2B5EF4-FFF2-40B4-BE49-F238E27FC236}">
                    <a16:creationId xmlns:a16="http://schemas.microsoft.com/office/drawing/2014/main" id="{FA26AA6D-D871-3A30-BBE7-E51CDEB215FB}"/>
                  </a:ext>
                </a:extLst>
              </p:cNvPr>
              <p:cNvSpPr txBox="1"/>
              <p:nvPr/>
            </p:nvSpPr>
            <p:spPr>
              <a:xfrm rot="21600000">
                <a:off x="3803628" y="976255"/>
                <a:ext cx="3536993" cy="292877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defRPr cap="all"/>
                </a:pPr>
                <a:r>
                  <a:rPr lang="en-US" sz="2000" b="1" kern="1200" dirty="0">
                    <a:effectLst/>
                  </a:rPr>
                  <a:t>Mission</a:t>
                </a:r>
                <a:endParaRPr lang="en-US" sz="2000" b="1" kern="1200" dirty="0"/>
              </a:p>
              <a:p>
                <a:pPr marL="0" lvl="0" indent="0" algn="ctr" defTabSz="889000">
                  <a:lnSpc>
                    <a:spcPct val="90000"/>
                  </a:lnSpc>
                  <a:spcBef>
                    <a:spcPct val="0"/>
                  </a:spcBef>
                  <a:spcAft>
                    <a:spcPct val="35000"/>
                  </a:spcAft>
                  <a:buNone/>
                </a:pPr>
                <a:r>
                  <a:rPr lang="en-US" sz="2000" kern="1200" dirty="0">
                    <a:effectLst/>
                  </a:rPr>
                  <a:t>Zomato's mission is to ensure that everyone can find and enjoy great food. They aim to connect users with the best dining experiences by providing accurate and comprehensive information about restaurants.</a:t>
                </a:r>
                <a:endParaRPr lang="en-US" sz="2000" kern="1200" dirty="0"/>
              </a:p>
            </p:txBody>
          </p:sp>
        </p:grpSp>
        <p:grpSp>
          <p:nvGrpSpPr>
            <p:cNvPr id="7" name="Group 6">
              <a:extLst>
                <a:ext uri="{FF2B5EF4-FFF2-40B4-BE49-F238E27FC236}">
                  <a16:creationId xmlns:a16="http://schemas.microsoft.com/office/drawing/2014/main" id="{86F1B5CF-971C-BDF4-25FF-0BF1C5839B91}"/>
                </a:ext>
              </a:extLst>
            </p:cNvPr>
            <p:cNvGrpSpPr/>
            <p:nvPr/>
          </p:nvGrpSpPr>
          <p:grpSpPr>
            <a:xfrm>
              <a:off x="7605895" y="0"/>
              <a:ext cx="3536994" cy="4881282"/>
              <a:chOff x="7605895" y="0"/>
              <a:chExt cx="3536994" cy="4881282"/>
            </a:xfrm>
          </p:grpSpPr>
          <p:sp>
            <p:nvSpPr>
              <p:cNvPr id="8" name="Flowchart: Manual Operation 7">
                <a:extLst>
                  <a:ext uri="{FF2B5EF4-FFF2-40B4-BE49-F238E27FC236}">
                    <a16:creationId xmlns:a16="http://schemas.microsoft.com/office/drawing/2014/main" id="{72F13DC5-C8E5-B1A5-30CC-15EEE81D6C55}"/>
                  </a:ext>
                </a:extLst>
              </p:cNvPr>
              <p:cNvSpPr/>
              <p:nvPr/>
            </p:nvSpPr>
            <p:spPr>
              <a:xfrm rot="16200000">
                <a:off x="6933751" y="672144"/>
                <a:ext cx="4881282" cy="3536993"/>
              </a:xfrm>
              <a:prstGeom prst="flowChartManualOperation">
                <a:avLst/>
              </a:prstGeom>
              <a:sp3d extrusionH="381000" contourW="38100" prstMaterial="matte">
                <a:contourClr>
                  <a:schemeClr val="lt1"/>
                </a:contourClr>
              </a:sp3d>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 name="Flowchart: Manual Operation 8">
                <a:extLst>
                  <a:ext uri="{FF2B5EF4-FFF2-40B4-BE49-F238E27FC236}">
                    <a16:creationId xmlns:a16="http://schemas.microsoft.com/office/drawing/2014/main" id="{F1A80E5F-1667-C00E-1FD2-2BDA34356244}"/>
                  </a:ext>
                </a:extLst>
              </p:cNvPr>
              <p:cNvSpPr txBox="1"/>
              <p:nvPr/>
            </p:nvSpPr>
            <p:spPr>
              <a:xfrm rot="21600000">
                <a:off x="7605896" y="976255"/>
                <a:ext cx="3536993" cy="292877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defRPr cap="all"/>
                </a:pPr>
                <a:r>
                  <a:rPr lang="en-US" sz="2000" b="1" kern="1200" dirty="0">
                    <a:effectLst/>
                  </a:rPr>
                  <a:t>User Base</a:t>
                </a:r>
                <a:endParaRPr lang="en-US" sz="2000" b="1" kern="1200" dirty="0"/>
              </a:p>
              <a:p>
                <a:pPr marL="0" lvl="0" indent="0" algn="ctr" defTabSz="889000">
                  <a:lnSpc>
                    <a:spcPct val="90000"/>
                  </a:lnSpc>
                  <a:spcBef>
                    <a:spcPct val="0"/>
                  </a:spcBef>
                  <a:spcAft>
                    <a:spcPct val="35000"/>
                  </a:spcAft>
                  <a:buNone/>
                </a:pPr>
                <a:r>
                  <a:rPr lang="en-US" sz="2000" kern="1200" dirty="0">
                    <a:effectLst/>
                  </a:rPr>
                  <a:t>Zomato has a large and diverse user base, with millions of active users worldwide. It is available in multiple countries and supports multiple languages, making it accessible to a global audience.</a:t>
                </a:r>
                <a:endParaRPr lang="en-US" sz="2000" kern="1200" dirty="0"/>
              </a:p>
            </p:txBody>
          </p:sp>
        </p:grpSp>
      </p:gr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BE41-9E2E-D5F3-8B52-B0305CA70C78}"/>
              </a:ext>
            </a:extLst>
          </p:cNvPr>
          <p:cNvSpPr>
            <a:spLocks noGrp="1"/>
          </p:cNvSpPr>
          <p:nvPr>
            <p:ph type="title"/>
          </p:nvPr>
        </p:nvSpPr>
        <p:spPr>
          <a:xfrm>
            <a:off x="1047749" y="628650"/>
            <a:ext cx="4553555" cy="1261872"/>
          </a:xfrm>
        </p:spPr>
        <p:txBody>
          <a:bodyPr/>
          <a:lstStyle/>
          <a:p>
            <a:pPr algn="l"/>
            <a:r>
              <a:rPr lang="en-US" b="1" dirty="0"/>
              <a:t>Conclusion</a:t>
            </a:r>
            <a:endParaRPr lang="en-IN" dirty="0"/>
          </a:p>
        </p:txBody>
      </p:sp>
      <p:sp>
        <p:nvSpPr>
          <p:cNvPr id="3" name="Content Placeholder 2">
            <a:extLst>
              <a:ext uri="{FF2B5EF4-FFF2-40B4-BE49-F238E27FC236}">
                <a16:creationId xmlns:a16="http://schemas.microsoft.com/office/drawing/2014/main" id="{D1FA75C7-E74B-1E47-3F4C-A12FA0D2DCE8}"/>
              </a:ext>
            </a:extLst>
          </p:cNvPr>
          <p:cNvSpPr>
            <a:spLocks noGrp="1"/>
          </p:cNvSpPr>
          <p:nvPr>
            <p:ph sz="half" idx="1"/>
          </p:nvPr>
        </p:nvSpPr>
        <p:spPr>
          <a:xfrm>
            <a:off x="1047749" y="2076450"/>
            <a:ext cx="10458451" cy="3622671"/>
          </a:xfrm>
        </p:spPr>
        <p:txBody>
          <a:bodyPr>
            <a:normAutofit/>
          </a:bodyPr>
          <a:lstStyle/>
          <a:p>
            <a:r>
              <a:rPr lang="en-US" sz="2400" dirty="0"/>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sz="2400" dirty="0"/>
          </a:p>
          <a:p>
            <a:endParaRPr lang="en-IN" dirty="0"/>
          </a:p>
        </p:txBody>
      </p:sp>
    </p:spTree>
    <p:extLst>
      <p:ext uri="{BB962C8B-B14F-4D97-AF65-F5344CB8AC3E}">
        <p14:creationId xmlns:p14="http://schemas.microsoft.com/office/powerpoint/2010/main" val="3405239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8863-D19A-DF06-5178-E3D037299785}"/>
              </a:ext>
            </a:extLst>
          </p:cNvPr>
          <p:cNvSpPr>
            <a:spLocks noGrp="1"/>
          </p:cNvSpPr>
          <p:nvPr>
            <p:ph type="title"/>
          </p:nvPr>
        </p:nvSpPr>
        <p:spPr/>
        <p:txBody>
          <a:bodyPr/>
          <a:lstStyle/>
          <a:p>
            <a:pPr algn="l"/>
            <a:r>
              <a:rPr lang="en-IN" b="1" dirty="0"/>
              <a:t>References</a:t>
            </a:r>
          </a:p>
        </p:txBody>
      </p:sp>
      <p:sp>
        <p:nvSpPr>
          <p:cNvPr id="3" name="Content Placeholder 2">
            <a:extLst>
              <a:ext uri="{FF2B5EF4-FFF2-40B4-BE49-F238E27FC236}">
                <a16:creationId xmlns:a16="http://schemas.microsoft.com/office/drawing/2014/main" id="{935F9FB6-6A9C-EE89-EFF5-C472A5BC2B43}"/>
              </a:ext>
            </a:extLst>
          </p:cNvPr>
          <p:cNvSpPr>
            <a:spLocks noGrp="1"/>
          </p:cNvSpPr>
          <p:nvPr>
            <p:ph idx="1"/>
          </p:nvPr>
        </p:nvSpPr>
        <p:spPr/>
        <p:txBody>
          <a:bodyPr/>
          <a:lstStyle/>
          <a:p>
            <a:pPr eaLnBrk="1" hangingPunct="1"/>
            <a:r>
              <a:rPr lang="en-US" altLang="en-US" sz="2400" dirty="0"/>
              <a:t>Newton School for Providing the Zomato Raw Dataset.</a:t>
            </a:r>
          </a:p>
          <a:p>
            <a:pPr eaLnBrk="1" hangingPunct="1"/>
            <a:r>
              <a:rPr lang="en-US" altLang="en-US" sz="2400" dirty="0"/>
              <a:t>Google for converting different currencies to USD.</a:t>
            </a:r>
          </a:p>
          <a:p>
            <a:pPr eaLnBrk="1" hangingPunct="1"/>
            <a:r>
              <a:rPr lang="en-US" altLang="en-US" sz="2400" dirty="0"/>
              <a:t>Newton school Spreadsheet guidelines for presentation.</a:t>
            </a:r>
          </a:p>
          <a:p>
            <a:pPr eaLnBrk="1" hangingPunct="1"/>
            <a:r>
              <a:rPr lang="en-US" altLang="en-US" sz="2400" dirty="0"/>
              <a:t>Keynote application to make presentation.</a:t>
            </a:r>
          </a:p>
          <a:p>
            <a:pPr marL="36900" indent="0">
              <a:buNone/>
            </a:pPr>
            <a:endParaRPr lang="en-IN" dirty="0"/>
          </a:p>
        </p:txBody>
      </p:sp>
    </p:spTree>
    <p:extLst>
      <p:ext uri="{BB962C8B-B14F-4D97-AF65-F5344CB8AC3E}">
        <p14:creationId xmlns:p14="http://schemas.microsoft.com/office/powerpoint/2010/main" val="245353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9C9-895E-2D32-A0DF-5B23FCE83223}"/>
              </a:ext>
            </a:extLst>
          </p:cNvPr>
          <p:cNvSpPr>
            <a:spLocks noGrp="1"/>
          </p:cNvSpPr>
          <p:nvPr>
            <p:ph type="title"/>
          </p:nvPr>
        </p:nvSpPr>
        <p:spPr>
          <a:xfrm>
            <a:off x="765549" y="1092200"/>
            <a:ext cx="10252970" cy="4673599"/>
          </a:xfrm>
        </p:spPr>
        <p:txBody>
          <a:bodyPr/>
          <a:lstStyle/>
          <a:p>
            <a:r>
              <a:rPr lang="en-IN" dirty="0"/>
              <a:t>THANK YOU </a:t>
            </a:r>
            <a:br>
              <a:rPr lang="en-IN" dirty="0"/>
            </a:br>
            <a:endParaRPr lang="en-IN" dirty="0"/>
          </a:p>
        </p:txBody>
      </p:sp>
      <p:sp>
        <p:nvSpPr>
          <p:cNvPr id="3" name="Text Placeholder 2">
            <a:extLst>
              <a:ext uri="{FF2B5EF4-FFF2-40B4-BE49-F238E27FC236}">
                <a16:creationId xmlns:a16="http://schemas.microsoft.com/office/drawing/2014/main" id="{D3518A4B-DCF3-7F2B-5A97-19CEC987D98A}"/>
              </a:ext>
            </a:extLst>
          </p:cNvPr>
          <p:cNvSpPr>
            <a:spLocks noGrp="1"/>
          </p:cNvSpPr>
          <p:nvPr>
            <p:ph type="body" sz="half" idx="2"/>
          </p:nvPr>
        </p:nvSpPr>
        <p:spPr>
          <a:xfrm flipV="1">
            <a:off x="719830" y="596325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20363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A99D-9DE2-EA36-9887-72E95B54ED6D}"/>
              </a:ext>
            </a:extLst>
          </p:cNvPr>
          <p:cNvSpPr>
            <a:spLocks noGrp="1"/>
          </p:cNvSpPr>
          <p:nvPr>
            <p:ph type="title"/>
          </p:nvPr>
        </p:nvSpPr>
        <p:spPr>
          <a:xfrm>
            <a:off x="913795" y="609600"/>
            <a:ext cx="5289781" cy="1257300"/>
          </a:xfrm>
        </p:spPr>
        <p:txBody>
          <a:bodyPr/>
          <a:lstStyle/>
          <a:p>
            <a:r>
              <a:rPr lang="en-US" sz="4800" b="1" dirty="0"/>
              <a:t>Project Aim</a:t>
            </a:r>
            <a:endParaRPr lang="en-IN" dirty="0"/>
          </a:p>
        </p:txBody>
      </p:sp>
      <p:sp>
        <p:nvSpPr>
          <p:cNvPr id="3" name="Content Placeholder 2">
            <a:extLst>
              <a:ext uri="{FF2B5EF4-FFF2-40B4-BE49-F238E27FC236}">
                <a16:creationId xmlns:a16="http://schemas.microsoft.com/office/drawing/2014/main" id="{5CDC1F03-0DAC-4731-77AD-5F0F167D1E81}"/>
              </a:ext>
            </a:extLst>
          </p:cNvPr>
          <p:cNvSpPr>
            <a:spLocks noGrp="1"/>
          </p:cNvSpPr>
          <p:nvPr>
            <p:ph idx="1"/>
          </p:nvPr>
        </p:nvSpPr>
        <p:spPr>
          <a:xfrm>
            <a:off x="913795" y="2076450"/>
            <a:ext cx="5289781" cy="3714749"/>
          </a:xfrm>
        </p:spPr>
        <p:txBody>
          <a:bodyPr>
            <a:normAutofit/>
          </a:bodyPr>
          <a:lstStyle/>
          <a:p>
            <a:r>
              <a:rPr lang="en-GB" sz="2800" dirty="0">
                <a:solidFill>
                  <a:schemeClr val="tx1"/>
                </a:solidFill>
                <a:effectLst>
                  <a:outerShdw blurRad="38100" dist="38100" dir="2700000" algn="tl">
                    <a:srgbClr val="000000">
                      <a:alpha val="43137"/>
                    </a:srgbClr>
                  </a:outerShdw>
                </a:effectLst>
              </a:rPr>
              <a:t>To identify optimal countries and cities for opening new restaurants by analysing existing restaurant performance, market demand, and economic factors, ensuring profitable and strategic expansion.</a:t>
            </a:r>
            <a:endParaRPr lang="en-IN" dirty="0"/>
          </a:p>
        </p:txBody>
      </p:sp>
      <p:pic>
        <p:nvPicPr>
          <p:cNvPr id="5" name="Picture 4">
            <a:extLst>
              <a:ext uri="{FF2B5EF4-FFF2-40B4-BE49-F238E27FC236}">
                <a16:creationId xmlns:a16="http://schemas.microsoft.com/office/drawing/2014/main" id="{B3BCA8C0-C732-7780-6530-BC2399DAF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174" y="0"/>
            <a:ext cx="3167063" cy="6858000"/>
          </a:xfrm>
          <a:prstGeom prst="rect">
            <a:avLst/>
          </a:prstGeom>
        </p:spPr>
      </p:pic>
    </p:spTree>
    <p:extLst>
      <p:ext uri="{BB962C8B-B14F-4D97-AF65-F5344CB8AC3E}">
        <p14:creationId xmlns:p14="http://schemas.microsoft.com/office/powerpoint/2010/main" val="100627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5FAF3F-126B-DDBD-B321-95EB21C7DD9F}"/>
              </a:ext>
            </a:extLst>
          </p:cNvPr>
          <p:cNvSpPr>
            <a:spLocks noGrp="1"/>
          </p:cNvSpPr>
          <p:nvPr>
            <p:ph type="title"/>
          </p:nvPr>
        </p:nvSpPr>
        <p:spPr>
          <a:xfrm>
            <a:off x="913795" y="114300"/>
            <a:ext cx="10353762" cy="923925"/>
          </a:xfrm>
        </p:spPr>
        <p:txBody>
          <a:bodyPr>
            <a:normAutofit/>
          </a:bodyPr>
          <a:lstStyle/>
          <a:p>
            <a:pPr algn="l"/>
            <a:r>
              <a:rPr lang="en-US" b="1" dirty="0"/>
              <a:t>Data Overview</a:t>
            </a:r>
            <a:endParaRPr lang="en-IN" dirty="0"/>
          </a:p>
        </p:txBody>
      </p:sp>
      <p:sp>
        <p:nvSpPr>
          <p:cNvPr id="8" name="Content Placeholder 7">
            <a:extLst>
              <a:ext uri="{FF2B5EF4-FFF2-40B4-BE49-F238E27FC236}">
                <a16:creationId xmlns:a16="http://schemas.microsoft.com/office/drawing/2014/main" id="{25312BAB-FDA6-8994-06D4-AA065287315C}"/>
              </a:ext>
            </a:extLst>
          </p:cNvPr>
          <p:cNvSpPr>
            <a:spLocks noGrp="1"/>
          </p:cNvSpPr>
          <p:nvPr>
            <p:ph sz="half" idx="1"/>
          </p:nvPr>
        </p:nvSpPr>
        <p:spPr>
          <a:xfrm>
            <a:off x="913795" y="1038226"/>
            <a:ext cx="4697033" cy="5519592"/>
          </a:xfrm>
        </p:spPr>
        <p:txBody>
          <a:bodyPr>
            <a:normAutofit fontScale="62500" lnSpcReduction="20000"/>
          </a:bodyPr>
          <a:lstStyle/>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Restaurant ID: </a:t>
            </a:r>
            <a:r>
              <a:rPr lang="en-US" sz="2400" b="0" i="0" u="none" strike="noStrike" cap="none" dirty="0">
                <a:solidFill>
                  <a:schemeClr val="tx1"/>
                </a:solidFill>
                <a:latin typeface="Lato"/>
                <a:ea typeface="Lato"/>
                <a:cs typeface="Lato"/>
                <a:sym typeface="Lato"/>
              </a:rPr>
              <a:t>Unique identifier for each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Restaurant Name: </a:t>
            </a:r>
            <a:r>
              <a:rPr lang="en-US" sz="2400" b="0" i="0" u="none" strike="noStrike" cap="none" dirty="0">
                <a:solidFill>
                  <a:schemeClr val="tx1"/>
                </a:solidFill>
                <a:latin typeface="Lato"/>
                <a:ea typeface="Lato"/>
                <a:cs typeface="Lato"/>
                <a:sym typeface="Lato"/>
              </a:rPr>
              <a:t>The name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CountryCode: </a:t>
            </a:r>
            <a:r>
              <a:rPr lang="en-US" sz="2400" b="0" i="0" u="none" strike="noStrike" cap="none" dirty="0">
                <a:solidFill>
                  <a:schemeClr val="tx1"/>
                </a:solidFill>
                <a:latin typeface="Lato"/>
                <a:ea typeface="Lato"/>
                <a:cs typeface="Lato"/>
                <a:sym typeface="Lato"/>
              </a:rPr>
              <a:t>Country code of the location where the restaurant is situated.</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City: </a:t>
            </a:r>
            <a:r>
              <a:rPr lang="en-US" sz="2400" b="0" i="0" u="none" strike="noStrike" cap="none" dirty="0">
                <a:solidFill>
                  <a:schemeClr val="tx1"/>
                </a:solidFill>
                <a:latin typeface="Lato"/>
                <a:ea typeface="Lato"/>
                <a:cs typeface="Lato"/>
                <a:sym typeface="Lato"/>
              </a:rPr>
              <a:t>The city where the restaurant is located.</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Address: </a:t>
            </a:r>
            <a:r>
              <a:rPr lang="en-US" sz="2400" b="0" i="0" u="none" strike="noStrike" cap="none" dirty="0">
                <a:solidFill>
                  <a:schemeClr val="tx1"/>
                </a:solidFill>
                <a:latin typeface="Lato"/>
                <a:ea typeface="Lato"/>
                <a:cs typeface="Lato"/>
                <a:sym typeface="Lato"/>
              </a:rPr>
              <a:t>The specific address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Locality: </a:t>
            </a:r>
            <a:r>
              <a:rPr lang="en-US" sz="2400" b="0" i="0" u="none" strike="noStrike" cap="none" dirty="0">
                <a:solidFill>
                  <a:schemeClr val="tx1"/>
                </a:solidFill>
                <a:latin typeface="Lato"/>
                <a:ea typeface="Lato"/>
                <a:cs typeface="Lato"/>
                <a:sym typeface="Lato"/>
              </a:rPr>
              <a:t>The locality or neighborhood where the restaurant is situated.</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Locality Verbose: </a:t>
            </a:r>
            <a:r>
              <a:rPr lang="en-US" sz="2400" b="0" i="0" u="none" strike="noStrike" cap="none" dirty="0">
                <a:solidFill>
                  <a:schemeClr val="tx1"/>
                </a:solidFill>
                <a:latin typeface="Lato"/>
                <a:ea typeface="Lato"/>
                <a:cs typeface="Lato"/>
                <a:sym typeface="Lato"/>
              </a:rPr>
              <a:t>Detailed information about the locality.</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Longitude: </a:t>
            </a:r>
            <a:r>
              <a:rPr lang="en-US" sz="2400" b="0" i="0" u="none" strike="noStrike" cap="none" dirty="0">
                <a:solidFill>
                  <a:schemeClr val="tx1"/>
                </a:solidFill>
                <a:latin typeface="Lato"/>
                <a:ea typeface="Lato"/>
                <a:cs typeface="Lato"/>
                <a:sym typeface="Lato"/>
              </a:rPr>
              <a:t>The geographical longitude coordinate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Latitude: </a:t>
            </a:r>
            <a:r>
              <a:rPr lang="en-US" sz="2400" b="0" i="0" u="none" strike="noStrike" cap="none" dirty="0">
                <a:solidFill>
                  <a:schemeClr val="tx1"/>
                </a:solidFill>
                <a:latin typeface="Lato"/>
                <a:ea typeface="Lato"/>
                <a:cs typeface="Lato"/>
                <a:sym typeface="Lato"/>
              </a:rPr>
              <a:t>The geographical latitude coordinate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Cuisines: </a:t>
            </a:r>
            <a:r>
              <a:rPr lang="en-US" sz="2400" b="0" i="0" u="none" strike="noStrike" cap="none" dirty="0">
                <a:solidFill>
                  <a:schemeClr val="tx1"/>
                </a:solidFill>
                <a:latin typeface="Lato"/>
                <a:ea typeface="Lato"/>
                <a:cs typeface="Lato"/>
                <a:sym typeface="Lato"/>
              </a:rPr>
              <a:t>The type of cuisine offered by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Currency: </a:t>
            </a:r>
            <a:r>
              <a:rPr lang="en-US" sz="2400" b="0" i="0" u="none" strike="noStrike" cap="none" dirty="0">
                <a:solidFill>
                  <a:schemeClr val="tx1"/>
                </a:solidFill>
                <a:latin typeface="Lato"/>
                <a:ea typeface="Lato"/>
                <a:cs typeface="Lato"/>
                <a:sym typeface="Lato"/>
              </a:rPr>
              <a:t>The currency used for transactions in the restaurant.</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Country: </a:t>
            </a:r>
            <a:r>
              <a:rPr lang="en-US" sz="2400" i="0" u="none" strike="noStrike" cap="none" dirty="0">
                <a:solidFill>
                  <a:schemeClr val="tx1"/>
                </a:solidFill>
                <a:latin typeface="Lato"/>
                <a:ea typeface="Lato"/>
                <a:cs typeface="Lato"/>
                <a:sym typeface="Lato"/>
              </a:rPr>
              <a:t>The country of restaurant located.</a:t>
            </a:r>
            <a:endParaRPr lang="en-US" sz="2400" b="1" i="0" u="none" strike="noStrike" cap="none" dirty="0">
              <a:solidFill>
                <a:schemeClr val="tx1"/>
              </a:solidFill>
              <a:latin typeface="Lato"/>
              <a:ea typeface="Lato"/>
              <a:cs typeface="Lato"/>
              <a:sym typeface="Lato"/>
            </a:endParaRP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endParaRPr lang="en-IN" sz="2400" b="0" i="0" u="none" strike="noStrike" cap="none" dirty="0">
              <a:solidFill>
                <a:schemeClr val="tx1"/>
              </a:solidFill>
              <a:latin typeface="Lato"/>
              <a:ea typeface="Lato"/>
              <a:cs typeface="Lato"/>
              <a:sym typeface="Lato"/>
            </a:endParaRPr>
          </a:p>
        </p:txBody>
      </p:sp>
      <p:sp>
        <p:nvSpPr>
          <p:cNvPr id="9" name="Content Placeholder 8">
            <a:extLst>
              <a:ext uri="{FF2B5EF4-FFF2-40B4-BE49-F238E27FC236}">
                <a16:creationId xmlns:a16="http://schemas.microsoft.com/office/drawing/2014/main" id="{BE99B04E-B1D3-BC5A-F05E-63FFE47182AF}"/>
              </a:ext>
            </a:extLst>
          </p:cNvPr>
          <p:cNvSpPr>
            <a:spLocks noGrp="1"/>
          </p:cNvSpPr>
          <p:nvPr>
            <p:ph sz="half" idx="2"/>
          </p:nvPr>
        </p:nvSpPr>
        <p:spPr>
          <a:xfrm>
            <a:off x="6090676" y="995363"/>
            <a:ext cx="5656729" cy="5638800"/>
          </a:xfrm>
        </p:spPr>
        <p:txBody>
          <a:bodyPr>
            <a:normAutofit fontScale="62500" lnSpcReduction="20000"/>
          </a:bodyPr>
          <a:lstStyle/>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err="1">
                <a:solidFill>
                  <a:schemeClr val="tx1"/>
                </a:solidFill>
                <a:latin typeface="Lato"/>
                <a:ea typeface="Lato"/>
                <a:cs typeface="Lato"/>
                <a:sym typeface="Lato"/>
              </a:rPr>
              <a:t>Average_Cost_for_two</a:t>
            </a:r>
            <a:r>
              <a:rPr lang="en-US" sz="2400" b="1" i="0" u="none" strike="noStrike" cap="none" dirty="0">
                <a:solidFill>
                  <a:schemeClr val="tx1"/>
                </a:solidFill>
                <a:latin typeface="Lato"/>
                <a:ea typeface="Lato"/>
                <a:cs typeface="Lato"/>
                <a:sym typeface="Lato"/>
              </a:rPr>
              <a:t> in USD</a:t>
            </a:r>
            <a:r>
              <a:rPr lang="en-US" sz="2400" b="1" dirty="0">
                <a:solidFill>
                  <a:schemeClr val="tx1"/>
                </a:solidFill>
                <a:latin typeface="Lato"/>
                <a:ea typeface="Lato"/>
                <a:cs typeface="Lato"/>
                <a:sym typeface="Lato"/>
              </a:rPr>
              <a:t>: </a:t>
            </a:r>
            <a:r>
              <a:rPr lang="en-US" sz="2400" dirty="0">
                <a:solidFill>
                  <a:schemeClr val="tx1"/>
                </a:solidFill>
                <a:latin typeface="Lato"/>
                <a:ea typeface="Lato"/>
                <a:cs typeface="Lato"/>
                <a:sym typeface="Lato"/>
              </a:rPr>
              <a:t>The Price has been converted to USD.</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err="1">
                <a:solidFill>
                  <a:schemeClr val="tx1"/>
                </a:solidFill>
                <a:latin typeface="Lato"/>
                <a:ea typeface="Lato"/>
                <a:cs typeface="Lato"/>
                <a:sym typeface="Lato"/>
              </a:rPr>
              <a:t>Average_Cost_for_two</a:t>
            </a:r>
            <a:r>
              <a:rPr lang="en-US" sz="2400" b="1" i="0" u="none" strike="noStrike" cap="none" dirty="0">
                <a:solidFill>
                  <a:schemeClr val="tx1"/>
                </a:solidFill>
                <a:latin typeface="Lato"/>
                <a:ea typeface="Lato"/>
                <a:cs typeface="Lato"/>
                <a:sym typeface="Lato"/>
              </a:rPr>
              <a:t> in RS</a:t>
            </a:r>
            <a:r>
              <a:rPr lang="en-US" sz="2400" b="1" dirty="0">
                <a:solidFill>
                  <a:schemeClr val="tx1"/>
                </a:solidFill>
                <a:latin typeface="Lato"/>
                <a:ea typeface="Lato"/>
                <a:cs typeface="Lato"/>
                <a:sym typeface="Lato"/>
              </a:rPr>
              <a:t>: </a:t>
            </a:r>
            <a:r>
              <a:rPr lang="en-US" sz="2400" dirty="0">
                <a:solidFill>
                  <a:schemeClr val="tx1"/>
                </a:solidFill>
                <a:latin typeface="Lato"/>
                <a:ea typeface="Lato"/>
                <a:cs typeface="Lato"/>
                <a:sym typeface="Lato"/>
              </a:rPr>
              <a:t>The Price has been converted to INR.</a:t>
            </a:r>
            <a:endParaRPr lang="en-US" sz="2400" b="1" i="0" u="none" strike="noStrike" cap="none" dirty="0">
              <a:solidFill>
                <a:schemeClr val="tx1"/>
              </a:solidFill>
              <a:latin typeface="Lato"/>
              <a:ea typeface="Lato"/>
              <a:cs typeface="Lato"/>
              <a:sym typeface="Lato"/>
            </a:endParaRP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Has_Table_booking: </a:t>
            </a:r>
            <a:r>
              <a:rPr lang="en-US" sz="2400" b="0" i="0" u="none" strike="noStrike" cap="none" dirty="0">
                <a:solidFill>
                  <a:schemeClr val="tx1"/>
                </a:solidFill>
                <a:latin typeface="Lato"/>
                <a:ea typeface="Lato"/>
                <a:cs typeface="Lato"/>
                <a:sym typeface="Lato"/>
              </a:rPr>
              <a:t>Indicates whether the restaurant has a table booking option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Has_Online_delivery: </a:t>
            </a:r>
            <a:r>
              <a:rPr lang="en-US" sz="2400" b="0" i="0" u="none" strike="noStrike" cap="none" dirty="0">
                <a:solidFill>
                  <a:schemeClr val="tx1"/>
                </a:solidFill>
                <a:latin typeface="Lato"/>
                <a:ea typeface="Lato"/>
                <a:cs typeface="Lato"/>
                <a:sym typeface="Lato"/>
              </a:rPr>
              <a:t>Indicates whether the restaurant offers online delivery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Is_delivering_now: </a:t>
            </a:r>
            <a:r>
              <a:rPr lang="en-US" sz="2400" b="0" i="0" u="none" strike="noStrike" cap="none" dirty="0">
                <a:solidFill>
                  <a:schemeClr val="tx1"/>
                </a:solidFill>
                <a:latin typeface="Lato"/>
                <a:ea typeface="Lato"/>
                <a:cs typeface="Lato"/>
                <a:sym typeface="Lato"/>
              </a:rPr>
              <a:t>Indicates whether the restaurant is currently delivering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Switch_to_order_menu: </a:t>
            </a:r>
            <a:r>
              <a:rPr lang="en-US" sz="2400" b="0" i="0" u="none" strike="noStrike" cap="none" dirty="0">
                <a:solidFill>
                  <a:schemeClr val="tx1"/>
                </a:solidFill>
                <a:latin typeface="Lato"/>
                <a:ea typeface="Lato"/>
                <a:cs typeface="Lato"/>
                <a:sym typeface="Lato"/>
              </a:rPr>
              <a:t>Indicates whether users can switch to the order menu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Price_range: </a:t>
            </a:r>
            <a:r>
              <a:rPr lang="en-US" sz="2400" b="0" i="0" u="none" strike="noStrike" cap="none" dirty="0">
                <a:solidFill>
                  <a:schemeClr val="tx1"/>
                </a:solidFill>
                <a:latin typeface="Lato"/>
                <a:ea typeface="Lato"/>
                <a:cs typeface="Lato"/>
                <a:sym typeface="Lato"/>
              </a:rPr>
              <a:t>A numeric value indicating the price range category of the restaurant.</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Votes: </a:t>
            </a:r>
            <a:r>
              <a:rPr lang="en-US" sz="2400" b="0" i="0" u="none" strike="noStrike" cap="none" dirty="0">
                <a:solidFill>
                  <a:schemeClr val="tx1"/>
                </a:solidFill>
                <a:latin typeface="Lato"/>
                <a:ea typeface="Lato"/>
                <a:cs typeface="Lato"/>
                <a:sym typeface="Lato"/>
              </a:rPr>
              <a:t>The number of votes or ratings/(feedback) received by the restaurant.</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Average_Cost_for_two: </a:t>
            </a:r>
            <a:r>
              <a:rPr lang="en-US" sz="2400" b="0" i="0" u="none" strike="noStrike" cap="none" dirty="0">
                <a:solidFill>
                  <a:schemeClr val="tx1"/>
                </a:solidFill>
                <a:latin typeface="Lato"/>
                <a:ea typeface="Lato"/>
                <a:cs typeface="Lato"/>
                <a:sym typeface="Lato"/>
              </a:rPr>
              <a:t>The average cost for two people dining at the restaurant.</a:t>
            </a:r>
          </a:p>
          <a:p>
            <a:pPr marL="495300" indent="-342900">
              <a:lnSpc>
                <a:spcPct val="115000"/>
              </a:lnSpc>
              <a:spcBef>
                <a:spcPts val="0"/>
              </a:spcBef>
              <a:spcAft>
                <a:spcPts val="0"/>
              </a:spcAft>
              <a:buClr>
                <a:schemeClr val="tx1"/>
              </a:buClr>
              <a:buSzPts val="1200"/>
              <a:buFont typeface="Arial" panose="020B0604020202020204" pitchFamily="34" charset="0"/>
              <a:buChar char="•"/>
            </a:pPr>
            <a:r>
              <a:rPr lang="en-US" sz="2400" b="1" i="0" u="none" strike="noStrike" cap="none" dirty="0">
                <a:solidFill>
                  <a:schemeClr val="tx1"/>
                </a:solidFill>
                <a:latin typeface="Lato"/>
                <a:ea typeface="Lato"/>
                <a:cs typeface="Lato"/>
                <a:sym typeface="Lato"/>
              </a:rPr>
              <a:t>Rating</a:t>
            </a:r>
            <a:r>
              <a:rPr lang="en-US" sz="2000" b="1" i="0" u="none" strike="noStrike" cap="none" dirty="0">
                <a:solidFill>
                  <a:schemeClr val="tx1"/>
                </a:solidFill>
                <a:latin typeface="Lato"/>
                <a:ea typeface="Lato"/>
                <a:cs typeface="Lato"/>
                <a:sym typeface="Lato"/>
              </a:rPr>
              <a:t>: </a:t>
            </a:r>
            <a:r>
              <a:rPr lang="en-US" sz="2000" b="0" i="0" u="none" strike="noStrike" cap="none" dirty="0">
                <a:solidFill>
                  <a:schemeClr val="tx1"/>
                </a:solidFill>
                <a:latin typeface="Lato"/>
                <a:ea typeface="Lato"/>
                <a:cs typeface="Lato"/>
                <a:sym typeface="Lato"/>
              </a:rPr>
              <a:t>The overall rating of the restaurant is based on user reviews.</a:t>
            </a:r>
          </a:p>
          <a:p>
            <a:pPr marL="495300" indent="-342900">
              <a:lnSpc>
                <a:spcPct val="115000"/>
              </a:lnSpc>
              <a:spcBef>
                <a:spcPts val="0"/>
              </a:spcBef>
              <a:spcAft>
                <a:spcPts val="0"/>
              </a:spcAft>
              <a:buClr>
                <a:schemeClr val="tx1"/>
              </a:buClr>
              <a:buSzPts val="1200"/>
              <a:buFont typeface="Arial" panose="020B0604020202020204" pitchFamily="34" charset="0"/>
              <a:buChar char="•"/>
            </a:pPr>
            <a:r>
              <a:rPr lang="en-US" sz="2400" b="1" i="0" u="none" strike="noStrike" cap="none" dirty="0" err="1">
                <a:solidFill>
                  <a:schemeClr val="tx1"/>
                </a:solidFill>
                <a:latin typeface="Lato"/>
                <a:ea typeface="Lato"/>
                <a:cs typeface="Lato"/>
                <a:sym typeface="Lato"/>
              </a:rPr>
              <a:t>Datekey</a:t>
            </a:r>
            <a:r>
              <a:rPr lang="en-US" sz="2000" b="1" i="0" u="none" strike="noStrike" cap="none" dirty="0" err="1">
                <a:solidFill>
                  <a:schemeClr val="tx1"/>
                </a:solidFill>
                <a:latin typeface="Lato"/>
                <a:ea typeface="Lato"/>
                <a:cs typeface="Lato"/>
                <a:sym typeface="Lato"/>
              </a:rPr>
              <a:t>_</a:t>
            </a:r>
            <a:r>
              <a:rPr lang="en-US" sz="2400" b="1" i="0" u="none" strike="noStrike" cap="none" dirty="0" err="1">
                <a:solidFill>
                  <a:schemeClr val="tx1"/>
                </a:solidFill>
                <a:latin typeface="Lato"/>
                <a:ea typeface="Lato"/>
                <a:cs typeface="Lato"/>
                <a:sym typeface="Lato"/>
              </a:rPr>
              <a:t>opening</a:t>
            </a:r>
            <a:r>
              <a:rPr lang="en-US" sz="2000" b="1" i="0" u="none" strike="noStrike" cap="none" dirty="0">
                <a:solidFill>
                  <a:schemeClr val="tx1"/>
                </a:solidFill>
                <a:latin typeface="Lato"/>
                <a:ea typeface="Lato"/>
                <a:cs typeface="Lato"/>
                <a:sym typeface="Lato"/>
              </a:rPr>
              <a:t>: </a:t>
            </a:r>
            <a:r>
              <a:rPr lang="en-US" sz="2000" b="0" i="0" u="none" strike="noStrike" cap="none" dirty="0">
                <a:solidFill>
                  <a:schemeClr val="tx1"/>
                </a:solidFill>
                <a:latin typeface="Lato"/>
                <a:ea typeface="Lato"/>
                <a:cs typeface="Lato"/>
                <a:sym typeface="Lato"/>
              </a:rPr>
              <a:t>The date when the restaurant was opened.</a:t>
            </a:r>
          </a:p>
          <a:p>
            <a:pPr marL="495300" indent="-342900">
              <a:lnSpc>
                <a:spcPct val="115000"/>
              </a:lnSpc>
              <a:spcBef>
                <a:spcPts val="0"/>
              </a:spcBef>
              <a:spcAft>
                <a:spcPts val="0"/>
              </a:spcAft>
              <a:buClr>
                <a:schemeClr val="tx1"/>
              </a:buClr>
              <a:buSzPts val="1200"/>
              <a:buFont typeface="Arial" panose="020B0604020202020204" pitchFamily="34" charset="0"/>
              <a:buChar char="•"/>
            </a:pPr>
            <a:r>
              <a:rPr lang="en-US" sz="2400" b="1" i="0" u="none" strike="noStrike" cap="none" dirty="0">
                <a:solidFill>
                  <a:schemeClr val="tx1"/>
                </a:solidFill>
                <a:latin typeface="Lato"/>
                <a:ea typeface="Lato"/>
                <a:cs typeface="Lato"/>
                <a:sym typeface="Lato"/>
              </a:rPr>
              <a:t>Year</a:t>
            </a:r>
            <a:r>
              <a:rPr lang="en-US" sz="2400" b="1" dirty="0">
                <a:solidFill>
                  <a:schemeClr val="tx1"/>
                </a:solidFill>
                <a:latin typeface="Lato"/>
                <a:ea typeface="Lato"/>
                <a:cs typeface="Lato"/>
                <a:sym typeface="Lato"/>
              </a:rPr>
              <a:t>s: </a:t>
            </a:r>
            <a:r>
              <a:rPr lang="en-US" sz="2400" dirty="0">
                <a:solidFill>
                  <a:schemeClr val="tx1"/>
                </a:solidFill>
                <a:latin typeface="Lato"/>
                <a:ea typeface="Lato"/>
                <a:cs typeface="Lato"/>
                <a:sym typeface="Lato"/>
              </a:rPr>
              <a:t>The year of restaurant opened.</a:t>
            </a:r>
            <a:endParaRPr lang="en-US" sz="2400" b="1" dirty="0">
              <a:solidFill>
                <a:schemeClr val="tx1"/>
              </a:solidFill>
              <a:latin typeface="Lato"/>
              <a:ea typeface="Lato"/>
              <a:cs typeface="Lato"/>
              <a:sym typeface="Lato"/>
            </a:endParaRPr>
          </a:p>
          <a:p>
            <a:pPr marL="152400" indent="0">
              <a:lnSpc>
                <a:spcPct val="115000"/>
              </a:lnSpc>
              <a:spcBef>
                <a:spcPts val="0"/>
              </a:spcBef>
              <a:spcAft>
                <a:spcPts val="0"/>
              </a:spcAft>
              <a:buClr>
                <a:schemeClr val="tx1"/>
              </a:buClr>
              <a:buSzPts val="1200"/>
              <a:buNone/>
            </a:pPr>
            <a:endParaRPr lang="en-US" sz="2400" b="1"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US" sz="2000" b="1"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US" sz="2000" b="0"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IN" sz="2000" b="0"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US" sz="2000" b="0" i="0" u="none" strike="noStrike" cap="none" dirty="0">
              <a:solidFill>
                <a:schemeClr val="tx1"/>
              </a:solidFill>
              <a:latin typeface="Lato"/>
              <a:ea typeface="Lato"/>
              <a:cs typeface="Lato"/>
              <a:sym typeface="Lato"/>
            </a:endParaRPr>
          </a:p>
        </p:txBody>
      </p:sp>
    </p:spTree>
    <p:extLst>
      <p:ext uri="{BB962C8B-B14F-4D97-AF65-F5344CB8AC3E}">
        <p14:creationId xmlns:p14="http://schemas.microsoft.com/office/powerpoint/2010/main" val="30769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E3312C-0056-7ADF-2301-42FF5CA49D6E}"/>
              </a:ext>
            </a:extLst>
          </p:cNvPr>
          <p:cNvSpPr>
            <a:spLocks noGrp="1"/>
          </p:cNvSpPr>
          <p:nvPr>
            <p:ph type="title"/>
          </p:nvPr>
        </p:nvSpPr>
        <p:spPr>
          <a:xfrm>
            <a:off x="913795" y="609600"/>
            <a:ext cx="4147732" cy="1117600"/>
          </a:xfrm>
        </p:spPr>
        <p:txBody>
          <a:bodyPr>
            <a:normAutofit/>
          </a:bodyPr>
          <a:lstStyle/>
          <a:p>
            <a:r>
              <a:rPr lang="en-GB" sz="3200" b="1" dirty="0"/>
              <a:t>Key Statistics from Zomato Global Analysis</a:t>
            </a:r>
            <a:endParaRPr lang="en-IN" sz="3200" b="1" dirty="0"/>
          </a:p>
        </p:txBody>
      </p:sp>
      <p:sp>
        <p:nvSpPr>
          <p:cNvPr id="10" name="Text Placeholder 9">
            <a:extLst>
              <a:ext uri="{FF2B5EF4-FFF2-40B4-BE49-F238E27FC236}">
                <a16:creationId xmlns:a16="http://schemas.microsoft.com/office/drawing/2014/main" id="{BCAB1F5F-EC56-26FE-AC27-1E70A6331182}"/>
              </a:ext>
            </a:extLst>
          </p:cNvPr>
          <p:cNvSpPr>
            <a:spLocks noGrp="1"/>
          </p:cNvSpPr>
          <p:nvPr>
            <p:ph type="body" sz="half" idx="2"/>
          </p:nvPr>
        </p:nvSpPr>
        <p:spPr>
          <a:xfrm>
            <a:off x="913795" y="1976581"/>
            <a:ext cx="4498714" cy="3879273"/>
          </a:xfrm>
        </p:spPr>
        <p:txBody>
          <a:bodyPr>
            <a:normAutofit/>
          </a:bodyPr>
          <a:lstStyle/>
          <a:p>
            <a:pPr marL="285750" indent="-285750" algn="l">
              <a:buFont typeface="Wingdings" panose="05000000000000000000" pitchFamily="2" charset="2"/>
              <a:buChar char="q"/>
            </a:pPr>
            <a:r>
              <a:rPr lang="en-GB" sz="1800" dirty="0"/>
              <a:t>Total Number of Restaurants: 9,551 restaurants from various countries around the world.</a:t>
            </a:r>
          </a:p>
          <a:p>
            <a:pPr marL="285750" indent="-285750" algn="l">
              <a:buFont typeface="Wingdings" panose="05000000000000000000" pitchFamily="2" charset="2"/>
              <a:buChar char="q"/>
            </a:pPr>
            <a:r>
              <a:rPr lang="en-GB" sz="1800" dirty="0"/>
              <a:t>Total Number of Cuisines: 1,825 cuisines from various restaurants across different countries and states.</a:t>
            </a:r>
          </a:p>
          <a:p>
            <a:pPr marL="285750" indent="-285750" algn="l">
              <a:buFont typeface="Wingdings" panose="05000000000000000000" pitchFamily="2" charset="2"/>
              <a:buChar char="q"/>
            </a:pPr>
            <a:r>
              <a:rPr lang="en-GB" sz="1800" dirty="0"/>
              <a:t>Total Number of Cities: 141 cities have been analysed from 15 countries.</a:t>
            </a:r>
          </a:p>
          <a:p>
            <a:pPr marL="285750" indent="-285750" algn="l">
              <a:buFont typeface="Wingdings" panose="05000000000000000000" pitchFamily="2" charset="2"/>
              <a:buChar char="q"/>
            </a:pPr>
            <a:r>
              <a:rPr lang="en-GB" sz="1800" dirty="0"/>
              <a:t>Total Number of Votes: 1,498,645 votes were cast in the review system to generate feedback.</a:t>
            </a:r>
            <a:endParaRPr lang="en-IN" sz="1800" dirty="0"/>
          </a:p>
        </p:txBody>
      </p:sp>
      <p:pic>
        <p:nvPicPr>
          <p:cNvPr id="12" name="Picture 11">
            <a:extLst>
              <a:ext uri="{FF2B5EF4-FFF2-40B4-BE49-F238E27FC236}">
                <a16:creationId xmlns:a16="http://schemas.microsoft.com/office/drawing/2014/main" id="{D876F34C-67FB-DC62-87BC-98E8B9878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945" y="406399"/>
            <a:ext cx="6493163" cy="5966691"/>
          </a:xfrm>
          <a:prstGeom prst="rect">
            <a:avLst/>
          </a:prstGeom>
          <a:ln>
            <a:noFill/>
          </a:ln>
          <a:effectLst>
            <a:softEdge rad="112500"/>
          </a:effectLst>
        </p:spPr>
      </p:pic>
    </p:spTree>
    <p:extLst>
      <p:ext uri="{BB962C8B-B14F-4D97-AF65-F5344CB8AC3E}">
        <p14:creationId xmlns:p14="http://schemas.microsoft.com/office/powerpoint/2010/main" val="215772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AE653-DD1B-C49C-F39E-93E681B88B80}"/>
              </a:ext>
            </a:extLst>
          </p:cNvPr>
          <p:cNvSpPr>
            <a:spLocks noGrp="1"/>
          </p:cNvSpPr>
          <p:nvPr>
            <p:ph type="title"/>
          </p:nvPr>
        </p:nvSpPr>
        <p:spPr>
          <a:xfrm>
            <a:off x="913795" y="129309"/>
            <a:ext cx="5707899" cy="1256145"/>
          </a:xfrm>
        </p:spPr>
        <p:txBody>
          <a:bodyPr/>
          <a:lstStyle/>
          <a:p>
            <a:r>
              <a:rPr lang="en-US" sz="3600" b="1" dirty="0"/>
              <a:t>Data Cleaning and Processing</a:t>
            </a:r>
            <a:endParaRPr lang="en-IN" sz="3600" dirty="0"/>
          </a:p>
        </p:txBody>
      </p:sp>
      <p:pic>
        <p:nvPicPr>
          <p:cNvPr id="10" name="Picture Placeholder 9">
            <a:extLst>
              <a:ext uri="{FF2B5EF4-FFF2-40B4-BE49-F238E27FC236}">
                <a16:creationId xmlns:a16="http://schemas.microsoft.com/office/drawing/2014/main" id="{4738B064-22EC-021B-A055-67471F1C35A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972" r="26972"/>
          <a:stretch>
            <a:fillRect/>
          </a:stretch>
        </p:blipFill>
        <p:spPr>
          <a:xfrm>
            <a:off x="7747351" y="665019"/>
            <a:ext cx="3275751" cy="49128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Text Placeholder 6">
            <a:extLst>
              <a:ext uri="{FF2B5EF4-FFF2-40B4-BE49-F238E27FC236}">
                <a16:creationId xmlns:a16="http://schemas.microsoft.com/office/drawing/2014/main" id="{A8CAF6F5-9465-DEDB-4975-30176CD47AC0}"/>
              </a:ext>
            </a:extLst>
          </p:cNvPr>
          <p:cNvSpPr>
            <a:spLocks noGrp="1"/>
          </p:cNvSpPr>
          <p:nvPr>
            <p:ph type="body" sz="half" idx="2"/>
          </p:nvPr>
        </p:nvSpPr>
        <p:spPr>
          <a:xfrm>
            <a:off x="598093" y="1671782"/>
            <a:ext cx="6541616" cy="4728095"/>
          </a:xfrm>
        </p:spPr>
        <p:txBody>
          <a:bodyPr>
            <a:normAutofit/>
          </a:bodyPr>
          <a:lstStyle/>
          <a:p>
            <a:pPr marL="285750" indent="-285750" algn="l">
              <a:buFont typeface="Arial" panose="020B0604020202020204" pitchFamily="34" charset="0"/>
              <a:buChar char="•"/>
            </a:pPr>
            <a:r>
              <a:rPr lang="en-GB" sz="2000" dirty="0"/>
              <a:t>Treated the missing values in the 'Cuisines' column for the USA.</a:t>
            </a:r>
          </a:p>
          <a:p>
            <a:pPr marL="285750" indent="-285750" algn="l">
              <a:buFont typeface="Arial" panose="020B0604020202020204" pitchFamily="34" charset="0"/>
              <a:buChar char="•"/>
            </a:pPr>
            <a:r>
              <a:rPr lang="en-GB" sz="2000" dirty="0"/>
              <a:t>Standardized the date format.</a:t>
            </a:r>
          </a:p>
          <a:p>
            <a:pPr marL="285750" indent="-285750" algn="l">
              <a:buFont typeface="Arial" panose="020B0604020202020204" pitchFamily="34" charset="0"/>
              <a:buChar char="•"/>
            </a:pPr>
            <a:r>
              <a:rPr lang="en-GB" sz="2000" dirty="0"/>
              <a:t>Processed various currencies and converted them into INR and USD for comparison.</a:t>
            </a:r>
          </a:p>
          <a:p>
            <a:pPr marL="285750" indent="-285750" algn="l">
              <a:buFont typeface="Arial" panose="020B0604020202020204" pitchFamily="34" charset="0"/>
              <a:buChar char="•"/>
            </a:pPr>
            <a:r>
              <a:rPr lang="en-GB" sz="2000" dirty="0"/>
              <a:t>Created new columns for year from the date for better visualization.</a:t>
            </a:r>
          </a:p>
          <a:p>
            <a:pPr marL="285750" indent="-285750" algn="l">
              <a:buFont typeface="Arial" panose="020B0604020202020204" pitchFamily="34" charset="0"/>
              <a:buChar char="•"/>
            </a:pPr>
            <a:r>
              <a:rPr lang="en-GB" sz="2000" dirty="0"/>
              <a:t>Merged the respective currency with its associated cost using string operations.</a:t>
            </a:r>
          </a:p>
          <a:p>
            <a:pPr marL="285750" indent="-285750" algn="l">
              <a:buFont typeface="Arial" panose="020B0604020202020204" pitchFamily="34" charset="0"/>
              <a:buChar char="•"/>
            </a:pPr>
            <a:r>
              <a:rPr lang="en-GB" sz="2000" dirty="0"/>
              <a:t>Used LOOKUP functions to fetch the appropriate country codes.</a:t>
            </a:r>
            <a:endParaRPr lang="en-IN" sz="2000" dirty="0"/>
          </a:p>
        </p:txBody>
      </p:sp>
    </p:spTree>
    <p:extLst>
      <p:ext uri="{BB962C8B-B14F-4D97-AF65-F5344CB8AC3E}">
        <p14:creationId xmlns:p14="http://schemas.microsoft.com/office/powerpoint/2010/main" val="122664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05E4-1693-2305-D090-8FEAA23A4510}"/>
              </a:ext>
            </a:extLst>
          </p:cNvPr>
          <p:cNvSpPr>
            <a:spLocks noGrp="1"/>
          </p:cNvSpPr>
          <p:nvPr>
            <p:ph type="title"/>
          </p:nvPr>
        </p:nvSpPr>
        <p:spPr>
          <a:xfrm>
            <a:off x="424874" y="152401"/>
            <a:ext cx="2863272" cy="582705"/>
          </a:xfrm>
        </p:spPr>
        <p:txBody>
          <a:bodyPr/>
          <a:lstStyle/>
          <a:p>
            <a:r>
              <a:rPr lang="en-US" b="1" dirty="0"/>
              <a:t>Methodology</a:t>
            </a:r>
            <a:endParaRPr lang="en-IN" dirty="0"/>
          </a:p>
        </p:txBody>
      </p:sp>
      <p:pic>
        <p:nvPicPr>
          <p:cNvPr id="6" name="Picture Placeholder 5">
            <a:extLst>
              <a:ext uri="{FF2B5EF4-FFF2-40B4-BE49-F238E27FC236}">
                <a16:creationId xmlns:a16="http://schemas.microsoft.com/office/drawing/2014/main" id="{9C0843F7-17A0-645D-FB95-7AF305EF50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993" r="27993"/>
          <a:stretch>
            <a:fillRect/>
          </a:stretch>
        </p:blipFill>
        <p:spPr>
          <a:xfrm>
            <a:off x="7804728" y="643630"/>
            <a:ext cx="3749964" cy="491282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2EFFE6C7-5C9B-C706-2225-901A4AF0761F}"/>
              </a:ext>
            </a:extLst>
          </p:cNvPr>
          <p:cNvSpPr>
            <a:spLocks noGrp="1"/>
          </p:cNvSpPr>
          <p:nvPr>
            <p:ph type="body" sz="half" idx="2"/>
          </p:nvPr>
        </p:nvSpPr>
        <p:spPr>
          <a:xfrm>
            <a:off x="424874" y="735106"/>
            <a:ext cx="6854468" cy="5721111"/>
          </a:xfrm>
        </p:spPr>
        <p:txBody>
          <a:bodyPr>
            <a:normAutofit fontScale="92500"/>
          </a:bodyPr>
          <a:lstStyle/>
          <a:p>
            <a:pPr marL="285750" indent="-285750" algn="l">
              <a:buFont typeface="Wingdings" panose="05000000000000000000" pitchFamily="2" charset="2"/>
              <a:buChar char="ü"/>
            </a:pPr>
            <a:r>
              <a:rPr lang="en-US" sz="2200" b="1" dirty="0"/>
              <a:t>Missing value treatment</a:t>
            </a:r>
            <a:r>
              <a:rPr lang="en-US" sz="2000" b="1" dirty="0"/>
              <a:t>:- </a:t>
            </a:r>
            <a:r>
              <a:rPr lang="en-US" sz="2000" dirty="0"/>
              <a:t>Using pivot table, Taking top 10 Cuisines count , Sorting in </a:t>
            </a:r>
            <a:r>
              <a:rPr lang="en-US" sz="2000" dirty="0" err="1"/>
              <a:t>Aescending</a:t>
            </a:r>
            <a:r>
              <a:rPr lang="en-US" sz="2000" dirty="0"/>
              <a:t> order, ISBLANK function, IF function.</a:t>
            </a:r>
          </a:p>
          <a:p>
            <a:pPr marL="285750" indent="-285750" algn="l">
              <a:buFont typeface="Wingdings" panose="05000000000000000000" pitchFamily="2" charset="2"/>
              <a:buChar char="ü"/>
            </a:pPr>
            <a:r>
              <a:rPr lang="en-US" sz="2400" b="1" dirty="0"/>
              <a:t>Data Enrichment</a:t>
            </a:r>
            <a:r>
              <a:rPr lang="en-US" sz="2000" b="1" dirty="0"/>
              <a:t>:- </a:t>
            </a:r>
            <a:r>
              <a:rPr lang="en-US" sz="2000" dirty="0"/>
              <a:t>Enhanced the data set with additional variables using VLOOKUP,LEFT,RIGHT,SEARCH,LENGTH, CONCATENATE,YEAR and connecting tables to cross reference with original data source.</a:t>
            </a:r>
          </a:p>
          <a:p>
            <a:pPr marL="285750" indent="-285750" algn="l">
              <a:buFont typeface="Wingdings" panose="05000000000000000000" pitchFamily="2" charset="2"/>
              <a:buChar char="ü"/>
            </a:pPr>
            <a:r>
              <a:rPr lang="en-US" sz="2400" b="1" dirty="0"/>
              <a:t>Descriptive Analysis</a:t>
            </a:r>
            <a:r>
              <a:rPr lang="en-US" sz="2000" b="1" dirty="0"/>
              <a:t>:- </a:t>
            </a:r>
            <a:r>
              <a:rPr lang="en-US" sz="2000" dirty="0"/>
              <a:t>Employed Pivot tables for summarizing key metrices, conditional aggregational functions and normal excel functions (count, if, etc.) for analyzing objective questions.</a:t>
            </a:r>
          </a:p>
          <a:p>
            <a:pPr marL="285750" indent="-285750" algn="l">
              <a:buFont typeface="Wingdings" panose="05000000000000000000" pitchFamily="2" charset="2"/>
              <a:buChar char="ü"/>
            </a:pPr>
            <a:r>
              <a:rPr lang="en-IN" sz="2200" b="1" dirty="0"/>
              <a:t>Executive Segmentations</a:t>
            </a:r>
            <a:r>
              <a:rPr lang="en-IN" sz="2000" b="1" dirty="0"/>
              <a:t>:- </a:t>
            </a:r>
            <a:r>
              <a:rPr lang="en-IN" sz="2000" dirty="0"/>
              <a:t>Applied year and country wise filters to analyse the various outcomes of ratings, prices etc. for different countries at a different timeline.</a:t>
            </a:r>
          </a:p>
          <a:p>
            <a:pPr marL="285750" indent="-285750" algn="l">
              <a:buFont typeface="Wingdings" panose="05000000000000000000" pitchFamily="2" charset="2"/>
              <a:buChar char="ü"/>
            </a:pPr>
            <a:r>
              <a:rPr lang="en-IN" sz="2200" b="1" dirty="0"/>
              <a:t>Data Visualization</a:t>
            </a:r>
            <a:r>
              <a:rPr lang="en-IN" sz="2000" b="1" dirty="0"/>
              <a:t>:- </a:t>
            </a:r>
            <a:r>
              <a:rPr lang="en-IN" sz="2000" dirty="0"/>
              <a:t>Created dynamic charts and Dashboard for data representation, enabling interactive data exploration.</a:t>
            </a:r>
            <a:endParaRPr lang="en-IN" sz="2000" b="1" dirty="0"/>
          </a:p>
          <a:p>
            <a:pPr marL="285750" indent="-285750" algn="l">
              <a:buFont typeface="Wingdings" panose="05000000000000000000" pitchFamily="2" charset="2"/>
              <a:buChar char="ü"/>
            </a:pPr>
            <a:endParaRPr lang="en-IN" dirty="0"/>
          </a:p>
        </p:txBody>
      </p:sp>
    </p:spTree>
    <p:extLst>
      <p:ext uri="{BB962C8B-B14F-4D97-AF65-F5344CB8AC3E}">
        <p14:creationId xmlns:p14="http://schemas.microsoft.com/office/powerpoint/2010/main" val="239246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4FA8FE0-5DEE-A74B-C1AD-07E80019B8E0}"/>
              </a:ext>
            </a:extLst>
          </p:cNvPr>
          <p:cNvSpPr>
            <a:spLocks noGrp="1"/>
          </p:cNvSpPr>
          <p:nvPr>
            <p:ph type="title"/>
          </p:nvPr>
        </p:nvSpPr>
        <p:spPr>
          <a:xfrm>
            <a:off x="1980046" y="370634"/>
            <a:ext cx="7385626" cy="738908"/>
          </a:xfrm>
        </p:spPr>
        <p:txBody>
          <a:bodyPr>
            <a:noAutofit/>
          </a:bodyPr>
          <a:lstStyle/>
          <a:p>
            <a:r>
              <a:rPr lang="en-GB" sz="3200" b="1" dirty="0"/>
              <a:t>Annual Restaurant </a:t>
            </a:r>
            <a:r>
              <a:rPr lang="en-GB" sz="3600" b="1" dirty="0"/>
              <a:t>Openings</a:t>
            </a:r>
            <a:r>
              <a:rPr lang="en-GB" sz="3200" b="1" dirty="0"/>
              <a:t> by Year</a:t>
            </a:r>
            <a:br>
              <a:rPr lang="en-IN" b="1" dirty="0"/>
            </a:br>
            <a:endParaRPr lang="en-IN" b="1" dirty="0"/>
          </a:p>
        </p:txBody>
      </p:sp>
      <p:sp>
        <p:nvSpPr>
          <p:cNvPr id="4" name="Content Placeholder 3">
            <a:extLst>
              <a:ext uri="{FF2B5EF4-FFF2-40B4-BE49-F238E27FC236}">
                <a16:creationId xmlns:a16="http://schemas.microsoft.com/office/drawing/2014/main" id="{82E18AA7-115A-4CFC-CA72-9838C050A6BD}"/>
              </a:ext>
            </a:extLst>
          </p:cNvPr>
          <p:cNvSpPr>
            <a:spLocks noGrp="1"/>
          </p:cNvSpPr>
          <p:nvPr>
            <p:ph type="body" sz="half" idx="2"/>
          </p:nvPr>
        </p:nvSpPr>
        <p:spPr>
          <a:xfrm>
            <a:off x="761394" y="1772805"/>
            <a:ext cx="5744181" cy="2826904"/>
          </a:xfrm>
        </p:spPr>
        <p:txBody>
          <a:bodyPr>
            <a:noAutofit/>
          </a:bodyPr>
          <a:lstStyle/>
          <a:p>
            <a:pPr marL="285750" indent="-285750" algn="just">
              <a:buFont typeface="Arial" panose="020B0604020202020204" pitchFamily="34" charset="0"/>
              <a:buChar char="•"/>
            </a:pPr>
            <a:r>
              <a:rPr lang="en-GB" sz="2400" dirty="0"/>
              <a:t>The highest number of restaurants opened in the year 2018, followed by 2011 and 2017. </a:t>
            </a:r>
          </a:p>
          <a:p>
            <a:pPr marL="285750" indent="-285750" algn="just">
              <a:buFont typeface="Arial" panose="020B0604020202020204" pitchFamily="34" charset="0"/>
              <a:buChar char="•"/>
            </a:pPr>
            <a:r>
              <a:rPr lang="en-GB" sz="2400" dirty="0"/>
              <a:t>After 2011, there was a drop in the number of openings, followed by another drop in 2015, after which the number began to rise consistently.</a:t>
            </a:r>
            <a:endParaRPr lang="en-IN" sz="2400" dirty="0"/>
          </a:p>
        </p:txBody>
      </p:sp>
      <p:pic>
        <p:nvPicPr>
          <p:cNvPr id="1026" name="Picture 2">
            <a:extLst>
              <a:ext uri="{FF2B5EF4-FFF2-40B4-BE49-F238E27FC236}">
                <a16:creationId xmlns:a16="http://schemas.microsoft.com/office/drawing/2014/main" id="{984CB4BD-6ABA-A14E-5922-B025778C4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636" y="1604818"/>
            <a:ext cx="4820167" cy="298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9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F6A6E50-C79E-2C29-74CF-9D23281E2649}"/>
              </a:ext>
            </a:extLst>
          </p:cNvPr>
          <p:cNvSpPr>
            <a:spLocks noGrp="1"/>
          </p:cNvSpPr>
          <p:nvPr>
            <p:ph sz="half" idx="1"/>
          </p:nvPr>
        </p:nvSpPr>
        <p:spPr>
          <a:xfrm>
            <a:off x="646545" y="341460"/>
            <a:ext cx="7241310" cy="5537485"/>
          </a:xfrm>
        </p:spPr>
        <p:txBody>
          <a:bodyPr>
            <a:normAutofit fontScale="92500" lnSpcReduction="10000"/>
          </a:bodyPr>
          <a:lstStyle/>
          <a:p>
            <a:pPr marL="36900" indent="0" algn="ctr">
              <a:buNone/>
            </a:pPr>
            <a:r>
              <a:rPr lang="en-GB" sz="3000" b="1" dirty="0">
                <a:latin typeface="Arial" panose="020B0604020202020204" pitchFamily="34" charset="0"/>
                <a:ea typeface="Arial" panose="020B0604020202020204" pitchFamily="34" charset="0"/>
              </a:rPr>
              <a:t>Restaurant</a:t>
            </a:r>
            <a:r>
              <a:rPr lang="en-GB" sz="2600" b="1" dirty="0">
                <a:latin typeface="Arial" panose="020B0604020202020204" pitchFamily="34" charset="0"/>
                <a:ea typeface="Arial" panose="020B0604020202020204" pitchFamily="34" charset="0"/>
              </a:rPr>
              <a:t> Openings by Country</a:t>
            </a:r>
            <a:endParaRPr lang="en-GB" sz="2600" b="1" dirty="0">
              <a:effectLst/>
              <a:latin typeface="Arial" panose="020B0604020202020204" pitchFamily="34" charset="0"/>
              <a:ea typeface="Arial" panose="020B0604020202020204" pitchFamily="34" charset="0"/>
            </a:endParaRPr>
          </a:p>
          <a:p>
            <a:endParaRPr lang="en-IN" dirty="0"/>
          </a:p>
        </p:txBody>
      </p:sp>
      <p:sp>
        <p:nvSpPr>
          <p:cNvPr id="7" name="Content Placeholder 6">
            <a:extLst>
              <a:ext uri="{FF2B5EF4-FFF2-40B4-BE49-F238E27FC236}">
                <a16:creationId xmlns:a16="http://schemas.microsoft.com/office/drawing/2014/main" id="{AC7C03B1-FECD-274C-9861-65FA185F1E9D}"/>
              </a:ext>
            </a:extLst>
          </p:cNvPr>
          <p:cNvSpPr>
            <a:spLocks noGrp="1"/>
          </p:cNvSpPr>
          <p:nvPr>
            <p:ph sz="half" idx="2"/>
          </p:nvPr>
        </p:nvSpPr>
        <p:spPr>
          <a:xfrm>
            <a:off x="7887855" y="1158877"/>
            <a:ext cx="3379702" cy="4720068"/>
          </a:xfrm>
        </p:spPr>
        <p:txBody>
          <a:bodyPr>
            <a:normAutofit fontScale="92500" lnSpcReduction="10000"/>
          </a:bodyPr>
          <a:lstStyle/>
          <a:p>
            <a:pPr marL="285750" indent="-285750">
              <a:buFont typeface="Arial" panose="020B0604020202020204" pitchFamily="34" charset="0"/>
              <a:buChar char="•"/>
            </a:pPr>
            <a:r>
              <a:rPr lang="en-US" dirty="0"/>
              <a:t>Chart displays the number of restaurants in each country of the dataset.</a:t>
            </a:r>
          </a:p>
          <a:p>
            <a:pPr marL="285750" indent="-285750">
              <a:buFont typeface="Arial" panose="020B0604020202020204" pitchFamily="34" charset="0"/>
              <a:buChar char="•"/>
            </a:pPr>
            <a:r>
              <a:rPr lang="en-US" dirty="0"/>
              <a:t>India is having the highest number of restaurants i.e. 8652 </a:t>
            </a:r>
          </a:p>
          <a:p>
            <a:pPr marL="285750" indent="-285750">
              <a:buFont typeface="Arial" panose="020B0604020202020204" pitchFamily="34" charset="0"/>
              <a:buChar char="•"/>
            </a:pPr>
            <a:r>
              <a:rPr lang="en-US" dirty="0"/>
              <a:t>Second place is occupied by USA with 434 restaurants.</a:t>
            </a:r>
          </a:p>
          <a:p>
            <a:pPr marL="285750" indent="-285750">
              <a:buFont typeface="Arial" panose="020B0604020202020204" pitchFamily="34" charset="0"/>
              <a:buChar char="•"/>
            </a:pPr>
            <a:r>
              <a:rPr lang="en-US" dirty="0"/>
              <a:t>Canada is at the last of the graph indicating least number of restaurants i.e. 4</a:t>
            </a:r>
            <a:endParaRPr lang="en-IN" dirty="0"/>
          </a:p>
          <a:p>
            <a:endParaRPr lang="en-IN" dirty="0"/>
          </a:p>
        </p:txBody>
      </p:sp>
      <p:pic>
        <p:nvPicPr>
          <p:cNvPr id="2050" name="Picture 2">
            <a:extLst>
              <a:ext uri="{FF2B5EF4-FFF2-40B4-BE49-F238E27FC236}">
                <a16:creationId xmlns:a16="http://schemas.microsoft.com/office/drawing/2014/main" id="{B2CA137F-F71B-A2B5-7D25-17D5A012B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97" y="1488786"/>
            <a:ext cx="6247487" cy="388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48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{80D91DA4-55BD-4D48-B4C3-54C69965EC21}tf12214701_win32</Template>
  <TotalTime>1743</TotalTime>
  <Words>1691</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Goudy Old Style</vt:lpstr>
      <vt:lpstr>Lato</vt:lpstr>
      <vt:lpstr>Wingdings</vt:lpstr>
      <vt:lpstr>Wingdings 2</vt:lpstr>
      <vt:lpstr>SlateVTI</vt:lpstr>
      <vt:lpstr>Zomato Restaurant Analysis</vt:lpstr>
      <vt:lpstr>Introduction to Zomato</vt:lpstr>
      <vt:lpstr>Project Aim</vt:lpstr>
      <vt:lpstr>Data Overview</vt:lpstr>
      <vt:lpstr>Key Statistics from Zomato Global Analysis</vt:lpstr>
      <vt:lpstr>Data Cleaning and Processing</vt:lpstr>
      <vt:lpstr>Methodology</vt:lpstr>
      <vt:lpstr>Annual Restaurant Openings by Year </vt:lpstr>
      <vt:lpstr>PowerPoint Presentation</vt:lpstr>
      <vt:lpstr>Average Number of Voters per Restaurant by Country</vt:lpstr>
      <vt:lpstr>Country-wise Expenditure Analysis</vt:lpstr>
      <vt:lpstr>Top Cities for New Restaurant Openings Based on Ratings, Expenditure, and Voter Engagement</vt:lpstr>
      <vt:lpstr>Top 10 Cuisines Across All Countries</vt:lpstr>
      <vt:lpstr>Current Restaurant Ratings by Country </vt:lpstr>
      <vt:lpstr>Distribution of Restaurant Price Ranges Across Countries </vt:lpstr>
      <vt:lpstr>Table Booking Recommendations from Country-wide Data</vt:lpstr>
      <vt:lpstr>Online Delivery Recommendations from Country-wide Data</vt:lpstr>
      <vt:lpstr>Dashboard</vt:lpstr>
      <vt:lpstr>Country Recommendations Based on Key Criteria</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 Arun Yogan</dc:creator>
  <cp:lastModifiedBy>ACCURA - HYDERABAD</cp:lastModifiedBy>
  <cp:revision>10</cp:revision>
  <dcterms:created xsi:type="dcterms:W3CDTF">2024-08-13T14:45:26Z</dcterms:created>
  <dcterms:modified xsi:type="dcterms:W3CDTF">2025-02-25T18:37:09Z</dcterms:modified>
</cp:coreProperties>
</file>