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vvAIAdSR6Z84ASLY+OWY8dvd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823ec58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g11823ec58fa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23ec58fa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1823ec58f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23ec58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1823ec58fa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1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0" name="Google Shape;20;p23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24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0" y="2220413"/>
            <a:ext cx="8458225" cy="18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MAZE SOLVER</a:t>
            </a:r>
            <a:endParaRPr/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73" y="277247"/>
            <a:ext cx="1528049" cy="14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00" y="277250"/>
            <a:ext cx="1915613" cy="191561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3082750" y="4511650"/>
            <a:ext cx="578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71A00B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-US" sz="1500">
                <a:latin typeface="Montserrat"/>
                <a:ea typeface="Montserrat"/>
                <a:cs typeface="Montserrat"/>
                <a:sym typeface="Montserrat"/>
              </a:rPr>
              <a:t>ifferential </a:t>
            </a:r>
            <a:r>
              <a:rPr b="1" lang="en-US" sz="1500">
                <a:solidFill>
                  <a:srgbClr val="71A00B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-US" sz="1500">
                <a:latin typeface="Montserrat"/>
                <a:ea typeface="Montserrat"/>
                <a:cs typeface="Montserrat"/>
                <a:sym typeface="Montserrat"/>
              </a:rPr>
              <a:t>rive Ro</a:t>
            </a:r>
            <a:r>
              <a:rPr b="1" lang="en-US" sz="1500">
                <a:solidFill>
                  <a:srgbClr val="71A00B"/>
                </a:solidFill>
                <a:latin typeface="Montserrat"/>
                <a:ea typeface="Montserrat"/>
                <a:cs typeface="Montserrat"/>
                <a:sym typeface="Montserrat"/>
              </a:rPr>
              <a:t>bot</a:t>
            </a:r>
            <a:r>
              <a:rPr lang="en-US" sz="1500">
                <a:solidFill>
                  <a:srgbClr val="71A00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simulated in ROS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4294967295" type="ctrTitle"/>
          </p:nvPr>
        </p:nvSpPr>
        <p:spPr>
          <a:xfrm>
            <a:off x="0" y="48126"/>
            <a:ext cx="9095874" cy="9900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lang="en-US" sz="4100">
                <a:solidFill>
                  <a:srgbClr val="71A00B"/>
                </a:solidFill>
              </a:rPr>
              <a:t>DIFFERENTIAL</a:t>
            </a:r>
            <a:r>
              <a:rPr lang="en-US" sz="4100">
                <a:solidFill>
                  <a:srgbClr val="FFFFFF"/>
                </a:solidFill>
              </a:rPr>
              <a:t> DRIVE ROBOT</a:t>
            </a:r>
            <a:endParaRPr b="1" i="0" sz="4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350650" y="1481725"/>
            <a:ext cx="51369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Mobile Robot whose movement is based on two </a:t>
            </a:r>
            <a:r>
              <a:rPr b="1" lang="en-US" sz="1900">
                <a:solidFill>
                  <a:schemeClr val="dk1"/>
                </a:solidFill>
              </a:rPr>
              <a:t>separately</a:t>
            </a:r>
            <a:r>
              <a:rPr b="1" lang="en-US" sz="1900">
                <a:solidFill>
                  <a:schemeClr val="dk1"/>
                </a:solidFill>
              </a:rPr>
              <a:t> driven wheels (</a:t>
            </a:r>
            <a:r>
              <a:rPr b="1" lang="en-US" sz="1900">
                <a:solidFill>
                  <a:schemeClr val="dk1"/>
                </a:solidFill>
              </a:rPr>
              <a:t>separate</a:t>
            </a:r>
            <a:r>
              <a:rPr b="1" lang="en-US" sz="1900">
                <a:solidFill>
                  <a:schemeClr val="dk1"/>
                </a:solidFill>
              </a:rPr>
              <a:t> motors) on either side of robot.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The motion vector of the robot is sum of the independent wheel motions.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C58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The non-driven wheel is a </a:t>
            </a:r>
            <a:r>
              <a:rPr b="1" i="1" lang="en-US" sz="1900">
                <a:solidFill>
                  <a:schemeClr val="dk1"/>
                </a:solidFill>
              </a:rPr>
              <a:t>caster wheel</a:t>
            </a:r>
            <a:r>
              <a:rPr lang="en-US" sz="1900">
                <a:solidFill>
                  <a:schemeClr val="dk1"/>
                </a:solidFill>
              </a:rPr>
              <a:t>.</a:t>
            </a:r>
            <a:r>
              <a:rPr lang="en-US" sz="1900">
                <a:solidFill>
                  <a:srgbClr val="424C58"/>
                </a:solidFill>
              </a:rPr>
              <a:t> </a:t>
            </a:r>
            <a:endParaRPr sz="1900">
              <a:solidFill>
                <a:srgbClr val="424C58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C58"/>
              </a:buClr>
              <a:buSzPts val="1900"/>
              <a:buChar char="●"/>
            </a:pPr>
            <a:r>
              <a:rPr b="1" lang="en-US" sz="1900">
                <a:solidFill>
                  <a:srgbClr val="424C58"/>
                </a:solidFill>
              </a:rPr>
              <a:t>By varying the velocities of the two wheels, we can vary the trajectories that the robot takes.</a:t>
            </a:r>
            <a:endParaRPr b="1" sz="1900">
              <a:solidFill>
                <a:srgbClr val="424C58"/>
              </a:solidFill>
            </a:endParaRPr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125" y="1628986"/>
            <a:ext cx="2850126" cy="2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823ec58fa_0_9"/>
          <p:cNvSpPr txBox="1"/>
          <p:nvPr>
            <p:ph idx="1" type="body"/>
          </p:nvPr>
        </p:nvSpPr>
        <p:spPr>
          <a:xfrm>
            <a:off x="491825" y="1400300"/>
            <a:ext cx="45657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By varying the velocities of the two wheels, we can vary the trajectories that the robot takes.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 point that the robot rotates about is known as the ICC - Instantaneous Center of Curvature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 rate of rotation ω about the ICC must be the same for both wheels, we can write the following equations:</a:t>
            </a:r>
            <a:endParaRPr sz="1600"/>
          </a:p>
        </p:txBody>
      </p:sp>
      <p:sp>
        <p:nvSpPr>
          <p:cNvPr id="54" name="Google Shape;54;g11823ec58fa_0_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g11823ec58fa_0_9"/>
          <p:cNvSpPr txBox="1"/>
          <p:nvPr>
            <p:ph idx="4294967295" type="ctrTitle"/>
          </p:nvPr>
        </p:nvSpPr>
        <p:spPr>
          <a:xfrm>
            <a:off x="0" y="48126"/>
            <a:ext cx="9096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lang="en-US" sz="4100">
                <a:solidFill>
                  <a:srgbClr val="71A00B"/>
                </a:solidFill>
              </a:rPr>
              <a:t>KINEMATICS </a:t>
            </a:r>
            <a:r>
              <a:rPr lang="en-US" sz="4100"/>
              <a:t>OF DD ROBOT</a:t>
            </a:r>
            <a:endParaRPr b="1" i="0" sz="41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g11823ec58f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500" y="1038126"/>
            <a:ext cx="3519626" cy="20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11823ec58fa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827" y="3205851"/>
            <a:ext cx="24669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23ec58fa_0_28"/>
          <p:cNvSpPr txBox="1"/>
          <p:nvPr>
            <p:ph idx="4294967295" type="ctrTitle"/>
          </p:nvPr>
        </p:nvSpPr>
        <p:spPr>
          <a:xfrm>
            <a:off x="0" y="48126"/>
            <a:ext cx="9096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lang="en-US" sz="4100">
                <a:solidFill>
                  <a:srgbClr val="71A00B"/>
                </a:solidFill>
              </a:rPr>
              <a:t>CONTROLLER </a:t>
            </a:r>
            <a:r>
              <a:rPr lang="en-US" sz="4100">
                <a:solidFill>
                  <a:schemeClr val="lt1"/>
                </a:solidFill>
              </a:rPr>
              <a:t>- P</a:t>
            </a:r>
            <a:endParaRPr b="1" i="0" sz="4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g11823ec58fa_0_28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11823ec58fa_0_28"/>
          <p:cNvSpPr txBox="1"/>
          <p:nvPr/>
        </p:nvSpPr>
        <p:spPr>
          <a:xfrm>
            <a:off x="422700" y="3746300"/>
            <a:ext cx="825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24C58"/>
                </a:solidFill>
              </a:rPr>
              <a:t>A PID controller is a control loop feedback mechanism that calculates the difference between a desired setpoint and the actual output from a process, and uses the result to apply a correction to the process.</a:t>
            </a:r>
            <a:endParaRPr b="1" sz="1600">
              <a:solidFill>
                <a:srgbClr val="424C58"/>
              </a:solidFill>
            </a:endParaRPr>
          </a:p>
        </p:txBody>
      </p:sp>
      <p:pic>
        <p:nvPicPr>
          <p:cNvPr id="65" name="Google Shape;65;g11823ec58f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98" y="1177075"/>
            <a:ext cx="4090100" cy="23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APPROACH </a:t>
            </a:r>
            <a:r>
              <a:rPr lang="en-US">
                <a:solidFill>
                  <a:schemeClr val="accent2"/>
                </a:solidFill>
              </a:rPr>
              <a:t> </a:t>
            </a:r>
            <a:endParaRPr/>
          </a:p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491825" y="1400300"/>
            <a:ext cx="75867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Mapping</a:t>
            </a:r>
            <a:r>
              <a:rPr lang="en-US"/>
              <a:t> pixel coordinates to gazebo coordinates (map function)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Point to point navigation algorithm of DD robot.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D</a:t>
            </a:r>
            <a:r>
              <a:rPr lang="en-US" sz="1800"/>
              <a:t>etermining</a:t>
            </a:r>
            <a:r>
              <a:rPr lang="en-US" sz="1800"/>
              <a:t> required rotation speed and </a:t>
            </a:r>
            <a:r>
              <a:rPr lang="en-US" sz="1800"/>
              <a:t>linear</a:t>
            </a:r>
            <a:r>
              <a:rPr lang="en-US" sz="1800"/>
              <a:t> velocity of robot</a:t>
            </a:r>
            <a:r>
              <a:rPr lang="en-US" sz="1800"/>
              <a:t> by </a:t>
            </a:r>
            <a:r>
              <a:rPr lang="en-US" sz="1800"/>
              <a:t>I</a:t>
            </a:r>
            <a:r>
              <a:rPr lang="en-US" sz="1800"/>
              <a:t>mplementing P controller.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M</a:t>
            </a:r>
            <a:r>
              <a:rPr lang="en-US" sz="1800"/>
              <a:t>apping final bot trajectory parameter to each wheel rotational speed.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publishing respective omega to each wheel to achieve desired trajectory. </a:t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92861" y="59480"/>
            <a:ext cx="89583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lang="en-US" sz="3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RQT </a:t>
            </a:r>
            <a:r>
              <a:rPr b="1" lang="en-US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graph (approach simulated in ROS)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1880"/>
            <a:ext cx="8839200" cy="357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23ec58fa_0_45"/>
          <p:cNvSpPr txBox="1"/>
          <p:nvPr/>
        </p:nvSpPr>
        <p:spPr>
          <a:xfrm>
            <a:off x="92861" y="1904655"/>
            <a:ext cx="89583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b="1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r>
              <a:rPr b="1" i="0" lang="en-US" sz="4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4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krishnakishore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0x01010054E8EBE579ED724DA6862405C7970F81</vt:lpwstr>
  </property>
</Properties>
</file>