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0" r:id="rId17"/>
    <p:sldId id="279" r:id="rId18"/>
    <p:sldId id="271" r:id="rId19"/>
    <p:sldId id="272" r:id="rId20"/>
    <p:sldId id="273" r:id="rId21"/>
    <p:sldId id="274" r:id="rId22"/>
    <p:sldId id="276" r:id="rId23"/>
    <p:sldId id="277"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F0DFD-5751-4404-BA74-C4BDDA6B4E3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6B7FBF5-46D6-402B-BD8A-155006D2E1BB}" type="pres">
      <dgm:prSet presAssocID="{3DFF0DFD-5751-4404-BA74-C4BDDA6B4E35}" presName="diagram" presStyleCnt="0">
        <dgm:presLayoutVars>
          <dgm:dir/>
          <dgm:resizeHandles val="exact"/>
        </dgm:presLayoutVars>
      </dgm:prSet>
      <dgm:spPr/>
    </dgm:pt>
  </dgm:ptLst>
  <dgm:cxnLst>
    <dgm:cxn modelId="{8ADBC4E0-354E-40BC-8152-BDD9665EC357}" type="presOf" srcId="{3DFF0DFD-5751-4404-BA74-C4BDDA6B4E35}" destId="{06B7FBF5-46D6-402B-BD8A-155006D2E1BB}" srcOrd="0" destOrd="0" presId="urn:microsoft.com/office/officeart/2005/8/layout/defaul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3548E62-0661-4CD0-8259-630489CB4C30}"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4BFD8-3793-41B0-B427-D2813062BE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87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48E62-0661-4CD0-8259-630489CB4C30}"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4BFD8-3793-41B0-B427-D2813062BE36}" type="slidenum">
              <a:rPr lang="en-US" smtClean="0"/>
              <a:t>‹#›</a:t>
            </a:fld>
            <a:endParaRPr lang="en-US"/>
          </a:p>
        </p:txBody>
      </p:sp>
    </p:spTree>
    <p:extLst>
      <p:ext uri="{BB962C8B-B14F-4D97-AF65-F5344CB8AC3E}">
        <p14:creationId xmlns:p14="http://schemas.microsoft.com/office/powerpoint/2010/main" val="21874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48E62-0661-4CD0-8259-630489CB4C30}"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4BFD8-3793-41B0-B427-D2813062BE3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39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548E62-0661-4CD0-8259-630489CB4C30}"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4BFD8-3793-41B0-B427-D2813062BE36}" type="slidenum">
              <a:rPr lang="en-US" smtClean="0"/>
              <a:t>‹#›</a:t>
            </a:fld>
            <a:endParaRPr lang="en-US"/>
          </a:p>
        </p:txBody>
      </p:sp>
    </p:spTree>
    <p:extLst>
      <p:ext uri="{BB962C8B-B14F-4D97-AF65-F5344CB8AC3E}">
        <p14:creationId xmlns:p14="http://schemas.microsoft.com/office/powerpoint/2010/main" val="134450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48E62-0661-4CD0-8259-630489CB4C30}"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4BFD8-3793-41B0-B427-D2813062BE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4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548E62-0661-4CD0-8259-630489CB4C30}"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4BFD8-3793-41B0-B427-D2813062BE36}" type="slidenum">
              <a:rPr lang="en-US" smtClean="0"/>
              <a:t>‹#›</a:t>
            </a:fld>
            <a:endParaRPr lang="en-US"/>
          </a:p>
        </p:txBody>
      </p:sp>
    </p:spTree>
    <p:extLst>
      <p:ext uri="{BB962C8B-B14F-4D97-AF65-F5344CB8AC3E}">
        <p14:creationId xmlns:p14="http://schemas.microsoft.com/office/powerpoint/2010/main" val="235043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548E62-0661-4CD0-8259-630489CB4C30}"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4BFD8-3793-41B0-B427-D2813062BE36}" type="slidenum">
              <a:rPr lang="en-US" smtClean="0"/>
              <a:t>‹#›</a:t>
            </a:fld>
            <a:endParaRPr lang="en-US"/>
          </a:p>
        </p:txBody>
      </p:sp>
    </p:spTree>
    <p:extLst>
      <p:ext uri="{BB962C8B-B14F-4D97-AF65-F5344CB8AC3E}">
        <p14:creationId xmlns:p14="http://schemas.microsoft.com/office/powerpoint/2010/main" val="51321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548E62-0661-4CD0-8259-630489CB4C30}"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4BFD8-3793-41B0-B427-D2813062BE36}" type="slidenum">
              <a:rPr lang="en-US" smtClean="0"/>
              <a:t>‹#›</a:t>
            </a:fld>
            <a:endParaRPr lang="en-US"/>
          </a:p>
        </p:txBody>
      </p:sp>
    </p:spTree>
    <p:extLst>
      <p:ext uri="{BB962C8B-B14F-4D97-AF65-F5344CB8AC3E}">
        <p14:creationId xmlns:p14="http://schemas.microsoft.com/office/powerpoint/2010/main" val="34254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48E62-0661-4CD0-8259-630489CB4C30}"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4BFD8-3793-41B0-B427-D2813062BE36}" type="slidenum">
              <a:rPr lang="en-US" smtClean="0"/>
              <a:t>‹#›</a:t>
            </a:fld>
            <a:endParaRPr lang="en-US"/>
          </a:p>
        </p:txBody>
      </p:sp>
    </p:spTree>
    <p:extLst>
      <p:ext uri="{BB962C8B-B14F-4D97-AF65-F5344CB8AC3E}">
        <p14:creationId xmlns:p14="http://schemas.microsoft.com/office/powerpoint/2010/main" val="80773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48E62-0661-4CD0-8259-630489CB4C30}"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4BFD8-3793-41B0-B427-D2813062BE36}" type="slidenum">
              <a:rPr lang="en-US" smtClean="0"/>
              <a:t>‹#›</a:t>
            </a:fld>
            <a:endParaRPr lang="en-US"/>
          </a:p>
        </p:txBody>
      </p:sp>
    </p:spTree>
    <p:extLst>
      <p:ext uri="{BB962C8B-B14F-4D97-AF65-F5344CB8AC3E}">
        <p14:creationId xmlns:p14="http://schemas.microsoft.com/office/powerpoint/2010/main" val="124043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548E62-0661-4CD0-8259-630489CB4C30}"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4BFD8-3793-41B0-B427-D2813062BE3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49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3548E62-0661-4CD0-8259-630489CB4C30}" type="datetimeFigureOut">
              <a:rPr lang="en-US" smtClean="0"/>
              <a:t>6/1/2024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EC4BFD8-3793-41B0-B427-D2813062BE3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938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3550-19DC-10B1-1AB5-CF14ED6A2ABD}"/>
              </a:ext>
            </a:extLst>
          </p:cNvPr>
          <p:cNvSpPr>
            <a:spLocks noGrp="1"/>
          </p:cNvSpPr>
          <p:nvPr>
            <p:ph type="ctrTitle"/>
          </p:nvPr>
        </p:nvSpPr>
        <p:spPr>
          <a:xfrm>
            <a:off x="0" y="3345164"/>
            <a:ext cx="12192000" cy="314818"/>
          </a:xfrm>
        </p:spPr>
        <p:txBody>
          <a:bodyPr>
            <a:normAutofit fontScale="90000"/>
          </a:bodyPr>
          <a:lstStyle/>
          <a:p>
            <a:pPr algn="l"/>
            <a:r>
              <a:rPr lang="en-US" b="0" dirty="0">
                <a:solidFill>
                  <a:srgbClr val="CE9178"/>
                </a:solidFill>
                <a:effectLst/>
                <a:highlight>
                  <a:srgbClr val="1E1E1E"/>
                </a:highlight>
                <a:latin typeface="Fira Code" panose="020F0502020204030204" pitchFamily="49" charset="0"/>
              </a:rPr>
              <a:t>                                 Global YouTube Statistics        👨‍🔬  </a:t>
            </a:r>
            <a:br>
              <a:rPr lang="en-US" b="0" dirty="0">
                <a:solidFill>
                  <a:srgbClr val="CE9178"/>
                </a:solidFill>
                <a:effectLst/>
                <a:highlight>
                  <a:srgbClr val="1E1E1E"/>
                </a:highlight>
                <a:latin typeface="Fira Code" panose="020F0502020204030204" pitchFamily="49" charset="0"/>
              </a:rPr>
            </a:br>
            <a:br>
              <a:rPr lang="en-US" b="0" dirty="0">
                <a:solidFill>
                  <a:srgbClr val="CE9178"/>
                </a:solidFill>
                <a:effectLst/>
                <a:highlight>
                  <a:srgbClr val="1E1E1E"/>
                </a:highlight>
                <a:latin typeface="Fira Code" panose="020F0502020204030204" pitchFamily="49" charset="0"/>
              </a:rPr>
            </a:br>
            <a:br>
              <a:rPr lang="en-US" b="0" dirty="0">
                <a:solidFill>
                  <a:srgbClr val="CE9178"/>
                </a:solidFill>
                <a:effectLst/>
                <a:highlight>
                  <a:srgbClr val="1E1E1E"/>
                </a:highlight>
                <a:latin typeface="Fira Code" panose="020F0502020204030204" pitchFamily="49" charset="0"/>
              </a:rPr>
            </a:br>
            <a:br>
              <a:rPr lang="en-US" b="0" dirty="0">
                <a:solidFill>
                  <a:srgbClr val="CE9178"/>
                </a:solidFill>
                <a:effectLst/>
                <a:highlight>
                  <a:srgbClr val="1E1E1E"/>
                </a:highlight>
                <a:latin typeface="Fira Code" panose="020F0502020204030204" pitchFamily="49" charset="0"/>
              </a:rPr>
            </a:br>
            <a:br>
              <a:rPr lang="en-US" b="0" dirty="0">
                <a:solidFill>
                  <a:srgbClr val="CE9178"/>
                </a:solidFill>
                <a:effectLst/>
                <a:highlight>
                  <a:srgbClr val="1E1E1E"/>
                </a:highlight>
                <a:latin typeface="Fira Code" panose="020F0502020204030204" pitchFamily="49" charset="0"/>
              </a:rPr>
            </a:br>
            <a:br>
              <a:rPr lang="en-US" b="0" dirty="0">
                <a:solidFill>
                  <a:srgbClr val="CE9178"/>
                </a:solidFill>
                <a:effectLst/>
                <a:highlight>
                  <a:srgbClr val="1E1E1E"/>
                </a:highlight>
                <a:latin typeface="Fira Code" panose="020F0502020204030204" pitchFamily="49" charset="0"/>
              </a:rPr>
            </a:br>
            <a:br>
              <a:rPr lang="en-US" b="0" dirty="0">
                <a:solidFill>
                  <a:srgbClr val="CE9178"/>
                </a:solidFill>
                <a:effectLst/>
                <a:highlight>
                  <a:srgbClr val="1E1E1E"/>
                </a:highlight>
                <a:latin typeface="Fira Code" panose="020F0502020204030204" pitchFamily="49" charset="0"/>
              </a:rPr>
            </a:br>
            <a:br>
              <a:rPr lang="en-US" b="0" dirty="0">
                <a:solidFill>
                  <a:srgbClr val="CE9178"/>
                </a:solidFill>
                <a:effectLst/>
                <a:highlight>
                  <a:srgbClr val="1E1E1E"/>
                </a:highlight>
                <a:latin typeface="Fira Code" panose="020F0502020204030204" pitchFamily="49" charset="0"/>
              </a:rPr>
            </a:br>
            <a:br>
              <a:rPr lang="en-US" b="0" dirty="0">
                <a:solidFill>
                  <a:srgbClr val="D4D4D4"/>
                </a:solidFill>
                <a:effectLst/>
                <a:highlight>
                  <a:srgbClr val="1E1E1E"/>
                </a:highlight>
                <a:latin typeface="Fira Code" panose="020F0502020204030204" pitchFamily="49" charset="0"/>
              </a:rPr>
            </a:br>
            <a:r>
              <a:rPr lang="en-US" b="0" dirty="0">
                <a:solidFill>
                  <a:srgbClr val="D4D4D4"/>
                </a:solidFill>
                <a:effectLst/>
                <a:highlight>
                  <a:srgbClr val="1E1E1E"/>
                </a:highlight>
                <a:latin typeface="Fira Code" panose="020F0502020204030204" pitchFamily="49" charset="0"/>
              </a:rPr>
              <a:t>Analysis</a:t>
            </a:r>
            <a:endParaRPr lang="en-US" dirty="0"/>
          </a:p>
        </p:txBody>
      </p:sp>
      <p:sp>
        <p:nvSpPr>
          <p:cNvPr id="3" name="Subtitle 2">
            <a:extLst>
              <a:ext uri="{FF2B5EF4-FFF2-40B4-BE49-F238E27FC236}">
                <a16:creationId xmlns:a16="http://schemas.microsoft.com/office/drawing/2014/main" id="{AFDF631B-EB43-9E33-1F98-DB552DA8E508}"/>
              </a:ext>
            </a:extLst>
          </p:cNvPr>
          <p:cNvSpPr>
            <a:spLocks noGrp="1"/>
          </p:cNvSpPr>
          <p:nvPr>
            <p:ph type="subTitle" idx="1"/>
          </p:nvPr>
        </p:nvSpPr>
        <p:spPr>
          <a:xfrm>
            <a:off x="3499945" y="5995406"/>
            <a:ext cx="7714593" cy="862594"/>
          </a:xfrm>
        </p:spPr>
        <p:txBody>
          <a:bodyPr>
            <a:normAutofit/>
          </a:bodyPr>
          <a:lstStyle/>
          <a:p>
            <a:r>
              <a:rPr lang="en-US" sz="3000" dirty="0"/>
              <a:t>By Manchala Krishna Kumar</a:t>
            </a:r>
          </a:p>
        </p:txBody>
      </p:sp>
    </p:spTree>
    <p:extLst>
      <p:ext uri="{BB962C8B-B14F-4D97-AF65-F5344CB8AC3E}">
        <p14:creationId xmlns:p14="http://schemas.microsoft.com/office/powerpoint/2010/main" val="291901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CE5B-0862-FB88-7C79-491B9D4E5EEB}"/>
              </a:ext>
            </a:extLst>
          </p:cNvPr>
          <p:cNvSpPr>
            <a:spLocks noGrp="1"/>
          </p:cNvSpPr>
          <p:nvPr>
            <p:ph type="title"/>
          </p:nvPr>
        </p:nvSpPr>
        <p:spPr>
          <a:xfrm>
            <a:off x="13312" y="0"/>
            <a:ext cx="12178688" cy="42377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9. Are there any outliers in terms of yearly earnings from YouTube channels?</a:t>
            </a:r>
            <a:endParaRPr lang="en-US" dirty="0"/>
          </a:p>
        </p:txBody>
      </p:sp>
      <p:pic>
        <p:nvPicPr>
          <p:cNvPr id="5" name="Content Placeholder 4">
            <a:extLst>
              <a:ext uri="{FF2B5EF4-FFF2-40B4-BE49-F238E27FC236}">
                <a16:creationId xmlns:a16="http://schemas.microsoft.com/office/drawing/2014/main" id="{1B8A63F4-2E3F-C5FC-4010-B780833E84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3" y="423778"/>
            <a:ext cx="7060149" cy="4901801"/>
          </a:xfrm>
        </p:spPr>
      </p:pic>
      <p:sp>
        <p:nvSpPr>
          <p:cNvPr id="4" name="TextBox 3">
            <a:extLst>
              <a:ext uri="{FF2B5EF4-FFF2-40B4-BE49-F238E27FC236}">
                <a16:creationId xmlns:a16="http://schemas.microsoft.com/office/drawing/2014/main" id="{D445A570-0DDD-9D2F-7804-F6BCDCECA950}"/>
              </a:ext>
            </a:extLst>
          </p:cNvPr>
          <p:cNvSpPr txBox="1"/>
          <p:nvPr/>
        </p:nvSpPr>
        <p:spPr>
          <a:xfrm>
            <a:off x="7073461" y="932256"/>
            <a:ext cx="5105226" cy="923330"/>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Channels with outliers only in lowest yearly earnings:</a:t>
            </a:r>
            <a:endParaRPr lang="en-US" b="1" dirty="0">
              <a:solidFill>
                <a:schemeClr val="accent5"/>
              </a:solidFill>
              <a:latin typeface="Arial" panose="020B0604020202020204" pitchFamily="34" charset="0"/>
              <a:cs typeface="Arial" panose="020B0604020202020204" pitchFamily="34" charset="0"/>
            </a:endParaRPr>
          </a:p>
          <a:p>
            <a:r>
              <a:rPr lang="en-US" b="1" i="0" dirty="0">
                <a:solidFill>
                  <a:schemeClr val="accent5"/>
                </a:solidFill>
                <a:effectLst/>
                <a:latin typeface="Arial" panose="020B0604020202020204" pitchFamily="34" charset="0"/>
                <a:cs typeface="Arial" panose="020B0604020202020204" pitchFamily="34" charset="0"/>
              </a:rPr>
              <a:t>['Taylor Swift']</a:t>
            </a:r>
            <a:endParaRPr lang="en-US" b="1" dirty="0">
              <a:solidFill>
                <a:schemeClr val="accent5"/>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98A0E96-D186-9B2B-3E86-761A0054301A}"/>
              </a:ext>
            </a:extLst>
          </p:cNvPr>
          <p:cNvSpPr txBox="1"/>
          <p:nvPr/>
        </p:nvSpPr>
        <p:spPr>
          <a:xfrm>
            <a:off x="7073460" y="2040898"/>
            <a:ext cx="5118539" cy="923330"/>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Channels with outliers only in highest yearly earnings:</a:t>
            </a:r>
          </a:p>
          <a:p>
            <a:r>
              <a:rPr lang="en-US" b="1" i="0" dirty="0">
                <a:solidFill>
                  <a:schemeClr val="accent5"/>
                </a:solidFill>
                <a:effectLst/>
                <a:latin typeface="Arial" panose="020B0604020202020204" pitchFamily="34" charset="0"/>
                <a:cs typeface="Arial" panose="020B0604020202020204" pitchFamily="34" charset="0"/>
              </a:rPr>
              <a:t>[]</a:t>
            </a:r>
            <a:endParaRPr lang="en-US" b="1" dirty="0">
              <a:solidFill>
                <a:schemeClr val="accent5"/>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8CF7CF-4FCB-9D8F-C16A-79D4A7479B02}"/>
              </a:ext>
            </a:extLst>
          </p:cNvPr>
          <p:cNvSpPr txBox="1"/>
          <p:nvPr/>
        </p:nvSpPr>
        <p:spPr>
          <a:xfrm>
            <a:off x="-13313" y="5409037"/>
            <a:ext cx="12192000" cy="1477328"/>
          </a:xfrm>
          <a:prstGeom prst="rect">
            <a:avLst/>
          </a:prstGeom>
          <a:noFill/>
        </p:spPr>
        <p:txBody>
          <a:bodyPr wrap="square">
            <a:spAutoFit/>
          </a:bodyPr>
          <a:lstStyle/>
          <a:p>
            <a:r>
              <a:rPr lang="en-US" b="1" i="0" dirty="0">
                <a:solidFill>
                  <a:srgbClr val="C00000"/>
                </a:solidFill>
                <a:effectLst/>
                <a:latin typeface="Arial" panose="020B0604020202020204" pitchFamily="34" charset="0"/>
                <a:cs typeface="Arial" panose="020B0604020202020204" pitchFamily="34" charset="0"/>
              </a:rPr>
              <a:t>Yes</a:t>
            </a:r>
            <a:r>
              <a:rPr lang="en-US" b="1" i="0" dirty="0">
                <a:solidFill>
                  <a:schemeClr val="tx1">
                    <a:lumMod val="95000"/>
                    <a:lumOff val="5000"/>
                  </a:schemeClr>
                </a:solidFill>
                <a:effectLst/>
                <a:latin typeface="Arial" panose="020B0604020202020204" pitchFamily="34" charset="0"/>
                <a:cs typeface="Arial" panose="020B0604020202020204" pitchFamily="34" charset="0"/>
              </a:rPr>
              <a:t>, there are outliers in terms of yearly earnings from YouTube channels. After analyzing the dataset, we found that there are channels with yearly earnings that are significantly higher or lower than the majority of channels, indicating outliers in both the lowest and highest yearly earnings categories. These outliers can have a notable impact on the overall distribution and statistical analysis of yearly earnings among YouTube channels.</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059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8320-9193-09C6-1C50-F0763C3D9643}"/>
              </a:ext>
            </a:extLst>
          </p:cNvPr>
          <p:cNvSpPr>
            <a:spLocks noGrp="1"/>
          </p:cNvSpPr>
          <p:nvPr>
            <p:ph type="title"/>
          </p:nvPr>
        </p:nvSpPr>
        <p:spPr>
          <a:xfrm>
            <a:off x="0" y="0"/>
            <a:ext cx="12192000" cy="402756"/>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10. What is the distribution of channel creation dates? Is there any trend over time?</a:t>
            </a:r>
            <a:endParaRPr lang="en-US" dirty="0"/>
          </a:p>
        </p:txBody>
      </p:sp>
      <p:pic>
        <p:nvPicPr>
          <p:cNvPr id="5" name="Content Placeholder 4">
            <a:extLst>
              <a:ext uri="{FF2B5EF4-FFF2-40B4-BE49-F238E27FC236}">
                <a16:creationId xmlns:a16="http://schemas.microsoft.com/office/drawing/2014/main" id="{29E1086A-DA69-D4BD-F223-20D32A393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402756"/>
            <a:ext cx="12191999" cy="6455244"/>
          </a:xfrm>
        </p:spPr>
      </p:pic>
    </p:spTree>
    <p:extLst>
      <p:ext uri="{BB962C8B-B14F-4D97-AF65-F5344CB8AC3E}">
        <p14:creationId xmlns:p14="http://schemas.microsoft.com/office/powerpoint/2010/main" val="139507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FDF7-B050-4BCC-CC26-F080517FFA29}"/>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359A9675-314C-24BB-D589-7E74B9E03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272784"/>
          </a:xfrm>
          <a:prstGeom prst="rect">
            <a:avLst/>
          </a:prstGeom>
        </p:spPr>
      </p:pic>
      <p:sp>
        <p:nvSpPr>
          <p:cNvPr id="5" name="TextBox 4">
            <a:extLst>
              <a:ext uri="{FF2B5EF4-FFF2-40B4-BE49-F238E27FC236}">
                <a16:creationId xmlns:a16="http://schemas.microsoft.com/office/drawing/2014/main" id="{E233F7C0-35A0-F250-7573-A7153EA026A5}"/>
              </a:ext>
            </a:extLst>
          </p:cNvPr>
          <p:cNvSpPr txBox="1"/>
          <p:nvPr/>
        </p:nvSpPr>
        <p:spPr>
          <a:xfrm>
            <a:off x="0" y="6211669"/>
            <a:ext cx="12192000" cy="369332"/>
          </a:xfrm>
          <a:prstGeom prst="rect">
            <a:avLst/>
          </a:prstGeom>
          <a:noFill/>
        </p:spPr>
        <p:txBody>
          <a:bodyPr wrap="square">
            <a:spAutoFit/>
          </a:bodyPr>
          <a:lstStyle/>
          <a:p>
            <a:r>
              <a:rPr lang="en-US" b="1" i="0" dirty="0">
                <a:solidFill>
                  <a:schemeClr val="tx1">
                    <a:lumMod val="95000"/>
                    <a:lumOff val="5000"/>
                  </a:schemeClr>
                </a:solidFill>
                <a:effectLst/>
                <a:latin typeface="Arial" panose="020B0604020202020204" pitchFamily="34" charset="0"/>
                <a:cs typeface="Arial" panose="020B0604020202020204" pitchFamily="34" charset="0"/>
              </a:rPr>
              <a:t>The month with the highest number of channel creations is </a:t>
            </a:r>
            <a:r>
              <a:rPr lang="en-US" b="1" i="0" dirty="0">
                <a:solidFill>
                  <a:srgbClr val="C00000"/>
                </a:solidFill>
                <a:effectLst/>
                <a:latin typeface="Arial" panose="020B0604020202020204" pitchFamily="34" charset="0"/>
                <a:cs typeface="Arial" panose="020B0604020202020204" pitchFamily="34" charset="0"/>
              </a:rPr>
              <a:t>January</a:t>
            </a:r>
            <a:r>
              <a:rPr lang="en-US" b="1" i="0" dirty="0">
                <a:solidFill>
                  <a:schemeClr val="tx1">
                    <a:lumMod val="95000"/>
                    <a:lumOff val="5000"/>
                  </a:schemeClr>
                </a:solidFill>
                <a:effectLst/>
                <a:latin typeface="Arial" panose="020B0604020202020204" pitchFamily="34" charset="0"/>
                <a:cs typeface="Arial" panose="020B0604020202020204" pitchFamily="34" charset="0"/>
              </a:rPr>
              <a:t> with 59 channels created.</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98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F7DC-CDA4-9549-C6EE-BB2C93F233D5}"/>
              </a:ext>
            </a:extLst>
          </p:cNvPr>
          <p:cNvSpPr>
            <a:spLocks noGrp="1"/>
          </p:cNvSpPr>
          <p:nvPr>
            <p:ph type="title"/>
          </p:nvPr>
        </p:nvSpPr>
        <p:spPr>
          <a:xfrm>
            <a:off x="0" y="0"/>
            <a:ext cx="12192000" cy="65500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11. Is there a relationship between gross tertiary education enrollment and the number </a:t>
            </a:r>
            <a:r>
              <a:rPr lang="en-US" sz="1800" dirty="0">
                <a:latin typeface="Calibri" panose="020F0502020204030204" pitchFamily="34" charset="0"/>
                <a:ea typeface="Calibri" panose="020F0502020204030204" pitchFamily="34" charset="0"/>
                <a:cs typeface="Times New Roman" panose="02020603050405020304" pitchFamily="18" charset="0"/>
              </a:rPr>
              <a:t>OF </a:t>
            </a:r>
            <a:r>
              <a:rPr lang="en-US" sz="1800" dirty="0">
                <a:effectLst/>
                <a:latin typeface="Calibri" panose="020F0502020204030204" pitchFamily="34" charset="0"/>
                <a:ea typeface="Calibri" panose="020F0502020204030204" pitchFamily="34" charset="0"/>
                <a:cs typeface="Times New Roman" panose="02020603050405020304" pitchFamily="18" charset="0"/>
              </a:rPr>
              <a:t>YouTube channels in a country?</a:t>
            </a:r>
            <a:endParaRPr lang="en-US" dirty="0"/>
          </a:p>
        </p:txBody>
      </p:sp>
      <p:pic>
        <p:nvPicPr>
          <p:cNvPr id="5" name="Content Placeholder 4">
            <a:extLst>
              <a:ext uri="{FF2B5EF4-FFF2-40B4-BE49-F238E27FC236}">
                <a16:creationId xmlns:a16="http://schemas.microsoft.com/office/drawing/2014/main" id="{3AF067A3-A649-7D10-F415-A0B2F8B4A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55004"/>
            <a:ext cx="12191999" cy="6202995"/>
          </a:xfrm>
        </p:spPr>
      </p:pic>
      <p:sp>
        <p:nvSpPr>
          <p:cNvPr id="4" name="TextBox 3">
            <a:extLst>
              <a:ext uri="{FF2B5EF4-FFF2-40B4-BE49-F238E27FC236}">
                <a16:creationId xmlns:a16="http://schemas.microsoft.com/office/drawing/2014/main" id="{2844D31B-83C9-E757-F4EA-A47206F85B7E}"/>
              </a:ext>
            </a:extLst>
          </p:cNvPr>
          <p:cNvSpPr txBox="1"/>
          <p:nvPr/>
        </p:nvSpPr>
        <p:spPr>
          <a:xfrm>
            <a:off x="0" y="4549675"/>
            <a:ext cx="9984828" cy="1477328"/>
          </a:xfrm>
          <a:prstGeom prst="rect">
            <a:avLst/>
          </a:prstGeom>
          <a:noFill/>
        </p:spPr>
        <p:txBody>
          <a:bodyPr wrap="square">
            <a:spAutoFit/>
          </a:bodyPr>
          <a:lstStyle/>
          <a:p>
            <a:r>
              <a:rPr lang="en-US" b="1" i="0" dirty="0">
                <a:solidFill>
                  <a:srgbClr val="C00000"/>
                </a:solidFill>
                <a:effectLst/>
                <a:latin typeface="Arial" panose="020B0604020202020204" pitchFamily="34" charset="0"/>
                <a:cs typeface="Arial" panose="020B0604020202020204" pitchFamily="34" charset="0"/>
              </a:rPr>
              <a:t>Conclusion:-</a:t>
            </a:r>
            <a:r>
              <a:rPr lang="en-US" b="1" i="0" dirty="0">
                <a:solidFill>
                  <a:schemeClr val="tx1">
                    <a:lumMod val="95000"/>
                    <a:lumOff val="5000"/>
                  </a:schemeClr>
                </a:solidFill>
                <a:effectLst/>
                <a:latin typeface="Arial" panose="020B0604020202020204" pitchFamily="34" charset="0"/>
                <a:cs typeface="Arial" panose="020B0604020202020204" pitchFamily="34" charset="0"/>
              </a:rPr>
              <a:t> Based on the Pearson correlation coefficient of 0.039 and the high p-value of 0.806, we conclude that there is no significant relationship between gross tertiary education enrollment and the number of YouTube channels in a country. This implies that variations in tertiary education enrollment rates do not appear to be associated with the number of YouTube channels across different countries.</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7406009-F09C-A624-0F1B-B0E301776BD1}"/>
              </a:ext>
            </a:extLst>
          </p:cNvPr>
          <p:cNvSpPr txBox="1"/>
          <p:nvPr/>
        </p:nvSpPr>
        <p:spPr>
          <a:xfrm>
            <a:off x="3941380" y="1523265"/>
            <a:ext cx="6043448" cy="369332"/>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Pearson correlation coefficient: 0.0389678619785874 </a:t>
            </a:r>
            <a:endParaRPr lang="en-US" dirty="0">
              <a:solidFill>
                <a:schemeClr val="accent5"/>
              </a:solidFill>
            </a:endParaRPr>
          </a:p>
        </p:txBody>
      </p:sp>
      <p:sp>
        <p:nvSpPr>
          <p:cNvPr id="9" name="TextBox 8">
            <a:extLst>
              <a:ext uri="{FF2B5EF4-FFF2-40B4-BE49-F238E27FC236}">
                <a16:creationId xmlns:a16="http://schemas.microsoft.com/office/drawing/2014/main" id="{7048D6A3-D852-FEF3-7EB0-77B804ABD92B}"/>
              </a:ext>
            </a:extLst>
          </p:cNvPr>
          <p:cNvSpPr txBox="1"/>
          <p:nvPr/>
        </p:nvSpPr>
        <p:spPr>
          <a:xfrm>
            <a:off x="3941379" y="1892597"/>
            <a:ext cx="6043449" cy="369332"/>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P-value: 0.8064469295630986 </a:t>
            </a:r>
            <a:endParaRPr lang="en-US" dirty="0">
              <a:solidFill>
                <a:schemeClr val="accent5"/>
              </a:solidFill>
            </a:endParaRPr>
          </a:p>
        </p:txBody>
      </p:sp>
    </p:spTree>
    <p:extLst>
      <p:ext uri="{BB962C8B-B14F-4D97-AF65-F5344CB8AC3E}">
        <p14:creationId xmlns:p14="http://schemas.microsoft.com/office/powerpoint/2010/main" val="116650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E60D-61C5-C11B-C2DB-8D0FF93B04BF}"/>
              </a:ext>
            </a:extLst>
          </p:cNvPr>
          <p:cNvSpPr>
            <a:spLocks noGrp="1"/>
          </p:cNvSpPr>
          <p:nvPr>
            <p:ph type="title"/>
          </p:nvPr>
        </p:nvSpPr>
        <p:spPr>
          <a:xfrm>
            <a:off x="1" y="0"/>
            <a:ext cx="12191999" cy="1159501"/>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12. How does the unemployment rate vary among the top 10 countries with the highest number of YouTube channels?</a:t>
            </a:r>
            <a:endParaRPr lang="en-US" dirty="0"/>
          </a:p>
        </p:txBody>
      </p:sp>
      <p:pic>
        <p:nvPicPr>
          <p:cNvPr id="6" name="Content Placeholder 4">
            <a:extLst>
              <a:ext uri="{FF2B5EF4-FFF2-40B4-BE49-F238E27FC236}">
                <a16:creationId xmlns:a16="http://schemas.microsoft.com/office/drawing/2014/main" id="{7F24FD48-36B8-3331-9124-CE8CF7F21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77766"/>
            <a:ext cx="12192000" cy="6080234"/>
          </a:xfrm>
        </p:spPr>
      </p:pic>
    </p:spTree>
    <p:extLst>
      <p:ext uri="{BB962C8B-B14F-4D97-AF65-F5344CB8AC3E}">
        <p14:creationId xmlns:p14="http://schemas.microsoft.com/office/powerpoint/2010/main" val="151669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989B-978A-E7F8-29BE-4D1394E4996F}"/>
              </a:ext>
            </a:extLst>
          </p:cNvPr>
          <p:cNvSpPr>
            <a:spLocks noGrp="1"/>
          </p:cNvSpPr>
          <p:nvPr>
            <p:ph type="title"/>
          </p:nvPr>
        </p:nvSpPr>
        <p:spPr>
          <a:xfrm>
            <a:off x="0" y="0"/>
            <a:ext cx="12192000" cy="49735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13. What is the average urban population percentage in countries with YouTube channels?</a:t>
            </a:r>
            <a:endParaRPr lang="en-US" dirty="0"/>
          </a:p>
        </p:txBody>
      </p:sp>
      <p:pic>
        <p:nvPicPr>
          <p:cNvPr id="6" name="Content Placeholder 4">
            <a:extLst>
              <a:ext uri="{FF2B5EF4-FFF2-40B4-BE49-F238E27FC236}">
                <a16:creationId xmlns:a16="http://schemas.microsoft.com/office/drawing/2014/main" id="{B263CD55-AA5A-2248-3259-2B006F76F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97350"/>
            <a:ext cx="12192000" cy="6360650"/>
          </a:xfrm>
        </p:spPr>
      </p:pic>
      <p:sp>
        <p:nvSpPr>
          <p:cNvPr id="4" name="TextBox 3">
            <a:extLst>
              <a:ext uri="{FF2B5EF4-FFF2-40B4-BE49-F238E27FC236}">
                <a16:creationId xmlns:a16="http://schemas.microsoft.com/office/drawing/2014/main" id="{BF59CA16-F32B-23A8-2765-31257B16062E}"/>
              </a:ext>
            </a:extLst>
          </p:cNvPr>
          <p:cNvSpPr txBox="1"/>
          <p:nvPr/>
        </p:nvSpPr>
        <p:spPr>
          <a:xfrm>
            <a:off x="7693572" y="5437320"/>
            <a:ext cx="4319752" cy="923330"/>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The overall average urban population percentage in countries with YouTube channels is 72.36%</a:t>
            </a:r>
            <a:endParaRPr lang="en-US" b="1"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55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F3F1-BEB5-4C0B-A67D-A55464FB2536}"/>
              </a:ext>
            </a:extLst>
          </p:cNvPr>
          <p:cNvSpPr>
            <a:spLocks noGrp="1"/>
          </p:cNvSpPr>
          <p:nvPr>
            <p:ph type="title"/>
          </p:nvPr>
        </p:nvSpPr>
        <p:spPr>
          <a:xfrm>
            <a:off x="0" y="1"/>
            <a:ext cx="12192000" cy="67266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14. Are there any patterns in the distribution of YouTube channels based on latitude and longitude coordinates?</a:t>
            </a:r>
            <a:endParaRPr lang="en-US" dirty="0"/>
          </a:p>
        </p:txBody>
      </p:sp>
      <p:pic>
        <p:nvPicPr>
          <p:cNvPr id="6" name="Content Placeholder 4">
            <a:extLst>
              <a:ext uri="{FF2B5EF4-FFF2-40B4-BE49-F238E27FC236}">
                <a16:creationId xmlns:a16="http://schemas.microsoft.com/office/drawing/2014/main" id="{2DE24BDE-AD7D-A1E1-EF4E-7B5ACD4968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672663"/>
            <a:ext cx="12191999" cy="6185336"/>
          </a:xfrm>
        </p:spPr>
      </p:pic>
    </p:spTree>
    <p:extLst>
      <p:ext uri="{BB962C8B-B14F-4D97-AF65-F5344CB8AC3E}">
        <p14:creationId xmlns:p14="http://schemas.microsoft.com/office/powerpoint/2010/main" val="425479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3875-8D33-70EC-0FAC-C819AACC5CEF}"/>
              </a:ext>
            </a:extLst>
          </p:cNvPr>
          <p:cNvSpPr>
            <a:spLocks noGrp="1"/>
          </p:cNvSpPr>
          <p:nvPr>
            <p:ph type="title"/>
          </p:nvPr>
        </p:nvSpPr>
        <p:spPr>
          <a:xfrm>
            <a:off x="782390" y="0"/>
            <a:ext cx="11409610" cy="329184"/>
          </a:xfrm>
        </p:spPr>
        <p:txBody>
          <a:bodyPr>
            <a:noAutofit/>
          </a:bodyPr>
          <a:lstStyle/>
          <a:p>
            <a:r>
              <a:rPr lang="en-US" sz="2000" b="0" i="0" dirty="0">
                <a:solidFill>
                  <a:srgbClr val="C00000"/>
                </a:solidFill>
                <a:effectLst/>
                <a:latin typeface="Arial" panose="020B0604020202020204" pitchFamily="34" charset="0"/>
                <a:cs typeface="Arial" panose="020B0604020202020204" pitchFamily="34" charset="0"/>
              </a:rPr>
              <a:t>Distribution of YOUTUBE CHANNELS BASED ON LATITUDE AND LONGITUDE</a:t>
            </a:r>
            <a:endParaRPr lang="en-US" sz="2000" dirty="0">
              <a:solidFill>
                <a:srgbClr val="C00000"/>
              </a:solidFill>
            </a:endParaRPr>
          </a:p>
        </p:txBody>
      </p:sp>
      <p:sp>
        <p:nvSpPr>
          <p:cNvPr id="3" name="Content Placeholder 2">
            <a:extLst>
              <a:ext uri="{FF2B5EF4-FFF2-40B4-BE49-F238E27FC236}">
                <a16:creationId xmlns:a16="http://schemas.microsoft.com/office/drawing/2014/main" id="{E0C66E52-CAD3-A9D8-0CDA-F07FEACDCB39}"/>
              </a:ext>
            </a:extLst>
          </p:cNvPr>
          <p:cNvSpPr>
            <a:spLocks noGrp="1"/>
          </p:cNvSpPr>
          <p:nvPr>
            <p:ph idx="1"/>
          </p:nvPr>
        </p:nvSpPr>
        <p:spPr>
          <a:xfrm>
            <a:off x="782390" y="329184"/>
            <a:ext cx="11409610" cy="5651653"/>
          </a:xfrm>
        </p:spPr>
        <p:txBody>
          <a:bodyPr>
            <a:noAutofit/>
          </a:bodyPr>
          <a:lstStyle/>
          <a:p>
            <a:r>
              <a:rPr lang="en-US" sz="1800" b="1" i="0" dirty="0">
                <a:solidFill>
                  <a:schemeClr val="tx1">
                    <a:lumMod val="95000"/>
                    <a:lumOff val="5000"/>
                  </a:schemeClr>
                </a:solidFill>
                <a:effectLst/>
                <a:latin typeface="Arial" panose="020B0604020202020204" pitchFamily="34" charset="0"/>
                <a:cs typeface="Arial" panose="020B0604020202020204" pitchFamily="34" charset="0"/>
              </a:rPr>
              <a:t>Based on the scatter plot of YouTube channels distributed by their latitude and longitude coordinates, the following patterns are observed:</a:t>
            </a:r>
          </a:p>
          <a:p>
            <a:pPr marL="0" indent="0">
              <a:buNone/>
            </a:pPr>
            <a:r>
              <a:rPr lang="en-US" sz="1800" b="1" dirty="0">
                <a:solidFill>
                  <a:schemeClr val="accent1">
                    <a:lumMod val="75000"/>
                  </a:schemeClr>
                </a:solidFill>
                <a:latin typeface="Arial" panose="020B0604020202020204" pitchFamily="34" charset="0"/>
                <a:cs typeface="Arial" panose="020B0604020202020204" pitchFamily="34" charset="0"/>
              </a:rPr>
              <a:t>1. </a:t>
            </a:r>
            <a:r>
              <a:rPr lang="en-US" sz="1800" b="1" i="0" dirty="0">
                <a:solidFill>
                  <a:schemeClr val="accent1">
                    <a:lumMod val="75000"/>
                  </a:schemeClr>
                </a:solidFill>
                <a:effectLst/>
                <a:latin typeface="Arial" panose="020B0604020202020204" pitchFamily="34" charset="0"/>
                <a:cs typeface="Arial" panose="020B0604020202020204" pitchFamily="34" charset="0"/>
              </a:rPr>
              <a:t>Northern Hemisphere Dominance:</a:t>
            </a:r>
          </a:p>
          <a:p>
            <a:pPr marL="0" indent="0">
              <a:buNone/>
            </a:pPr>
            <a:r>
              <a:rPr lang="en-US" sz="1800" b="1" i="0" dirty="0">
                <a:solidFill>
                  <a:schemeClr val="tx1">
                    <a:lumMod val="95000"/>
                    <a:lumOff val="5000"/>
                  </a:schemeClr>
                </a:solidFill>
                <a:effectLst/>
                <a:latin typeface="Arial" panose="020B0604020202020204" pitchFamily="34" charset="0"/>
                <a:cs typeface="Arial" panose="020B0604020202020204" pitchFamily="34" charset="0"/>
              </a:rPr>
              <a:t>A majority of YouTube channels are concentrated in the northern hemisphere, particularly between 20°N and 60°N latitude. This suggests a higher density of YouTube channels in regions like North America, Europe, and parts of Asia.</a:t>
            </a:r>
          </a:p>
          <a:p>
            <a:pPr marL="0" indent="0">
              <a:buNone/>
            </a:pPr>
            <a:r>
              <a:rPr lang="en-US" sz="1800" b="1" i="0" dirty="0">
                <a:solidFill>
                  <a:schemeClr val="accent1">
                    <a:lumMod val="75000"/>
                  </a:schemeClr>
                </a:solidFill>
                <a:effectLst/>
                <a:latin typeface="Arial" panose="020B0604020202020204" pitchFamily="34" charset="0"/>
                <a:cs typeface="Arial" panose="020B0604020202020204" pitchFamily="34" charset="0"/>
              </a:rPr>
              <a:t>2. Clustering around Specific Longitudes:</a:t>
            </a:r>
          </a:p>
          <a:p>
            <a:pPr marL="0" indent="0">
              <a:buNone/>
            </a:pPr>
            <a:r>
              <a:rPr lang="en-US" sz="1800" b="1" i="0" dirty="0">
                <a:solidFill>
                  <a:schemeClr val="tx1">
                    <a:lumMod val="95000"/>
                    <a:lumOff val="5000"/>
                  </a:schemeClr>
                </a:solidFill>
                <a:effectLst/>
                <a:latin typeface="Arial" panose="020B0604020202020204" pitchFamily="34" charset="0"/>
                <a:cs typeface="Arial" panose="020B0604020202020204" pitchFamily="34" charset="0"/>
              </a:rPr>
              <a:t>Noticeable clusters are found around the longitude ranges of -150° to -50° (covering the Americas) and 0° to 100° (covering Europe and Asia). This indicates a higher prevalence of YouTube channels in these longitudes, likely due to higher population densities and better internet infrastructure in these regions.</a:t>
            </a:r>
          </a:p>
          <a:p>
            <a:pPr marL="0" indent="0">
              <a:buNone/>
            </a:pPr>
            <a:r>
              <a:rPr lang="en-US" sz="1800" b="1" i="0" dirty="0">
                <a:solidFill>
                  <a:schemeClr val="accent1">
                    <a:lumMod val="75000"/>
                  </a:schemeClr>
                </a:solidFill>
                <a:effectLst/>
                <a:latin typeface="Arial" panose="020B0604020202020204" pitchFamily="34" charset="0"/>
                <a:cs typeface="Arial" panose="020B0604020202020204" pitchFamily="34" charset="0"/>
              </a:rPr>
              <a:t>3. Sparse Distribution in the Southern Hemisphere:</a:t>
            </a:r>
          </a:p>
          <a:p>
            <a:pPr marL="0" indent="0">
              <a:buNone/>
            </a:pPr>
            <a:r>
              <a:rPr lang="en-US" sz="1800" b="1" i="0" dirty="0">
                <a:solidFill>
                  <a:schemeClr val="tx1">
                    <a:lumMod val="95000"/>
                    <a:lumOff val="5000"/>
                  </a:schemeClr>
                </a:solidFill>
                <a:effectLst/>
                <a:latin typeface="Arial" panose="020B0604020202020204" pitchFamily="34" charset="0"/>
                <a:cs typeface="Arial" panose="020B0604020202020204" pitchFamily="34" charset="0"/>
              </a:rPr>
              <a:t>There are fewer YouTube channels in the southern hemisphere, particularly in the latitude ranges between -40° to 0°. This suggests less representation from regions such as South America, Africa, and Oceania.</a:t>
            </a:r>
          </a:p>
          <a:p>
            <a:pPr marL="0" indent="0">
              <a:buNone/>
            </a:pPr>
            <a:r>
              <a:rPr lang="en-US" sz="1800" b="1" i="0" dirty="0">
                <a:solidFill>
                  <a:schemeClr val="accent1">
                    <a:lumMod val="75000"/>
                  </a:schemeClr>
                </a:solidFill>
                <a:effectLst/>
                <a:latin typeface="Arial" panose="020B0604020202020204" pitchFamily="34" charset="0"/>
                <a:cs typeface="Arial" panose="020B0604020202020204" pitchFamily="34" charset="0"/>
              </a:rPr>
              <a:t>4. Geographical Concentration:</a:t>
            </a:r>
          </a:p>
          <a:p>
            <a:pPr marL="0" indent="0">
              <a:buNone/>
            </a:pPr>
            <a:r>
              <a:rPr lang="en-US" sz="1800" b="1" i="0" dirty="0">
                <a:solidFill>
                  <a:schemeClr val="tx1">
                    <a:lumMod val="95000"/>
                    <a:lumOff val="5000"/>
                  </a:schemeClr>
                </a:solidFill>
                <a:effectLst/>
                <a:latin typeface="Arial" panose="020B0604020202020204" pitchFamily="34" charset="0"/>
                <a:cs typeface="Arial" panose="020B0604020202020204" pitchFamily="34" charset="0"/>
              </a:rPr>
              <a:t>The concentration of YouTube channels aligns with highly populated and developed regions, which may reflect better internet infrastructure and a higher level of digital engagement in these areas.    </a:t>
            </a:r>
            <a:endParaRPr lang="en-U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F6F9D35-302E-311D-6900-EC6E799D4926}"/>
              </a:ext>
            </a:extLst>
          </p:cNvPr>
          <p:cNvSpPr txBox="1"/>
          <p:nvPr/>
        </p:nvSpPr>
        <p:spPr>
          <a:xfrm>
            <a:off x="0" y="5980837"/>
            <a:ext cx="12192000" cy="923330"/>
          </a:xfrm>
          <a:prstGeom prst="rect">
            <a:avLst/>
          </a:prstGeom>
          <a:noFill/>
        </p:spPr>
        <p:txBody>
          <a:bodyPr wrap="square">
            <a:spAutoFit/>
          </a:bodyPr>
          <a:lstStyle/>
          <a:p>
            <a:r>
              <a:rPr lang="en-US" sz="1800" b="1" i="0" dirty="0">
                <a:solidFill>
                  <a:srgbClr val="C00000"/>
                </a:solidFill>
                <a:effectLst/>
                <a:latin typeface="Arial" panose="020B0604020202020204" pitchFamily="34" charset="0"/>
                <a:cs typeface="Arial" panose="020B0604020202020204" pitchFamily="34" charset="0"/>
              </a:rPr>
              <a:t>Conclusion :-</a:t>
            </a:r>
            <a:r>
              <a:rPr lang="en-US" sz="1800" b="1" i="0" dirty="0">
                <a:solidFill>
                  <a:schemeClr val="tx1">
                    <a:lumMod val="95000"/>
                    <a:lumOff val="5000"/>
                  </a:schemeClr>
                </a:solidFill>
                <a:effectLst/>
                <a:latin typeface="Arial" panose="020B0604020202020204" pitchFamily="34" charset="0"/>
                <a:cs typeface="Arial" panose="020B0604020202020204" pitchFamily="34" charset="0"/>
              </a:rPr>
              <a:t> These patterns indicate that the distribution of YouTube channels is influenced by geographical, demographic, and infrastructural factors, with more channels present in regions with higher population densities and better internet connectivity.</a:t>
            </a:r>
            <a:endParaRPr lang="en-US" dirty="0"/>
          </a:p>
        </p:txBody>
      </p:sp>
    </p:spTree>
    <p:extLst>
      <p:ext uri="{BB962C8B-B14F-4D97-AF65-F5344CB8AC3E}">
        <p14:creationId xmlns:p14="http://schemas.microsoft.com/office/powerpoint/2010/main" val="15060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CAB8-4A29-BEC3-AC04-0F2B46044B79}"/>
              </a:ext>
            </a:extLst>
          </p:cNvPr>
          <p:cNvSpPr>
            <a:spLocks noGrp="1"/>
          </p:cNvSpPr>
          <p:nvPr>
            <p:ph type="title"/>
          </p:nvPr>
        </p:nvSpPr>
        <p:spPr>
          <a:xfrm>
            <a:off x="0" y="0"/>
            <a:ext cx="12192000" cy="46245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15. What is the correlation between the number of subscribers and the population of a country?</a:t>
            </a:r>
            <a:endParaRPr lang="en-US" dirty="0"/>
          </a:p>
        </p:txBody>
      </p:sp>
      <p:pic>
        <p:nvPicPr>
          <p:cNvPr id="6" name="Content Placeholder 4">
            <a:extLst>
              <a:ext uri="{FF2B5EF4-FFF2-40B4-BE49-F238E27FC236}">
                <a16:creationId xmlns:a16="http://schemas.microsoft.com/office/drawing/2014/main" id="{5579800A-7A1D-B88C-FB18-29826A6D0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62455"/>
            <a:ext cx="12192000" cy="6395545"/>
          </a:xfrm>
        </p:spPr>
      </p:pic>
      <p:sp>
        <p:nvSpPr>
          <p:cNvPr id="4" name="TextBox 3">
            <a:extLst>
              <a:ext uri="{FF2B5EF4-FFF2-40B4-BE49-F238E27FC236}">
                <a16:creationId xmlns:a16="http://schemas.microsoft.com/office/drawing/2014/main" id="{34E7CE90-064D-2F5B-771B-B91C2C0907EF}"/>
              </a:ext>
            </a:extLst>
          </p:cNvPr>
          <p:cNvSpPr txBox="1"/>
          <p:nvPr/>
        </p:nvSpPr>
        <p:spPr>
          <a:xfrm>
            <a:off x="4603532" y="1948540"/>
            <a:ext cx="7683062" cy="646331"/>
          </a:xfrm>
          <a:prstGeom prst="rect">
            <a:avLst/>
          </a:prstGeom>
          <a:noFill/>
        </p:spPr>
        <p:txBody>
          <a:bodyPr wrap="square">
            <a:spAutoFit/>
          </a:bodyPr>
          <a:lstStyle/>
          <a:p>
            <a:r>
              <a:rPr lang="en-US" b="1" i="0" dirty="0">
                <a:effectLst/>
                <a:latin typeface="Arial" panose="020B0604020202020204" pitchFamily="34" charset="0"/>
                <a:cs typeface="Arial" panose="020B0604020202020204" pitchFamily="34" charset="0"/>
              </a:rPr>
              <a:t>There is a positive correlation between the number of subscribers and the population of a country.</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BFD9FE0-733E-29AE-2185-B326BD5626B5}"/>
              </a:ext>
            </a:extLst>
          </p:cNvPr>
          <p:cNvSpPr txBox="1"/>
          <p:nvPr/>
        </p:nvSpPr>
        <p:spPr>
          <a:xfrm>
            <a:off x="4603532" y="1579208"/>
            <a:ext cx="6180082" cy="369332"/>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Pearson Correlation Coefficient: 0.10429950791314799 </a:t>
            </a:r>
            <a:endParaRPr lang="en-US" b="1"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094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F6EC-CF5C-EB31-DF13-A85D18773ED7}"/>
              </a:ext>
            </a:extLst>
          </p:cNvPr>
          <p:cNvSpPr>
            <a:spLocks noGrp="1"/>
          </p:cNvSpPr>
          <p:nvPr>
            <p:ph type="title"/>
          </p:nvPr>
        </p:nvSpPr>
        <p:spPr>
          <a:xfrm>
            <a:off x="0" y="0"/>
            <a:ext cx="12192000" cy="54927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16. How do the top 10 countries with the highest number of YouTube channels compare in terms of their total population?</a:t>
            </a:r>
            <a:endParaRPr lang="en-US" dirty="0"/>
          </a:p>
        </p:txBody>
      </p:sp>
      <p:graphicFrame>
        <p:nvGraphicFramePr>
          <p:cNvPr id="6" name="Content Placeholder 5">
            <a:extLst>
              <a:ext uri="{FF2B5EF4-FFF2-40B4-BE49-F238E27FC236}">
                <a16:creationId xmlns:a16="http://schemas.microsoft.com/office/drawing/2014/main" id="{D14F474C-B519-F4CF-D56D-F18C2DB269F2}"/>
              </a:ext>
            </a:extLst>
          </p:cNvPr>
          <p:cNvGraphicFramePr>
            <a:graphicFrameLocks noGrp="1"/>
          </p:cNvGraphicFramePr>
          <p:nvPr>
            <p:ph idx="1"/>
            <p:extLst>
              <p:ext uri="{D42A27DB-BD31-4B8C-83A1-F6EECF244321}">
                <p14:modId xmlns:p14="http://schemas.microsoft.com/office/powerpoint/2010/main" val="2856562848"/>
              </p:ext>
            </p:extLst>
          </p:nvPr>
        </p:nvGraphicFramePr>
        <p:xfrm>
          <a:off x="0" y="549276"/>
          <a:ext cx="12192000" cy="6308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16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DC9A-66CC-B549-DD8F-33EABB8725BE}"/>
              </a:ext>
            </a:extLst>
          </p:cNvPr>
          <p:cNvSpPr>
            <a:spLocks noGrp="1"/>
          </p:cNvSpPr>
          <p:nvPr>
            <p:ph type="title"/>
          </p:nvPr>
        </p:nvSpPr>
        <p:spPr>
          <a:xfrm>
            <a:off x="0" y="0"/>
            <a:ext cx="12192000" cy="549276"/>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 What are the top 10 YouTube channels based on the number of subscribers?</a:t>
            </a:r>
            <a:endParaRPr lang="en-US" dirty="0"/>
          </a:p>
        </p:txBody>
      </p:sp>
      <p:pic>
        <p:nvPicPr>
          <p:cNvPr id="5" name="Content Placeholder 4">
            <a:extLst>
              <a:ext uri="{FF2B5EF4-FFF2-40B4-BE49-F238E27FC236}">
                <a16:creationId xmlns:a16="http://schemas.microsoft.com/office/drawing/2014/main" id="{A0091238-735E-041E-9E05-0CF5826F0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49276"/>
            <a:ext cx="12192000" cy="6308724"/>
          </a:xfrm>
        </p:spPr>
      </p:pic>
    </p:spTree>
    <p:extLst>
      <p:ext uri="{BB962C8B-B14F-4D97-AF65-F5344CB8AC3E}">
        <p14:creationId xmlns:p14="http://schemas.microsoft.com/office/powerpoint/2010/main" val="23223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4A06-9E53-B76B-A219-EA18296E46B1}"/>
              </a:ext>
            </a:extLst>
          </p:cNvPr>
          <p:cNvSpPr>
            <a:spLocks noGrp="1"/>
          </p:cNvSpPr>
          <p:nvPr>
            <p:ph type="title"/>
          </p:nvPr>
        </p:nvSpPr>
        <p:spPr>
          <a:xfrm>
            <a:off x="0" y="0"/>
            <a:ext cx="12192000" cy="536255"/>
          </a:xfrm>
        </p:spPr>
        <p:txBody>
          <a:bodyPr>
            <a:no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17. Is there a correlation between the number of subscribers gained in the last 30 days and the unemployment rate in a country?</a:t>
            </a:r>
            <a:endParaRPr lang="en-US" sz="1800" dirty="0"/>
          </a:p>
        </p:txBody>
      </p:sp>
      <p:pic>
        <p:nvPicPr>
          <p:cNvPr id="6" name="Content Placeholder 4">
            <a:extLst>
              <a:ext uri="{FF2B5EF4-FFF2-40B4-BE49-F238E27FC236}">
                <a16:creationId xmlns:a16="http://schemas.microsoft.com/office/drawing/2014/main" id="{0A2462DF-A7CC-63D6-EDEB-DC403E2768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6255"/>
            <a:ext cx="8397766" cy="4354375"/>
          </a:xfrm>
        </p:spPr>
      </p:pic>
      <p:sp>
        <p:nvSpPr>
          <p:cNvPr id="4" name="TextBox 3">
            <a:extLst>
              <a:ext uri="{FF2B5EF4-FFF2-40B4-BE49-F238E27FC236}">
                <a16:creationId xmlns:a16="http://schemas.microsoft.com/office/drawing/2014/main" id="{366C6C8D-16E2-2042-4847-7CD25912F3CC}"/>
              </a:ext>
            </a:extLst>
          </p:cNvPr>
          <p:cNvSpPr txBox="1"/>
          <p:nvPr/>
        </p:nvSpPr>
        <p:spPr>
          <a:xfrm>
            <a:off x="0" y="4890630"/>
            <a:ext cx="12192000" cy="1754326"/>
          </a:xfrm>
          <a:prstGeom prst="rect">
            <a:avLst/>
          </a:prstGeom>
          <a:noFill/>
        </p:spPr>
        <p:txBody>
          <a:bodyPr wrap="square">
            <a:spAutoFit/>
          </a:bodyPr>
          <a:lstStyle/>
          <a:p>
            <a:r>
              <a:rPr lang="en-US" b="1" i="0" dirty="0">
                <a:solidFill>
                  <a:schemeClr val="tx1">
                    <a:lumMod val="95000"/>
                    <a:lumOff val="5000"/>
                  </a:schemeClr>
                </a:solidFill>
                <a:effectLst/>
                <a:latin typeface="Arial" panose="020B0604020202020204" pitchFamily="34" charset="0"/>
                <a:cs typeface="Arial" panose="020B0604020202020204" pitchFamily="34" charset="0"/>
              </a:rPr>
              <a:t>The Pearson Correlation Coefficient of approximately -0.008 suggests a very weak negative correlation between the number of subscribers gained in the last 30 days and the unemployment rate. This means that there is a slight tendency for the number of subscribers gained to decrease slightly as the unemployment rate in a country increases, and vice versa. However, the correlation is so close to zero that it is not practically significant, indicating that there is no meaningful relationship between these two variables in the dataset analyzed.</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F05803D-9FC9-0EB0-2B3D-26136BE1E194}"/>
              </a:ext>
            </a:extLst>
          </p:cNvPr>
          <p:cNvSpPr txBox="1"/>
          <p:nvPr/>
        </p:nvSpPr>
        <p:spPr>
          <a:xfrm>
            <a:off x="1337441" y="1065735"/>
            <a:ext cx="6377152" cy="369332"/>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Pearson Correlation Coefficient: -0.008366005999595872 </a:t>
            </a:r>
            <a:endParaRPr lang="en-US" dirty="0">
              <a:solidFill>
                <a:schemeClr val="accent5"/>
              </a:solidFill>
            </a:endParaRPr>
          </a:p>
        </p:txBody>
      </p:sp>
      <p:sp>
        <p:nvSpPr>
          <p:cNvPr id="9" name="TextBox 8">
            <a:extLst>
              <a:ext uri="{FF2B5EF4-FFF2-40B4-BE49-F238E27FC236}">
                <a16:creationId xmlns:a16="http://schemas.microsoft.com/office/drawing/2014/main" id="{A55B4F57-939C-CC02-7B15-842122D1F743}"/>
              </a:ext>
            </a:extLst>
          </p:cNvPr>
          <p:cNvSpPr txBox="1"/>
          <p:nvPr/>
        </p:nvSpPr>
        <p:spPr>
          <a:xfrm>
            <a:off x="8397766" y="1777853"/>
            <a:ext cx="3794234" cy="1477328"/>
          </a:xfrm>
          <a:prstGeom prst="rect">
            <a:avLst/>
          </a:prstGeom>
          <a:noFill/>
        </p:spPr>
        <p:txBody>
          <a:bodyPr wrap="square">
            <a:spAutoFit/>
          </a:bodyPr>
          <a:lstStyle/>
          <a:p>
            <a:r>
              <a:rPr lang="en-US" b="1" i="0" dirty="0">
                <a:solidFill>
                  <a:schemeClr val="tx1">
                    <a:lumMod val="95000"/>
                    <a:lumOff val="5000"/>
                  </a:schemeClr>
                </a:solidFill>
                <a:effectLst/>
                <a:latin typeface="Arial" panose="020B0604020202020204" pitchFamily="34" charset="0"/>
                <a:cs typeface="Arial" panose="020B0604020202020204" pitchFamily="34" charset="0"/>
              </a:rPr>
              <a:t>There is a negative correlation between the number of subscribers gained in the last 30 days and the unemployment rate. </a:t>
            </a:r>
            <a:endParaRPr lang="en-US" dirty="0"/>
          </a:p>
        </p:txBody>
      </p:sp>
    </p:spTree>
    <p:extLst>
      <p:ext uri="{BB962C8B-B14F-4D97-AF65-F5344CB8AC3E}">
        <p14:creationId xmlns:p14="http://schemas.microsoft.com/office/powerpoint/2010/main" val="106840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12DB-3D43-DDB4-26F2-2FE6B7EE04DE}"/>
              </a:ext>
            </a:extLst>
          </p:cNvPr>
          <p:cNvSpPr>
            <a:spLocks noGrp="1"/>
          </p:cNvSpPr>
          <p:nvPr>
            <p:ph type="title"/>
          </p:nvPr>
        </p:nvSpPr>
        <p:spPr>
          <a:xfrm>
            <a:off x="0" y="0"/>
            <a:ext cx="12192000" cy="54927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18. How does the distribution of video views for the last 30 days vary across different channel types?</a:t>
            </a:r>
            <a:endParaRPr lang="en-US" dirty="0"/>
          </a:p>
        </p:txBody>
      </p:sp>
      <p:pic>
        <p:nvPicPr>
          <p:cNvPr id="6" name="Content Placeholder 4">
            <a:extLst>
              <a:ext uri="{FF2B5EF4-FFF2-40B4-BE49-F238E27FC236}">
                <a16:creationId xmlns:a16="http://schemas.microsoft.com/office/drawing/2014/main" id="{C33FB5AA-4C03-317B-8478-E33457577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549275"/>
            <a:ext cx="12191999" cy="6308725"/>
          </a:xfrm>
        </p:spPr>
      </p:pic>
      <p:sp>
        <p:nvSpPr>
          <p:cNvPr id="4" name="TextBox 3">
            <a:extLst>
              <a:ext uri="{FF2B5EF4-FFF2-40B4-BE49-F238E27FC236}">
                <a16:creationId xmlns:a16="http://schemas.microsoft.com/office/drawing/2014/main" id="{750BFB93-3C9B-7C9A-31CD-5054B73307DF}"/>
              </a:ext>
            </a:extLst>
          </p:cNvPr>
          <p:cNvSpPr txBox="1"/>
          <p:nvPr/>
        </p:nvSpPr>
        <p:spPr>
          <a:xfrm>
            <a:off x="3510455" y="1233552"/>
            <a:ext cx="8555421" cy="1200329"/>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Channel Types in Order of Decreasing Views for the Last 30 Days: </a:t>
            </a:r>
            <a:r>
              <a:rPr lang="en-US" b="1" i="0" dirty="0">
                <a:effectLst/>
                <a:latin typeface="Arial" panose="020B0604020202020204" pitchFamily="34" charset="0"/>
                <a:cs typeface="Arial" panose="020B0604020202020204" pitchFamily="34" charset="0"/>
              </a:rPr>
              <a:t>Index(['Animals', 'Autos', 'News', 'Music', 'Entertainment', 'Education', 'Sports', 'Film', 'Comedy', 'Nonprofit', 'People', 'Tech', 'Games', '</a:t>
            </a:r>
            <a:r>
              <a:rPr lang="en-US" b="1" i="0" dirty="0" err="1">
                <a:effectLst/>
                <a:latin typeface="Arial" panose="020B0604020202020204" pitchFamily="34" charset="0"/>
                <a:cs typeface="Arial" panose="020B0604020202020204" pitchFamily="34" charset="0"/>
              </a:rPr>
              <a:t>Howto</a:t>
            </a:r>
            <a:r>
              <a:rPr lang="en-US" b="1" i="0" dirty="0">
                <a:effectLst/>
                <a:latin typeface="Arial" panose="020B0604020202020204" pitchFamily="34" charset="0"/>
                <a:cs typeface="Arial" panose="020B0604020202020204" pitchFamily="34" charset="0"/>
              </a:rPr>
              <a:t>'], </a:t>
            </a:r>
            <a:r>
              <a:rPr lang="en-US" b="1" i="0" dirty="0" err="1">
                <a:effectLst/>
                <a:latin typeface="Arial" panose="020B0604020202020204" pitchFamily="34" charset="0"/>
                <a:cs typeface="Arial" panose="020B0604020202020204" pitchFamily="34" charset="0"/>
              </a:rPr>
              <a:t>dtype</a:t>
            </a:r>
            <a:r>
              <a:rPr lang="en-US" b="1" i="0" dirty="0">
                <a:effectLst/>
                <a:latin typeface="Arial" panose="020B0604020202020204" pitchFamily="34" charset="0"/>
                <a:cs typeface="Arial" panose="020B0604020202020204" pitchFamily="34" charset="0"/>
              </a:rPr>
              <a:t>='object', name='</a:t>
            </a:r>
            <a:r>
              <a:rPr lang="en-US" b="1" i="0" dirty="0" err="1">
                <a:effectLst/>
                <a:latin typeface="Arial" panose="020B0604020202020204" pitchFamily="34" charset="0"/>
                <a:cs typeface="Arial" panose="020B0604020202020204" pitchFamily="34" charset="0"/>
              </a:rPr>
              <a:t>channel_type</a:t>
            </a:r>
            <a:r>
              <a:rPr lang="en-US" b="1" i="0" dirty="0">
                <a:effectLst/>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602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ACA7-8E9F-1292-404B-A766107D200E}"/>
              </a:ext>
            </a:extLst>
          </p:cNvPr>
          <p:cNvSpPr>
            <a:spLocks noGrp="1"/>
          </p:cNvSpPr>
          <p:nvPr>
            <p:ph type="title"/>
          </p:nvPr>
        </p:nvSpPr>
        <p:spPr>
          <a:xfrm>
            <a:off x="0" y="0"/>
            <a:ext cx="12192000" cy="441434"/>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19. Are there any seasonal trends in the number of videos uploaded by YouTube channels?</a:t>
            </a:r>
            <a:endParaRPr lang="en-US" sz="1800" dirty="0"/>
          </a:p>
        </p:txBody>
      </p:sp>
      <p:pic>
        <p:nvPicPr>
          <p:cNvPr id="5" name="Content Placeholder 4">
            <a:extLst>
              <a:ext uri="{FF2B5EF4-FFF2-40B4-BE49-F238E27FC236}">
                <a16:creationId xmlns:a16="http://schemas.microsoft.com/office/drawing/2014/main" id="{B118B802-7BCC-C455-A764-65A6D6BB8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1434"/>
            <a:ext cx="11372193" cy="5486400"/>
          </a:xfrm>
        </p:spPr>
      </p:pic>
      <p:sp>
        <p:nvSpPr>
          <p:cNvPr id="4" name="TextBox 3">
            <a:extLst>
              <a:ext uri="{FF2B5EF4-FFF2-40B4-BE49-F238E27FC236}">
                <a16:creationId xmlns:a16="http://schemas.microsoft.com/office/drawing/2014/main" id="{E1DA490A-3E3B-EB47-5ED4-ADBDE90CBB08}"/>
              </a:ext>
            </a:extLst>
          </p:cNvPr>
          <p:cNvSpPr txBox="1"/>
          <p:nvPr/>
        </p:nvSpPr>
        <p:spPr>
          <a:xfrm>
            <a:off x="0" y="5907603"/>
            <a:ext cx="12192000" cy="923330"/>
          </a:xfrm>
          <a:prstGeom prst="rect">
            <a:avLst/>
          </a:prstGeom>
          <a:noFill/>
        </p:spPr>
        <p:txBody>
          <a:bodyPr wrap="square">
            <a:spAutoFit/>
          </a:bodyPr>
          <a:lstStyle/>
          <a:p>
            <a:r>
              <a:rPr lang="en-US" b="1" i="0" dirty="0">
                <a:solidFill>
                  <a:srgbClr val="C00000"/>
                </a:solidFill>
                <a:effectLst/>
                <a:latin typeface="Arial" panose="020B0604020202020204" pitchFamily="34" charset="0"/>
                <a:cs typeface="Arial" panose="020B0604020202020204" pitchFamily="34" charset="0"/>
              </a:rPr>
              <a:t>Conclusion:- </a:t>
            </a:r>
            <a:r>
              <a:rPr lang="en-US" b="1" i="0" dirty="0">
                <a:solidFill>
                  <a:schemeClr val="tx1">
                    <a:lumMod val="95000"/>
                    <a:lumOff val="5000"/>
                  </a:schemeClr>
                </a:solidFill>
                <a:effectLst/>
                <a:latin typeface="Arial" panose="020B0604020202020204" pitchFamily="34" charset="0"/>
                <a:cs typeface="Arial" panose="020B0604020202020204" pitchFamily="34" charset="0"/>
              </a:rPr>
              <a:t>The count plot shows the seasonal trends in the number of videos uploaded by YouTube channels. By analyzing the plot along with the annotated values on the bars, we can observe any significant variations in video uploads across different months.</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76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29D3-F218-0466-7C50-0D2ADC745402}"/>
              </a:ext>
            </a:extLst>
          </p:cNvPr>
          <p:cNvSpPr>
            <a:spLocks noGrp="1"/>
          </p:cNvSpPr>
          <p:nvPr>
            <p:ph type="title"/>
          </p:nvPr>
        </p:nvSpPr>
        <p:spPr>
          <a:xfrm>
            <a:off x="0" y="1"/>
            <a:ext cx="12076386" cy="101173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20. What is the average number of subscribers gained per month since the creation of YouTube channels till now?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pic>
        <p:nvPicPr>
          <p:cNvPr id="5" name="Content Placeholder 4">
            <a:extLst>
              <a:ext uri="{FF2B5EF4-FFF2-40B4-BE49-F238E27FC236}">
                <a16:creationId xmlns:a16="http://schemas.microsoft.com/office/drawing/2014/main" id="{7F4DEB41-C000-7202-011D-D2DF230B2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12337"/>
            <a:ext cx="7361499" cy="4816189"/>
          </a:xfrm>
        </p:spPr>
      </p:pic>
      <p:sp>
        <p:nvSpPr>
          <p:cNvPr id="4" name="TextBox 3">
            <a:extLst>
              <a:ext uri="{FF2B5EF4-FFF2-40B4-BE49-F238E27FC236}">
                <a16:creationId xmlns:a16="http://schemas.microsoft.com/office/drawing/2014/main" id="{4B6DC186-342A-2D3F-04A8-4504F8D921A3}"/>
              </a:ext>
            </a:extLst>
          </p:cNvPr>
          <p:cNvSpPr txBox="1"/>
          <p:nvPr/>
        </p:nvSpPr>
        <p:spPr>
          <a:xfrm>
            <a:off x="0" y="6400800"/>
            <a:ext cx="12192000" cy="369332"/>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Mean Average Subscribers Gained per Month: 200783.50667527522</a:t>
            </a:r>
            <a:endParaRPr lang="en-US" b="1" dirty="0">
              <a:solidFill>
                <a:schemeClr val="accent5"/>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E6659D8-1A73-91D3-C937-5CAC406F8DF0}"/>
              </a:ext>
            </a:extLst>
          </p:cNvPr>
          <p:cNvSpPr txBox="1"/>
          <p:nvPr/>
        </p:nvSpPr>
        <p:spPr>
          <a:xfrm>
            <a:off x="7361499" y="1624067"/>
            <a:ext cx="4830501" cy="2031325"/>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Top 5 Channels with Average Subscribers Gained per Month &gt; 800,000:</a:t>
            </a:r>
            <a:endParaRPr lang="en-US" b="1" dirty="0">
              <a:solidFill>
                <a:schemeClr val="accent5"/>
              </a:solidFill>
              <a:latin typeface="Arial" panose="020B0604020202020204" pitchFamily="34" charset="0"/>
              <a:cs typeface="Arial" panose="020B0604020202020204" pitchFamily="34" charset="0"/>
            </a:endParaRPr>
          </a:p>
          <a:p>
            <a:r>
              <a:rPr lang="en-US" b="1" i="0" dirty="0">
                <a:solidFill>
                  <a:schemeClr val="tx1">
                    <a:lumMod val="95000"/>
                    <a:lumOff val="5000"/>
                  </a:schemeClr>
                </a:solidFill>
                <a:effectLst/>
                <a:latin typeface="Arial" panose="020B0604020202020204" pitchFamily="34" charset="0"/>
                <a:cs typeface="Arial" panose="020B0604020202020204" pitchFamily="34" charset="0"/>
              </a:rPr>
              <a:t>        </a:t>
            </a:r>
            <a:r>
              <a:rPr lang="en-US" b="1" i="0" dirty="0">
                <a:solidFill>
                  <a:schemeClr val="accent1">
                    <a:lumMod val="75000"/>
                  </a:schemeClr>
                </a:solidFill>
                <a:effectLst/>
                <a:latin typeface="Arial" panose="020B0604020202020204" pitchFamily="34" charset="0"/>
                <a:cs typeface="Arial" panose="020B0604020202020204" pitchFamily="34" charset="0"/>
              </a:rPr>
              <a:t>Youtuber</a:t>
            </a:r>
            <a:r>
              <a:rPr lang="en-US" b="1" i="0" dirty="0">
                <a:solidFill>
                  <a:schemeClr val="tx1">
                    <a:lumMod val="95000"/>
                    <a:lumOff val="5000"/>
                  </a:schemeClr>
                </a:solidFill>
                <a:effectLst/>
                <a:latin typeface="Arial" panose="020B0604020202020204" pitchFamily="34" charset="0"/>
                <a:cs typeface="Arial" panose="020B0604020202020204" pitchFamily="34" charset="0"/>
              </a:rPr>
              <a:t>            </a:t>
            </a:r>
            <a:r>
              <a:rPr lang="en-US" b="1" i="0" dirty="0" err="1">
                <a:solidFill>
                  <a:schemeClr val="accent1">
                    <a:lumMod val="75000"/>
                  </a:schemeClr>
                </a:solidFill>
                <a:effectLst/>
                <a:latin typeface="Arial" panose="020B0604020202020204" pitchFamily="34" charset="0"/>
                <a:cs typeface="Arial" panose="020B0604020202020204" pitchFamily="34" charset="0"/>
              </a:rPr>
              <a:t>avg_subs_per_month</a:t>
            </a:r>
            <a:endParaRPr lang="en-US" b="1" dirty="0">
              <a:solidFill>
                <a:schemeClr val="accent1">
                  <a:lumMod val="75000"/>
                </a:schemeClr>
              </a:solidFill>
              <a:latin typeface="Arial" panose="020B0604020202020204" pitchFamily="34" charset="0"/>
              <a:cs typeface="Arial" panose="020B0604020202020204" pitchFamily="34" charset="0"/>
            </a:endParaRPr>
          </a:p>
          <a:p>
            <a:r>
              <a:rPr lang="en-US" b="1" i="0" dirty="0">
                <a:solidFill>
                  <a:schemeClr val="tx1">
                    <a:lumMod val="95000"/>
                    <a:lumOff val="5000"/>
                  </a:schemeClr>
                </a:solidFill>
                <a:effectLst/>
                <a:latin typeface="Arial" panose="020B0604020202020204" pitchFamily="34" charset="0"/>
                <a:cs typeface="Arial" panose="020B0604020202020204" pitchFamily="34" charset="0"/>
              </a:rPr>
              <a:t>2      Vlad and Niki        1.336486e+06</a:t>
            </a:r>
          </a:p>
          <a:p>
            <a:r>
              <a:rPr lang="en-US" b="1" i="0" dirty="0">
                <a:solidFill>
                  <a:schemeClr val="tx1">
                    <a:lumMod val="95000"/>
                    <a:lumOff val="5000"/>
                  </a:schemeClr>
                </a:solidFill>
                <a:effectLst/>
                <a:latin typeface="Arial" panose="020B0604020202020204" pitchFamily="34" charset="0"/>
                <a:cs typeface="Arial" panose="020B0604020202020204" pitchFamily="34" charset="0"/>
              </a:rPr>
              <a:t>0      </a:t>
            </a:r>
            <a:r>
              <a:rPr lang="en-US" b="1" i="0" dirty="0" err="1">
                <a:solidFill>
                  <a:schemeClr val="tx1">
                    <a:lumMod val="95000"/>
                    <a:lumOff val="5000"/>
                  </a:schemeClr>
                </a:solidFill>
                <a:effectLst/>
                <a:latin typeface="Arial" panose="020B0604020202020204" pitchFamily="34" charset="0"/>
                <a:cs typeface="Arial" panose="020B0604020202020204" pitchFamily="34" charset="0"/>
              </a:rPr>
              <a:t>MrBeast</a:t>
            </a:r>
            <a:r>
              <a:rPr lang="en-US" b="1" i="0" dirty="0">
                <a:solidFill>
                  <a:schemeClr val="tx1">
                    <a:lumMod val="95000"/>
                    <a:lumOff val="5000"/>
                  </a:schemeClr>
                </a:solidFill>
                <a:effectLst/>
                <a:latin typeface="Arial" panose="020B0604020202020204" pitchFamily="34" charset="0"/>
                <a:cs typeface="Arial" panose="020B0604020202020204" pitchFamily="34" charset="0"/>
              </a:rPr>
              <a:t>                1.114094e+06</a:t>
            </a:r>
            <a:endParaRPr lang="en-US" b="1" dirty="0">
              <a:solidFill>
                <a:schemeClr val="tx1">
                  <a:lumMod val="95000"/>
                  <a:lumOff val="5000"/>
                </a:schemeClr>
              </a:solidFill>
              <a:latin typeface="Arial" panose="020B0604020202020204" pitchFamily="34" charset="0"/>
              <a:cs typeface="Arial" panose="020B0604020202020204" pitchFamily="34" charset="0"/>
            </a:endParaRPr>
          </a:p>
          <a:p>
            <a:r>
              <a:rPr lang="en-US" b="1" i="0" dirty="0">
                <a:solidFill>
                  <a:schemeClr val="tx1">
                    <a:lumMod val="95000"/>
                    <a:lumOff val="5000"/>
                  </a:schemeClr>
                </a:solidFill>
                <a:effectLst/>
                <a:latin typeface="Arial" panose="020B0604020202020204" pitchFamily="34" charset="0"/>
                <a:cs typeface="Arial" panose="020B0604020202020204" pitchFamily="34" charset="0"/>
              </a:rPr>
              <a:t>176  T-Series                1.108597e+06</a:t>
            </a:r>
          </a:p>
          <a:p>
            <a:r>
              <a:rPr lang="en-US" b="1" i="0" dirty="0">
                <a:solidFill>
                  <a:schemeClr val="tx1">
                    <a:lumMod val="95000"/>
                    <a:lumOff val="5000"/>
                  </a:schemeClr>
                </a:solidFill>
                <a:effectLst/>
                <a:latin typeface="Arial" panose="020B0604020202020204" pitchFamily="34" charset="0"/>
                <a:cs typeface="Arial" panose="020B0604020202020204" pitchFamily="34" charset="0"/>
              </a:rPr>
              <a:t>428  Like </a:t>
            </a:r>
            <a:r>
              <a:rPr lang="en-US" b="1" i="0" dirty="0" err="1">
                <a:solidFill>
                  <a:schemeClr val="tx1">
                    <a:lumMod val="95000"/>
                    <a:lumOff val="5000"/>
                  </a:schemeClr>
                </a:solidFill>
                <a:effectLst/>
                <a:latin typeface="Arial" panose="020B0604020202020204" pitchFamily="34" charset="0"/>
                <a:cs typeface="Arial" panose="020B0604020202020204" pitchFamily="34" charset="0"/>
              </a:rPr>
              <a:t>Nastya</a:t>
            </a:r>
            <a:r>
              <a:rPr lang="en-US" b="1" i="0" dirty="0">
                <a:solidFill>
                  <a:schemeClr val="tx1">
                    <a:lumMod val="95000"/>
                    <a:lumOff val="5000"/>
                  </a:schemeClr>
                </a:solidFill>
                <a:effectLst/>
                <a:latin typeface="Arial" panose="020B0604020202020204" pitchFamily="34" charset="0"/>
                <a:cs typeface="Arial" panose="020B0604020202020204" pitchFamily="34" charset="0"/>
              </a:rPr>
              <a:t>          1.039216e+06</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4634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6866-C602-C913-752F-EAF318978B9F}"/>
              </a:ext>
            </a:extLst>
          </p:cNvPr>
          <p:cNvSpPr>
            <a:spLocks noGrp="1"/>
          </p:cNvSpPr>
          <p:nvPr>
            <p:ph type="title"/>
          </p:nvPr>
        </p:nvSpPr>
        <p:spPr/>
        <p:txBody>
          <a:bodyPr/>
          <a:lstStyle/>
          <a:p>
            <a:endParaRPr lang="en-US"/>
          </a:p>
        </p:txBody>
      </p:sp>
      <p:pic>
        <p:nvPicPr>
          <p:cNvPr id="1026" name="Picture 2" descr="Imaginative Thank You PowerPoint And Google Slides Template">
            <a:extLst>
              <a:ext uri="{FF2B5EF4-FFF2-40B4-BE49-F238E27FC236}">
                <a16:creationId xmlns:a16="http://schemas.microsoft.com/office/drawing/2014/main" id="{0398CD80-5948-F2CB-06D1-93411B36A7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63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5E2F9E-7C73-A7E8-F76B-1D6EC6130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57048"/>
            <a:ext cx="12192000" cy="6300952"/>
          </a:xfrm>
        </p:spPr>
      </p:pic>
      <p:sp>
        <p:nvSpPr>
          <p:cNvPr id="7" name="Title 6">
            <a:extLst>
              <a:ext uri="{FF2B5EF4-FFF2-40B4-BE49-F238E27FC236}">
                <a16:creationId xmlns:a16="http://schemas.microsoft.com/office/drawing/2014/main" id="{9DA73FEC-90D3-88A6-0604-7F74EAA70D5C}"/>
              </a:ext>
            </a:extLst>
          </p:cNvPr>
          <p:cNvSpPr>
            <a:spLocks noGrp="1"/>
          </p:cNvSpPr>
          <p:nvPr>
            <p:ph type="title"/>
          </p:nvPr>
        </p:nvSpPr>
        <p:spPr>
          <a:xfrm>
            <a:off x="0" y="-220718"/>
            <a:ext cx="12192000" cy="1261241"/>
          </a:xfrm>
        </p:spPr>
        <p:txBody>
          <a:bodyPr>
            <a:no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2. Which category has the highest average number of subscribers?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Tree>
    <p:extLst>
      <p:ext uri="{BB962C8B-B14F-4D97-AF65-F5344CB8AC3E}">
        <p14:creationId xmlns:p14="http://schemas.microsoft.com/office/powerpoint/2010/main" val="88968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C5B3-8E6A-8DC5-DA6B-1D89F4FE6A10}"/>
              </a:ext>
            </a:extLst>
          </p:cNvPr>
          <p:cNvSpPr>
            <a:spLocks noGrp="1"/>
          </p:cNvSpPr>
          <p:nvPr>
            <p:ph type="title"/>
          </p:nvPr>
        </p:nvSpPr>
        <p:spPr>
          <a:xfrm>
            <a:off x="0" y="0"/>
            <a:ext cx="12192000" cy="46581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3. How many videos, on average, are uploaded by YouTube channels in each category?</a:t>
            </a:r>
            <a:endParaRPr lang="en-US" dirty="0"/>
          </a:p>
        </p:txBody>
      </p:sp>
      <p:pic>
        <p:nvPicPr>
          <p:cNvPr id="5" name="Content Placeholder 4">
            <a:extLst>
              <a:ext uri="{FF2B5EF4-FFF2-40B4-BE49-F238E27FC236}">
                <a16:creationId xmlns:a16="http://schemas.microsoft.com/office/drawing/2014/main" id="{6E115834-594E-244B-1DBB-D4DD6E494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65818"/>
            <a:ext cx="12192000" cy="6471010"/>
          </a:xfrm>
        </p:spPr>
      </p:pic>
    </p:spTree>
    <p:extLst>
      <p:ext uri="{BB962C8B-B14F-4D97-AF65-F5344CB8AC3E}">
        <p14:creationId xmlns:p14="http://schemas.microsoft.com/office/powerpoint/2010/main" val="258471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D73C-7EAF-2528-B569-A737F5244D31}"/>
              </a:ext>
            </a:extLst>
          </p:cNvPr>
          <p:cNvSpPr>
            <a:spLocks noGrp="1"/>
          </p:cNvSpPr>
          <p:nvPr>
            <p:ph type="title"/>
          </p:nvPr>
        </p:nvSpPr>
        <p:spPr>
          <a:xfrm>
            <a:off x="0" y="0"/>
            <a:ext cx="12192000" cy="50786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4. What are the top 5 countries with the highest number of YouTube channels?</a:t>
            </a:r>
            <a:endParaRPr lang="en-US" dirty="0"/>
          </a:p>
        </p:txBody>
      </p:sp>
      <p:pic>
        <p:nvPicPr>
          <p:cNvPr id="5" name="Content Placeholder 4">
            <a:extLst>
              <a:ext uri="{FF2B5EF4-FFF2-40B4-BE49-F238E27FC236}">
                <a16:creationId xmlns:a16="http://schemas.microsoft.com/office/drawing/2014/main" id="{87F64696-384E-579C-EF24-73E9C3F8D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7860"/>
            <a:ext cx="12192000" cy="6350140"/>
          </a:xfrm>
        </p:spPr>
      </p:pic>
    </p:spTree>
    <p:extLst>
      <p:ext uri="{BB962C8B-B14F-4D97-AF65-F5344CB8AC3E}">
        <p14:creationId xmlns:p14="http://schemas.microsoft.com/office/powerpoint/2010/main" val="316325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9E36-DCC0-497C-F34F-B8959DC10A38}"/>
              </a:ext>
            </a:extLst>
          </p:cNvPr>
          <p:cNvSpPr>
            <a:spLocks noGrp="1"/>
          </p:cNvSpPr>
          <p:nvPr>
            <p:ph type="title"/>
          </p:nvPr>
        </p:nvSpPr>
        <p:spPr>
          <a:xfrm>
            <a:off x="-107" y="0"/>
            <a:ext cx="12192107" cy="45530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5. What is the distribution of channel types across different categories?</a:t>
            </a:r>
            <a:endParaRPr lang="en-US" dirty="0"/>
          </a:p>
        </p:txBody>
      </p:sp>
      <p:pic>
        <p:nvPicPr>
          <p:cNvPr id="5" name="Content Placeholder 4">
            <a:extLst>
              <a:ext uri="{FF2B5EF4-FFF2-40B4-BE49-F238E27FC236}">
                <a16:creationId xmlns:a16="http://schemas.microsoft.com/office/drawing/2014/main" id="{56B90C25-D506-C697-AC9C-D43D8EFF8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5308"/>
            <a:ext cx="12191999" cy="6402692"/>
          </a:xfrm>
        </p:spPr>
      </p:pic>
    </p:spTree>
    <p:extLst>
      <p:ext uri="{BB962C8B-B14F-4D97-AF65-F5344CB8AC3E}">
        <p14:creationId xmlns:p14="http://schemas.microsoft.com/office/powerpoint/2010/main" val="421687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0C43-512D-D8E0-0A66-6A5939EF699D}"/>
              </a:ext>
            </a:extLst>
          </p:cNvPr>
          <p:cNvSpPr>
            <a:spLocks noGrp="1"/>
          </p:cNvSpPr>
          <p:nvPr>
            <p:ph type="title"/>
          </p:nvPr>
        </p:nvSpPr>
        <p:spPr>
          <a:xfrm>
            <a:off x="-1" y="0"/>
            <a:ext cx="12192001" cy="371225"/>
          </a:xfrm>
        </p:spPr>
        <p:txBody>
          <a:bodyPr>
            <a:normAutofit fontScale="9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6. Is there a correlation between the number of subscribers and total video views for YouTube channels?</a:t>
            </a:r>
            <a:endParaRPr lang="en-US" dirty="0"/>
          </a:p>
        </p:txBody>
      </p:sp>
      <p:pic>
        <p:nvPicPr>
          <p:cNvPr id="5" name="Content Placeholder 4">
            <a:extLst>
              <a:ext uri="{FF2B5EF4-FFF2-40B4-BE49-F238E27FC236}">
                <a16:creationId xmlns:a16="http://schemas.microsoft.com/office/drawing/2014/main" id="{F5C568F5-AA2A-FC67-20CA-614D855C35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71225"/>
            <a:ext cx="10773102" cy="4440276"/>
          </a:xfrm>
        </p:spPr>
      </p:pic>
      <p:sp>
        <p:nvSpPr>
          <p:cNvPr id="4" name="TextBox 3">
            <a:extLst>
              <a:ext uri="{FF2B5EF4-FFF2-40B4-BE49-F238E27FC236}">
                <a16:creationId xmlns:a16="http://schemas.microsoft.com/office/drawing/2014/main" id="{1A23BBD6-9E6B-E5ED-EEB9-9DDA4879E7F4}"/>
              </a:ext>
            </a:extLst>
          </p:cNvPr>
          <p:cNvSpPr txBox="1"/>
          <p:nvPr/>
        </p:nvSpPr>
        <p:spPr>
          <a:xfrm>
            <a:off x="1" y="4811501"/>
            <a:ext cx="12191999" cy="2031325"/>
          </a:xfrm>
          <a:prstGeom prst="rect">
            <a:avLst/>
          </a:prstGeom>
          <a:noFill/>
        </p:spPr>
        <p:txBody>
          <a:bodyPr wrap="square">
            <a:spAutoFit/>
          </a:bodyPr>
          <a:lstStyle/>
          <a:p>
            <a:r>
              <a:rPr lang="en-US" b="1" dirty="0">
                <a:solidFill>
                  <a:srgbClr val="C00000"/>
                </a:solidFill>
                <a:effectLst/>
                <a:latin typeface="Arial" panose="020B0604020202020204" pitchFamily="34" charset="0"/>
                <a:cs typeface="Arial" panose="020B0604020202020204" pitchFamily="34" charset="0"/>
              </a:rPr>
              <a:t>Interpretation:- </a:t>
            </a:r>
            <a:r>
              <a:rPr lang="en-US" b="1" dirty="0">
                <a:solidFill>
                  <a:schemeClr val="tx1">
                    <a:lumMod val="95000"/>
                    <a:lumOff val="5000"/>
                  </a:schemeClr>
                </a:solidFill>
                <a:effectLst/>
                <a:latin typeface="Arial" panose="020B0604020202020204" pitchFamily="34" charset="0"/>
                <a:cs typeface="Arial" panose="020B0604020202020204" pitchFamily="34" charset="0"/>
              </a:rPr>
              <a:t>There is a positive correlation between the number of subscribers and total video views for YouTube channels. Channels with more subscribers generally tend to have higher total video views. However, there are outliers that have significantly higher subscribers and video views, which could skew the overall correlation.</a:t>
            </a:r>
          </a:p>
          <a:p>
            <a:r>
              <a:rPr lang="en-US" b="1" dirty="0">
                <a:solidFill>
                  <a:srgbClr val="C00000"/>
                </a:solidFill>
                <a:effectLst/>
                <a:latin typeface="Arial" panose="020B0604020202020204" pitchFamily="34" charset="0"/>
                <a:cs typeface="Arial" panose="020B0604020202020204" pitchFamily="34" charset="0"/>
              </a:rPr>
              <a:t>Conclusion:- </a:t>
            </a:r>
            <a:r>
              <a:rPr lang="en-US" b="1" dirty="0">
                <a:solidFill>
                  <a:schemeClr val="tx1">
                    <a:lumMod val="95000"/>
                    <a:lumOff val="5000"/>
                  </a:schemeClr>
                </a:solidFill>
                <a:effectLst/>
                <a:latin typeface="Arial" panose="020B0604020202020204" pitchFamily="34" charset="0"/>
                <a:cs typeface="Arial" panose="020B0604020202020204" pitchFamily="34" charset="0"/>
              </a:rPr>
              <a:t>There is a strong positive correlation between the number of subscribers and total video views for YouTube channels. This implies that channels with a larger subscriber base tend to accumulate more video views, which is expected as more subscribers likely contribute to higher view counts.</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BC681A-ACB7-437F-3F10-11CE4754A240}"/>
              </a:ext>
            </a:extLst>
          </p:cNvPr>
          <p:cNvSpPr txBox="1"/>
          <p:nvPr/>
        </p:nvSpPr>
        <p:spPr>
          <a:xfrm>
            <a:off x="3865179" y="832889"/>
            <a:ext cx="6174826" cy="369332"/>
          </a:xfrm>
          <a:prstGeom prst="rect">
            <a:avLst/>
          </a:prstGeom>
          <a:noFill/>
        </p:spPr>
        <p:txBody>
          <a:bodyPr wrap="square">
            <a:spAutoFit/>
          </a:bodyPr>
          <a:lstStyle/>
          <a:p>
            <a:r>
              <a:rPr lang="en-US" b="1" dirty="0">
                <a:solidFill>
                  <a:schemeClr val="accent5"/>
                </a:solidFill>
                <a:effectLst/>
                <a:latin typeface="Arial" panose="020B0604020202020204" pitchFamily="34" charset="0"/>
                <a:cs typeface="Arial" panose="020B0604020202020204" pitchFamily="34" charset="0"/>
              </a:rPr>
              <a:t>Pearson correlation coefficient: 0.8582454817358005 </a:t>
            </a:r>
            <a:endParaRPr lang="en-US" dirty="0">
              <a:solidFill>
                <a:schemeClr val="accent5"/>
              </a:solidFill>
            </a:endParaRPr>
          </a:p>
        </p:txBody>
      </p:sp>
    </p:spTree>
    <p:extLst>
      <p:ext uri="{BB962C8B-B14F-4D97-AF65-F5344CB8AC3E}">
        <p14:creationId xmlns:p14="http://schemas.microsoft.com/office/powerpoint/2010/main" val="344465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F84B-56B9-62C2-D036-51F39BC8509D}"/>
              </a:ext>
            </a:extLst>
          </p:cNvPr>
          <p:cNvSpPr>
            <a:spLocks noGrp="1"/>
          </p:cNvSpPr>
          <p:nvPr>
            <p:ph type="title"/>
          </p:nvPr>
        </p:nvSpPr>
        <p:spPr>
          <a:xfrm>
            <a:off x="0" y="0"/>
            <a:ext cx="12192000" cy="41326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7. How do the monthly earnings vary throughout different categories?</a:t>
            </a:r>
            <a:endParaRPr lang="en-US" dirty="0"/>
          </a:p>
        </p:txBody>
      </p:sp>
      <p:pic>
        <p:nvPicPr>
          <p:cNvPr id="5" name="Content Placeholder 4">
            <a:extLst>
              <a:ext uri="{FF2B5EF4-FFF2-40B4-BE49-F238E27FC236}">
                <a16:creationId xmlns:a16="http://schemas.microsoft.com/office/drawing/2014/main" id="{E800718C-E979-C4FC-E778-B22E18CC3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413268"/>
            <a:ext cx="12192000" cy="6444732"/>
          </a:xfrm>
        </p:spPr>
      </p:pic>
    </p:spTree>
    <p:extLst>
      <p:ext uri="{BB962C8B-B14F-4D97-AF65-F5344CB8AC3E}">
        <p14:creationId xmlns:p14="http://schemas.microsoft.com/office/powerpoint/2010/main" val="249950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D591-81E7-A50A-CC6E-70BE914259C3}"/>
              </a:ext>
            </a:extLst>
          </p:cNvPr>
          <p:cNvSpPr>
            <a:spLocks noGrp="1"/>
          </p:cNvSpPr>
          <p:nvPr>
            <p:ph type="title"/>
          </p:nvPr>
        </p:nvSpPr>
        <p:spPr>
          <a:xfrm>
            <a:off x="0" y="0"/>
            <a:ext cx="12192000" cy="44479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8. What is the overall trend in subscribers gained in the last 30 days across all channels?</a:t>
            </a:r>
            <a:endParaRPr lang="en-US" dirty="0"/>
          </a:p>
        </p:txBody>
      </p:sp>
      <p:pic>
        <p:nvPicPr>
          <p:cNvPr id="5" name="Content Placeholder 4">
            <a:extLst>
              <a:ext uri="{FF2B5EF4-FFF2-40B4-BE49-F238E27FC236}">
                <a16:creationId xmlns:a16="http://schemas.microsoft.com/office/drawing/2014/main" id="{D264E91F-584E-05BF-EF59-91F77F622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444798"/>
            <a:ext cx="6001407" cy="5041540"/>
          </a:xfrm>
        </p:spPr>
      </p:pic>
      <p:sp>
        <p:nvSpPr>
          <p:cNvPr id="4" name="TextBox 3">
            <a:extLst>
              <a:ext uri="{FF2B5EF4-FFF2-40B4-BE49-F238E27FC236}">
                <a16:creationId xmlns:a16="http://schemas.microsoft.com/office/drawing/2014/main" id="{668C479F-28EB-FC64-FCE6-BAE0B3C2BF00}"/>
              </a:ext>
            </a:extLst>
          </p:cNvPr>
          <p:cNvSpPr txBox="1"/>
          <p:nvPr/>
        </p:nvSpPr>
        <p:spPr>
          <a:xfrm>
            <a:off x="5954110" y="3636794"/>
            <a:ext cx="6285186" cy="2862322"/>
          </a:xfrm>
          <a:prstGeom prst="rect">
            <a:avLst/>
          </a:prstGeom>
          <a:noFill/>
        </p:spPr>
        <p:txBody>
          <a:bodyPr wrap="square">
            <a:spAutoFit/>
          </a:bodyPr>
          <a:lstStyle/>
          <a:p>
            <a:r>
              <a:rPr lang="en-US" b="1" i="0" dirty="0">
                <a:solidFill>
                  <a:schemeClr val="accent2"/>
                </a:solidFill>
                <a:effectLst/>
                <a:latin typeface="Arial" panose="020B0604020202020204" pitchFamily="34" charset="0"/>
                <a:cs typeface="Arial" panose="020B0604020202020204" pitchFamily="34" charset="0"/>
              </a:rPr>
              <a:t>Channels with 5%-10% gain: </a:t>
            </a:r>
          </a:p>
          <a:p>
            <a:r>
              <a:rPr lang="en-US" b="1" i="0" dirty="0">
                <a:solidFill>
                  <a:schemeClr val="accent2"/>
                </a:solidFill>
                <a:effectLst/>
                <a:latin typeface="Arial" panose="020B0604020202020204" pitchFamily="34" charset="0"/>
                <a:cs typeface="Arial" panose="020B0604020202020204" pitchFamily="34" charset="0"/>
              </a:rPr>
              <a:t>['</a:t>
            </a:r>
            <a:r>
              <a:rPr lang="en-US" b="1" i="0" dirty="0" err="1">
                <a:solidFill>
                  <a:schemeClr val="accent2"/>
                </a:solidFill>
                <a:effectLst/>
                <a:latin typeface="Arial" panose="020B0604020202020204" pitchFamily="34" charset="0"/>
                <a:cs typeface="Arial" panose="020B0604020202020204" pitchFamily="34" charset="0"/>
              </a:rPr>
              <a:t>LeoNata</a:t>
            </a:r>
            <a:r>
              <a:rPr lang="en-US" b="1" i="0" dirty="0">
                <a:solidFill>
                  <a:schemeClr val="accent2"/>
                </a:solidFill>
                <a:effectLst/>
                <a:latin typeface="Arial" panose="020B0604020202020204" pitchFamily="34" charset="0"/>
                <a:cs typeface="Arial" panose="020B0604020202020204" pitchFamily="34" charset="0"/>
              </a:rPr>
              <a:t> Family', 'Topper Guild', 'Prime Video India', '</a:t>
            </a:r>
            <a:r>
              <a:rPr lang="en-US" b="1" i="0" dirty="0" err="1">
                <a:solidFill>
                  <a:schemeClr val="accent2"/>
                </a:solidFill>
                <a:effectLst/>
                <a:latin typeface="Arial" panose="020B0604020202020204" pitchFamily="34" charset="0"/>
                <a:cs typeface="Arial" panose="020B0604020202020204" pitchFamily="34" charset="0"/>
              </a:rPr>
              <a:t>ViralHog</a:t>
            </a:r>
            <a:r>
              <a:rPr lang="en-US" b="1" i="0" dirty="0">
                <a:solidFill>
                  <a:schemeClr val="accent2"/>
                </a:solidFill>
                <a:effectLst/>
                <a:latin typeface="Arial" panose="020B0604020202020204" pitchFamily="34" charset="0"/>
                <a:cs typeface="Arial" panose="020B0604020202020204" pitchFamily="34" charset="0"/>
              </a:rPr>
              <a:t>', '_vector_', '</a:t>
            </a:r>
            <a:r>
              <a:rPr lang="en-US" b="1" i="0" dirty="0" err="1">
                <a:solidFill>
                  <a:schemeClr val="accent2"/>
                </a:solidFill>
                <a:effectLst/>
                <a:latin typeface="Arial" panose="020B0604020202020204" pitchFamily="34" charset="0"/>
                <a:cs typeface="Arial" panose="020B0604020202020204" pitchFamily="34" charset="0"/>
              </a:rPr>
              <a:t>Heroindori</a:t>
            </a:r>
            <a:r>
              <a:rPr lang="en-US" b="1" i="0" dirty="0">
                <a:solidFill>
                  <a:schemeClr val="accent2"/>
                </a:solidFill>
                <a:effectLst/>
                <a:latin typeface="Arial" panose="020B0604020202020204" pitchFamily="34" charset="0"/>
                <a:cs typeface="Arial" panose="020B0604020202020204" pitchFamily="34" charset="0"/>
              </a:rPr>
              <a:t>', 'Ishaan Ali 11', 'Priyal </a:t>
            </a:r>
            <a:r>
              <a:rPr lang="en-US" b="1" i="0" dirty="0" err="1">
                <a:solidFill>
                  <a:schemeClr val="accent2"/>
                </a:solidFill>
                <a:effectLst/>
                <a:latin typeface="Arial" panose="020B0604020202020204" pitchFamily="34" charset="0"/>
                <a:cs typeface="Arial" panose="020B0604020202020204" pitchFamily="34" charset="0"/>
              </a:rPr>
              <a:t>Kukreja</a:t>
            </a:r>
            <a:r>
              <a:rPr lang="en-US" b="1" i="0" dirty="0">
                <a:solidFill>
                  <a:schemeClr val="accent2"/>
                </a:solidFill>
                <a:effectLst/>
                <a:latin typeface="Arial" panose="020B0604020202020204" pitchFamily="34" charset="0"/>
                <a:cs typeface="Arial" panose="020B0604020202020204" pitchFamily="34" charset="0"/>
              </a:rPr>
              <a:t>', '</a:t>
            </a:r>
            <a:r>
              <a:rPr lang="en-US" b="1" i="0" dirty="0" err="1">
                <a:solidFill>
                  <a:schemeClr val="accent2"/>
                </a:solidFill>
                <a:effectLst/>
                <a:latin typeface="Arial" panose="020B0604020202020204" pitchFamily="34" charset="0"/>
                <a:cs typeface="Arial" panose="020B0604020202020204" pitchFamily="34" charset="0"/>
              </a:rPr>
              <a:t>jaanvi</a:t>
            </a:r>
            <a:r>
              <a:rPr lang="en-US" b="1" i="0" dirty="0">
                <a:solidFill>
                  <a:schemeClr val="accent2"/>
                </a:solidFill>
                <a:effectLst/>
                <a:latin typeface="Arial" panose="020B0604020202020204" pitchFamily="34" charset="0"/>
                <a:cs typeface="Arial" panose="020B0604020202020204" pitchFamily="34" charset="0"/>
              </a:rPr>
              <a:t> </a:t>
            </a:r>
            <a:r>
              <a:rPr lang="en-US" b="1" i="0" dirty="0" err="1">
                <a:solidFill>
                  <a:schemeClr val="accent2"/>
                </a:solidFill>
                <a:effectLst/>
                <a:latin typeface="Arial" panose="020B0604020202020204" pitchFamily="34" charset="0"/>
                <a:cs typeface="Arial" panose="020B0604020202020204" pitchFamily="34" charset="0"/>
              </a:rPr>
              <a:t>patel</a:t>
            </a:r>
            <a:r>
              <a:rPr lang="en-US" b="1" i="0" dirty="0">
                <a:solidFill>
                  <a:schemeClr val="accent2"/>
                </a:solidFill>
                <a:effectLst/>
                <a:latin typeface="Arial" panose="020B0604020202020204" pitchFamily="34" charset="0"/>
                <a:cs typeface="Arial" panose="020B0604020202020204" pitchFamily="34" charset="0"/>
              </a:rPr>
              <a:t>', 'Pokï¿½ï¿½ï¿½ï¿½ï¿½ï¿½ï¿½ï¿½ï¿½', '</a:t>
            </a:r>
            <a:r>
              <a:rPr lang="en-US" b="1" i="0" dirty="0" err="1">
                <a:solidFill>
                  <a:schemeClr val="accent2"/>
                </a:solidFill>
                <a:effectLst/>
                <a:latin typeface="Arial" panose="020B0604020202020204" pitchFamily="34" charset="0"/>
                <a:cs typeface="Arial" panose="020B0604020202020204" pitchFamily="34" charset="0"/>
              </a:rPr>
              <a:t>Ricis</a:t>
            </a:r>
            <a:r>
              <a:rPr lang="en-US" b="1" i="0" dirty="0">
                <a:solidFill>
                  <a:schemeClr val="accent2"/>
                </a:solidFill>
                <a:effectLst/>
                <a:latin typeface="Arial" panose="020B0604020202020204" pitchFamily="34" charset="0"/>
                <a:cs typeface="Arial" panose="020B0604020202020204" pitchFamily="34" charset="0"/>
              </a:rPr>
              <a:t> Official', '</a:t>
            </a:r>
            <a:r>
              <a:rPr lang="en-US" b="1" i="0" dirty="0" err="1">
                <a:solidFill>
                  <a:schemeClr val="accent2"/>
                </a:solidFill>
                <a:effectLst/>
                <a:latin typeface="Arial" panose="020B0604020202020204" pitchFamily="34" charset="0"/>
                <a:cs typeface="Arial" panose="020B0604020202020204" pitchFamily="34" charset="0"/>
              </a:rPr>
              <a:t>TheDonato</a:t>
            </a:r>
            <a:r>
              <a:rPr lang="en-US" b="1" i="0" dirty="0">
                <a:solidFill>
                  <a:schemeClr val="accent2"/>
                </a:solidFill>
                <a:effectLst/>
                <a:latin typeface="Arial" panose="020B0604020202020204" pitchFamily="34" charset="0"/>
                <a:cs typeface="Arial" panose="020B0604020202020204" pitchFamily="34" charset="0"/>
              </a:rPr>
              <a:t>', 'PANDA BOI', '</a:t>
            </a:r>
            <a:r>
              <a:rPr lang="en-US" b="1" i="0" dirty="0" err="1">
                <a:solidFill>
                  <a:schemeClr val="accent2"/>
                </a:solidFill>
                <a:effectLst/>
                <a:latin typeface="Arial" panose="020B0604020202020204" pitchFamily="34" charset="0"/>
                <a:cs typeface="Arial" panose="020B0604020202020204" pitchFamily="34" charset="0"/>
              </a:rPr>
              <a:t>tuzelity</a:t>
            </a:r>
            <a:r>
              <a:rPr lang="en-US" b="1" i="0" dirty="0">
                <a:solidFill>
                  <a:schemeClr val="accent2"/>
                </a:solidFill>
                <a:effectLst/>
                <a:latin typeface="Arial" panose="020B0604020202020204" pitchFamily="34" charset="0"/>
                <a:cs typeface="Arial" panose="020B0604020202020204" pitchFamily="34" charset="0"/>
              </a:rPr>
              <a:t> SHUFFLE', 'Ami Rodriguez', '</a:t>
            </a:r>
            <a:r>
              <a:rPr lang="en-US" b="1" i="0" dirty="0" err="1">
                <a:solidFill>
                  <a:schemeClr val="accent2"/>
                </a:solidFill>
                <a:effectLst/>
                <a:latin typeface="Arial" panose="020B0604020202020204" pitchFamily="34" charset="0"/>
                <a:cs typeface="Arial" panose="020B0604020202020204" pitchFamily="34" charset="0"/>
              </a:rPr>
              <a:t>dednahype</a:t>
            </a:r>
            <a:r>
              <a:rPr lang="en-US" b="1" i="0" dirty="0">
                <a:solidFill>
                  <a:schemeClr val="accent2"/>
                </a:solidFill>
                <a:effectLst/>
                <a:latin typeface="Arial" panose="020B0604020202020204" pitchFamily="34" charset="0"/>
                <a:cs typeface="Arial" panose="020B0604020202020204" pitchFamily="34" charset="0"/>
              </a:rPr>
              <a:t>', 'Willie Salim', 'Younes </a:t>
            </a:r>
            <a:r>
              <a:rPr lang="en-US" b="1" i="0" dirty="0" err="1">
                <a:solidFill>
                  <a:schemeClr val="accent2"/>
                </a:solidFill>
                <a:effectLst/>
                <a:latin typeface="Arial" panose="020B0604020202020204" pitchFamily="34" charset="0"/>
                <a:cs typeface="Arial" panose="020B0604020202020204" pitchFamily="34" charset="0"/>
              </a:rPr>
              <a:t>Zarou</a:t>
            </a:r>
            <a:r>
              <a:rPr lang="en-US" b="1" i="0" dirty="0">
                <a:solidFill>
                  <a:schemeClr val="accent2"/>
                </a:solidFill>
                <a:effectLst/>
                <a:latin typeface="Arial" panose="020B0604020202020204" pitchFamily="34" charset="0"/>
                <a:cs typeface="Arial" panose="020B0604020202020204" pitchFamily="34" charset="0"/>
              </a:rPr>
              <a:t>', 'ILYA BORZOV', 'ISSEI / ï¿½ï¿½ï¿½ï¿½', "GH'S", '</a:t>
            </a:r>
            <a:r>
              <a:rPr lang="en-US" b="1" i="0" dirty="0" err="1">
                <a:solidFill>
                  <a:schemeClr val="accent2"/>
                </a:solidFill>
                <a:effectLst/>
                <a:latin typeface="Arial" panose="020B0604020202020204" pitchFamily="34" charset="0"/>
                <a:cs typeface="Arial" panose="020B0604020202020204" pitchFamily="34" charset="0"/>
              </a:rPr>
              <a:t>Natan</a:t>
            </a:r>
            <a:r>
              <a:rPr lang="en-US" b="1" i="0" dirty="0">
                <a:solidFill>
                  <a:schemeClr val="accent2"/>
                </a:solidFill>
                <a:effectLst/>
                <a:latin typeface="Arial" panose="020B0604020202020204" pitchFamily="34" charset="0"/>
                <a:cs typeface="Arial" panose="020B0604020202020204" pitchFamily="34" charset="0"/>
              </a:rPr>
              <a:t> </a:t>
            </a:r>
            <a:r>
              <a:rPr lang="en-US" b="1" i="0" dirty="0" err="1">
                <a:solidFill>
                  <a:schemeClr val="accent2"/>
                </a:solidFill>
                <a:effectLst/>
                <a:latin typeface="Arial" panose="020B0604020202020204" pitchFamily="34" charset="0"/>
                <a:cs typeface="Arial" panose="020B0604020202020204" pitchFamily="34" charset="0"/>
              </a:rPr>
              <a:t>por</a:t>
            </a:r>
            <a:r>
              <a:rPr lang="en-US" b="1" i="0" dirty="0">
                <a:solidFill>
                  <a:schemeClr val="accent2"/>
                </a:solidFill>
                <a:effectLst/>
                <a:latin typeface="Arial" panose="020B0604020202020204" pitchFamily="34" charset="0"/>
                <a:cs typeface="Arial" panose="020B0604020202020204" pitchFamily="34" charset="0"/>
              </a:rPr>
              <a:t> </a:t>
            </a:r>
            <a:r>
              <a:rPr lang="en-US" b="1" i="0" dirty="0" err="1">
                <a:solidFill>
                  <a:schemeClr val="accent2"/>
                </a:solidFill>
                <a:effectLst/>
                <a:latin typeface="Arial" panose="020B0604020202020204" pitchFamily="34" charset="0"/>
                <a:cs typeface="Arial" panose="020B0604020202020204" pitchFamily="34" charset="0"/>
              </a:rPr>
              <a:t>Aï</a:t>
            </a:r>
            <a:r>
              <a:rPr lang="en-US" b="1" i="0" dirty="0">
                <a:solidFill>
                  <a:schemeClr val="accent2"/>
                </a:solidFill>
                <a:effectLst/>
                <a:latin typeface="Arial" panose="020B0604020202020204" pitchFamily="34" charset="0"/>
                <a:cs typeface="Arial" panose="020B0604020202020204" pitchFamily="34" charset="0"/>
              </a:rPr>
              <a:t>¿'] </a:t>
            </a:r>
            <a:br>
              <a:rPr lang="en-US" b="1" dirty="0">
                <a:solidFill>
                  <a:schemeClr val="accent2"/>
                </a:solidFill>
                <a:latin typeface="Arial" panose="020B0604020202020204" pitchFamily="34" charset="0"/>
                <a:cs typeface="Arial" panose="020B0604020202020204" pitchFamily="34" charset="0"/>
              </a:rPr>
            </a:br>
            <a:endParaRPr lang="en-US" b="1" dirty="0">
              <a:solidFill>
                <a:schemeClr val="accent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3A559D8-9282-F8E9-394D-BD6FC037FAEF}"/>
              </a:ext>
            </a:extLst>
          </p:cNvPr>
          <p:cNvSpPr txBox="1"/>
          <p:nvPr/>
        </p:nvSpPr>
        <p:spPr>
          <a:xfrm>
            <a:off x="5954110" y="700527"/>
            <a:ext cx="6237890" cy="646331"/>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Channels with &gt;20% gain: </a:t>
            </a:r>
          </a:p>
          <a:p>
            <a:r>
              <a:rPr lang="en-US" b="1" i="0" dirty="0">
                <a:solidFill>
                  <a:schemeClr val="accent5"/>
                </a:solidFill>
                <a:effectLst/>
                <a:latin typeface="Arial" panose="020B0604020202020204" pitchFamily="34" charset="0"/>
                <a:cs typeface="Arial" panose="020B0604020202020204" pitchFamily="34" charset="0"/>
              </a:rPr>
              <a:t>['</a:t>
            </a:r>
            <a:r>
              <a:rPr lang="en-US" b="1" i="0" dirty="0" err="1">
                <a:solidFill>
                  <a:schemeClr val="accent5"/>
                </a:solidFill>
                <a:effectLst/>
                <a:latin typeface="Arial" panose="020B0604020202020204" pitchFamily="34" charset="0"/>
                <a:cs typeface="Arial" panose="020B0604020202020204" pitchFamily="34" charset="0"/>
              </a:rPr>
              <a:t>DaFuq</a:t>
            </a:r>
            <a:r>
              <a:rPr lang="en-US" b="1" i="0" dirty="0">
                <a:solidFill>
                  <a:schemeClr val="accent5"/>
                </a:solidFill>
                <a:effectLst/>
                <a:latin typeface="Arial" panose="020B0604020202020204" pitchFamily="34" charset="0"/>
                <a:cs typeface="Arial" panose="020B0604020202020204" pitchFamily="34" charset="0"/>
              </a:rPr>
              <a:t>!?Boom!']</a:t>
            </a:r>
            <a:endParaRPr lang="en-US" dirty="0">
              <a:solidFill>
                <a:schemeClr val="accent5"/>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4712E1-313B-ADEA-4767-AC23B088D985}"/>
              </a:ext>
            </a:extLst>
          </p:cNvPr>
          <p:cNvSpPr txBox="1"/>
          <p:nvPr/>
        </p:nvSpPr>
        <p:spPr>
          <a:xfrm>
            <a:off x="5954110" y="2160909"/>
            <a:ext cx="6237890" cy="646331"/>
          </a:xfrm>
          <a:prstGeom prst="rect">
            <a:avLst/>
          </a:prstGeom>
          <a:noFill/>
        </p:spPr>
        <p:txBody>
          <a:bodyPr wrap="square">
            <a:spAutoFit/>
          </a:bodyPr>
          <a:lstStyle/>
          <a:p>
            <a:r>
              <a:rPr lang="en-US" b="1" i="0" dirty="0">
                <a:solidFill>
                  <a:schemeClr val="accent5"/>
                </a:solidFill>
                <a:effectLst/>
                <a:latin typeface="Arial" panose="020B0604020202020204" pitchFamily="34" charset="0"/>
                <a:cs typeface="Arial" panose="020B0604020202020204" pitchFamily="34" charset="0"/>
              </a:rPr>
              <a:t>Channels with 10%-20% gain: </a:t>
            </a:r>
          </a:p>
          <a:p>
            <a:r>
              <a:rPr lang="en-US" b="1" i="0" dirty="0">
                <a:solidFill>
                  <a:schemeClr val="accent5"/>
                </a:solidFill>
                <a:effectLst/>
                <a:latin typeface="Arial" panose="020B0604020202020204" pitchFamily="34" charset="0"/>
                <a:cs typeface="Arial" panose="020B0604020202020204" pitchFamily="34" charset="0"/>
              </a:rPr>
              <a:t>['Jess No Limit', 'Go Ami Go!'] </a:t>
            </a:r>
            <a:endParaRPr lang="en-US" dirty="0">
              <a:solidFill>
                <a:schemeClr val="accent5"/>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DA1803E-74F5-223C-8953-9780D93D0C46}"/>
              </a:ext>
            </a:extLst>
          </p:cNvPr>
          <p:cNvSpPr txBox="1"/>
          <p:nvPr/>
        </p:nvSpPr>
        <p:spPr>
          <a:xfrm>
            <a:off x="-2" y="6499116"/>
            <a:ext cx="12192002" cy="369332"/>
          </a:xfrm>
          <a:prstGeom prst="rect">
            <a:avLst/>
          </a:prstGeom>
          <a:noFill/>
        </p:spPr>
        <p:txBody>
          <a:bodyPr wrap="square">
            <a:spAutoFit/>
          </a:bodyPr>
          <a:lstStyle/>
          <a:p>
            <a:r>
              <a:rPr lang="en-US" b="1" i="0" dirty="0">
                <a:solidFill>
                  <a:srgbClr val="C00000"/>
                </a:solidFill>
                <a:effectLst/>
                <a:latin typeface="Arial" panose="020B0604020202020204" pitchFamily="34" charset="0"/>
                <a:cs typeface="Arial" panose="020B0604020202020204" pitchFamily="34" charset="0"/>
              </a:rPr>
              <a:t>Maximum percentage gain achieved: 34.183673469387756% by </a:t>
            </a:r>
            <a:r>
              <a:rPr lang="en-US" b="1" i="0" dirty="0" err="1">
                <a:solidFill>
                  <a:srgbClr val="C00000"/>
                </a:solidFill>
                <a:effectLst/>
                <a:latin typeface="Arial" panose="020B0604020202020204" pitchFamily="34" charset="0"/>
                <a:cs typeface="Arial" panose="020B0604020202020204" pitchFamily="34" charset="0"/>
              </a:rPr>
              <a:t>DaFuq</a:t>
            </a:r>
            <a:r>
              <a:rPr lang="en-US" b="1" i="0" dirty="0">
                <a:solidFill>
                  <a:srgbClr val="C00000"/>
                </a:solidFill>
                <a:effectLst/>
                <a:latin typeface="Arial" panose="020B0604020202020204" pitchFamily="34" charset="0"/>
                <a:cs typeface="Arial" panose="020B0604020202020204" pitchFamily="34" charset="0"/>
              </a:rPr>
              <a:t>!?Boom!</a:t>
            </a:r>
            <a:endParaRPr lang="en-US"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243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193</TotalTime>
  <Words>1382</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Fira Code</vt:lpstr>
      <vt:lpstr>Tw Cen MT</vt:lpstr>
      <vt:lpstr>Tw Cen MT Condensed</vt:lpstr>
      <vt:lpstr>Wingdings 3</vt:lpstr>
      <vt:lpstr>Integral</vt:lpstr>
      <vt:lpstr>                                 Global YouTube Statistics        👨‍🔬           Analysis</vt:lpstr>
      <vt:lpstr>1. What are the top 10 YouTube channels based on the number of subscribers?</vt:lpstr>
      <vt:lpstr>2. Which category has the highest average number of subscribers? </vt:lpstr>
      <vt:lpstr>3. How many videos, on average, are uploaded by YouTube channels in each category?</vt:lpstr>
      <vt:lpstr>4. What are the top 5 countries with the highest number of YouTube channels?</vt:lpstr>
      <vt:lpstr>5. What is the distribution of channel types across different categories?</vt:lpstr>
      <vt:lpstr>6. Is there a correlation between the number of subscribers and total video views for YouTube channels?</vt:lpstr>
      <vt:lpstr>7. How do the monthly earnings vary throughout different categories?</vt:lpstr>
      <vt:lpstr>8. What is the overall trend in subscribers gained in the last 30 days across all channels?</vt:lpstr>
      <vt:lpstr>9. Are there any outliers in terms of yearly earnings from YouTube channels?</vt:lpstr>
      <vt:lpstr>10. What is the distribution of channel creation dates? Is there any trend over time?</vt:lpstr>
      <vt:lpstr>PowerPoint Presentation</vt:lpstr>
      <vt:lpstr>11. Is there a relationship between gross tertiary education enrollment and the number OF YouTube channels in a country?</vt:lpstr>
      <vt:lpstr>12. How does the unemployment rate vary among the top 10 countries with the highest number of YouTube channels?</vt:lpstr>
      <vt:lpstr>13. What is the average urban population percentage in countries with YouTube channels?</vt:lpstr>
      <vt:lpstr>14. Are there any patterns in the distribution of YouTube channels based on latitude and longitude coordinates?</vt:lpstr>
      <vt:lpstr>Distribution of YOUTUBE CHANNELS BASED ON LATITUDE AND LONGITUDE</vt:lpstr>
      <vt:lpstr>15. What is the correlation between the number of subscribers and the population of a country?</vt:lpstr>
      <vt:lpstr>16. How do the top 10 countries with the highest number of YouTube channels compare in terms of their total population?</vt:lpstr>
      <vt:lpstr>17. Is there a correlation between the number of subscribers gained in the last 30 days and the unemployment rate in a country?</vt:lpstr>
      <vt:lpstr>18. How does the distribution of video views for the last 30 days vary across different channel types?</vt:lpstr>
      <vt:lpstr>19. Are there any seasonal trends in the number of videos uploaded by YouTube channels?</vt:lpstr>
      <vt:lpstr>20. What is the average number of subscribers gained per month since the creation of YouTube channels till now?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Kumar Manchala</dc:creator>
  <cp:lastModifiedBy>Krishna Kumar Manchala</cp:lastModifiedBy>
  <cp:revision>85</cp:revision>
  <dcterms:created xsi:type="dcterms:W3CDTF">2024-05-31T14:41:46Z</dcterms:created>
  <dcterms:modified xsi:type="dcterms:W3CDTF">2024-06-01T06:40:12Z</dcterms:modified>
</cp:coreProperties>
</file>