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7" r:id="rId1"/>
  </p:sldMasterIdLst>
  <p:notesMasterIdLst>
    <p:notesMasterId r:id="rId30"/>
  </p:notesMasterIdLst>
  <p:handoutMasterIdLst>
    <p:handoutMasterId r:id="rId31"/>
  </p:handoutMasterIdLst>
  <p:sldIdLst>
    <p:sldId id="256" r:id="rId2"/>
    <p:sldId id="258" r:id="rId3"/>
    <p:sldId id="262" r:id="rId4"/>
    <p:sldId id="267" r:id="rId5"/>
    <p:sldId id="269" r:id="rId6"/>
    <p:sldId id="259" r:id="rId7"/>
    <p:sldId id="270" r:id="rId8"/>
    <p:sldId id="274" r:id="rId9"/>
    <p:sldId id="273" r:id="rId10"/>
    <p:sldId id="272" r:id="rId11"/>
    <p:sldId id="275" r:id="rId12"/>
    <p:sldId id="276" r:id="rId13"/>
    <p:sldId id="277" r:id="rId14"/>
    <p:sldId id="278" r:id="rId15"/>
    <p:sldId id="279" r:id="rId16"/>
    <p:sldId id="260" r:id="rId17"/>
    <p:sldId id="280" r:id="rId18"/>
    <p:sldId id="261" r:id="rId19"/>
    <p:sldId id="281" r:id="rId20"/>
    <p:sldId id="263" r:id="rId21"/>
    <p:sldId id="282" r:id="rId22"/>
    <p:sldId id="264" r:id="rId23"/>
    <p:sldId id="284" r:id="rId24"/>
    <p:sldId id="265" r:id="rId25"/>
    <p:sldId id="283" r:id="rId26"/>
    <p:sldId id="266" r:id="rId27"/>
    <p:sldId id="285"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p:restoredTop sz="96029"/>
  </p:normalViewPr>
  <p:slideViewPr>
    <p:cSldViewPr snapToGrid="0" snapToObjects="1">
      <p:cViewPr>
        <p:scale>
          <a:sx n="90" d="100"/>
          <a:sy n="90" d="100"/>
        </p:scale>
        <p:origin x="170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5327E9-8744-0847-BB49-9D684C928E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B9638D-2094-0140-912B-BEA832C1C0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0775B3-E39F-AB49-AA49-865466530D53}" type="datetimeFigureOut">
              <a:rPr lang="en-US" smtClean="0"/>
              <a:t>7/14/20</a:t>
            </a:fld>
            <a:endParaRPr lang="en-US"/>
          </a:p>
        </p:txBody>
      </p:sp>
      <p:sp>
        <p:nvSpPr>
          <p:cNvPr id="4" name="Footer Placeholder 3">
            <a:extLst>
              <a:ext uri="{FF2B5EF4-FFF2-40B4-BE49-F238E27FC236}">
                <a16:creationId xmlns:a16="http://schemas.microsoft.com/office/drawing/2014/main" id="{C8021612-C4FB-D042-B8D6-A91AB38B3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Krishna Manchikalapudi</a:t>
            </a:r>
          </a:p>
        </p:txBody>
      </p:sp>
      <p:sp>
        <p:nvSpPr>
          <p:cNvPr id="5" name="Slide Number Placeholder 4">
            <a:extLst>
              <a:ext uri="{FF2B5EF4-FFF2-40B4-BE49-F238E27FC236}">
                <a16:creationId xmlns:a16="http://schemas.microsoft.com/office/drawing/2014/main" id="{FD9E0A1B-E719-0444-B0D1-726A84729D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DD9523-D985-5042-BE72-5A084C7A5A84}" type="slidenum">
              <a:rPr lang="en-US" smtClean="0"/>
              <a:t>‹#›</a:t>
            </a:fld>
            <a:endParaRPr lang="en-US"/>
          </a:p>
        </p:txBody>
      </p:sp>
    </p:spTree>
    <p:extLst>
      <p:ext uri="{BB962C8B-B14F-4D97-AF65-F5344CB8AC3E}">
        <p14:creationId xmlns:p14="http://schemas.microsoft.com/office/powerpoint/2010/main" val="15490420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D52C6-719C-4246-AE8D-37CBF7F079BE}"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Krishna Manchikalapudi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FD77B-29DE-B845-8F40-193B60ECD700}" type="slidenum">
              <a:rPr lang="en-US" smtClean="0"/>
              <a:t>‹#›</a:t>
            </a:fld>
            <a:endParaRPr lang="en-US"/>
          </a:p>
        </p:txBody>
      </p:sp>
    </p:spTree>
    <p:extLst>
      <p:ext uri="{BB962C8B-B14F-4D97-AF65-F5344CB8AC3E}">
        <p14:creationId xmlns:p14="http://schemas.microsoft.com/office/powerpoint/2010/main" val="31228617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4052F2-24FB-D848-B0C1-24A2A53EF158}" type="datetime1">
              <a:rPr lang="en-US" smtClean="0"/>
              <a:t>7/14/20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08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ACE1F-1377-494D-8CFC-599A762058E0}" type="datetime1">
              <a:rPr lang="en-US" smtClean="0"/>
              <a:t>7/14/20</a:t>
            </a:fld>
            <a:endParaRPr lang="en-US" dirty="0"/>
          </a:p>
        </p:txBody>
      </p:sp>
      <p:sp>
        <p:nvSpPr>
          <p:cNvPr id="5" name="Footer Placeholder 4"/>
          <p:cNvSpPr>
            <a:spLocks noGrp="1"/>
          </p:cNvSpPr>
          <p:nvPr>
            <p:ph type="ftr" sz="quarter" idx="11"/>
          </p:nvPr>
        </p:nvSpPr>
        <p:spPr/>
        <p:txBody>
          <a:bodyPr/>
          <a:lstStyle/>
          <a:p>
            <a:r>
              <a:rPr lang="en-US"/>
              <a:t>© Krishna Manchikalapudi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33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19B6189-D4AC-1541-BF4A-4EA5A67537BE}" type="datetime1">
              <a:rPr lang="en-US" smtClean="0"/>
              <a:t>7/14/20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16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9EDC1-3EFD-6A4B-9B2C-3AEA62E2B323}" type="datetime1">
              <a:rPr lang="en-US" smtClean="0"/>
              <a:t>7/14/20</a:t>
            </a:fld>
            <a:endParaRPr lang="en-US" dirty="0"/>
          </a:p>
        </p:txBody>
      </p:sp>
      <p:sp>
        <p:nvSpPr>
          <p:cNvPr id="5" name="Footer Placeholder 4"/>
          <p:cNvSpPr>
            <a:spLocks noGrp="1"/>
          </p:cNvSpPr>
          <p:nvPr>
            <p:ph type="ftr" sz="quarter" idx="11"/>
          </p:nvPr>
        </p:nvSpPr>
        <p:spPr/>
        <p:txBody>
          <a:bodyPr/>
          <a:lstStyle/>
          <a:p>
            <a:r>
              <a:rPr lang="en-US"/>
              <a:t>© Krishna Manchikalapudi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02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F202DB8-D22D-D143-A7F2-767B9C5B7BDC}" type="datetime1">
              <a:rPr lang="en-US" smtClean="0"/>
              <a:t>7/14/20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835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EEDFE34-FFAA-7840-A1F1-1DF0CF210792}" type="datetime1">
              <a:rPr lang="en-US" smtClean="0"/>
              <a:t>7/14/20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5BEE78C-9FB1-264A-BD0F-9634E4188233}" type="datetime1">
              <a:rPr lang="en-US" smtClean="0"/>
              <a:t>7/14/20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49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A2DE9-3E87-7240-BAF4-BB3B8E6CEAD9}" type="datetime1">
              <a:rPr lang="en-US" smtClean="0"/>
              <a:t>7/14/20</a:t>
            </a:fld>
            <a:endParaRPr lang="en-US" dirty="0"/>
          </a:p>
        </p:txBody>
      </p:sp>
      <p:sp>
        <p:nvSpPr>
          <p:cNvPr id="4" name="Footer Placeholder 3"/>
          <p:cNvSpPr>
            <a:spLocks noGrp="1"/>
          </p:cNvSpPr>
          <p:nvPr>
            <p:ph type="ftr" sz="quarter" idx="11"/>
          </p:nvPr>
        </p:nvSpPr>
        <p:spPr/>
        <p:txBody>
          <a:bodyPr/>
          <a:lstStyle/>
          <a:p>
            <a:r>
              <a:rPr lang="en-US"/>
              <a:t>© Krishna Manchikalapudi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92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DBB2A5D-6EF4-9D40-BE8E-0267F8C70937}" type="datetime1">
              <a:rPr lang="en-US" smtClean="0"/>
              <a:t>7/14/20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707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BC270A-9F50-AE49-A7AB-A365C1F2B2F3}" type="datetime1">
              <a:rPr lang="en-US" smtClean="0"/>
              <a:t>7/14/20</a:t>
            </a:fld>
            <a:endParaRPr lang="en-US" dirty="0"/>
          </a:p>
        </p:txBody>
      </p:sp>
      <p:sp>
        <p:nvSpPr>
          <p:cNvPr id="6" name="Footer Placeholder 5"/>
          <p:cNvSpPr>
            <a:spLocks noGrp="1"/>
          </p:cNvSpPr>
          <p:nvPr>
            <p:ph type="ftr" sz="quarter" idx="11"/>
          </p:nvPr>
        </p:nvSpPr>
        <p:spPr/>
        <p:txBody>
          <a:bodyPr/>
          <a:lstStyle/>
          <a:p>
            <a:r>
              <a:rPr lang="en-US"/>
              <a:t>© Krishna Manchikalapudi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30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3ECB672-F28C-A645-9CB6-E01C5121E058}" type="datetime1">
              <a:rPr lang="en-US" smtClean="0"/>
              <a:t>7/14/20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 Krishna Manchikalapudi</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37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3CB6B63-D417-F44A-82FD-C41D74945E52}" type="datetime1">
              <a:rPr lang="en-US" smtClean="0"/>
              <a:t>7/14/20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 Krishna Manchikalapudi</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7667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rishnaManchikalapudi" TargetMode="External"/><Relationship Id="rId2" Type="http://schemas.openxmlformats.org/officeDocument/2006/relationships/hyperlink" Target="https://linkedin.com/in/KrishnaManchikalapud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ncf.io/certification/ck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tasks/tools/install-minikube/"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963-5F2E-2842-8D1C-73FD7C1A1DBD}"/>
              </a:ext>
            </a:extLst>
          </p:cNvPr>
          <p:cNvSpPr>
            <a:spLocks noGrp="1"/>
          </p:cNvSpPr>
          <p:nvPr>
            <p:ph type="ctrTitle"/>
          </p:nvPr>
        </p:nvSpPr>
        <p:spPr>
          <a:xfrm>
            <a:off x="283029" y="1449147"/>
            <a:ext cx="11625942" cy="2971051"/>
          </a:xfrm>
        </p:spPr>
        <p:txBody>
          <a:bodyPr/>
          <a:lstStyle/>
          <a:p>
            <a:pPr algn="ctr"/>
            <a:r>
              <a:rPr lang="en-US" sz="4300" dirty="0"/>
              <a:t>Certified Kubernetes Application Developer </a:t>
            </a:r>
            <a:br>
              <a:rPr lang="en-US" dirty="0"/>
            </a:br>
            <a:r>
              <a:rPr lang="en-US" b="0" dirty="0"/>
              <a:t>code: </a:t>
            </a:r>
            <a:r>
              <a:rPr lang="en-US" b="1" dirty="0"/>
              <a:t>CKAD</a:t>
            </a:r>
          </a:p>
        </p:txBody>
      </p:sp>
      <p:pic>
        <p:nvPicPr>
          <p:cNvPr id="5" name="Picture 4">
            <a:extLst>
              <a:ext uri="{FF2B5EF4-FFF2-40B4-BE49-F238E27FC236}">
                <a16:creationId xmlns:a16="http://schemas.microsoft.com/office/drawing/2014/main" id="{07A55CBD-4AA1-2044-9ED6-467AFB6DB58D}"/>
              </a:ext>
            </a:extLst>
          </p:cNvPr>
          <p:cNvPicPr>
            <a:picLocks noChangeAspect="1"/>
          </p:cNvPicPr>
          <p:nvPr/>
        </p:nvPicPr>
        <p:blipFill>
          <a:blip r:embed="rId2"/>
          <a:stretch>
            <a:fillRect/>
          </a:stretch>
        </p:blipFill>
        <p:spPr>
          <a:xfrm>
            <a:off x="4518660" y="469602"/>
            <a:ext cx="2794000" cy="2705100"/>
          </a:xfrm>
          <a:prstGeom prst="rect">
            <a:avLst/>
          </a:prstGeom>
        </p:spPr>
      </p:pic>
    </p:spTree>
    <p:extLst>
      <p:ext uri="{BB962C8B-B14F-4D97-AF65-F5344CB8AC3E}">
        <p14:creationId xmlns:p14="http://schemas.microsoft.com/office/powerpoint/2010/main" val="349348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218422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Speak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fontScale="85000" lnSpcReduction="20000"/>
          </a:bodyPr>
          <a:lstStyle/>
          <a:p>
            <a:r>
              <a:rPr lang="en-US" b="1" dirty="0"/>
              <a:t>Control plane</a:t>
            </a:r>
            <a:r>
              <a:rPr lang="en-US" dirty="0"/>
              <a:t>: The collection of processes that control Kubernetes nodes. This is where all task assignments originate.</a:t>
            </a:r>
          </a:p>
          <a:p>
            <a:r>
              <a:rPr lang="en-US" b="1" dirty="0"/>
              <a:t>Nodes</a:t>
            </a:r>
            <a:r>
              <a:rPr lang="en-US" dirty="0"/>
              <a:t>: These machines perform the requested tasks assigned by the control plane.</a:t>
            </a:r>
          </a:p>
          <a:p>
            <a:r>
              <a:rPr lang="en-US" b="1" dirty="0"/>
              <a:t>Pod</a:t>
            </a:r>
            <a:r>
              <a:rPr lang="en-US" dirty="0"/>
              <a:t>: A group of one or more containers deployed to a single node. All containers in a pod share an IP address, IPC, hostname, and other resources. Pods abstract network and storage from the underlying container. This lets you move containers around the cluster more easily.</a:t>
            </a:r>
          </a:p>
          <a:p>
            <a:r>
              <a:rPr lang="en-US" b="1" dirty="0"/>
              <a:t>Replication controller</a:t>
            </a:r>
            <a:r>
              <a:rPr lang="en-US" dirty="0"/>
              <a:t>:  This controls how many identical copies of a pod should be running somewhere on the cluster.</a:t>
            </a:r>
          </a:p>
          <a:p>
            <a:r>
              <a:rPr lang="en-US" b="1" dirty="0"/>
              <a:t>Service</a:t>
            </a:r>
            <a:r>
              <a:rPr lang="en-US" dirty="0"/>
              <a:t>: This decouples work definitions from the pods. Kubernetes service proxies automatically get service requests to the right pod—no matter where it moves in the cluster or even if it’s been replaced.</a:t>
            </a:r>
          </a:p>
          <a:p>
            <a:r>
              <a:rPr lang="en-US" b="1" dirty="0" err="1"/>
              <a:t>Kubelet</a:t>
            </a:r>
            <a:r>
              <a:rPr lang="en-US" dirty="0"/>
              <a:t>: This service runs on nodes, reads the container manifests, and ensures the defined containers are started and running.</a:t>
            </a:r>
          </a:p>
          <a:p>
            <a:r>
              <a:rPr lang="en-US" b="1" dirty="0" err="1"/>
              <a:t>kubectl</a:t>
            </a:r>
            <a:r>
              <a:rPr lang="en-US" dirty="0"/>
              <a:t>: The command line configuration tool for Kubernetes.</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316682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Example App</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18774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319464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Pod</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309494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149711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C0DC-EA50-E247-94D3-669DFDFB29AD}"/>
              </a:ext>
            </a:extLst>
          </p:cNvPr>
          <p:cNvSpPr>
            <a:spLocks noGrp="1"/>
          </p:cNvSpPr>
          <p:nvPr>
            <p:ph type="title"/>
          </p:nvPr>
        </p:nvSpPr>
        <p:spPr/>
        <p:txBody>
          <a:bodyPr/>
          <a:lstStyle/>
          <a:p>
            <a:r>
              <a:rPr lang="en-US" dirty="0"/>
              <a:t>Configuration</a:t>
            </a:r>
            <a:br>
              <a:rPr lang="en-US" dirty="0"/>
            </a:br>
            <a:r>
              <a:rPr lang="en-US" dirty="0"/>
              <a:t>18%</a:t>
            </a:r>
          </a:p>
        </p:txBody>
      </p:sp>
      <p:sp>
        <p:nvSpPr>
          <p:cNvPr id="3" name="Content Placeholder 2">
            <a:extLst>
              <a:ext uri="{FF2B5EF4-FFF2-40B4-BE49-F238E27FC236}">
                <a16:creationId xmlns:a16="http://schemas.microsoft.com/office/drawing/2014/main" id="{7365D219-8D62-5C4B-9DDB-937419654F0D}"/>
              </a:ext>
            </a:extLst>
          </p:cNvPr>
          <p:cNvSpPr>
            <a:spLocks noGrp="1"/>
          </p:cNvSpPr>
          <p:nvPr>
            <p:ph idx="1"/>
          </p:nvPr>
        </p:nvSpPr>
        <p:spPr/>
        <p:txBody>
          <a:bodyPr/>
          <a:lstStyle/>
          <a:p>
            <a:r>
              <a:rPr lang="en-US" dirty="0"/>
              <a:t>Exam</a:t>
            </a:r>
          </a:p>
          <a:p>
            <a:pPr lvl="1"/>
            <a:r>
              <a:rPr lang="en-US" dirty="0"/>
              <a:t>Understand </a:t>
            </a:r>
            <a:r>
              <a:rPr lang="en-US" dirty="0" err="1"/>
              <a:t>ConfigMaps</a:t>
            </a:r>
            <a:endParaRPr lang="en-US" dirty="0"/>
          </a:p>
          <a:p>
            <a:pPr lvl="1"/>
            <a:r>
              <a:rPr lang="en-US" dirty="0"/>
              <a:t>Understand </a:t>
            </a:r>
            <a:r>
              <a:rPr lang="en-US" dirty="0" err="1"/>
              <a:t>SecurityContexts</a:t>
            </a:r>
            <a:endParaRPr lang="en-US" dirty="0"/>
          </a:p>
          <a:p>
            <a:pPr lvl="1"/>
            <a:r>
              <a:rPr lang="en-US" dirty="0"/>
              <a:t>Define an application’s resource requirements</a:t>
            </a:r>
          </a:p>
          <a:p>
            <a:pPr lvl="1"/>
            <a:r>
              <a:rPr lang="en-US" dirty="0"/>
              <a:t>Create &amp; consume Secrets</a:t>
            </a:r>
          </a:p>
          <a:p>
            <a:pPr lvl="1"/>
            <a:r>
              <a:rPr lang="en-US" dirty="0"/>
              <a:t>Understand </a:t>
            </a:r>
            <a:r>
              <a:rPr lang="en-US" dirty="0" err="1"/>
              <a:t>ServiceAccounts</a:t>
            </a:r>
            <a:endParaRPr lang="en-US" dirty="0"/>
          </a:p>
          <a:p>
            <a:r>
              <a:rPr lang="en-US" dirty="0"/>
              <a:t>Learning</a:t>
            </a:r>
          </a:p>
          <a:p>
            <a:pPr lvl="1"/>
            <a:r>
              <a:rPr lang="en-US" dirty="0"/>
              <a:t>Config Maps</a:t>
            </a:r>
          </a:p>
          <a:p>
            <a:pPr lvl="1"/>
            <a:r>
              <a:rPr lang="en-US" dirty="0"/>
              <a:t>Security Contexts</a:t>
            </a:r>
          </a:p>
          <a:p>
            <a:pPr lvl="1"/>
            <a:r>
              <a:rPr lang="en-US" dirty="0"/>
              <a:t>Resource Requirements</a:t>
            </a:r>
          </a:p>
          <a:p>
            <a:pPr lvl="1"/>
            <a:r>
              <a:rPr lang="en-US" dirty="0"/>
              <a:t>Secrets</a:t>
            </a:r>
          </a:p>
          <a:p>
            <a:pPr lvl="1"/>
            <a:r>
              <a:rPr lang="en-US" dirty="0"/>
              <a:t>Service Accounts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C8164AC6-275A-DD4A-B72A-753856C2D190}"/>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531323BE-7CB6-6F40-A73B-47933C90014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277741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Configuration 18%</a:t>
            </a:r>
          </a:p>
        </p:txBody>
      </p:sp>
    </p:spTree>
    <p:extLst>
      <p:ext uri="{BB962C8B-B14F-4D97-AF65-F5344CB8AC3E}">
        <p14:creationId xmlns:p14="http://schemas.microsoft.com/office/powerpoint/2010/main" val="62326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CD5E-F5C9-D544-A18F-DFF81603A9EF}"/>
              </a:ext>
            </a:extLst>
          </p:cNvPr>
          <p:cNvSpPr>
            <a:spLocks noGrp="1"/>
          </p:cNvSpPr>
          <p:nvPr>
            <p:ph type="title"/>
          </p:nvPr>
        </p:nvSpPr>
        <p:spPr/>
        <p:txBody>
          <a:bodyPr/>
          <a:lstStyle/>
          <a:p>
            <a:r>
              <a:rPr lang="en-US" dirty="0"/>
              <a:t>Multi-Container Pods	</a:t>
            </a:r>
            <a:br>
              <a:rPr lang="en-US" dirty="0"/>
            </a:br>
            <a:r>
              <a:rPr lang="en-US" dirty="0"/>
              <a:t>10%</a:t>
            </a:r>
          </a:p>
        </p:txBody>
      </p:sp>
      <p:sp>
        <p:nvSpPr>
          <p:cNvPr id="3" name="Content Placeholder 2">
            <a:extLst>
              <a:ext uri="{FF2B5EF4-FFF2-40B4-BE49-F238E27FC236}">
                <a16:creationId xmlns:a16="http://schemas.microsoft.com/office/drawing/2014/main" id="{41194661-E6A2-4A46-9E81-F4CB55A23E3D}"/>
              </a:ext>
            </a:extLst>
          </p:cNvPr>
          <p:cNvSpPr>
            <a:spLocks noGrp="1"/>
          </p:cNvSpPr>
          <p:nvPr>
            <p:ph idx="1"/>
          </p:nvPr>
        </p:nvSpPr>
        <p:spPr/>
        <p:txBody>
          <a:bodyPr/>
          <a:lstStyle/>
          <a:p>
            <a:r>
              <a:rPr lang="en-US" dirty="0"/>
              <a:t>Exam</a:t>
            </a:r>
          </a:p>
          <a:p>
            <a:pPr lvl="1"/>
            <a:r>
              <a:rPr lang="en-US" dirty="0"/>
              <a:t>Understand Multi-Container Pod design patterns (e .g. ambassador, adapter, sidecar)</a:t>
            </a:r>
          </a:p>
          <a:p>
            <a:r>
              <a:rPr lang="en-US" dirty="0"/>
              <a:t>Learning</a:t>
            </a:r>
          </a:p>
          <a:p>
            <a:pPr lvl="1"/>
            <a:r>
              <a:rPr lang="en-US" dirty="0"/>
              <a:t>Understanding multi-container pods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9412C661-F328-454A-A07B-8D32ECF96CB7}"/>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7D909B1-F7EF-3D47-AED8-DDE12E144EB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99890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Multi-Container Pods 10%</a:t>
            </a:r>
          </a:p>
        </p:txBody>
      </p:sp>
    </p:spTree>
    <p:extLst>
      <p:ext uri="{BB962C8B-B14F-4D97-AF65-F5344CB8AC3E}">
        <p14:creationId xmlns:p14="http://schemas.microsoft.com/office/powerpoint/2010/main" val="401881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FD46-A549-6A4C-A9CE-005EB2E56BF0}"/>
              </a:ext>
            </a:extLst>
          </p:cNvPr>
          <p:cNvSpPr>
            <a:spLocks noGrp="1"/>
          </p:cNvSpPr>
          <p:nvPr>
            <p:ph type="title"/>
          </p:nvPr>
        </p:nvSpPr>
        <p:spPr/>
        <p:txBody>
          <a:bodyPr/>
          <a:lstStyle/>
          <a:p>
            <a:r>
              <a:rPr lang="en-US" b="1" dirty="0"/>
              <a:t>About me</a:t>
            </a:r>
          </a:p>
        </p:txBody>
      </p:sp>
      <p:sp>
        <p:nvSpPr>
          <p:cNvPr id="3" name="Content Placeholder 2">
            <a:extLst>
              <a:ext uri="{FF2B5EF4-FFF2-40B4-BE49-F238E27FC236}">
                <a16:creationId xmlns:a16="http://schemas.microsoft.com/office/drawing/2014/main" id="{DE5CEEBF-F489-1348-B2D1-8814D3ECA056}"/>
              </a:ext>
            </a:extLst>
          </p:cNvPr>
          <p:cNvSpPr>
            <a:spLocks noGrp="1"/>
          </p:cNvSpPr>
          <p:nvPr>
            <p:ph idx="1"/>
          </p:nvPr>
        </p:nvSpPr>
        <p:spPr/>
        <p:txBody>
          <a:bodyPr>
            <a:normAutofit fontScale="77500" lnSpcReduction="20000"/>
          </a:bodyPr>
          <a:lstStyle/>
          <a:p>
            <a:pPr marL="0" indent="0">
              <a:buNone/>
            </a:pPr>
            <a:r>
              <a:rPr lang="en-US" dirty="0"/>
              <a:t>Name: </a:t>
            </a:r>
            <a:r>
              <a:rPr lang="en-US" sz="3800" b="1" u="sng" dirty="0"/>
              <a:t>Krishna</a:t>
            </a:r>
            <a:r>
              <a:rPr lang="en-US" sz="3200" b="1" dirty="0"/>
              <a:t> Manchikalapudi</a:t>
            </a:r>
          </a:p>
          <a:p>
            <a:pPr marL="0" indent="0">
              <a:buNone/>
            </a:pPr>
            <a:r>
              <a:rPr lang="en-US" sz="1900" dirty="0">
                <a:hlinkClick r:id="rId2"/>
              </a:rPr>
              <a:t>https://linkedin.com/in/KrishnaManchikalapudi/</a:t>
            </a:r>
            <a:endParaRPr lang="en-US" sz="1900" dirty="0"/>
          </a:p>
          <a:p>
            <a:pPr marL="0" indent="0">
              <a:buNone/>
            </a:pPr>
            <a:r>
              <a:rPr lang="en-US" sz="2000" dirty="0">
                <a:hlinkClick r:id="rId3"/>
              </a:rPr>
              <a:t>https://github.com/KrishnaManchikalapudi</a:t>
            </a:r>
            <a:endParaRPr lang="en-US" sz="1900" dirty="0"/>
          </a:p>
          <a:p>
            <a:pPr marL="0" indent="0">
              <a:buNone/>
            </a:pPr>
            <a:endParaRPr lang="en-US" sz="2400" dirty="0"/>
          </a:p>
          <a:p>
            <a:r>
              <a:rPr lang="en-US" sz="2400" dirty="0"/>
              <a:t>18+ year IT experiences</a:t>
            </a:r>
          </a:p>
          <a:p>
            <a:r>
              <a:rPr lang="en-US" sz="2400" dirty="0"/>
              <a:t>Current working job title: </a:t>
            </a:r>
            <a:r>
              <a:rPr lang="en-US" sz="2400" b="1" dirty="0"/>
              <a:t>Enterprise Architect</a:t>
            </a:r>
          </a:p>
          <a:p>
            <a:r>
              <a:rPr lang="en-US" sz="2400" dirty="0"/>
              <a:t>Hands on coding</a:t>
            </a:r>
            <a:r>
              <a:rPr lang="en-US" sz="2400" b="1" dirty="0"/>
              <a:t>: Java, Python</a:t>
            </a:r>
          </a:p>
          <a:p>
            <a:r>
              <a:rPr lang="en-US" sz="2400" dirty="0"/>
              <a:t>Certifications:</a:t>
            </a:r>
            <a:r>
              <a:rPr lang="en-US" sz="2400" b="1" dirty="0"/>
              <a:t> 40+</a:t>
            </a:r>
          </a:p>
          <a:p>
            <a:pPr lvl="1"/>
            <a:r>
              <a:rPr lang="en-US" sz="2200" b="1" dirty="0"/>
              <a:t>AWS Solution Architect</a:t>
            </a:r>
          </a:p>
          <a:p>
            <a:pPr lvl="1"/>
            <a:r>
              <a:rPr lang="en-US" sz="2200" b="1" dirty="0"/>
              <a:t>ITIL Foundation</a:t>
            </a:r>
          </a:p>
          <a:p>
            <a:pPr lvl="1"/>
            <a:r>
              <a:rPr lang="en-US" sz="2200" b="1" dirty="0"/>
              <a:t>Mule ESB </a:t>
            </a:r>
            <a:r>
              <a:rPr lang="en-US" sz="2200" b="1" dirty="0" err="1"/>
              <a:t>Api</a:t>
            </a:r>
            <a:r>
              <a:rPr lang="en-US" sz="2200" b="1" dirty="0"/>
              <a:t> &amp; Integration</a:t>
            </a:r>
          </a:p>
          <a:p>
            <a:pPr lvl="1"/>
            <a:r>
              <a:rPr lang="en-US" sz="2200" b="1" dirty="0"/>
              <a:t>API Management</a:t>
            </a:r>
          </a:p>
          <a:p>
            <a:pPr lvl="1"/>
            <a:r>
              <a:rPr lang="en-US" sz="2200" b="1" dirty="0" err="1"/>
              <a:t>etc</a:t>
            </a:r>
            <a:endParaRPr lang="en-US" sz="2200" b="1" dirty="0"/>
          </a:p>
        </p:txBody>
      </p:sp>
      <p:sp>
        <p:nvSpPr>
          <p:cNvPr id="5" name="Slide Number Placeholder 4">
            <a:extLst>
              <a:ext uri="{FF2B5EF4-FFF2-40B4-BE49-F238E27FC236}">
                <a16:creationId xmlns:a16="http://schemas.microsoft.com/office/drawing/2014/main" id="{5C59C87D-C385-594F-9BE4-3C8658C8FC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Footer Placeholder 5">
            <a:extLst>
              <a:ext uri="{FF2B5EF4-FFF2-40B4-BE49-F238E27FC236}">
                <a16:creationId xmlns:a16="http://schemas.microsoft.com/office/drawing/2014/main" id="{6B4FE8BB-C469-5D46-98C3-B58A0570ED09}"/>
              </a:ext>
            </a:extLst>
          </p:cNvPr>
          <p:cNvSpPr>
            <a:spLocks noGrp="1"/>
          </p:cNvSpPr>
          <p:nvPr>
            <p:ph type="ftr" sz="quarter" idx="11"/>
          </p:nvPr>
        </p:nvSpPr>
        <p:spPr/>
        <p:txBody>
          <a:bodyPr/>
          <a:lstStyle/>
          <a:p>
            <a:r>
              <a:rPr lang="en-US"/>
              <a:t>© Krishna Manchikalapudi</a:t>
            </a:r>
            <a:endParaRPr lang="en-US" dirty="0"/>
          </a:p>
        </p:txBody>
      </p:sp>
    </p:spTree>
    <p:extLst>
      <p:ext uri="{BB962C8B-B14F-4D97-AF65-F5344CB8AC3E}">
        <p14:creationId xmlns:p14="http://schemas.microsoft.com/office/powerpoint/2010/main" val="2372035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180F-E475-9746-8C3E-9C7BC7B7C6F5}"/>
              </a:ext>
            </a:extLst>
          </p:cNvPr>
          <p:cNvSpPr>
            <a:spLocks noGrp="1"/>
          </p:cNvSpPr>
          <p:nvPr>
            <p:ph type="title"/>
          </p:nvPr>
        </p:nvSpPr>
        <p:spPr/>
        <p:txBody>
          <a:bodyPr/>
          <a:lstStyle/>
          <a:p>
            <a:r>
              <a:rPr lang="en-US" dirty="0"/>
              <a:t>Observability</a:t>
            </a:r>
            <a:br>
              <a:rPr lang="en-US" dirty="0"/>
            </a:br>
            <a:r>
              <a:rPr lang="en-US" dirty="0"/>
              <a:t>18%</a:t>
            </a:r>
          </a:p>
        </p:txBody>
      </p:sp>
      <p:sp>
        <p:nvSpPr>
          <p:cNvPr id="3" name="Content Placeholder 2">
            <a:extLst>
              <a:ext uri="{FF2B5EF4-FFF2-40B4-BE49-F238E27FC236}">
                <a16:creationId xmlns:a16="http://schemas.microsoft.com/office/drawing/2014/main" id="{C6E91C1F-B6F3-4547-A72D-9B79999F3F5C}"/>
              </a:ext>
            </a:extLst>
          </p:cNvPr>
          <p:cNvSpPr>
            <a:spLocks noGrp="1"/>
          </p:cNvSpPr>
          <p:nvPr>
            <p:ph idx="1"/>
          </p:nvPr>
        </p:nvSpPr>
        <p:spPr/>
        <p:txBody>
          <a:bodyPr/>
          <a:lstStyle/>
          <a:p>
            <a:r>
              <a:rPr lang="en-US" dirty="0"/>
              <a:t>Exam</a:t>
            </a:r>
          </a:p>
          <a:p>
            <a:pPr lvl="1"/>
            <a:r>
              <a:rPr lang="en-US" dirty="0"/>
              <a:t>Understand </a:t>
            </a:r>
            <a:r>
              <a:rPr lang="en-US" dirty="0" err="1"/>
              <a:t>LivenessProbes</a:t>
            </a:r>
            <a:r>
              <a:rPr lang="en-US" dirty="0"/>
              <a:t> and </a:t>
            </a:r>
            <a:r>
              <a:rPr lang="en-US" dirty="0" err="1"/>
              <a:t>ReadinessProbes</a:t>
            </a:r>
            <a:endParaRPr lang="en-US" dirty="0"/>
          </a:p>
          <a:p>
            <a:pPr lvl="1"/>
            <a:r>
              <a:rPr lang="en-US" dirty="0"/>
              <a:t>Understand container logging</a:t>
            </a:r>
          </a:p>
          <a:p>
            <a:pPr lvl="1"/>
            <a:r>
              <a:rPr lang="en-US" dirty="0"/>
              <a:t>Understand how to monitor applications in Kubernetes</a:t>
            </a:r>
          </a:p>
          <a:p>
            <a:pPr lvl="1"/>
            <a:r>
              <a:rPr lang="en-US" dirty="0"/>
              <a:t>Understand debugging in Kubernetes</a:t>
            </a:r>
          </a:p>
          <a:p>
            <a:r>
              <a:rPr lang="en-US" dirty="0"/>
              <a:t>Learning</a:t>
            </a:r>
          </a:p>
          <a:p>
            <a:pPr lvl="1"/>
            <a:r>
              <a:rPr lang="en-US" dirty="0"/>
              <a:t>Health checks: liveness and Readiness probes</a:t>
            </a:r>
          </a:p>
          <a:p>
            <a:pPr lvl="1"/>
            <a:r>
              <a:rPr lang="en-US" dirty="0"/>
              <a:t>Container logging</a:t>
            </a:r>
          </a:p>
          <a:p>
            <a:pPr lvl="1"/>
            <a:r>
              <a:rPr lang="en-US" dirty="0"/>
              <a:t>Metrics server</a:t>
            </a:r>
          </a:p>
          <a:p>
            <a:pPr lvl="1"/>
            <a:r>
              <a:rPr lang="en-US" dirty="0"/>
              <a:t>Monitoring apps</a:t>
            </a:r>
          </a:p>
          <a:p>
            <a:pPr lvl="1"/>
            <a:r>
              <a:rPr lang="en-US" dirty="0"/>
              <a:t>Debugging</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4B2EB069-FF4F-F84D-901D-55A0795B225B}"/>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B832A71-7EBC-E34B-BA2F-CB8594BC4FB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37941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Observability 18%</a:t>
            </a:r>
          </a:p>
        </p:txBody>
      </p:sp>
    </p:spTree>
    <p:extLst>
      <p:ext uri="{BB962C8B-B14F-4D97-AF65-F5344CB8AC3E}">
        <p14:creationId xmlns:p14="http://schemas.microsoft.com/office/powerpoint/2010/main" val="1275593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1754-4D5F-CB41-BCD3-D5359F33419B}"/>
              </a:ext>
            </a:extLst>
          </p:cNvPr>
          <p:cNvSpPr>
            <a:spLocks noGrp="1"/>
          </p:cNvSpPr>
          <p:nvPr>
            <p:ph type="title"/>
          </p:nvPr>
        </p:nvSpPr>
        <p:spPr/>
        <p:txBody>
          <a:bodyPr/>
          <a:lstStyle/>
          <a:p>
            <a:r>
              <a:rPr lang="en-US" dirty="0"/>
              <a:t>Pod Design</a:t>
            </a:r>
            <a:br>
              <a:rPr lang="en-US" dirty="0"/>
            </a:br>
            <a:r>
              <a:rPr lang="en-US" dirty="0"/>
              <a:t>20%</a:t>
            </a:r>
          </a:p>
        </p:txBody>
      </p:sp>
      <p:sp>
        <p:nvSpPr>
          <p:cNvPr id="3" name="Content Placeholder 2">
            <a:extLst>
              <a:ext uri="{FF2B5EF4-FFF2-40B4-BE49-F238E27FC236}">
                <a16:creationId xmlns:a16="http://schemas.microsoft.com/office/drawing/2014/main" id="{CC2FDDDC-4949-1448-A68E-531D3778AF3A}"/>
              </a:ext>
            </a:extLst>
          </p:cNvPr>
          <p:cNvSpPr>
            <a:spLocks noGrp="1"/>
          </p:cNvSpPr>
          <p:nvPr>
            <p:ph idx="1"/>
          </p:nvPr>
        </p:nvSpPr>
        <p:spPr/>
        <p:txBody>
          <a:bodyPr/>
          <a:lstStyle/>
          <a:p>
            <a:r>
              <a:rPr lang="en-US" dirty="0"/>
              <a:t>Exam</a:t>
            </a:r>
          </a:p>
          <a:p>
            <a:pPr lvl="1"/>
            <a:r>
              <a:rPr lang="en-US" dirty="0"/>
              <a:t>Understand Deployments and how to perform rolling updates</a:t>
            </a:r>
          </a:p>
          <a:p>
            <a:pPr lvl="1"/>
            <a:r>
              <a:rPr lang="en-US" dirty="0"/>
              <a:t>Understand Deployments and how to perform rollbacks</a:t>
            </a:r>
          </a:p>
          <a:p>
            <a:pPr lvl="1"/>
            <a:r>
              <a:rPr lang="en-US" dirty="0"/>
              <a:t>Understand Jobs and </a:t>
            </a:r>
            <a:r>
              <a:rPr lang="en-US" dirty="0" err="1"/>
              <a:t>CronJobs</a:t>
            </a:r>
            <a:endParaRPr lang="en-US" dirty="0"/>
          </a:p>
          <a:p>
            <a:pPr lvl="1"/>
            <a:r>
              <a:rPr lang="en-US" dirty="0"/>
              <a:t>Understand how to use Labels, Selectors, and Annotations</a:t>
            </a:r>
          </a:p>
          <a:p>
            <a:r>
              <a:rPr lang="en-US" dirty="0"/>
              <a:t>Learning</a:t>
            </a:r>
          </a:p>
          <a:p>
            <a:pPr lvl="1"/>
            <a:r>
              <a:rPr lang="en-US" dirty="0"/>
              <a:t>Labels, selectors, and annotations</a:t>
            </a:r>
          </a:p>
          <a:p>
            <a:pPr lvl="1"/>
            <a:r>
              <a:rPr lang="en-US" dirty="0"/>
              <a:t>Deployments</a:t>
            </a:r>
          </a:p>
          <a:p>
            <a:pPr lvl="1"/>
            <a:r>
              <a:rPr lang="en-US" dirty="0"/>
              <a:t>Rolling updates</a:t>
            </a:r>
          </a:p>
          <a:p>
            <a:pPr lvl="1"/>
            <a:r>
              <a:rPr lang="en-US" dirty="0"/>
              <a:t>Rollback updates</a:t>
            </a:r>
          </a:p>
          <a:p>
            <a:pPr lvl="1"/>
            <a:r>
              <a:rPr lang="en-US" dirty="0"/>
              <a:t>Scheduling ‘</a:t>
            </a:r>
            <a:r>
              <a:rPr lang="en-US" dirty="0" err="1"/>
              <a:t>cron</a:t>
            </a:r>
            <a:r>
              <a:rPr lang="en-US" dirty="0"/>
              <a:t>’ jobs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8360A39E-9EE9-8347-8965-F7535B02AC0C}"/>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D5A13BCD-BFC0-A440-B400-E693B15D39D3}"/>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550007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Pod Design 20%</a:t>
            </a:r>
          </a:p>
        </p:txBody>
      </p:sp>
    </p:spTree>
    <p:extLst>
      <p:ext uri="{BB962C8B-B14F-4D97-AF65-F5344CB8AC3E}">
        <p14:creationId xmlns:p14="http://schemas.microsoft.com/office/powerpoint/2010/main" val="2969777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0CD1-D14E-DB49-AE70-82BB144BA3A0}"/>
              </a:ext>
            </a:extLst>
          </p:cNvPr>
          <p:cNvSpPr>
            <a:spLocks noGrp="1"/>
          </p:cNvSpPr>
          <p:nvPr>
            <p:ph type="title"/>
          </p:nvPr>
        </p:nvSpPr>
        <p:spPr/>
        <p:txBody>
          <a:bodyPr/>
          <a:lstStyle/>
          <a:p>
            <a:r>
              <a:rPr lang="en-US" dirty="0"/>
              <a:t>Services &amp; Networking</a:t>
            </a:r>
            <a:br>
              <a:rPr lang="en-US" dirty="0"/>
            </a:br>
            <a:r>
              <a:rPr lang="en-US" dirty="0"/>
              <a:t>13%	</a:t>
            </a:r>
          </a:p>
        </p:txBody>
      </p:sp>
      <p:sp>
        <p:nvSpPr>
          <p:cNvPr id="3" name="Content Placeholder 2">
            <a:extLst>
              <a:ext uri="{FF2B5EF4-FFF2-40B4-BE49-F238E27FC236}">
                <a16:creationId xmlns:a16="http://schemas.microsoft.com/office/drawing/2014/main" id="{7B4B0A07-7604-EF4E-978D-40027A63464B}"/>
              </a:ext>
            </a:extLst>
          </p:cNvPr>
          <p:cNvSpPr>
            <a:spLocks noGrp="1"/>
          </p:cNvSpPr>
          <p:nvPr>
            <p:ph idx="1"/>
          </p:nvPr>
        </p:nvSpPr>
        <p:spPr/>
        <p:txBody>
          <a:bodyPr/>
          <a:lstStyle/>
          <a:p>
            <a:r>
              <a:rPr lang="en-US" dirty="0"/>
              <a:t>Exam</a:t>
            </a:r>
          </a:p>
          <a:p>
            <a:pPr lvl="1"/>
            <a:r>
              <a:rPr lang="en-US" dirty="0"/>
              <a:t>Understand Services</a:t>
            </a:r>
          </a:p>
          <a:p>
            <a:pPr lvl="1"/>
            <a:r>
              <a:rPr lang="en-US" dirty="0"/>
              <a:t>Demonstrate basic understanding of </a:t>
            </a:r>
            <a:r>
              <a:rPr lang="en-US" dirty="0" err="1"/>
              <a:t>NetworkPolicies</a:t>
            </a:r>
            <a:endParaRPr lang="en-US" dirty="0"/>
          </a:p>
          <a:p>
            <a:r>
              <a:rPr lang="en-US" dirty="0"/>
              <a:t>Learning</a:t>
            </a:r>
          </a:p>
          <a:p>
            <a:pPr lvl="1"/>
            <a:r>
              <a:rPr lang="en-US" dirty="0"/>
              <a:t>Services</a:t>
            </a:r>
          </a:p>
          <a:p>
            <a:pPr lvl="1"/>
            <a:r>
              <a:rPr lang="en-US" dirty="0"/>
              <a:t>Network policies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4BF62DB2-6535-B44F-83BE-6C99ACBA358F}"/>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BEC3F96A-A011-4444-88C5-3021D76C008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86420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724466" cy="400110"/>
          </a:xfrm>
          <a:prstGeom prst="rect">
            <a:avLst/>
          </a:prstGeom>
          <a:noFill/>
        </p:spPr>
        <p:txBody>
          <a:bodyPr wrap="square" rtlCol="0">
            <a:spAutoFit/>
          </a:bodyPr>
          <a:lstStyle/>
          <a:p>
            <a:r>
              <a:rPr lang="en-US" sz="2000" b="1" dirty="0">
                <a:solidFill>
                  <a:schemeClr val="bg1"/>
                </a:solidFill>
              </a:rPr>
              <a:t>Services &amp; Networking 13%</a:t>
            </a:r>
          </a:p>
        </p:txBody>
      </p:sp>
    </p:spTree>
    <p:extLst>
      <p:ext uri="{BB962C8B-B14F-4D97-AF65-F5344CB8AC3E}">
        <p14:creationId xmlns:p14="http://schemas.microsoft.com/office/powerpoint/2010/main" val="2646743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3531-8B77-C046-B39F-5BA405757CB1}"/>
              </a:ext>
            </a:extLst>
          </p:cNvPr>
          <p:cNvSpPr>
            <a:spLocks noGrp="1"/>
          </p:cNvSpPr>
          <p:nvPr>
            <p:ph type="title"/>
          </p:nvPr>
        </p:nvSpPr>
        <p:spPr/>
        <p:txBody>
          <a:bodyPr/>
          <a:lstStyle/>
          <a:p>
            <a:r>
              <a:rPr lang="en-US" dirty="0"/>
              <a:t>State Persistence</a:t>
            </a:r>
            <a:br>
              <a:rPr lang="en-US" dirty="0"/>
            </a:br>
            <a:r>
              <a:rPr lang="en-US" dirty="0"/>
              <a:t>8%</a:t>
            </a:r>
          </a:p>
        </p:txBody>
      </p:sp>
      <p:sp>
        <p:nvSpPr>
          <p:cNvPr id="3" name="Content Placeholder 2">
            <a:extLst>
              <a:ext uri="{FF2B5EF4-FFF2-40B4-BE49-F238E27FC236}">
                <a16:creationId xmlns:a16="http://schemas.microsoft.com/office/drawing/2014/main" id="{A0328D6C-2F2D-B14D-8CF9-C30070A10ABC}"/>
              </a:ext>
            </a:extLst>
          </p:cNvPr>
          <p:cNvSpPr>
            <a:spLocks noGrp="1"/>
          </p:cNvSpPr>
          <p:nvPr>
            <p:ph idx="1"/>
          </p:nvPr>
        </p:nvSpPr>
        <p:spPr/>
        <p:txBody>
          <a:bodyPr/>
          <a:lstStyle/>
          <a:p>
            <a:r>
              <a:rPr lang="en-US" dirty="0"/>
              <a:t>Exam</a:t>
            </a:r>
          </a:p>
          <a:p>
            <a:pPr lvl="1"/>
            <a:r>
              <a:rPr lang="en-US" dirty="0"/>
              <a:t>Understand </a:t>
            </a:r>
            <a:r>
              <a:rPr lang="en-US" dirty="0" err="1"/>
              <a:t>PersistentVolumeClaims</a:t>
            </a:r>
            <a:r>
              <a:rPr lang="en-US" dirty="0"/>
              <a:t> for storage</a:t>
            </a:r>
          </a:p>
          <a:p>
            <a:r>
              <a:rPr lang="en-US" dirty="0"/>
              <a:t>Learning</a:t>
            </a:r>
          </a:p>
          <a:p>
            <a:pPr lvl="1"/>
            <a:r>
              <a:rPr lang="en-US" dirty="0"/>
              <a:t>Volumes</a:t>
            </a:r>
          </a:p>
          <a:p>
            <a:pPr lvl="1"/>
            <a:r>
              <a:rPr lang="en-US" dirty="0"/>
              <a:t>Persistent volumes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b="1" dirty="0">
              <a:solidFill>
                <a:srgbClr val="FF0000"/>
              </a:solidFill>
            </a:endParaRPr>
          </a:p>
        </p:txBody>
      </p:sp>
      <p:sp>
        <p:nvSpPr>
          <p:cNvPr id="4" name="Footer Placeholder 3">
            <a:extLst>
              <a:ext uri="{FF2B5EF4-FFF2-40B4-BE49-F238E27FC236}">
                <a16:creationId xmlns:a16="http://schemas.microsoft.com/office/drawing/2014/main" id="{7BB45E87-9CA7-114F-A183-75BE44AEB62D}"/>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F1E640DA-1692-064D-A2DA-FEA14AE17DE7}"/>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09205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State Persistence 8%</a:t>
            </a:r>
          </a:p>
        </p:txBody>
      </p:sp>
    </p:spTree>
    <p:extLst>
      <p:ext uri="{BB962C8B-B14F-4D97-AF65-F5344CB8AC3E}">
        <p14:creationId xmlns:p14="http://schemas.microsoft.com/office/powerpoint/2010/main" val="2703693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549-F103-624D-9FBD-D8B2D69698F9}"/>
              </a:ext>
            </a:extLst>
          </p:cNvPr>
          <p:cNvSpPr>
            <a:spLocks noGrp="1"/>
          </p:cNvSpPr>
          <p:nvPr>
            <p:ph type="title"/>
          </p:nvPr>
        </p:nvSpPr>
        <p:spPr/>
        <p:txBody>
          <a:bodyPr/>
          <a:lstStyle/>
          <a:p>
            <a:r>
              <a:rPr lang="en-US" dirty="0"/>
              <a:t>Exam Tips</a:t>
            </a:r>
          </a:p>
        </p:txBody>
      </p:sp>
      <p:sp>
        <p:nvSpPr>
          <p:cNvPr id="3" name="Content Placeholder 2">
            <a:extLst>
              <a:ext uri="{FF2B5EF4-FFF2-40B4-BE49-F238E27FC236}">
                <a16:creationId xmlns:a16="http://schemas.microsoft.com/office/drawing/2014/main" id="{9AE5D944-27C6-964B-A23E-3E234D862456}"/>
              </a:ext>
            </a:extLst>
          </p:cNvPr>
          <p:cNvSpPr>
            <a:spLocks noGrp="1"/>
          </p:cNvSpPr>
          <p:nvPr>
            <p:ph idx="1"/>
          </p:nvPr>
        </p:nvSpPr>
        <p:spPr/>
        <p:txBody>
          <a:bodyPr/>
          <a:lstStyle/>
          <a:p>
            <a:r>
              <a:rPr lang="en-US" dirty="0" err="1"/>
              <a:t>kubectl</a:t>
            </a:r>
            <a:endParaRPr lang="en-US" dirty="0"/>
          </a:p>
        </p:txBody>
      </p:sp>
      <p:sp>
        <p:nvSpPr>
          <p:cNvPr id="4" name="Footer Placeholder 3">
            <a:extLst>
              <a:ext uri="{FF2B5EF4-FFF2-40B4-BE49-F238E27FC236}">
                <a16:creationId xmlns:a16="http://schemas.microsoft.com/office/drawing/2014/main" id="{364A9072-826A-624F-A17E-49CD57C6A0ED}"/>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4136689D-6F24-6E4E-855B-62FD0611B6B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09641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E7AD-9B0C-F846-9CF5-A4874096125B}"/>
              </a:ext>
            </a:extLst>
          </p:cNvPr>
          <p:cNvSpPr>
            <a:spLocks noGrp="1"/>
          </p:cNvSpPr>
          <p:nvPr>
            <p:ph type="title"/>
          </p:nvPr>
        </p:nvSpPr>
        <p:spPr/>
        <p:txBody>
          <a:bodyPr/>
          <a:lstStyle/>
          <a:p>
            <a:r>
              <a:rPr lang="en-US" b="1" dirty="0"/>
              <a:t>Exam overview</a:t>
            </a:r>
          </a:p>
        </p:txBody>
      </p:sp>
      <p:sp>
        <p:nvSpPr>
          <p:cNvPr id="3" name="Content Placeholder 2">
            <a:extLst>
              <a:ext uri="{FF2B5EF4-FFF2-40B4-BE49-F238E27FC236}">
                <a16:creationId xmlns:a16="http://schemas.microsoft.com/office/drawing/2014/main" id="{4AE78B02-A90A-EB4E-8453-90F1565502F5}"/>
              </a:ext>
            </a:extLst>
          </p:cNvPr>
          <p:cNvSpPr>
            <a:spLocks noGrp="1"/>
          </p:cNvSpPr>
          <p:nvPr>
            <p:ph idx="1"/>
          </p:nvPr>
        </p:nvSpPr>
        <p:spPr/>
        <p:txBody>
          <a:bodyPr/>
          <a:lstStyle/>
          <a:p>
            <a:r>
              <a:rPr lang="en-US" dirty="0"/>
              <a:t>Duration: 2 hours</a:t>
            </a:r>
          </a:p>
          <a:p>
            <a:r>
              <a:rPr lang="en-US" dirty="0"/>
              <a:t>Fee: $300 includes one free retake</a:t>
            </a:r>
          </a:p>
          <a:p>
            <a:r>
              <a:rPr lang="en-US" dirty="0"/>
              <a:t>Take test from home, office</a:t>
            </a:r>
          </a:p>
          <a:p>
            <a:r>
              <a:rPr lang="en-US" dirty="0">
                <a:hlinkClick r:id="rId2">
                  <a:extLst>
                    <a:ext uri="{A12FA001-AC4F-418D-AE19-62706E023703}">
                      <ahyp:hlinkClr xmlns:ahyp="http://schemas.microsoft.com/office/drawing/2018/hyperlinkcolor" val="tx"/>
                    </a:ext>
                  </a:extLst>
                </a:hlinkClick>
              </a:rPr>
              <a:t>https://www.cncf.io/certification/ckad/</a:t>
            </a:r>
            <a:endParaRPr lang="en-US" dirty="0"/>
          </a:p>
          <a:p>
            <a:r>
              <a:rPr lang="en-US" dirty="0" err="1"/>
              <a:t>Kubectl</a:t>
            </a:r>
            <a:r>
              <a:rPr lang="en-US" dirty="0"/>
              <a:t> commands </a:t>
            </a:r>
            <a:r>
              <a:rPr lang="en-US" dirty="0" err="1"/>
              <a:t>cheatsheet</a:t>
            </a:r>
            <a:endParaRPr lang="en-US" dirty="0"/>
          </a:p>
          <a:p>
            <a:endParaRPr lang="en-US" dirty="0"/>
          </a:p>
        </p:txBody>
      </p:sp>
      <p:sp>
        <p:nvSpPr>
          <p:cNvPr id="4" name="Footer Placeholder 3">
            <a:extLst>
              <a:ext uri="{FF2B5EF4-FFF2-40B4-BE49-F238E27FC236}">
                <a16:creationId xmlns:a16="http://schemas.microsoft.com/office/drawing/2014/main" id="{B06D7D7A-B567-5A4C-9B72-24ED0AEE4EE5}"/>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108747CA-41D2-D540-8EAA-21016A36395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05978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1679-9E6D-3A43-ADE0-03D6C9154860}"/>
              </a:ext>
            </a:extLst>
          </p:cNvPr>
          <p:cNvSpPr>
            <a:spLocks noGrp="1"/>
          </p:cNvSpPr>
          <p:nvPr>
            <p:ph type="title"/>
          </p:nvPr>
        </p:nvSpPr>
        <p:spPr/>
        <p:txBody>
          <a:bodyPr/>
          <a:lstStyle/>
          <a:p>
            <a:r>
              <a:rPr lang="en-US" b="1" dirty="0"/>
              <a:t>Exam details</a:t>
            </a:r>
          </a:p>
        </p:txBody>
      </p:sp>
      <p:sp>
        <p:nvSpPr>
          <p:cNvPr id="3" name="Content Placeholder 2">
            <a:extLst>
              <a:ext uri="{FF2B5EF4-FFF2-40B4-BE49-F238E27FC236}">
                <a16:creationId xmlns:a16="http://schemas.microsoft.com/office/drawing/2014/main" id="{F0E026E2-AE7E-B24C-857D-4EF7F347EB5E}"/>
              </a:ext>
            </a:extLst>
          </p:cNvPr>
          <p:cNvSpPr>
            <a:spLocks noGrp="1"/>
          </p:cNvSpPr>
          <p:nvPr>
            <p:ph idx="1"/>
          </p:nvPr>
        </p:nvSpPr>
        <p:spPr/>
        <p:txBody>
          <a:bodyPr/>
          <a:lstStyle/>
          <a:p>
            <a:r>
              <a:rPr lang="en-US" dirty="0"/>
              <a:t>Core Concepts			</a:t>
            </a:r>
            <a:r>
              <a:rPr lang="en-US" dirty="0">
                <a:sym typeface="Wingdings" pitchFamily="2" charset="2"/>
              </a:rPr>
              <a:t></a:t>
            </a:r>
            <a:r>
              <a:rPr lang="en-US" dirty="0"/>
              <a:t> 13%</a:t>
            </a:r>
          </a:p>
          <a:p>
            <a:r>
              <a:rPr lang="en-US" dirty="0"/>
              <a:t>Configuration			</a:t>
            </a:r>
            <a:r>
              <a:rPr lang="en-US" dirty="0">
                <a:sym typeface="Wingdings" pitchFamily="2" charset="2"/>
              </a:rPr>
              <a:t> 18%</a:t>
            </a:r>
            <a:endParaRPr lang="en-US" dirty="0"/>
          </a:p>
          <a:p>
            <a:r>
              <a:rPr lang="en-US" dirty="0"/>
              <a:t>Multi-Container Pods		</a:t>
            </a:r>
            <a:r>
              <a:rPr lang="en-US" dirty="0">
                <a:sym typeface="Wingdings" pitchFamily="2" charset="2"/>
              </a:rPr>
              <a:t> 10%</a:t>
            </a:r>
            <a:endParaRPr lang="en-US" dirty="0"/>
          </a:p>
          <a:p>
            <a:r>
              <a:rPr lang="en-US" dirty="0"/>
              <a:t>Observability			</a:t>
            </a:r>
            <a:r>
              <a:rPr lang="en-US" dirty="0">
                <a:sym typeface="Wingdings" pitchFamily="2" charset="2"/>
              </a:rPr>
              <a:t> 18%</a:t>
            </a:r>
            <a:endParaRPr lang="en-US" dirty="0"/>
          </a:p>
          <a:p>
            <a:r>
              <a:rPr lang="en-US" dirty="0"/>
              <a:t>Pod Design			</a:t>
            </a:r>
            <a:r>
              <a:rPr lang="en-US" dirty="0">
                <a:sym typeface="Wingdings" pitchFamily="2" charset="2"/>
              </a:rPr>
              <a:t> 20%</a:t>
            </a:r>
            <a:endParaRPr lang="en-US" dirty="0"/>
          </a:p>
          <a:p>
            <a:r>
              <a:rPr lang="en-US" dirty="0"/>
              <a:t>Services &amp; Networking		</a:t>
            </a:r>
            <a:r>
              <a:rPr lang="en-US" dirty="0">
                <a:sym typeface="Wingdings" pitchFamily="2" charset="2"/>
              </a:rPr>
              <a:t> 13%</a:t>
            </a:r>
          </a:p>
          <a:p>
            <a:r>
              <a:rPr lang="en-US" dirty="0">
                <a:sym typeface="Wingdings" pitchFamily="2" charset="2"/>
              </a:rPr>
              <a:t>State Persistence		 8%</a:t>
            </a:r>
          </a:p>
          <a:p>
            <a:pPr marL="0" indent="0">
              <a:buNone/>
            </a:pPr>
            <a:r>
              <a:rPr lang="en-US" dirty="0">
                <a:sym typeface="Wingdings" pitchFamily="2" charset="2"/>
              </a:rPr>
              <a:t>---------------------------------------------------------------</a:t>
            </a:r>
          </a:p>
          <a:p>
            <a:pPr marL="0" indent="0">
              <a:buNone/>
            </a:pPr>
            <a:r>
              <a:rPr lang="en-US" dirty="0"/>
              <a:t>				     100%	</a:t>
            </a:r>
          </a:p>
          <a:p>
            <a:pPr marL="0" indent="0">
              <a:buNone/>
            </a:pPr>
            <a:r>
              <a:rPr lang="en-US" dirty="0">
                <a:sym typeface="Wingdings" pitchFamily="2" charset="2"/>
              </a:rPr>
              <a:t>---------------------------------------------------------------</a:t>
            </a:r>
            <a:endParaRPr lang="en-US" dirty="0"/>
          </a:p>
          <a:p>
            <a:endParaRPr lang="en-US" dirty="0"/>
          </a:p>
        </p:txBody>
      </p:sp>
      <p:sp>
        <p:nvSpPr>
          <p:cNvPr id="4" name="Footer Placeholder 3">
            <a:extLst>
              <a:ext uri="{FF2B5EF4-FFF2-40B4-BE49-F238E27FC236}">
                <a16:creationId xmlns:a16="http://schemas.microsoft.com/office/drawing/2014/main" id="{D68B3B49-5491-814F-ABAF-64CC5E250DF1}"/>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F9ABC26-157B-3E4E-AF7C-470B56A5AEF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25989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5856-F275-F14A-8C7B-09B714E46DC3}"/>
              </a:ext>
            </a:extLst>
          </p:cNvPr>
          <p:cNvSpPr>
            <a:spLocks noGrp="1"/>
          </p:cNvSpPr>
          <p:nvPr>
            <p:ph type="title"/>
          </p:nvPr>
        </p:nvSpPr>
        <p:spPr/>
        <p:txBody>
          <a:bodyPr/>
          <a:lstStyle/>
          <a:p>
            <a:r>
              <a:rPr lang="en-US" dirty="0"/>
              <a:t>Software</a:t>
            </a:r>
            <a:br>
              <a:rPr lang="en-US" dirty="0"/>
            </a:br>
            <a:r>
              <a:rPr lang="en-US" dirty="0"/>
              <a:t>Installation</a:t>
            </a:r>
          </a:p>
        </p:txBody>
      </p:sp>
      <p:sp>
        <p:nvSpPr>
          <p:cNvPr id="3" name="Content Placeholder 2">
            <a:extLst>
              <a:ext uri="{FF2B5EF4-FFF2-40B4-BE49-F238E27FC236}">
                <a16:creationId xmlns:a16="http://schemas.microsoft.com/office/drawing/2014/main" id="{2696F7DC-75D6-CF42-97C4-2BFC8E74EDAF}"/>
              </a:ext>
            </a:extLst>
          </p:cNvPr>
          <p:cNvSpPr>
            <a:spLocks noGrp="1"/>
          </p:cNvSpPr>
          <p:nvPr>
            <p:ph idx="1"/>
          </p:nvPr>
        </p:nvSpPr>
        <p:spPr/>
        <p:txBody>
          <a:bodyPr/>
          <a:lstStyle/>
          <a:p>
            <a:r>
              <a:rPr lang="en-US" dirty="0"/>
              <a:t>Docker</a:t>
            </a:r>
          </a:p>
          <a:p>
            <a:pPr lvl="1"/>
            <a:r>
              <a:rPr lang="en-US" dirty="0">
                <a:hlinkClick r:id="rId2"/>
              </a:rPr>
              <a:t>https://www.docker.com/products/docker-desktop</a:t>
            </a:r>
            <a:endParaRPr lang="en-US" dirty="0"/>
          </a:p>
          <a:p>
            <a:r>
              <a:rPr lang="en-US" dirty="0"/>
              <a:t>Mini </a:t>
            </a:r>
            <a:r>
              <a:rPr lang="en-US" dirty="0" err="1"/>
              <a:t>Kube</a:t>
            </a:r>
            <a:endParaRPr lang="en-US" dirty="0"/>
          </a:p>
          <a:p>
            <a:pPr lvl="1"/>
            <a:r>
              <a:rPr lang="en-US" dirty="0">
                <a:hlinkClick r:id="rId3"/>
              </a:rPr>
              <a:t>https://kubernetes.io/docs/tasks/tools/install-minikube/</a:t>
            </a:r>
            <a:endParaRPr lang="en-US" dirty="0"/>
          </a:p>
          <a:p>
            <a:r>
              <a:rPr lang="en-US" dirty="0"/>
              <a:t>Git desktop or CLI</a:t>
            </a:r>
          </a:p>
          <a:p>
            <a:pPr lvl="1"/>
            <a:r>
              <a:rPr lang="en-US" dirty="0">
                <a:hlinkClick r:id="rId4"/>
              </a:rPr>
              <a:t>https://desktop.github.com/</a:t>
            </a:r>
            <a:endParaRPr lang="en-US" dirty="0"/>
          </a:p>
        </p:txBody>
      </p:sp>
      <p:sp>
        <p:nvSpPr>
          <p:cNvPr id="4" name="Footer Placeholder 3">
            <a:extLst>
              <a:ext uri="{FF2B5EF4-FFF2-40B4-BE49-F238E27FC236}">
                <a16:creationId xmlns:a16="http://schemas.microsoft.com/office/drawing/2014/main" id="{3DA1E6F6-408B-C346-AB73-E12CCEE75EC1}"/>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E6678446-420A-CB46-91CA-D004CE79485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1091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67C-4CF1-364A-86F2-E7C1DB922AB8}"/>
              </a:ext>
            </a:extLst>
          </p:cNvPr>
          <p:cNvSpPr>
            <a:spLocks noGrp="1"/>
          </p:cNvSpPr>
          <p:nvPr>
            <p:ph type="title"/>
          </p:nvPr>
        </p:nvSpPr>
        <p:spPr/>
        <p:txBody>
          <a:bodyPr/>
          <a:lstStyle/>
          <a:p>
            <a:r>
              <a:rPr lang="en-US" dirty="0"/>
              <a:t>Core Concepts	</a:t>
            </a:r>
            <a:br>
              <a:rPr lang="en-US" dirty="0"/>
            </a:br>
            <a:r>
              <a:rPr lang="en-US" dirty="0"/>
              <a:t>13%</a:t>
            </a:r>
          </a:p>
        </p:txBody>
      </p:sp>
      <p:sp>
        <p:nvSpPr>
          <p:cNvPr id="3" name="Content Placeholder 2">
            <a:extLst>
              <a:ext uri="{FF2B5EF4-FFF2-40B4-BE49-F238E27FC236}">
                <a16:creationId xmlns:a16="http://schemas.microsoft.com/office/drawing/2014/main" id="{52D560B4-DCEB-B943-9455-DA64A8F3104C}"/>
              </a:ext>
            </a:extLst>
          </p:cNvPr>
          <p:cNvSpPr>
            <a:spLocks noGrp="1"/>
          </p:cNvSpPr>
          <p:nvPr>
            <p:ph idx="1"/>
          </p:nvPr>
        </p:nvSpPr>
        <p:spPr/>
        <p:txBody>
          <a:bodyPr/>
          <a:lstStyle/>
          <a:p>
            <a:r>
              <a:rPr lang="en-US" b="1" dirty="0"/>
              <a:t>Exam</a:t>
            </a:r>
          </a:p>
          <a:p>
            <a:pPr lvl="1"/>
            <a:r>
              <a:rPr lang="en-US" dirty="0"/>
              <a:t>Understand Kubernetes API primitives</a:t>
            </a:r>
          </a:p>
          <a:p>
            <a:pPr lvl="1"/>
            <a:r>
              <a:rPr lang="en-US" dirty="0"/>
              <a:t>Create and configure basic Pods</a:t>
            </a:r>
          </a:p>
          <a:p>
            <a:r>
              <a:rPr lang="en-US" b="1" dirty="0"/>
              <a:t>Learning</a:t>
            </a:r>
          </a:p>
          <a:p>
            <a:pPr lvl="1"/>
            <a:r>
              <a:rPr lang="en-US" dirty="0"/>
              <a:t>What is Kubernetes</a:t>
            </a:r>
          </a:p>
          <a:p>
            <a:pPr lvl="1"/>
            <a:r>
              <a:rPr lang="en-US" dirty="0"/>
              <a:t>What can you do with Kubernetes</a:t>
            </a:r>
          </a:p>
          <a:p>
            <a:pPr lvl="1"/>
            <a:r>
              <a:rPr lang="en-US" dirty="0"/>
              <a:t>Architecture</a:t>
            </a:r>
          </a:p>
          <a:p>
            <a:pPr lvl="1"/>
            <a:r>
              <a:rPr lang="en-US" dirty="0"/>
              <a:t>Speak Kubernetes</a:t>
            </a:r>
          </a:p>
          <a:p>
            <a:pPr lvl="1"/>
            <a:r>
              <a:rPr lang="en-US" dirty="0"/>
              <a:t>Example App – deploy on K8S </a:t>
            </a:r>
          </a:p>
          <a:p>
            <a:pPr lvl="1"/>
            <a:r>
              <a:rPr lang="en-US" dirty="0"/>
              <a:t>Namespaces</a:t>
            </a:r>
          </a:p>
          <a:p>
            <a:pPr lvl="1"/>
            <a:r>
              <a:rPr lang="en-US" dirty="0"/>
              <a:t>Pods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DC97B568-97A2-AE42-AD5F-E1251F730AE3}"/>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98BBDC48-B69D-5448-AB2B-64170CCADE2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8373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What is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r>
              <a:rPr lang="en-US" dirty="0"/>
              <a:t>Kubernetes is an open-source system for automating deployment, scaling, and management of containerized applications. It groups containers that make up an application into logical units for easy management and discovery.</a:t>
            </a:r>
          </a:p>
          <a:p>
            <a:r>
              <a:rPr lang="en-US" dirty="0"/>
              <a:t>Short form of </a:t>
            </a:r>
            <a:r>
              <a:rPr lang="en-US" sz="4000" i="1" dirty="0"/>
              <a:t>K</a:t>
            </a:r>
            <a:r>
              <a:rPr lang="en-US" sz="4000" b="1" u="sng" dirty="0"/>
              <a:t>ubernete</a:t>
            </a:r>
            <a:r>
              <a:rPr lang="en-US" sz="4000" i="1" dirty="0"/>
              <a:t>s</a:t>
            </a:r>
            <a:r>
              <a:rPr lang="en-US" dirty="0"/>
              <a:t> is </a:t>
            </a:r>
            <a:r>
              <a:rPr lang="en-US" sz="4000" dirty="0"/>
              <a:t>K</a:t>
            </a:r>
            <a:r>
              <a:rPr lang="en-US" sz="4000" b="1" dirty="0"/>
              <a:t>8</a:t>
            </a:r>
            <a:r>
              <a:rPr lang="en-US" sz="4000" dirty="0"/>
              <a:t>S</a:t>
            </a:r>
          </a:p>
          <a:p>
            <a:pPr marL="0" indent="0">
              <a:lnSpc>
                <a:spcPct val="65000"/>
              </a:lnSpc>
              <a:spcBef>
                <a:spcPts val="0"/>
              </a:spcBef>
              <a:buNone/>
            </a:pPr>
            <a:r>
              <a:rPr lang="en-US" dirty="0"/>
              <a:t>                                   </a:t>
            </a:r>
            <a:r>
              <a:rPr lang="en-US" sz="4000" dirty="0"/>
              <a:t>12345678</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313498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What can you do with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r>
              <a:rPr lang="en-US" dirty="0"/>
              <a:t>Orchestrate containers across multiple hosts.</a:t>
            </a:r>
          </a:p>
          <a:p>
            <a:r>
              <a:rPr lang="en-US" dirty="0"/>
              <a:t>Make better use of hardware to maximize resources needed to run apps.</a:t>
            </a:r>
          </a:p>
          <a:p>
            <a:r>
              <a:rPr lang="en-US" dirty="0"/>
              <a:t>Control and automate application deployments and updates.</a:t>
            </a:r>
          </a:p>
          <a:p>
            <a:r>
              <a:rPr lang="en-US" dirty="0"/>
              <a:t>Mount and add storage to run stateful apps.</a:t>
            </a:r>
          </a:p>
          <a:p>
            <a:r>
              <a:rPr lang="en-US" dirty="0"/>
              <a:t>Scale containerized applications and their resources on the fly.</a:t>
            </a:r>
          </a:p>
          <a:p>
            <a:r>
              <a:rPr lang="en-US" dirty="0"/>
              <a:t>Declaratively manage services, which guarantees the deployed applications are always running.</a:t>
            </a:r>
          </a:p>
          <a:p>
            <a:r>
              <a:rPr lang="en-US" dirty="0"/>
              <a:t>Health-check and self-heal apps with auto placement, auto restart, auto replication, and auto scaling.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270671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13%</a:t>
            </a:r>
          </a:p>
        </p:txBody>
      </p:sp>
    </p:spTree>
    <p:extLst>
      <p:ext uri="{BB962C8B-B14F-4D97-AF65-F5344CB8AC3E}">
        <p14:creationId xmlns:p14="http://schemas.microsoft.com/office/powerpoint/2010/main" val="354566112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{25782F6A-A434-6747-B8A1-23509B40F218}tf16401369</Template>
  <TotalTime>1252</TotalTime>
  <Words>931</Words>
  <Application>Microsoft Macintosh PowerPoint</Application>
  <PresentationFormat>Widescreen</PresentationFormat>
  <Paragraphs>209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Rockwell</vt:lpstr>
      <vt:lpstr>Wingdings</vt:lpstr>
      <vt:lpstr>Atlas</vt:lpstr>
      <vt:lpstr>Certified Kubernetes Application Developer  code: CKAD</vt:lpstr>
      <vt:lpstr>About me</vt:lpstr>
      <vt:lpstr>Exam overview</vt:lpstr>
      <vt:lpstr>Exam details</vt:lpstr>
      <vt:lpstr>Software Installation</vt:lpstr>
      <vt:lpstr>Core Concepts  13%</vt:lpstr>
      <vt:lpstr>What is Kubernetes</vt:lpstr>
      <vt:lpstr>What can you do with Kubernetes</vt:lpstr>
      <vt:lpstr>Architecture</vt:lpstr>
      <vt:lpstr>Architecture</vt:lpstr>
      <vt:lpstr>Speak Kubernetes</vt:lpstr>
      <vt:lpstr>Example App</vt:lpstr>
      <vt:lpstr>Namespaces</vt:lpstr>
      <vt:lpstr>Pod</vt:lpstr>
      <vt:lpstr>PowerPoint Presentation</vt:lpstr>
      <vt:lpstr>Configuration 18%</vt:lpstr>
      <vt:lpstr>PowerPoint Presentation</vt:lpstr>
      <vt:lpstr>Multi-Container Pods  10%</vt:lpstr>
      <vt:lpstr>PowerPoint Presentation</vt:lpstr>
      <vt:lpstr>Observability 18%</vt:lpstr>
      <vt:lpstr>PowerPoint Presentation</vt:lpstr>
      <vt:lpstr>Pod Design 20%</vt:lpstr>
      <vt:lpstr>PowerPoint Presentation</vt:lpstr>
      <vt:lpstr>Services &amp; Networking 13% </vt:lpstr>
      <vt:lpstr>PowerPoint Presentation</vt:lpstr>
      <vt:lpstr>State Persistence 8%</vt:lpstr>
      <vt:lpstr>PowerPoint Presentation</vt:lpstr>
      <vt:lpstr>Exam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Kubernetes Application Developer  code: CKAD</dc:title>
  <dc:creator>Krishna Manchikalapudi</dc:creator>
  <cp:lastModifiedBy>Krishna Manchikalapudi</cp:lastModifiedBy>
  <cp:revision>51</cp:revision>
  <dcterms:created xsi:type="dcterms:W3CDTF">2020-07-15T01:26:41Z</dcterms:created>
  <dcterms:modified xsi:type="dcterms:W3CDTF">2020-07-15T22:18:41Z</dcterms:modified>
</cp:coreProperties>
</file>