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8" r:id="rId3"/>
    <p:sldId id="279" r:id="rId4"/>
    <p:sldId id="272" r:id="rId5"/>
    <p:sldId id="281" r:id="rId6"/>
    <p:sldId id="280" r:id="rId7"/>
    <p:sldId id="282" r:id="rId8"/>
    <p:sldId id="283" r:id="rId9"/>
    <p:sldId id="284" r:id="rId10"/>
    <p:sldId id="266" r:id="rId11"/>
    <p:sldId id="285" r:id="rId12"/>
    <p:sldId id="290" r:id="rId13"/>
    <p:sldId id="288" r:id="rId14"/>
    <p:sldId id="291" r:id="rId15"/>
    <p:sldId id="287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www.KidZeal.com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33BB8-6C7A-4BE0-9B55-9EAC48D52EC6}" type="datetimeFigureOut">
              <a:rPr lang="en-US"/>
              <a:t>4/30/20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www.KidZeal.com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7AA83-DE31-4E93-AB07-EF7FB05F667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www.KidZeal.com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1EF64-F73B-4314-BB6F-BC0937BBDF19}" type="datetimeFigureOut">
              <a:rPr lang="en-US"/>
              <a:t>4/30/20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www.KidZeal.com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E2820-AFE1-45FA-949E-17BDB534E1D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EDF59-344E-4C44-A49E-BDBC947CCB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www.KidZeal.com</a:t>
            </a: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55F1F991-AB32-3F46-B978-19B3F832225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www.KidZeal.com</a:t>
            </a:r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0231F-D93E-2B4D-B602-2A53199018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www.KidZeal.com</a:t>
            </a: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066FB1B2-BE10-DB49-97A1-8F64D295FE1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www.KidZeal.com</a:t>
            </a:r>
          </a:p>
        </p:txBody>
      </p:sp>
    </p:spTree>
    <p:extLst>
      <p:ext uri="{BB962C8B-B14F-4D97-AF65-F5344CB8AC3E}">
        <p14:creationId xmlns:p14="http://schemas.microsoft.com/office/powerpoint/2010/main" val="4067762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EDF59-344E-4C44-A49E-BDBC947CCB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www.KidZeal.com</a:t>
            </a: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55F1F991-AB32-3F46-B978-19B3F832225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www.KidZeal.com</a:t>
            </a:r>
          </a:p>
        </p:txBody>
      </p:sp>
    </p:spTree>
    <p:extLst>
      <p:ext uri="{BB962C8B-B14F-4D97-AF65-F5344CB8AC3E}">
        <p14:creationId xmlns:p14="http://schemas.microsoft.com/office/powerpoint/2010/main" val="3789973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04B1-9DF5-0940-8A96-4F195DA0530F}" type="datetime5">
              <a:rPr lang="en-US" smtClean="0"/>
              <a:t>30-Apr-20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8339-140B-7547-AF57-3681209C8381}" type="datetime5">
              <a:rPr lang="en-US" smtClean="0"/>
              <a:t>30-Apr-20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F636-1070-024D-8556-2B0E6D502E01}" type="datetime5">
              <a:rPr lang="en-US" smtClean="0"/>
              <a:t>30-Apr-20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59D1-B80B-6646-B4B9-B0140891DA45}" type="datetime5">
              <a:rPr lang="en-US" smtClean="0"/>
              <a:t>30-Apr-20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464A-8322-114B-82A2-6B4823BD17EF}" type="datetime5">
              <a:rPr lang="en-US" smtClean="0"/>
              <a:t>30-Apr-20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C918-BFE1-1A4E-9976-AC80F826AF5E}" type="datetime5">
              <a:rPr lang="en-US" smtClean="0"/>
              <a:t>30-Apr-20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4E9E-3502-B14E-A666-E1AAD0A57692}" type="datetime5">
              <a:rPr lang="en-US" smtClean="0"/>
              <a:t>30-Apr-20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F949-FB76-D442-94B5-FBA2145B1FF4}" type="datetime5">
              <a:rPr lang="en-US" smtClean="0"/>
              <a:t>30-Apr-20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0AF7-1B66-2645-9F44-4362E2B199D3}" type="datetime5">
              <a:rPr lang="en-US" smtClean="0"/>
              <a:t>30-Apr-20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A34A-D9F7-4F41-9146-4744FE5CE85D}" type="datetime5">
              <a:rPr lang="en-US" smtClean="0"/>
              <a:t>30-Apr-20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ounded Rectangle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EB2F-C5EE-624D-827B-C266604C6196}" type="datetime5">
              <a:rPr lang="en-US" smtClean="0"/>
              <a:t>30-Apr-20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3D1066E8-9304-5048-8079-A0084ACF0F47}" type="datetime5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http://www.KidZeal.com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rgbClr val="AB3C19"/>
                </a:solidFill>
              </a:defRPr>
            </a:lvl1pPr>
          </a:lstStyle>
          <a:p>
            <a:fld id="{8FDBFFB2-86D9-4B8F-A59A-553A60B94B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krishnamanchikalapudi/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ishnamanchikalapudi/examples.py/tree/develop/PythonTutor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#section=windows" TargetMode="External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#section=mac" TargetMode="External"/><Relationship Id="rId2" Type="http://schemas.openxmlformats.org/officeDocument/2006/relationships/hyperlink" Target="https://www.python.org/downloads/mac-osx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pycharm/download/#section=linux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26" y="1788459"/>
            <a:ext cx="12136680" cy="1914301"/>
          </a:xfrm>
        </p:spPr>
        <p:txBody>
          <a:bodyPr anchor="ctr">
            <a:normAutofit/>
            <a:scene3d>
              <a:camera prst="orthographicFront"/>
              <a:lightRig rig="chilly" dir="t"/>
            </a:scene3d>
          </a:bodyPr>
          <a:lstStyle/>
          <a:p>
            <a:pPr algn="ctr"/>
            <a:r>
              <a:rPr lang="en-US" sz="8000" b="1" dirty="0">
                <a:effectLst>
                  <a:glow rad="177800">
                    <a:schemeClr val="accent4">
                      <a:satMod val="175000"/>
                      <a:alpha val="40000"/>
                    </a:schemeClr>
                  </a:glow>
                  <a:outerShdw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</a:rPr>
              <a:t>www.KIDZEAL</a:t>
            </a:r>
            <a:r>
              <a:rPr lang="en-US" sz="8000" b="1" dirty="0">
                <a:effectLst>
                  <a:glow rad="177800">
                    <a:schemeClr val="accent4">
                      <a:satMod val="175000"/>
                      <a:alpha val="40000"/>
                    </a:schemeClr>
                  </a:glow>
                  <a:outerShdw sx="1000" sy="1000" algn="ctr" rotWithShape="0">
                    <a:srgbClr val="000000">
                      <a:alpha val="26000"/>
                    </a:srgbClr>
                  </a:outerShdw>
                  <a:reflection endPos="0" dist="50800" dir="5400000" sy="-100000" algn="bl" rotWithShape="0"/>
                </a:effectLst>
              </a:rPr>
              <a:t>.com</a:t>
            </a:r>
            <a:br>
              <a:rPr lang="en-US" sz="8000" b="1" dirty="0">
                <a:effectLst>
                  <a:glow rad="177800">
                    <a:schemeClr val="accent4">
                      <a:satMod val="175000"/>
                      <a:alpha val="40000"/>
                    </a:schemeClr>
                  </a:glow>
                  <a:outerShdw sx="1000" sy="1000" algn="ctr" rotWithShape="0">
                    <a:srgbClr val="000000">
                      <a:alpha val="26000"/>
                    </a:srgbClr>
                  </a:outerShdw>
                  <a:reflection endPos="0" dist="50800" dir="5400000" sy="-100000" algn="bl" rotWithShape="0"/>
                </a:effectLst>
              </a:rPr>
            </a:br>
            <a:r>
              <a:rPr lang="en-US" sz="2400" dirty="0">
                <a:solidFill>
                  <a:schemeClr val="accent2"/>
                </a:solidFill>
              </a:rPr>
              <a:t>EXCEL THE LEARNING ZEAL; LIKE A KID!</a:t>
            </a:r>
            <a:endParaRPr lang="en-US" sz="2400" b="1" dirty="0">
              <a:solidFill>
                <a:schemeClr val="accent2"/>
              </a:solidFill>
              <a:effectLst>
                <a:glow rad="177800">
                  <a:schemeClr val="accent4">
                    <a:satMod val="175000"/>
                    <a:alpha val="40000"/>
                  </a:schemeClr>
                </a:glow>
                <a:outerShdw sx="1000" sy="1000" algn="ctr" rotWithShape="0">
                  <a:srgbClr val="000000">
                    <a:alpha val="26000"/>
                  </a:srgbClr>
                </a:outerShdw>
                <a:reflection endPos="0" dist="508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FF056-B973-FE4B-BAF9-3CA2DD1B41A3}"/>
              </a:ext>
            </a:extLst>
          </p:cNvPr>
          <p:cNvSpPr txBox="1">
            <a:spLocks/>
          </p:cNvSpPr>
          <p:nvPr/>
        </p:nvSpPr>
        <p:spPr>
          <a:xfrm>
            <a:off x="678671" y="1143000"/>
            <a:ext cx="9372600" cy="41148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3BA11-4B62-5D45-ACCE-EF99CECF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78ADF-9D29-2942-BC49-7B344283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E4B91D-5B1E-BA48-8D97-A56A8809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6DE8-3605-4443-BE9C-D490819570DD}" type="datetime5">
              <a:rPr lang="en-US" smtClean="0"/>
              <a:t>30-Apr-20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E5EE5E-F575-4A47-8D52-D92F05F66199}"/>
              </a:ext>
            </a:extLst>
          </p:cNvPr>
          <p:cNvSpPr txBox="1">
            <a:spLocks/>
          </p:cNvSpPr>
          <p:nvPr/>
        </p:nvSpPr>
        <p:spPr>
          <a:xfrm>
            <a:off x="92198" y="124322"/>
            <a:ext cx="12022015" cy="10831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rgbClr val="FF0000"/>
                </a:solidFill>
              </a:rPr>
              <a:t>HOME WORK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75A5686-E37E-0B44-B333-87BE87CBE985}"/>
              </a:ext>
            </a:extLst>
          </p:cNvPr>
          <p:cNvSpPr txBox="1">
            <a:spLocks/>
          </p:cNvSpPr>
          <p:nvPr/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new project ‘HW-session-2'</a:t>
            </a:r>
          </a:p>
          <a:p>
            <a:r>
              <a:rPr lang="en-US" dirty="0"/>
              <a:t>Create new file '</a:t>
            </a:r>
            <a:r>
              <a:rPr lang="en-US" dirty="0" err="1"/>
              <a:t>HW.py</a:t>
            </a:r>
            <a:r>
              <a:rPr lang="en-US" dirty="0"/>
              <a:t>’.</a:t>
            </a:r>
          </a:p>
          <a:p>
            <a:r>
              <a:rPr lang="en-US" dirty="0"/>
              <a:t>Write your own creative statement and assign to variable.</a:t>
            </a:r>
          </a:p>
          <a:p>
            <a:r>
              <a:rPr lang="en-US" dirty="0"/>
              <a:t>Print the variable </a:t>
            </a:r>
          </a:p>
        </p:txBody>
      </p:sp>
    </p:spTree>
    <p:extLst>
      <p:ext uri="{BB962C8B-B14F-4D97-AF65-F5344CB8AC3E}">
        <p14:creationId xmlns:p14="http://schemas.microsoft.com/office/powerpoint/2010/main" val="1256686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90D5-441F-E148-93E3-76157EC9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Session 3: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E4EB-4E47-9D42-B65A-14971C54B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13" y="1600200"/>
            <a:ext cx="9372600" cy="4904878"/>
          </a:xfrm>
        </p:spPr>
        <p:txBody>
          <a:bodyPr>
            <a:noAutofit/>
          </a:bodyPr>
          <a:lstStyle/>
          <a:p>
            <a:r>
              <a:rPr lang="en-US" sz="4000" dirty="0"/>
              <a:t>User input </a:t>
            </a:r>
          </a:p>
          <a:p>
            <a:pPr lvl="1"/>
            <a:r>
              <a:rPr lang="en-US" sz="3800" dirty="0"/>
              <a:t>Input</a:t>
            </a:r>
          </a:p>
          <a:p>
            <a:r>
              <a:rPr lang="en-US" sz="4000" dirty="0"/>
              <a:t>Variable types</a:t>
            </a:r>
          </a:p>
          <a:p>
            <a:pPr lvl="1"/>
            <a:r>
              <a:rPr lang="en-US" sz="2600" dirty="0"/>
              <a:t>Int</a:t>
            </a:r>
          </a:p>
          <a:p>
            <a:pPr lvl="1"/>
            <a:r>
              <a:rPr lang="en-US" sz="2600" dirty="0"/>
              <a:t>Float</a:t>
            </a:r>
          </a:p>
          <a:p>
            <a:pPr lvl="1"/>
            <a:r>
              <a:rPr lang="en-US" sz="2600" dirty="0"/>
              <a:t>String</a:t>
            </a:r>
          </a:p>
          <a:p>
            <a:pPr lvl="1"/>
            <a:r>
              <a:rPr lang="en-US" sz="2600" dirty="0"/>
              <a:t>Boolean</a:t>
            </a:r>
          </a:p>
          <a:p>
            <a:r>
              <a:rPr lang="en-US" sz="3000" dirty="0"/>
              <a:t>Array or List</a:t>
            </a:r>
          </a:p>
          <a:p>
            <a:pPr lvl="1"/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DB223-2435-4E4A-83C0-D20542D7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59D1-B80B-6646-B4B9-B0140891DA45}" type="datetime5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944CE-CD6A-2148-841B-3E9801A4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8CAA4-C3D0-8342-B696-124D9596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66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FF056-B973-FE4B-BAF9-3CA2DD1B41A3}"/>
              </a:ext>
            </a:extLst>
          </p:cNvPr>
          <p:cNvSpPr txBox="1">
            <a:spLocks/>
          </p:cNvSpPr>
          <p:nvPr/>
        </p:nvSpPr>
        <p:spPr>
          <a:xfrm>
            <a:off x="678671" y="1143000"/>
            <a:ext cx="9372600" cy="41148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3BA11-4B62-5D45-ACCE-EF99CECF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78ADF-9D29-2942-BC49-7B344283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en-US" smtClean="0"/>
              <a:t>12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E4B91D-5B1E-BA48-8D97-A56A8809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6DE8-3605-4443-BE9C-D490819570DD}" type="datetime5">
              <a:rPr lang="en-US" smtClean="0"/>
              <a:t>30-Apr-20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E5EE5E-F575-4A47-8D52-D92F05F66199}"/>
              </a:ext>
            </a:extLst>
          </p:cNvPr>
          <p:cNvSpPr txBox="1">
            <a:spLocks/>
          </p:cNvSpPr>
          <p:nvPr/>
        </p:nvSpPr>
        <p:spPr>
          <a:xfrm>
            <a:off x="92198" y="124322"/>
            <a:ext cx="12022015" cy="10831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rgbClr val="FF0000"/>
                </a:solidFill>
              </a:rPr>
              <a:t>HOME WORK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75A5686-E37E-0B44-B333-87BE87CBE985}"/>
              </a:ext>
            </a:extLst>
          </p:cNvPr>
          <p:cNvSpPr txBox="1">
            <a:spLocks/>
          </p:cNvSpPr>
          <p:nvPr/>
        </p:nvSpPr>
        <p:spPr>
          <a:xfrm>
            <a:off x="1280159" y="1143000"/>
            <a:ext cx="10300654" cy="5137298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new project ‘HW-session-3'</a:t>
            </a:r>
          </a:p>
          <a:p>
            <a:r>
              <a:rPr lang="en-US" dirty="0"/>
              <a:t>Create file '</a:t>
            </a:r>
            <a:r>
              <a:rPr lang="en-US" dirty="0" err="1"/>
              <a:t>HW.py</a:t>
            </a:r>
            <a:r>
              <a:rPr lang="en-US" dirty="0"/>
              <a:t>'</a:t>
            </a:r>
          </a:p>
          <a:p>
            <a:r>
              <a:rPr lang="en-US" dirty="0"/>
              <a:t>Copy below code to </a:t>
            </a:r>
            <a:r>
              <a:rPr lang="en-US" dirty="0" err="1"/>
              <a:t>HW.py</a:t>
            </a:r>
            <a:r>
              <a:rPr lang="en-US" dirty="0"/>
              <a:t> &amp; explain why print statement works or fail with an error</a:t>
            </a:r>
          </a:p>
          <a:p>
            <a:pPr lvl="1"/>
            <a:r>
              <a:rPr lang="en-US" dirty="0"/>
              <a:t>num1 = 10</a:t>
            </a:r>
          </a:p>
          <a:p>
            <a:pPr lvl="1"/>
            <a:r>
              <a:rPr lang="en-US" dirty="0"/>
              <a:t>num2 = 20</a:t>
            </a:r>
          </a:p>
          <a:p>
            <a:pPr lvl="1"/>
            <a:r>
              <a:rPr lang="en-US" dirty="0"/>
              <a:t>float1 = 10.99</a:t>
            </a:r>
          </a:p>
          <a:p>
            <a:pPr lvl="1"/>
            <a:r>
              <a:rPr lang="en-US" dirty="0"/>
              <a:t>string1 = "hello world"</a:t>
            </a:r>
          </a:p>
          <a:p>
            <a:pPr lvl="1"/>
            <a:r>
              <a:rPr lang="en-US" dirty="0"/>
              <a:t>print (num1 + num2)</a:t>
            </a:r>
          </a:p>
          <a:p>
            <a:pPr lvl="1"/>
            <a:r>
              <a:rPr lang="en-US" dirty="0"/>
              <a:t>print (num1 + float1)</a:t>
            </a:r>
          </a:p>
          <a:p>
            <a:pPr lvl="1"/>
            <a:r>
              <a:rPr lang="en-US" dirty="0"/>
              <a:t>print (num1 + string1)</a:t>
            </a:r>
          </a:p>
          <a:p>
            <a:pPr lvl="1"/>
            <a:r>
              <a:rPr lang="en-US" dirty="0"/>
              <a:t>print (float1 + string1)</a:t>
            </a:r>
          </a:p>
          <a:p>
            <a:r>
              <a:rPr lang="en-US" dirty="0"/>
              <a:t>Explain the output</a:t>
            </a:r>
          </a:p>
        </p:txBody>
      </p:sp>
    </p:spTree>
    <p:extLst>
      <p:ext uri="{BB962C8B-B14F-4D97-AF65-F5344CB8AC3E}">
        <p14:creationId xmlns:p14="http://schemas.microsoft.com/office/powerpoint/2010/main" val="2353804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90D5-441F-E148-93E3-76157EC9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Session 4: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E4EB-4E47-9D42-B65A-14971C54B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13" y="1600199"/>
            <a:ext cx="9372600" cy="4402015"/>
          </a:xfrm>
        </p:spPr>
        <p:txBody>
          <a:bodyPr>
            <a:noAutofit/>
          </a:bodyPr>
          <a:lstStyle/>
          <a:p>
            <a:r>
              <a:rPr lang="en-US" sz="4000" dirty="0"/>
              <a:t>Basic Operators</a:t>
            </a:r>
          </a:p>
          <a:p>
            <a:pPr lvl="1"/>
            <a:r>
              <a:rPr lang="en-US" sz="3800" dirty="0"/>
              <a:t>Add, subtract, multiply, division</a:t>
            </a:r>
          </a:p>
          <a:p>
            <a:pPr lvl="1"/>
            <a:r>
              <a:rPr lang="en-US" sz="3800" dirty="0"/>
              <a:t>Square, cube</a:t>
            </a:r>
          </a:p>
          <a:p>
            <a:r>
              <a:rPr lang="en-US" sz="4000" dirty="0"/>
              <a:t>Conditional statement</a:t>
            </a:r>
          </a:p>
          <a:p>
            <a:pPr lvl="1"/>
            <a:r>
              <a:rPr lang="en-US" sz="2800" dirty="0"/>
              <a:t>If </a:t>
            </a:r>
          </a:p>
          <a:p>
            <a:pPr lvl="1"/>
            <a:r>
              <a:rPr lang="en-US" sz="2800" dirty="0"/>
              <a:t>if  else</a:t>
            </a:r>
          </a:p>
          <a:p>
            <a:pPr lvl="1"/>
            <a:r>
              <a:rPr lang="en-US" sz="2800" dirty="0"/>
              <a:t>If  else-if ’</a:t>
            </a:r>
            <a:r>
              <a:rPr lang="en-US" sz="2800" dirty="0" err="1"/>
              <a:t>elif</a:t>
            </a:r>
            <a:r>
              <a:rPr lang="en-US" sz="2800" dirty="0"/>
              <a:t>’  else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DB223-2435-4E4A-83C0-D20542D7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59D1-B80B-6646-B4B9-B0140891DA45}" type="datetime5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944CE-CD6A-2148-841B-3E9801A4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8CAA4-C3D0-8342-B696-124D9596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59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FF056-B973-FE4B-BAF9-3CA2DD1B41A3}"/>
              </a:ext>
            </a:extLst>
          </p:cNvPr>
          <p:cNvSpPr txBox="1">
            <a:spLocks/>
          </p:cNvSpPr>
          <p:nvPr/>
        </p:nvSpPr>
        <p:spPr>
          <a:xfrm>
            <a:off x="678671" y="1143000"/>
            <a:ext cx="9372600" cy="41148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3BA11-4B62-5D45-ACCE-EF99CECF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78ADF-9D29-2942-BC49-7B344283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en-US" smtClean="0"/>
              <a:t>14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E4B91D-5B1E-BA48-8D97-A56A8809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6DE8-3605-4443-BE9C-D490819570DD}" type="datetime5">
              <a:rPr lang="en-US" smtClean="0"/>
              <a:t>30-Apr-20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E5EE5E-F575-4A47-8D52-D92F05F66199}"/>
              </a:ext>
            </a:extLst>
          </p:cNvPr>
          <p:cNvSpPr txBox="1">
            <a:spLocks/>
          </p:cNvSpPr>
          <p:nvPr/>
        </p:nvSpPr>
        <p:spPr>
          <a:xfrm>
            <a:off x="92198" y="124322"/>
            <a:ext cx="12022015" cy="10831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rgbClr val="FF0000"/>
                </a:solidFill>
              </a:rPr>
              <a:t>HOME WORK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75A5686-E37E-0B44-B333-87BE87CBE985}"/>
              </a:ext>
            </a:extLst>
          </p:cNvPr>
          <p:cNvSpPr txBox="1">
            <a:spLocks/>
          </p:cNvSpPr>
          <p:nvPr/>
        </p:nvSpPr>
        <p:spPr>
          <a:xfrm>
            <a:off x="2208213" y="1395046"/>
            <a:ext cx="9372600" cy="4881432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new project ' HW-session-4’</a:t>
            </a:r>
          </a:p>
          <a:p>
            <a:r>
              <a:rPr lang="en-US" dirty="0"/>
              <a:t>Create file '</a:t>
            </a:r>
            <a:r>
              <a:rPr lang="en-US" dirty="0" err="1"/>
              <a:t>HW.py</a:t>
            </a:r>
            <a:r>
              <a:rPr lang="en-US" dirty="0"/>
              <a:t>'</a:t>
            </a:r>
          </a:p>
          <a:p>
            <a:r>
              <a:rPr lang="en-US" dirty="0"/>
              <a:t>Ask for user input</a:t>
            </a:r>
          </a:p>
          <a:p>
            <a:pPr lvl="1"/>
            <a:r>
              <a:rPr lang="en-US" dirty="0"/>
              <a:t>number 1. Tip: input("Enter number 1: ")</a:t>
            </a:r>
          </a:p>
          <a:p>
            <a:pPr lvl="1"/>
            <a:r>
              <a:rPr lang="en-US" dirty="0"/>
              <a:t>number 2. Tip: input("Enter number 2: ")</a:t>
            </a:r>
          </a:p>
          <a:p>
            <a:r>
              <a:rPr lang="en-US" dirty="0"/>
              <a:t>Copy the below code &amp; explain the answers</a:t>
            </a:r>
          </a:p>
          <a:p>
            <a:pPr lvl="1"/>
            <a:r>
              <a:rPr lang="en-US" dirty="0"/>
              <a:t>print('num1 + num2 = ', num1 + num2)</a:t>
            </a:r>
          </a:p>
          <a:p>
            <a:pPr lvl="1"/>
            <a:r>
              <a:rPr lang="en-US" dirty="0"/>
              <a:t>print('num1 - num2 = ', num1 - num2)</a:t>
            </a:r>
          </a:p>
          <a:p>
            <a:pPr lvl="1"/>
            <a:r>
              <a:rPr lang="en-US" dirty="0"/>
              <a:t>print('num1 * num2 = ', num1 * num2)</a:t>
            </a:r>
          </a:p>
          <a:p>
            <a:pPr lvl="1"/>
            <a:r>
              <a:rPr lang="en-US" dirty="0"/>
              <a:t>print('num1 / num2 = ', num1 / num2)</a:t>
            </a:r>
          </a:p>
          <a:p>
            <a:r>
              <a:rPr lang="en-US" dirty="0"/>
              <a:t>Explain the output</a:t>
            </a:r>
          </a:p>
        </p:txBody>
      </p:sp>
    </p:spTree>
    <p:extLst>
      <p:ext uri="{BB962C8B-B14F-4D97-AF65-F5344CB8AC3E}">
        <p14:creationId xmlns:p14="http://schemas.microsoft.com/office/powerpoint/2010/main" val="3987901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90D5-441F-E148-93E3-76157EC9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Session 5: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E4EB-4E47-9D42-B65A-14971C54B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Loops</a:t>
            </a:r>
          </a:p>
          <a:p>
            <a:pPr lvl="1"/>
            <a:r>
              <a:rPr lang="en-US" sz="2800" dirty="0"/>
              <a:t>while</a:t>
            </a:r>
          </a:p>
          <a:p>
            <a:pPr lvl="1"/>
            <a:r>
              <a:rPr lang="en-US" sz="2800" dirty="0"/>
              <a:t>for</a:t>
            </a:r>
          </a:p>
          <a:p>
            <a:r>
              <a:rPr lang="en-US" sz="3000" dirty="0"/>
              <a:t>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DB223-2435-4E4A-83C0-D20542D7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59D1-B80B-6646-B4B9-B0140891DA45}" type="datetime5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944CE-CD6A-2148-841B-3E9801A4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8CAA4-C3D0-8342-B696-124D9596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3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FF056-B973-FE4B-BAF9-3CA2DD1B41A3}"/>
              </a:ext>
            </a:extLst>
          </p:cNvPr>
          <p:cNvSpPr txBox="1">
            <a:spLocks/>
          </p:cNvSpPr>
          <p:nvPr/>
        </p:nvSpPr>
        <p:spPr>
          <a:xfrm>
            <a:off x="678671" y="1143000"/>
            <a:ext cx="9372600" cy="41148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3BA11-4B62-5D45-ACCE-EF99CECF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78ADF-9D29-2942-BC49-7B344283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en-US" smtClean="0"/>
              <a:t>16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E4B91D-5B1E-BA48-8D97-A56A8809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6DE8-3605-4443-BE9C-D490819570DD}" type="datetime5">
              <a:rPr lang="en-US" smtClean="0"/>
              <a:t>30-Apr-20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E5EE5E-F575-4A47-8D52-D92F05F66199}"/>
              </a:ext>
            </a:extLst>
          </p:cNvPr>
          <p:cNvSpPr txBox="1">
            <a:spLocks/>
          </p:cNvSpPr>
          <p:nvPr/>
        </p:nvSpPr>
        <p:spPr>
          <a:xfrm>
            <a:off x="92198" y="124322"/>
            <a:ext cx="12022015" cy="10831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rgbClr val="FF0000"/>
                </a:solidFill>
              </a:rPr>
              <a:t>HOME WORK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75A5686-E37E-0B44-B333-87BE87CBE985}"/>
              </a:ext>
            </a:extLst>
          </p:cNvPr>
          <p:cNvSpPr txBox="1">
            <a:spLocks/>
          </p:cNvSpPr>
          <p:nvPr/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new project ' HW-session-5’</a:t>
            </a:r>
          </a:p>
          <a:p>
            <a:r>
              <a:rPr lang="en-US" dirty="0"/>
              <a:t>Create file '</a:t>
            </a:r>
            <a:r>
              <a:rPr lang="en-US" dirty="0" err="1"/>
              <a:t>HW.py</a:t>
            </a:r>
            <a:r>
              <a:rPr lang="en-US" dirty="0"/>
              <a:t>’</a:t>
            </a:r>
          </a:p>
          <a:p>
            <a:r>
              <a:rPr lang="en-US" dirty="0"/>
              <a:t>Create 1 function ‘calculator’ with 3 arguments: num1, num2, operator</a:t>
            </a:r>
          </a:p>
          <a:p>
            <a:r>
              <a:rPr lang="en-US" dirty="0"/>
              <a:t>Call function with add ‘+’,  subtract ‘-’,  multiply ‘*’,  division ‘\’ using multiple if </a:t>
            </a:r>
            <a:r>
              <a:rPr lang="en-US" dirty="0" err="1"/>
              <a:t>elif</a:t>
            </a:r>
            <a:r>
              <a:rPr lang="en-US" dirty="0"/>
              <a:t> else statement</a:t>
            </a:r>
          </a:p>
          <a:p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34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90D5-441F-E148-93E3-76157EC9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Session 6: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E4EB-4E47-9D42-B65A-14971C54B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Comparison Operators</a:t>
            </a:r>
          </a:p>
          <a:p>
            <a:pPr lvl="1"/>
            <a:r>
              <a:rPr lang="en-US" sz="3800" dirty="0"/>
              <a:t>&lt;, &gt;, &lt;=, &gt;=, ==, !=</a:t>
            </a:r>
          </a:p>
          <a:p>
            <a:r>
              <a:rPr lang="en-US" sz="4000" dirty="0"/>
              <a:t>Boolean Operators</a:t>
            </a:r>
          </a:p>
          <a:p>
            <a:pPr lvl="1"/>
            <a:r>
              <a:rPr lang="en-US" sz="3800" dirty="0"/>
              <a:t>and, or, not, in, not in, is, is not</a:t>
            </a:r>
          </a:p>
          <a:p>
            <a:r>
              <a:rPr lang="en-US" sz="4000" dirty="0"/>
              <a:t>Operator Precedence</a:t>
            </a:r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DB223-2435-4E4A-83C0-D20542D7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59D1-B80B-6646-B4B9-B0140891DA45}" type="datetime5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944CE-CD6A-2148-841B-3E9801A4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8CAA4-C3D0-8342-B696-124D9596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4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FF056-B973-FE4B-BAF9-3CA2DD1B41A3}"/>
              </a:ext>
            </a:extLst>
          </p:cNvPr>
          <p:cNvSpPr txBox="1">
            <a:spLocks/>
          </p:cNvSpPr>
          <p:nvPr/>
        </p:nvSpPr>
        <p:spPr>
          <a:xfrm>
            <a:off x="678671" y="1143000"/>
            <a:ext cx="9372600" cy="41148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3BA11-4B62-5D45-ACCE-EF99CECF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78ADF-9D29-2942-BC49-7B344283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en-US" smtClean="0"/>
              <a:t>18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E4B91D-5B1E-BA48-8D97-A56A8809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6DE8-3605-4443-BE9C-D490819570DD}" type="datetime5">
              <a:rPr lang="en-US" smtClean="0"/>
              <a:t>30-Apr-20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E5EE5E-F575-4A47-8D52-D92F05F66199}"/>
              </a:ext>
            </a:extLst>
          </p:cNvPr>
          <p:cNvSpPr txBox="1">
            <a:spLocks/>
          </p:cNvSpPr>
          <p:nvPr/>
        </p:nvSpPr>
        <p:spPr>
          <a:xfrm>
            <a:off x="92198" y="124322"/>
            <a:ext cx="12022015" cy="10831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rgbClr val="FF0000"/>
                </a:solidFill>
              </a:rPr>
              <a:t>HOME WORK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75A5686-E37E-0B44-B333-87BE87CBE985}"/>
              </a:ext>
            </a:extLst>
          </p:cNvPr>
          <p:cNvSpPr txBox="1">
            <a:spLocks/>
          </p:cNvSpPr>
          <p:nvPr/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assignment</a:t>
            </a:r>
          </a:p>
        </p:txBody>
      </p:sp>
    </p:spTree>
    <p:extLst>
      <p:ext uri="{BB962C8B-B14F-4D97-AF65-F5344CB8AC3E}">
        <p14:creationId xmlns:p14="http://schemas.microsoft.com/office/powerpoint/2010/main" val="2374979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90D5-441F-E148-93E3-76157EC9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Session 7: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E4EB-4E47-9D42-B65A-14971C54B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Ternary</a:t>
            </a:r>
          </a:p>
          <a:p>
            <a:r>
              <a:rPr lang="en-US" sz="2800" dirty="0"/>
              <a:t>Function returns value</a:t>
            </a:r>
          </a:p>
          <a:p>
            <a:r>
              <a:rPr lang="en-US" sz="2800" dirty="0"/>
              <a:t>String functions</a:t>
            </a:r>
          </a:p>
          <a:p>
            <a:pPr lvl="1"/>
            <a:r>
              <a:rPr lang="en-US" sz="2600" dirty="0"/>
              <a:t>split</a:t>
            </a:r>
          </a:p>
          <a:p>
            <a:pPr lvl="1"/>
            <a:r>
              <a:rPr lang="en-US" sz="2600" dirty="0"/>
              <a:t>join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DB223-2435-4E4A-83C0-D20542D7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59D1-B80B-6646-B4B9-B0140891DA45}" type="datetime5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944CE-CD6A-2148-841B-3E9801A4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8CAA4-C3D0-8342-B696-124D9596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143C-38DF-7C40-951C-D89B19AE0C65}"/>
              </a:ext>
            </a:extLst>
          </p:cNvPr>
          <p:cNvSpPr txBox="1">
            <a:spLocks/>
          </p:cNvSpPr>
          <p:nvPr/>
        </p:nvSpPr>
        <p:spPr>
          <a:xfrm>
            <a:off x="435169" y="399784"/>
            <a:ext cx="9372600" cy="7432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u="sng" dirty="0" err="1"/>
              <a:t>Instructor</a:t>
            </a:r>
            <a:r>
              <a:rPr lang="fr-FR" u="sng" dirty="0"/>
              <a:t>: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FF056-B973-FE4B-BAF9-3CA2DD1B41A3}"/>
              </a:ext>
            </a:extLst>
          </p:cNvPr>
          <p:cNvSpPr txBox="1">
            <a:spLocks/>
          </p:cNvSpPr>
          <p:nvPr/>
        </p:nvSpPr>
        <p:spPr>
          <a:xfrm>
            <a:off x="678671" y="1143000"/>
            <a:ext cx="9372600" cy="41148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EF5A86-1CF7-494A-BBD9-5036ED1ADB71}"/>
              </a:ext>
            </a:extLst>
          </p:cNvPr>
          <p:cNvSpPr txBox="1">
            <a:spLocks/>
          </p:cNvSpPr>
          <p:nvPr/>
        </p:nvSpPr>
        <p:spPr>
          <a:xfrm>
            <a:off x="1105554" y="1143000"/>
            <a:ext cx="9372600" cy="3902825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Experience:</a:t>
            </a:r>
          </a:p>
          <a:p>
            <a:pPr lvl="1"/>
            <a:r>
              <a:rPr lang="en-US" dirty="0"/>
              <a:t>18+ years</a:t>
            </a:r>
          </a:p>
          <a:p>
            <a:pPr lvl="1"/>
            <a:r>
              <a:rPr lang="en-US" dirty="0"/>
              <a:t>40+ Certifications</a:t>
            </a:r>
          </a:p>
          <a:p>
            <a:pPr lvl="1"/>
            <a:r>
              <a:rPr lang="en-US" dirty="0"/>
              <a:t>Multiple Domains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LinkedIn Profile</a:t>
            </a:r>
          </a:p>
          <a:p>
            <a:pPr lvl="1"/>
            <a:r>
              <a:rPr lang="en-US" dirty="0">
                <a:hlinkClick r:id="rId2"/>
              </a:rPr>
              <a:t>https://www.linkedin.com/in/krishnamanchikalapudi/</a:t>
            </a:r>
            <a:endParaRPr lang="en-US" dirty="0"/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82B1F53-B1BA-534B-B8AE-CBB26FEB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3FE8EF8-46DB-054B-81A0-4C5845E0B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en-US" smtClean="0"/>
              <a:t>2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DADCC38-88FA-7147-8F5C-5ACE6442C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17BE-FEBC-6642-BA61-9C526DC3CDCC}" type="datetime5">
              <a:rPr lang="en-US" smtClean="0"/>
              <a:t>30-Apr-20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46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FF056-B973-FE4B-BAF9-3CA2DD1B41A3}"/>
              </a:ext>
            </a:extLst>
          </p:cNvPr>
          <p:cNvSpPr txBox="1">
            <a:spLocks/>
          </p:cNvSpPr>
          <p:nvPr/>
        </p:nvSpPr>
        <p:spPr>
          <a:xfrm>
            <a:off x="678671" y="1143000"/>
            <a:ext cx="9372600" cy="41148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3BA11-4B62-5D45-ACCE-EF99CECF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78ADF-9D29-2942-BC49-7B344283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en-US" smtClean="0"/>
              <a:t>20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E4B91D-5B1E-BA48-8D97-A56A8809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6DE8-3605-4443-BE9C-D490819570DD}" type="datetime5">
              <a:rPr lang="en-US" smtClean="0"/>
              <a:t>30-Apr-20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E5EE5E-F575-4A47-8D52-D92F05F66199}"/>
              </a:ext>
            </a:extLst>
          </p:cNvPr>
          <p:cNvSpPr txBox="1">
            <a:spLocks/>
          </p:cNvSpPr>
          <p:nvPr/>
        </p:nvSpPr>
        <p:spPr>
          <a:xfrm>
            <a:off x="92198" y="124322"/>
            <a:ext cx="12022015" cy="10831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rgbClr val="FF0000"/>
                </a:solidFill>
              </a:rPr>
              <a:t>HOME WORK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75A5686-E37E-0B44-B333-87BE87CBE985}"/>
              </a:ext>
            </a:extLst>
          </p:cNvPr>
          <p:cNvSpPr txBox="1">
            <a:spLocks/>
          </p:cNvSpPr>
          <p:nvPr/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new project ' HW-session-7’</a:t>
            </a:r>
          </a:p>
          <a:p>
            <a:r>
              <a:rPr lang="en-US" dirty="0"/>
              <a:t>Create file '</a:t>
            </a:r>
            <a:r>
              <a:rPr lang="en-US" dirty="0" err="1"/>
              <a:t>HW.py</a:t>
            </a:r>
            <a:r>
              <a:rPr lang="en-US" dirty="0"/>
              <a:t>’</a:t>
            </a:r>
          </a:p>
          <a:p>
            <a:r>
              <a:rPr lang="en-US" dirty="0"/>
              <a:t>Create multiple functions (add,  subtract,  multiply,  division) returns value</a:t>
            </a:r>
          </a:p>
          <a:p>
            <a:r>
              <a:rPr lang="en-US" dirty="0"/>
              <a:t>Create main function ‘calculator’, based on operator, call other function.</a:t>
            </a:r>
          </a:p>
          <a:p>
            <a:pPr lvl="1"/>
            <a:r>
              <a:rPr lang="en-US" dirty="0"/>
              <a:t>TIP: extension to HW-session-5</a:t>
            </a:r>
          </a:p>
        </p:txBody>
      </p:sp>
    </p:spTree>
    <p:extLst>
      <p:ext uri="{BB962C8B-B14F-4D97-AF65-F5344CB8AC3E}">
        <p14:creationId xmlns:p14="http://schemas.microsoft.com/office/powerpoint/2010/main" val="1995002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90D5-441F-E148-93E3-76157EC9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Session 8: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E4EB-4E47-9D42-B65A-14971C54B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13" y="1600200"/>
            <a:ext cx="9372600" cy="4680098"/>
          </a:xfrm>
        </p:spPr>
        <p:txBody>
          <a:bodyPr>
            <a:noAutofit/>
          </a:bodyPr>
          <a:lstStyle/>
          <a:p>
            <a:r>
              <a:rPr lang="en-US" sz="4000" dirty="0"/>
              <a:t>Numeric functions</a:t>
            </a:r>
          </a:p>
          <a:p>
            <a:pPr lvl="1"/>
            <a:r>
              <a:rPr lang="en-US" sz="2600" dirty="0"/>
              <a:t>int</a:t>
            </a:r>
          </a:p>
          <a:p>
            <a:pPr lvl="1"/>
            <a:r>
              <a:rPr lang="en-US" sz="2600" dirty="0"/>
              <a:t>Ceil</a:t>
            </a:r>
          </a:p>
          <a:p>
            <a:pPr lvl="1"/>
            <a:r>
              <a:rPr lang="en-US" sz="2600" dirty="0"/>
              <a:t>floor</a:t>
            </a:r>
          </a:p>
          <a:p>
            <a:pPr lvl="1"/>
            <a:r>
              <a:rPr lang="en-US" sz="2600" dirty="0"/>
              <a:t>fabs</a:t>
            </a:r>
          </a:p>
          <a:p>
            <a:pPr lvl="1"/>
            <a:r>
              <a:rPr lang="en-US" sz="2600" dirty="0"/>
              <a:t>Factorial</a:t>
            </a:r>
          </a:p>
          <a:p>
            <a:r>
              <a:rPr lang="en-US" sz="2800" dirty="0"/>
              <a:t>Set</a:t>
            </a:r>
          </a:p>
          <a:p>
            <a:r>
              <a:rPr lang="en-US" sz="2800" dirty="0"/>
              <a:t>Set vs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DB223-2435-4E4A-83C0-D20542D7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59D1-B80B-6646-B4B9-B0140891DA45}" type="datetime5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944CE-CD6A-2148-841B-3E9801A4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8CAA4-C3D0-8342-B696-124D9596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FF056-B973-FE4B-BAF9-3CA2DD1B41A3}"/>
              </a:ext>
            </a:extLst>
          </p:cNvPr>
          <p:cNvSpPr txBox="1">
            <a:spLocks/>
          </p:cNvSpPr>
          <p:nvPr/>
        </p:nvSpPr>
        <p:spPr>
          <a:xfrm>
            <a:off x="678671" y="1143000"/>
            <a:ext cx="9372600" cy="41148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3BA11-4B62-5D45-ACCE-EF99CECF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78ADF-9D29-2942-BC49-7B344283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en-US" smtClean="0"/>
              <a:t>22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E4B91D-5B1E-BA48-8D97-A56A8809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6DE8-3605-4443-BE9C-D490819570DD}" type="datetime5">
              <a:rPr lang="en-US" smtClean="0"/>
              <a:t>30-Apr-20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E5EE5E-F575-4A47-8D52-D92F05F66199}"/>
              </a:ext>
            </a:extLst>
          </p:cNvPr>
          <p:cNvSpPr txBox="1">
            <a:spLocks/>
          </p:cNvSpPr>
          <p:nvPr/>
        </p:nvSpPr>
        <p:spPr>
          <a:xfrm>
            <a:off x="92198" y="124322"/>
            <a:ext cx="12022015" cy="10831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rgbClr val="FF0000"/>
                </a:solidFill>
              </a:rPr>
              <a:t>HOME WORK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75A5686-E37E-0B44-B333-87BE87CBE985}"/>
              </a:ext>
            </a:extLst>
          </p:cNvPr>
          <p:cNvSpPr txBox="1">
            <a:spLocks/>
          </p:cNvSpPr>
          <p:nvPr/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new project ' HW-session-8’</a:t>
            </a:r>
          </a:p>
          <a:p>
            <a:r>
              <a:rPr lang="en-US" dirty="0"/>
              <a:t>Create file '</a:t>
            </a:r>
            <a:r>
              <a:rPr lang="en-US" dirty="0" err="1"/>
              <a:t>HW.py</a:t>
            </a:r>
            <a:r>
              <a:rPr lang="en-US" dirty="0"/>
              <a:t>’</a:t>
            </a:r>
          </a:p>
          <a:p>
            <a:r>
              <a:rPr lang="en-US" dirty="0"/>
              <a:t>Create set with multiple string. </a:t>
            </a:r>
          </a:p>
          <a:p>
            <a:pPr lvl="1"/>
            <a:r>
              <a:rPr lang="en-US" dirty="0"/>
              <a:t>Tip: </a:t>
            </a:r>
            <a:r>
              <a:rPr lang="en-US" dirty="0" err="1"/>
              <a:t>myset</a:t>
            </a:r>
            <a:r>
              <a:rPr lang="en-US" dirty="0"/>
              <a:t> = {'orange', 'apple', 'pear', 'banana', 'kiwi', 'pineapple’, ‘apple’}</a:t>
            </a:r>
          </a:p>
          <a:p>
            <a:pPr lvl="1"/>
            <a:r>
              <a:rPr lang="en-US" dirty="0"/>
              <a:t>Iterate using ‘for’ loop</a:t>
            </a:r>
          </a:p>
          <a:p>
            <a:r>
              <a:rPr lang="en-US" dirty="0"/>
              <a:t>Create set with multiple string. </a:t>
            </a:r>
          </a:p>
          <a:p>
            <a:pPr lvl="1"/>
            <a:r>
              <a:rPr lang="en-US" dirty="0"/>
              <a:t>Tip: </a:t>
            </a:r>
            <a:r>
              <a:rPr lang="en-US" dirty="0" err="1"/>
              <a:t>mylist</a:t>
            </a:r>
            <a:r>
              <a:rPr lang="en-US" dirty="0"/>
              <a:t> = [</a:t>
            </a:r>
            <a:r>
              <a:rPr lang="en-US" b="1" dirty="0"/>
              <a:t>'</a:t>
            </a:r>
            <a:r>
              <a:rPr lang="en-US" dirty="0"/>
              <a:t>orange', 'apple', 'pear', 'banana', 'kiwi', 'pineapple’, ‘apple’]</a:t>
            </a:r>
          </a:p>
          <a:p>
            <a:pPr lvl="1"/>
            <a:r>
              <a:rPr lang="en-US" dirty="0"/>
              <a:t>Iterate using loops: while &amp; for</a:t>
            </a:r>
          </a:p>
        </p:txBody>
      </p:sp>
    </p:spTree>
    <p:extLst>
      <p:ext uri="{BB962C8B-B14F-4D97-AF65-F5344CB8AC3E}">
        <p14:creationId xmlns:p14="http://schemas.microsoft.com/office/powerpoint/2010/main" val="619033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90D5-441F-E148-93E3-76157EC9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Session 9: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E4EB-4E47-9D42-B65A-14971C54B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File I/O</a:t>
            </a:r>
          </a:p>
          <a:p>
            <a:pPr lvl="1"/>
            <a:r>
              <a:rPr lang="en-US" sz="2600" dirty="0"/>
              <a:t>open</a:t>
            </a:r>
          </a:p>
          <a:p>
            <a:pPr lvl="1"/>
            <a:r>
              <a:rPr lang="en-US" sz="2600" dirty="0"/>
              <a:t>read</a:t>
            </a:r>
          </a:p>
          <a:p>
            <a:pPr lvl="1"/>
            <a:r>
              <a:rPr lang="en-US" sz="2600" dirty="0"/>
              <a:t>write</a:t>
            </a:r>
          </a:p>
          <a:p>
            <a:r>
              <a:rPr lang="en-US" sz="2800" dirty="0"/>
              <a:t>Class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DB223-2435-4E4A-83C0-D20542D7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59D1-B80B-6646-B4B9-B0140891DA45}" type="datetime5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944CE-CD6A-2148-841B-3E9801A4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8CAA4-C3D0-8342-B696-124D9596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45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FF056-B973-FE4B-BAF9-3CA2DD1B41A3}"/>
              </a:ext>
            </a:extLst>
          </p:cNvPr>
          <p:cNvSpPr txBox="1">
            <a:spLocks/>
          </p:cNvSpPr>
          <p:nvPr/>
        </p:nvSpPr>
        <p:spPr>
          <a:xfrm>
            <a:off x="678671" y="1143000"/>
            <a:ext cx="9372600" cy="41148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3BA11-4B62-5D45-ACCE-EF99CECF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www.KidZeal.com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78ADF-9D29-2942-BC49-7B344283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en-US" smtClean="0"/>
              <a:t>24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E4B91D-5B1E-BA48-8D97-A56A8809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6DE8-3605-4443-BE9C-D490819570DD}" type="datetime5">
              <a:rPr lang="en-US" smtClean="0"/>
              <a:t>30-Apr-20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E5EE5E-F575-4A47-8D52-D92F05F66199}"/>
              </a:ext>
            </a:extLst>
          </p:cNvPr>
          <p:cNvSpPr txBox="1">
            <a:spLocks/>
          </p:cNvSpPr>
          <p:nvPr/>
        </p:nvSpPr>
        <p:spPr>
          <a:xfrm>
            <a:off x="92198" y="124322"/>
            <a:ext cx="12022015" cy="10831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rgbClr val="FF0000"/>
                </a:solidFill>
              </a:rPr>
              <a:t>HOME WORK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75A5686-E37E-0B44-B333-87BE87CBE985}"/>
              </a:ext>
            </a:extLst>
          </p:cNvPr>
          <p:cNvSpPr txBox="1">
            <a:spLocks/>
          </p:cNvSpPr>
          <p:nvPr/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new project ' HW-session-9’</a:t>
            </a:r>
          </a:p>
          <a:p>
            <a:r>
              <a:rPr lang="en-US" dirty="0"/>
              <a:t>Create file '</a:t>
            </a:r>
            <a:r>
              <a:rPr lang="en-US" dirty="0" err="1"/>
              <a:t>HW.py</a:t>
            </a:r>
            <a:r>
              <a:rPr lang="en-US" dirty="0"/>
              <a:t>’</a:t>
            </a:r>
          </a:p>
          <a:p>
            <a:r>
              <a:rPr lang="en-US" dirty="0"/>
              <a:t>Create class</a:t>
            </a:r>
          </a:p>
          <a:p>
            <a:r>
              <a:rPr lang="en-US" dirty="0"/>
              <a:t>Create calculator functions: add, subtract, multiply, division</a:t>
            </a:r>
          </a:p>
          <a:p>
            <a:r>
              <a:rPr lang="en-US" dirty="0"/>
              <a:t>Call calculator functions</a:t>
            </a:r>
          </a:p>
        </p:txBody>
      </p:sp>
    </p:spTree>
    <p:extLst>
      <p:ext uri="{BB962C8B-B14F-4D97-AF65-F5344CB8AC3E}">
        <p14:creationId xmlns:p14="http://schemas.microsoft.com/office/powerpoint/2010/main" val="699356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90D5-441F-E148-93E3-76157EC9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Session 10: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E4EB-4E47-9D42-B65A-14971C54B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 code at </a:t>
            </a:r>
            <a:r>
              <a:rPr lang="en-US" sz="1200" dirty="0">
                <a:hlinkClick r:id="rId2"/>
              </a:rPr>
              <a:t>https://github.com/krishnamanchikalapudi/examples.py/tree/develop/PythonTutor</a:t>
            </a:r>
            <a:endParaRPr lang="en-US" sz="1200" dirty="0"/>
          </a:p>
          <a:p>
            <a:r>
              <a:rPr lang="en-US" sz="4000" dirty="0"/>
              <a:t>Samples</a:t>
            </a:r>
          </a:p>
          <a:p>
            <a:pPr lvl="1"/>
            <a:r>
              <a:rPr lang="en-US" sz="2600" dirty="0"/>
              <a:t>Rolling the dice</a:t>
            </a:r>
          </a:p>
          <a:p>
            <a:pPr lvl="1"/>
            <a:r>
              <a:rPr lang="en-US" sz="2600" dirty="0"/>
              <a:t>Draw: square, rectangle, circle</a:t>
            </a:r>
          </a:p>
          <a:p>
            <a:pPr lvl="1"/>
            <a:r>
              <a:rPr lang="en-US" sz="2600" dirty="0"/>
              <a:t>Fibonacci </a:t>
            </a:r>
          </a:p>
          <a:p>
            <a:pPr lvl="1"/>
            <a:r>
              <a:rPr lang="en-US" sz="2600" dirty="0"/>
              <a:t>Prime number</a:t>
            </a:r>
          </a:p>
          <a:p>
            <a:pPr lvl="1"/>
            <a:r>
              <a:rPr lang="en-US" sz="2600" dirty="0"/>
              <a:t>swap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DB223-2435-4E4A-83C0-D20542D7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59D1-B80B-6646-B4B9-B0140891DA45}" type="datetime5">
              <a:rPr lang="en-US" smtClean="0"/>
              <a:t>30-Apr-20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944CE-CD6A-2148-841B-3E9801A4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8CAA4-C3D0-8342-B696-124D9596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92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9F5346A-8321-6740-92D8-E9873ACF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59" y="6505078"/>
            <a:ext cx="6876415" cy="228600"/>
          </a:xfrm>
        </p:spPr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www.KidZeal.com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D76807B-5826-5B44-9BE1-F375D1ADDC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576" y="6505078"/>
            <a:ext cx="964036" cy="228600"/>
          </a:xfrm>
        </p:spPr>
        <p:txBody>
          <a:bodyPr/>
          <a:lstStyle/>
          <a:p>
            <a:fld id="{B8C46DE8-3605-4443-BE9C-D490819570DD}" type="datetime5">
              <a:rPr lang="en-US" smtClean="0"/>
              <a:t>30-Apr-20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3BC627-BFC1-7144-9165-9B91FC0D26E9}"/>
              </a:ext>
            </a:extLst>
          </p:cNvPr>
          <p:cNvSpPr txBox="1"/>
          <p:nvPr/>
        </p:nvSpPr>
        <p:spPr>
          <a:xfrm>
            <a:off x="1607127" y="2161309"/>
            <a:ext cx="61237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spc="600" dirty="0">
                <a:solidFill>
                  <a:srgbClr val="0070C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6223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20615"/>
            <a:ext cx="12191999" cy="2023546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Tutor: Python </a:t>
            </a:r>
            <a:br>
              <a:rPr lang="en-US" sz="5400" dirty="0"/>
            </a:br>
            <a:r>
              <a:rPr lang="en-US" sz="5400" dirty="0"/>
              <a:t>[Basic]</a:t>
            </a:r>
            <a:endParaRPr lang="en-US" sz="2700" dirty="0">
              <a:solidFill>
                <a:schemeClr val="accent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1569FB-1B2B-DC4B-BE60-DB555723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13ECA-BF72-7C48-9B2B-4B9D54C2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en-US" smtClean="0"/>
              <a:t>3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4CAF46-F5D5-7649-B71E-B1CA54C9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2147-2970-2E4D-8BE0-3CD7A78A9CB5}" type="datetime5">
              <a:rPr lang="en-US" smtClean="0"/>
              <a:t>30-Apr-20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2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169" y="399784"/>
            <a:ext cx="9372600" cy="1200416"/>
          </a:xfrm>
        </p:spPr>
        <p:txBody>
          <a:bodyPr/>
          <a:lstStyle/>
          <a:p>
            <a:r>
              <a:rPr lang="fr-FR" dirty="0" err="1"/>
              <a:t>Prerequisite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8213" y="1812174"/>
            <a:ext cx="9372600" cy="3902825"/>
          </a:xfrm>
        </p:spPr>
        <p:txBody>
          <a:bodyPr/>
          <a:lstStyle/>
          <a:p>
            <a:r>
              <a:rPr lang="en-US" dirty="0"/>
              <a:t>Laptop or Desktop</a:t>
            </a:r>
          </a:p>
          <a:p>
            <a:r>
              <a:rPr lang="en-US" dirty="0"/>
              <a:t>Internet connection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54FDE-D19E-3348-B4BD-A08B9CD3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2F455-D746-C545-AD63-9749110E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en-US" smtClean="0"/>
              <a:t>4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877631-C3A5-4541-AA0D-66567C23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BA7D-DA2A-924F-943E-9C4FC1393D88}" type="datetime5">
              <a:rPr lang="en-US" smtClean="0"/>
              <a:t>30-Apr-20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5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90D5-441F-E148-93E3-76157EC9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Session 1: Agenda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E4EB-4E47-9D42-B65A-14971C54B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Overview</a:t>
            </a:r>
          </a:p>
          <a:p>
            <a:r>
              <a:rPr lang="en-US" sz="4000" dirty="0"/>
              <a:t>Software install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DB223-2435-4E4A-83C0-D20542D7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59D1-B80B-6646-B4B9-B0140891DA45}" type="datetime5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944CE-CD6A-2148-841B-3E9801A4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8CAA4-C3D0-8342-B696-124D9596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9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69ED-6381-EF43-B844-3D6CC25EF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98" y="124322"/>
            <a:ext cx="12022015" cy="1083155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Install Software - Windows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215E2-CDA3-0A4C-9510-7D61FADF3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1569" y="1987061"/>
            <a:ext cx="10135944" cy="2883877"/>
          </a:xfrm>
        </p:spPr>
        <p:txBody>
          <a:bodyPr>
            <a:noAutofit/>
          </a:bodyPr>
          <a:lstStyle/>
          <a:p>
            <a:r>
              <a:rPr lang="en-US" sz="4000" dirty="0"/>
              <a:t>Python 3.x software </a:t>
            </a:r>
          </a:p>
          <a:p>
            <a:pPr lvl="1"/>
            <a:r>
              <a:rPr lang="en-US" sz="2400" dirty="0">
                <a:hlinkClick r:id="rId2"/>
              </a:rPr>
              <a:t>https://www.python.org/downloads/windows/</a:t>
            </a:r>
            <a:r>
              <a:rPr lang="en-US" sz="2400" dirty="0"/>
              <a:t> </a:t>
            </a:r>
          </a:p>
          <a:p>
            <a:r>
              <a:rPr lang="en-US" sz="4000" dirty="0"/>
              <a:t>Editor ‘</a:t>
            </a:r>
            <a:r>
              <a:rPr lang="en-US" sz="4000" dirty="0" err="1"/>
              <a:t>Pycharm</a:t>
            </a:r>
            <a:r>
              <a:rPr lang="en-US" sz="4000" dirty="0"/>
              <a:t>’ Community Edition</a:t>
            </a:r>
          </a:p>
          <a:p>
            <a:pPr lvl="1"/>
            <a:r>
              <a:rPr lang="en-US" sz="2400" dirty="0">
                <a:hlinkClick r:id="rId3"/>
              </a:rPr>
              <a:t>https://www.jetbrains.com/pycharm/download/#section=windows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B1922-592D-C841-B1C4-D00D68F1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464A-8322-114B-82A2-6B4823BD17EF}" type="datetime5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ECC84-889A-2247-A34D-9EAE5AF90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4BFF4-9455-8746-B76A-916CC5E1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70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69ED-6381-EF43-B844-3D6CC25EF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98" y="124322"/>
            <a:ext cx="12022015" cy="1083155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Install Software - Mac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215E2-CDA3-0A4C-9510-7D61FADF3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1569" y="1987061"/>
            <a:ext cx="10135944" cy="2883877"/>
          </a:xfrm>
        </p:spPr>
        <p:txBody>
          <a:bodyPr>
            <a:noAutofit/>
          </a:bodyPr>
          <a:lstStyle/>
          <a:p>
            <a:r>
              <a:rPr lang="en-US" sz="4000" dirty="0"/>
              <a:t>Python 3.x software </a:t>
            </a:r>
          </a:p>
          <a:p>
            <a:pPr lvl="1"/>
            <a:r>
              <a:rPr lang="en-US" sz="2400" dirty="0">
                <a:hlinkClick r:id="rId2"/>
              </a:rPr>
              <a:t>https://www.python.org/downloads/mac-osx/</a:t>
            </a:r>
            <a:r>
              <a:rPr lang="en-US" sz="2400" dirty="0"/>
              <a:t> </a:t>
            </a:r>
          </a:p>
          <a:p>
            <a:r>
              <a:rPr lang="en-US" sz="4000" dirty="0"/>
              <a:t>Editor ‘</a:t>
            </a:r>
            <a:r>
              <a:rPr lang="en-US" sz="4000" dirty="0" err="1"/>
              <a:t>Pycharm</a:t>
            </a:r>
            <a:r>
              <a:rPr lang="en-US" sz="4000" dirty="0"/>
              <a:t>’ Community Edition</a:t>
            </a:r>
          </a:p>
          <a:p>
            <a:pPr lvl="1"/>
            <a:r>
              <a:rPr lang="en-US" sz="2400" dirty="0">
                <a:hlinkClick r:id="rId3"/>
              </a:rPr>
              <a:t>https://www.jetbrains.com/pycharm/download/#section=mac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B1922-592D-C841-B1C4-D00D68F1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464A-8322-114B-82A2-6B4823BD17EF}" type="datetime5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ECC84-889A-2247-A34D-9EAE5AF90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4BFF4-9455-8746-B76A-916CC5E1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48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69ED-6381-EF43-B844-3D6CC25EF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98" y="124322"/>
            <a:ext cx="12022015" cy="1083155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Install Software – Linux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215E2-CDA3-0A4C-9510-7D61FADF3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7354" y="1430217"/>
            <a:ext cx="9624646" cy="3546230"/>
          </a:xfrm>
        </p:spPr>
        <p:txBody>
          <a:bodyPr>
            <a:noAutofit/>
          </a:bodyPr>
          <a:lstStyle/>
          <a:p>
            <a:r>
              <a:rPr lang="en-US" sz="4000" dirty="0"/>
              <a:t>Python 3.x software </a:t>
            </a:r>
          </a:p>
          <a:p>
            <a:pPr lvl="1"/>
            <a:r>
              <a:rPr lang="en-US" sz="2400" dirty="0"/>
              <a:t>Open terminal and run below commands</a:t>
            </a:r>
          </a:p>
          <a:p>
            <a:pPr lvl="1"/>
            <a:r>
              <a:rPr lang="en-US" sz="2400" i="1" dirty="0" err="1"/>
              <a:t>sudo</a:t>
            </a:r>
            <a:r>
              <a:rPr lang="en-US" sz="2400" i="1" dirty="0"/>
              <a:t> apt update</a:t>
            </a:r>
          </a:p>
          <a:p>
            <a:pPr lvl="1"/>
            <a:r>
              <a:rPr lang="en-US" sz="2400" i="1" dirty="0" err="1"/>
              <a:t>sudo</a:t>
            </a:r>
            <a:r>
              <a:rPr lang="en-US" sz="2400" i="1" dirty="0"/>
              <a:t> apt-get install python3</a:t>
            </a:r>
          </a:p>
          <a:p>
            <a:r>
              <a:rPr lang="en-US" sz="4000" dirty="0"/>
              <a:t>Editor ‘</a:t>
            </a:r>
            <a:r>
              <a:rPr lang="en-US" sz="4000" dirty="0" err="1"/>
              <a:t>Pycharm</a:t>
            </a:r>
            <a:r>
              <a:rPr lang="en-US" sz="4000" dirty="0"/>
              <a:t>’ Community Edition</a:t>
            </a:r>
          </a:p>
          <a:p>
            <a:pPr lvl="1"/>
            <a:r>
              <a:rPr lang="en-US" sz="2400" dirty="0">
                <a:hlinkClick r:id="rId2"/>
              </a:rPr>
              <a:t>https://www.jetbrains.com/pycharm/download/#section=linux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B1922-592D-C841-B1C4-D00D68F1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464A-8322-114B-82A2-6B4823BD17EF}" type="datetime5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ECC84-889A-2247-A34D-9EAE5AF90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4BFF4-9455-8746-B76A-916CC5E1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9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90D5-441F-E148-93E3-76157EC9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Session 2: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E4EB-4E47-9D42-B65A-14971C54B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Hello World</a:t>
            </a:r>
          </a:p>
          <a:p>
            <a:r>
              <a:rPr lang="en-US" sz="4000" dirty="0"/>
              <a:t>Comments</a:t>
            </a:r>
          </a:p>
          <a:p>
            <a:pPr lvl="1"/>
            <a:r>
              <a:rPr lang="en-US" sz="2800" dirty="0"/>
              <a:t># single line</a:t>
            </a:r>
          </a:p>
          <a:p>
            <a:pPr lvl="1"/>
            <a:r>
              <a:rPr lang="en-US" sz="2800" dirty="0"/>
              <a:t>”””  multiple line  ”””</a:t>
            </a:r>
          </a:p>
          <a:p>
            <a:r>
              <a:rPr lang="en-US" sz="4000" dirty="0"/>
              <a:t>String format</a:t>
            </a:r>
          </a:p>
          <a:p>
            <a:r>
              <a:rPr lang="en-US" sz="4000" dirty="0"/>
              <a:t>Variable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DB223-2435-4E4A-83C0-D20542D7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59D1-B80B-6646-B4B9-B0140891DA45}" type="datetime5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944CE-CD6A-2148-841B-3E9801A4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8CAA4-C3D0-8342-B696-124D9596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25507"/>
      </p:ext>
    </p:extLst>
  </p:cSld>
  <p:clrMapOvr>
    <a:masterClrMapping/>
  </p:clrMapOvr>
</p:sld>
</file>

<file path=ppt/theme/theme1.xml><?xml version="1.0" encoding="utf-8"?>
<a:theme xmlns:a="http://schemas.openxmlformats.org/drawingml/2006/main" name="Children Playing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61883.potx" id="{18737D51-7733-4200-B5C9-BF22CA2CE631}" vid="{40CEFE45-12FF-4454-86EB-59F04C858872}"/>
    </a:ext>
  </a:extLst>
</a:theme>
</file>

<file path=ppt/theme/theme2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Children Playing 16x9</Template>
  <TotalTime>2115</TotalTime>
  <Words>1029</Words>
  <Application>Microsoft Macintosh PowerPoint</Application>
  <PresentationFormat>Widescreen</PresentationFormat>
  <Paragraphs>240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Apple Chancery</vt:lpstr>
      <vt:lpstr>Euphemia</vt:lpstr>
      <vt:lpstr>Wingdings</vt:lpstr>
      <vt:lpstr>Children Playing 16x9</vt:lpstr>
      <vt:lpstr>www.KIDZEAL.com EXCEL THE LEARNING ZEAL; LIKE A KID!</vt:lpstr>
      <vt:lpstr>PowerPoint Presentation</vt:lpstr>
      <vt:lpstr>Tutor: Python  [Basic]</vt:lpstr>
      <vt:lpstr>Prerequisite</vt:lpstr>
      <vt:lpstr>Session 1: Agenda</vt:lpstr>
      <vt:lpstr>Install Software - Windows</vt:lpstr>
      <vt:lpstr>Install Software - Mac</vt:lpstr>
      <vt:lpstr>Install Software – Linux</vt:lpstr>
      <vt:lpstr>Session 2: Agenda</vt:lpstr>
      <vt:lpstr>PowerPoint Presentation</vt:lpstr>
      <vt:lpstr>Session 3: Agenda</vt:lpstr>
      <vt:lpstr>PowerPoint Presentation</vt:lpstr>
      <vt:lpstr>Session 4: Agenda</vt:lpstr>
      <vt:lpstr>PowerPoint Presentation</vt:lpstr>
      <vt:lpstr>Session 5: Agenda</vt:lpstr>
      <vt:lpstr>PowerPoint Presentation</vt:lpstr>
      <vt:lpstr>Session 6: Agenda</vt:lpstr>
      <vt:lpstr>PowerPoint Presentation</vt:lpstr>
      <vt:lpstr>Session 7: Agenda</vt:lpstr>
      <vt:lpstr>PowerPoint Presentation</vt:lpstr>
      <vt:lpstr>Session 8: Agenda</vt:lpstr>
      <vt:lpstr>PowerPoint Presentation</vt:lpstr>
      <vt:lpstr>Session 9: Agenda</vt:lpstr>
      <vt:lpstr>PowerPoint Presentation</vt:lpstr>
      <vt:lpstr>Session 10: Agenda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– Solution Architect Associate</dc:title>
  <dc:creator>Krishna Manchikalapudi</dc:creator>
  <cp:lastModifiedBy>Krishna Manchikalapudi</cp:lastModifiedBy>
  <cp:revision>85</cp:revision>
  <dcterms:created xsi:type="dcterms:W3CDTF">2020-02-07T17:24:49Z</dcterms:created>
  <dcterms:modified xsi:type="dcterms:W3CDTF">2020-05-01T03:21:12Z</dcterms:modified>
</cp:coreProperties>
</file>