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87" r:id="rId3"/>
    <p:sldId id="298" r:id="rId4"/>
    <p:sldId id="257" r:id="rId5"/>
    <p:sldId id="288" r:id="rId6"/>
    <p:sldId id="264" r:id="rId7"/>
    <p:sldId id="299" r:id="rId8"/>
    <p:sldId id="259" r:id="rId9"/>
    <p:sldId id="261" r:id="rId10"/>
    <p:sldId id="283" r:id="rId11"/>
    <p:sldId id="289" r:id="rId12"/>
    <p:sldId id="262" r:id="rId13"/>
    <p:sldId id="286" r:id="rId14"/>
    <p:sldId id="263" r:id="rId15"/>
    <p:sldId id="284" r:id="rId16"/>
    <p:sldId id="285" r:id="rId17"/>
    <p:sldId id="290" r:id="rId18"/>
    <p:sldId id="291" r:id="rId19"/>
    <p:sldId id="292" r:id="rId20"/>
    <p:sldId id="293" r:id="rId21"/>
    <p:sldId id="294" r:id="rId22"/>
    <p:sldId id="295" r:id="rId23"/>
    <p:sldId id="296" r:id="rId24"/>
    <p:sldId id="297"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Lst>
        </p14:section>
        <p14:section name="Agenda" id="{6B5094A8-7205-4F6D-897E-2ECF78ECC502}">
          <p14:sldIdLst>
            <p14:sldId id="287"/>
          </p14:sldIdLst>
        </p14:section>
        <p14:section name="CI &amp; CD" id="{DF67C43D-B6D9-440B-A0B9-A3BCBE5E7EBF}">
          <p14:sldIdLst>
            <p14:sldId id="298"/>
          </p14:sldIdLst>
        </p14:section>
        <p14:section name="CI &amp; CD" id="{ECC773EC-FC91-47B2-8508-17C995D896A6}">
          <p14:sldIdLst>
            <p14:sldId id="257"/>
          </p14:sldIdLst>
        </p14:section>
        <p14:section name="CI &amp; CD" id="{0C8156B5-1A07-49C0-B9EB-E9DBF86676CC}">
          <p14:sldIdLst>
            <p14:sldId id="288"/>
          </p14:sldIdLst>
        </p14:section>
        <p14:section name="GIT" id="{7D40B1F8-B423-49D3-9906-9079D9501764}">
          <p14:sldIdLst>
            <p14:sldId id="264"/>
          </p14:sldIdLst>
        </p14:section>
        <p14:section name="Linux" id="{C4C893C6-AEAD-4F6C-9497-B85E5EA19B81}">
          <p14:sldIdLst>
            <p14:sldId id="299"/>
          </p14:sldIdLst>
        </p14:section>
        <p14:section name="DevOps" id="{3DA34452-8035-47C8-9A93-5D6508A66240}">
          <p14:sldIdLst>
            <p14:sldId id="259"/>
          </p14:sldIdLst>
        </p14:section>
        <p14:section name="DevOps" id="{A08F0015-E7F5-4E26-BBAF-AEE4F9A16AD2}">
          <p14:sldIdLst>
            <p14:sldId id="261"/>
          </p14:sldIdLst>
        </p14:section>
        <p14:section name="DevOps" id="{C57FA495-3A00-4D7B-998D-87131499759E}">
          <p14:sldIdLst>
            <p14:sldId id="283"/>
          </p14:sldIdLst>
        </p14:section>
        <p14:section name="Infrastructure as Code" id="{8CBB755A-17B0-419C-BE8A-3A00E07ADFF3}">
          <p14:sldIdLst>
            <p14:sldId id="289"/>
          </p14:sldIdLst>
        </p14:section>
        <p14:section name="AWS Monitoring" id="{AAB06DD9-0BBE-493F-873B-9679EBA3EC64}">
          <p14:sldIdLst>
            <p14:sldId id="262"/>
          </p14:sldIdLst>
        </p14:section>
        <p14:section name="AWS Monitoring" id="{B62868DA-F525-4AC5-9E3E-39ECA0154BBD}">
          <p14:sldIdLst>
            <p14:sldId id="286"/>
          </p14:sldIdLst>
        </p14:section>
        <p14:section name="AWS-Metrics" id="{1D375F5A-0010-4D5D-835C-44562B1235D3}">
          <p14:sldIdLst>
            <p14:sldId id="263"/>
          </p14:sldIdLst>
        </p14:section>
        <p14:section name="AWS-log" id="{56065F60-807D-4864-AEB8-3A041511909C}">
          <p14:sldIdLst>
            <p14:sldId id="284"/>
          </p14:sldIdLst>
        </p14:section>
        <p14:section name="aws-subcriptions" id="{CE38CE80-D245-4B76-8D12-092EC0A8CF1A}">
          <p14:sldIdLst>
            <p14:sldId id="285"/>
          </p14:sldIdLst>
        </p14:section>
        <p14:section name="Deployment Strategies" id="{BE0F69BB-5FA4-4B1E-AB34-33788445A0A2}">
          <p14:sldIdLst>
            <p14:sldId id="290"/>
          </p14:sldIdLst>
        </p14:section>
        <p14:section name="Deployment Strategies" id="{47D540F7-F0F9-4748-AA13-998FD5898970}">
          <p14:sldIdLst>
            <p14:sldId id="291"/>
          </p14:sldIdLst>
        </p14:section>
        <p14:section name="Deployment Strategies" id="{C6D50209-1258-4E15-A039-C07FD8231BE2}">
          <p14:sldIdLst>
            <p14:sldId id="292"/>
          </p14:sldIdLst>
        </p14:section>
        <p14:section name="Deployment Strategies" id="{5B09E146-3A08-4CB8-A409-3FA25A2970AA}">
          <p14:sldIdLst>
            <p14:sldId id="293"/>
          </p14:sldIdLst>
        </p14:section>
        <p14:section name="Deployment Strategies" id="{492466ED-981A-4A87-8FBC-63F54CFD5E90}">
          <p14:sldIdLst>
            <p14:sldId id="294"/>
          </p14:sldIdLst>
        </p14:section>
        <p14:section name="Configuration Management" id="{A7C9151D-9BEC-4296-BE2B-149BAF49ABDA}">
          <p14:sldIdLst>
            <p14:sldId id="295"/>
          </p14:sldIdLst>
        </p14:section>
        <p14:section name="data driven decisions" id="{C52E78FA-4D75-4FF8-8388-81211A289EB3}">
          <p14:sldIdLst>
            <p14:sldId id="296"/>
          </p14:sldIdLst>
        </p14:section>
        <p14:section name="data driven decisions" id="{6F6379E0-915B-42E6-84BE-5FE47EBF8D27}">
          <p14:sldIdLst>
            <p14:sldId id="297"/>
          </p14:sldIdLst>
        </p14:section>
        <p14:section name="Thank you" id="{62756D7E-964E-493A-83A1-13BC0B6B5E47}">
          <p14:sldIdLst>
            <p14:sldId id="28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Mandhane" initials="KM" lastIdx="1" clrIdx="0">
    <p:extLst>
      <p:ext uri="{19B8F6BF-5375-455C-9EA6-DF929625EA0E}">
        <p15:presenceInfo xmlns:p15="http://schemas.microsoft.com/office/powerpoint/2012/main" userId="7700135425fc0b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000" autoAdjust="0"/>
    <p:restoredTop sz="94598" autoAdjust="0"/>
  </p:normalViewPr>
  <p:slideViewPr>
    <p:cSldViewPr snapToGrid="0">
      <p:cViewPr varScale="1">
        <p:scale>
          <a:sx n="68" d="100"/>
          <a:sy n="68" d="100"/>
        </p:scale>
        <p:origin x="816" y="78"/>
      </p:cViewPr>
      <p:guideLst/>
    </p:cSldViewPr>
  </p:slideViewPr>
  <p:notesTextViewPr>
    <p:cViewPr>
      <p:scale>
        <a:sx n="100" d="100"/>
        <a:sy n="100" d="100"/>
      </p:scale>
      <p:origin x="0" y="0"/>
    </p:cViewPr>
  </p:notesTextViewPr>
  <p:sorterViewPr>
    <p:cViewPr>
      <p:scale>
        <a:sx n="100" d="100"/>
        <a:sy n="100" d="100"/>
      </p:scale>
      <p:origin x="0" y="-162"/>
    </p:cViewPr>
  </p:sorterViewPr>
  <p:notesViewPr>
    <p:cSldViewPr snapToGrid="0">
      <p:cViewPr>
        <p:scale>
          <a:sx n="90" d="100"/>
          <a:sy n="90" d="100"/>
        </p:scale>
        <p:origin x="211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684E6-8BBF-5FA3-05DB-B8B9F170AC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3A7CD-DD2B-DB62-C1CF-E5D741770F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33DF2A-F701-4F8B-A8C3-41A4047C77C9}" type="datetimeFigureOut">
              <a:rPr lang="en-US" smtClean="0"/>
              <a:t>5/19/2023</a:t>
            </a:fld>
            <a:endParaRPr lang="en-US"/>
          </a:p>
        </p:txBody>
      </p:sp>
      <p:sp>
        <p:nvSpPr>
          <p:cNvPr id="4" name="Footer Placeholder 3">
            <a:extLst>
              <a:ext uri="{FF2B5EF4-FFF2-40B4-BE49-F238E27FC236}">
                <a16:creationId xmlns:a16="http://schemas.microsoft.com/office/drawing/2014/main" id="{C78D4A1F-A23C-541F-6CD3-805B270A04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@krishna</a:t>
            </a:r>
          </a:p>
        </p:txBody>
      </p:sp>
      <p:sp>
        <p:nvSpPr>
          <p:cNvPr id="5" name="Slide Number Placeholder 4">
            <a:extLst>
              <a:ext uri="{FF2B5EF4-FFF2-40B4-BE49-F238E27FC236}">
                <a16:creationId xmlns:a16="http://schemas.microsoft.com/office/drawing/2014/main" id="{E858B51E-9D8F-1382-F6AD-9D3B7649CF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FCA3B1-9739-4BD7-90AF-37B358FE9D27}" type="slidenum">
              <a:rPr lang="en-US" smtClean="0"/>
              <a:t>‹#›</a:t>
            </a:fld>
            <a:endParaRPr lang="en-US"/>
          </a:p>
        </p:txBody>
      </p:sp>
    </p:spTree>
    <p:extLst>
      <p:ext uri="{BB962C8B-B14F-4D97-AF65-F5344CB8AC3E}">
        <p14:creationId xmlns:p14="http://schemas.microsoft.com/office/powerpoint/2010/main" val="32906640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@krishna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Good morning/afternoon everyone and welcome to my presentation. </a:t>
            </a:r>
          </a:p>
          <a:p>
            <a:pPr marL="171450" indent="-171450">
              <a:buFont typeface="Arial" panose="020B0604020202020204" pitchFamily="34" charset="0"/>
              <a:buChar char="•"/>
            </a:pPr>
            <a:r>
              <a:rPr lang="en-US" dirty="0"/>
              <a:t>First of all, let me thank you all for coming here today</a:t>
            </a:r>
          </a:p>
          <a:p>
            <a:pPr marL="171450" indent="-171450">
              <a:buFont typeface="Arial" panose="020B0604020202020204" pitchFamily="34" charset="0"/>
              <a:buChar char="•"/>
            </a:pPr>
            <a:r>
              <a:rPr lang="en-US" dirty="0"/>
              <a:t>As you can see on the screen, our topic today is Module1 :C1</a:t>
            </a:r>
          </a:p>
        </p:txBody>
      </p:sp>
      <p:sp>
        <p:nvSpPr>
          <p:cNvPr id="4" name="Slide Number Placeholder 3"/>
          <p:cNvSpPr>
            <a:spLocks noGrp="1"/>
          </p:cNvSpPr>
          <p:nvPr>
            <p:ph type="sldNum" sz="quarter" idx="5"/>
          </p:nvPr>
        </p:nvSpPr>
        <p:spPr/>
        <p:txBody>
          <a:bodyPr/>
          <a:lstStyle/>
          <a:p>
            <a:fld id="{5A01C38D-F26D-4167-83EF-8774BC62D548}" type="slidenum">
              <a:rPr lang="en-US" smtClean="0"/>
              <a:t>1</a:t>
            </a:fld>
            <a:endParaRPr lang="en-US"/>
          </a:p>
        </p:txBody>
      </p:sp>
    </p:spTree>
    <p:extLst>
      <p:ext uri="{BB962C8B-B14F-4D97-AF65-F5344CB8AC3E}">
        <p14:creationId xmlns:p14="http://schemas.microsoft.com/office/powerpoint/2010/main" val="3145977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What is Container Scheduling?</a:t>
            </a:r>
          </a:p>
          <a:p>
            <a:r>
              <a:rPr lang="en-US" dirty="0"/>
              <a:t>Container Scheduling is one of the key features of container Orchestration . </a:t>
            </a:r>
          </a:p>
          <a:p>
            <a:endParaRPr lang="en-US" dirty="0"/>
          </a:p>
          <a:p>
            <a:r>
              <a:rPr lang="en-US" dirty="0"/>
              <a:t>Container Scheduling also helps in two important aspects -</a:t>
            </a:r>
          </a:p>
          <a:p>
            <a:r>
              <a:rPr lang="en-US" dirty="0"/>
              <a:t>-Auto-Recovery .</a:t>
            </a:r>
          </a:p>
          <a:p>
            <a:r>
              <a:rPr lang="en-US" dirty="0"/>
              <a:t>-Container Deployments  </a:t>
            </a:r>
          </a:p>
          <a:p>
            <a:endParaRPr lang="en-US" dirty="0"/>
          </a:p>
          <a:p>
            <a:r>
              <a:rPr lang="en-US" dirty="0"/>
              <a:t>6. Serverless Computing Architecture</a:t>
            </a:r>
          </a:p>
          <a:p>
            <a:r>
              <a:rPr lang="en-US" dirty="0"/>
              <a:t> Serverless Computing is simply a building code and runs of applications without thinking about servers. “Serverless” doesn’t mean </a:t>
            </a:r>
          </a:p>
          <a:p>
            <a:r>
              <a:rPr lang="en-US" dirty="0"/>
              <a:t>servers are no longer involved. It means the existence of servers is hidden from developers.</a:t>
            </a:r>
          </a:p>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10</a:t>
            </a:fld>
            <a:endParaRPr lang="en-US"/>
          </a:p>
        </p:txBody>
      </p:sp>
    </p:spTree>
    <p:extLst>
      <p:ext uri="{BB962C8B-B14F-4D97-AF65-F5344CB8AC3E}">
        <p14:creationId xmlns:p14="http://schemas.microsoft.com/office/powerpoint/2010/main" val="4226461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34925" y="4379284"/>
            <a:ext cx="6023344" cy="4413841"/>
          </a:xfrm>
        </p:spPr>
        <p:txBody>
          <a:bodyPr/>
          <a:lstStyle/>
          <a:p>
            <a:r>
              <a:rPr lang="en-US" dirty="0"/>
              <a:t>## infrastructure is code.</a:t>
            </a:r>
          </a:p>
          <a:p>
            <a:endParaRPr lang="en-US" dirty="0"/>
          </a:p>
          <a:p>
            <a:r>
              <a:rPr lang="en-US" dirty="0"/>
              <a:t>What is it?</a:t>
            </a:r>
          </a:p>
          <a:p>
            <a:r>
              <a:rPr lang="en-US" dirty="0"/>
              <a:t>1. Well, currently we've been doing a  lot of manual work.</a:t>
            </a:r>
          </a:p>
          <a:p>
            <a:r>
              <a:rPr lang="en-US" dirty="0"/>
              <a:t>We've automated it a little bit with Elastic Beanstalk.</a:t>
            </a:r>
          </a:p>
          <a:p>
            <a:r>
              <a:rPr lang="en-US" dirty="0"/>
              <a:t>We set up our pipelines to be able to automate our system using could build, etc. and pipeline.</a:t>
            </a:r>
          </a:p>
          <a:p>
            <a:endParaRPr lang="en-US" dirty="0"/>
          </a:p>
          <a:p>
            <a:r>
              <a:rPr lang="en-US" dirty="0"/>
              <a:t>2. But all this manual work that we've been is kind of tough to reproduce, right, if we want to reproduce</a:t>
            </a:r>
          </a:p>
          <a:p>
            <a:r>
              <a:rPr lang="en-US" dirty="0"/>
              <a:t>it in another region.</a:t>
            </a:r>
          </a:p>
          <a:p>
            <a:endParaRPr lang="en-US" dirty="0"/>
          </a:p>
          <a:p>
            <a:r>
              <a:rPr lang="en-US" dirty="0"/>
              <a:t>And so that's a new concept.</a:t>
            </a:r>
          </a:p>
          <a:p>
            <a:r>
              <a:rPr lang="en-US" dirty="0"/>
              <a:t>And this is quite a new phenomenon, a new train in the IT world called infrastructure as code.</a:t>
            </a:r>
          </a:p>
          <a:p>
            <a:endParaRPr lang="en-US" dirty="0"/>
          </a:p>
          <a:p>
            <a:r>
              <a:rPr lang="en-US" dirty="0"/>
              <a:t>3. And so that means that this code that we're going to write, we'll be able to deploy it and it will</a:t>
            </a:r>
          </a:p>
          <a:p>
            <a:r>
              <a:rPr lang="en-US" dirty="0"/>
              <a:t>in turn create, update and delete our infrastructure.</a:t>
            </a:r>
          </a:p>
          <a:p>
            <a:endParaRPr lang="en-US" dirty="0"/>
          </a:p>
          <a:p>
            <a:r>
              <a:rPr lang="en-US" dirty="0"/>
              <a:t>4. Benefits of Infrastructure as code </a:t>
            </a:r>
          </a:p>
          <a:p>
            <a:r>
              <a:rPr lang="en-US" dirty="0"/>
              <a:t>	• No resources are manually created, which is excellent for control </a:t>
            </a:r>
          </a:p>
          <a:p>
            <a:r>
              <a:rPr lang="en-US" dirty="0"/>
              <a:t>	• The code can be version controlled for example using git </a:t>
            </a:r>
          </a:p>
          <a:p>
            <a:r>
              <a:rPr lang="en-US" dirty="0"/>
              <a:t>	• Changes to the infrastructure are reviewed through code</a:t>
            </a:r>
          </a:p>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11</a:t>
            </a:fld>
            <a:endParaRPr lang="en-US"/>
          </a:p>
        </p:txBody>
      </p:sp>
    </p:spTree>
    <p:extLst>
      <p:ext uri="{BB962C8B-B14F-4D97-AF65-F5344CB8AC3E}">
        <p14:creationId xmlns:p14="http://schemas.microsoft.com/office/powerpoint/2010/main" val="2507013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400550"/>
            <a:ext cx="5842591" cy="4371310"/>
          </a:xfrm>
        </p:spPr>
        <p:txBody>
          <a:bodyPr/>
          <a:lstStyle/>
          <a:p>
            <a:r>
              <a:rPr lang="en-US" dirty="0"/>
              <a:t>### AWS Monitoring</a:t>
            </a:r>
          </a:p>
          <a:p>
            <a:endParaRPr lang="en-US" dirty="0"/>
          </a:p>
          <a:p>
            <a:r>
              <a:rPr lang="en-US" dirty="0"/>
              <a:t>Why Monitoring is Important </a:t>
            </a:r>
          </a:p>
          <a:p>
            <a:endParaRPr lang="en-US" dirty="0"/>
          </a:p>
          <a:p>
            <a:r>
              <a:rPr lang="en-US" dirty="0"/>
              <a:t>• We know how to deploy applications</a:t>
            </a:r>
          </a:p>
          <a:p>
            <a:r>
              <a:rPr lang="en-US" dirty="0"/>
              <a:t> • Safely</a:t>
            </a:r>
          </a:p>
          <a:p>
            <a:r>
              <a:rPr lang="en-US" dirty="0"/>
              <a:t> • Automatically</a:t>
            </a:r>
          </a:p>
          <a:p>
            <a:r>
              <a:rPr lang="en-US" dirty="0"/>
              <a:t> • Using Infrastructure as Code </a:t>
            </a:r>
          </a:p>
          <a:p>
            <a:r>
              <a:rPr lang="en-US" dirty="0"/>
              <a:t> • Leveraging the best AWS components!</a:t>
            </a:r>
          </a:p>
          <a:p>
            <a:endParaRPr lang="en-US" dirty="0"/>
          </a:p>
          <a:p>
            <a:r>
              <a:rPr lang="en-US" dirty="0"/>
              <a:t> • Our applications are deployed, and our users don’t care how we did it…</a:t>
            </a:r>
          </a:p>
          <a:p>
            <a:endParaRPr lang="en-US" dirty="0"/>
          </a:p>
          <a:p>
            <a:r>
              <a:rPr lang="en-US" dirty="0"/>
              <a:t> • Our users only care that the application is working! </a:t>
            </a:r>
          </a:p>
          <a:p>
            <a:r>
              <a:rPr lang="en-US" dirty="0"/>
              <a:t>• Application latency: will it increase over time? </a:t>
            </a:r>
          </a:p>
          <a:p>
            <a:r>
              <a:rPr lang="en-US" dirty="0"/>
              <a:t>• Application outages: customer experience should not be degraded </a:t>
            </a:r>
          </a:p>
          <a:p>
            <a:r>
              <a:rPr lang="en-US" dirty="0"/>
              <a:t>• Users contacting the IT department or complaining is not a good outcome </a:t>
            </a:r>
          </a:p>
          <a:p>
            <a:r>
              <a:rPr lang="en-US" dirty="0"/>
              <a:t>• Troubleshooting and remediation</a:t>
            </a:r>
          </a:p>
          <a:p>
            <a:r>
              <a:rPr lang="en-US" dirty="0"/>
              <a:t>  </a:t>
            </a:r>
          </a:p>
          <a:p>
            <a:r>
              <a:rPr lang="en-US" dirty="0"/>
              <a:t> • Internal monitoring: </a:t>
            </a:r>
          </a:p>
          <a:p>
            <a:r>
              <a:rPr lang="en-US" dirty="0"/>
              <a:t>• Can we prevent issues before they happen? </a:t>
            </a:r>
          </a:p>
          <a:p>
            <a:r>
              <a:rPr lang="en-US" dirty="0"/>
              <a:t>• Performance and Cost </a:t>
            </a:r>
          </a:p>
          <a:p>
            <a:r>
              <a:rPr lang="en-US" dirty="0"/>
              <a:t>• Trends (scaling patterns) </a:t>
            </a:r>
          </a:p>
          <a:p>
            <a:r>
              <a:rPr lang="en-US" dirty="0"/>
              <a:t>• Learning and Improvement </a:t>
            </a:r>
          </a:p>
        </p:txBody>
      </p:sp>
      <p:sp>
        <p:nvSpPr>
          <p:cNvPr id="4" name="Slide Number Placeholder 3"/>
          <p:cNvSpPr>
            <a:spLocks noGrp="1"/>
          </p:cNvSpPr>
          <p:nvPr>
            <p:ph type="sldNum" sz="quarter" idx="5"/>
          </p:nvPr>
        </p:nvSpPr>
        <p:spPr/>
        <p:txBody>
          <a:bodyPr/>
          <a:lstStyle/>
          <a:p>
            <a:fld id="{5A01C38D-F26D-4167-83EF-8774BC62D548}" type="slidenum">
              <a:rPr lang="en-US" smtClean="0"/>
              <a:t>12</a:t>
            </a:fld>
            <a:endParaRPr lang="en-US"/>
          </a:p>
        </p:txBody>
      </p:sp>
    </p:spTree>
    <p:extLst>
      <p:ext uri="{BB962C8B-B14F-4D97-AF65-F5344CB8AC3E}">
        <p14:creationId xmlns:p14="http://schemas.microsoft.com/office/powerpoint/2010/main" val="1836184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43693" y="4400550"/>
            <a:ext cx="6170613" cy="4284663"/>
          </a:xfrm>
        </p:spPr>
        <p:txBody>
          <a:bodyPr/>
          <a:lstStyle/>
          <a:p>
            <a:r>
              <a:rPr lang="en-US" dirty="0"/>
              <a:t>### AWS Monitoring</a:t>
            </a:r>
          </a:p>
          <a:p>
            <a:endParaRPr lang="en-US" dirty="0"/>
          </a:p>
          <a:p>
            <a:r>
              <a:rPr lang="en-US" dirty="0"/>
              <a:t>1. Now, in AWS there, CloudWatch.</a:t>
            </a:r>
          </a:p>
          <a:p>
            <a:r>
              <a:rPr lang="en-US" dirty="0"/>
              <a:t>And CloudWatch allows us to collect metrics.</a:t>
            </a:r>
          </a:p>
          <a:p>
            <a:r>
              <a:rPr lang="en-US" dirty="0"/>
              <a:t>It allows us to collect logs to monitor and analyze the log files.</a:t>
            </a:r>
          </a:p>
          <a:p>
            <a:r>
              <a:rPr lang="en-US" dirty="0"/>
              <a:t>Events to send notifications when certain things happen in our AWS environment.</a:t>
            </a:r>
          </a:p>
          <a:p>
            <a:r>
              <a:rPr lang="en-US" dirty="0"/>
              <a:t>And alarms to react in real time to metrics events and even logs.</a:t>
            </a:r>
          </a:p>
          <a:p>
            <a:endParaRPr lang="en-US" dirty="0"/>
          </a:p>
          <a:p>
            <a:r>
              <a:rPr lang="en-US" dirty="0"/>
              <a:t>2. Then we have X-Ray and X-Ray is kind of a new service</a:t>
            </a:r>
          </a:p>
          <a:p>
            <a:r>
              <a:rPr lang="en-US" dirty="0"/>
              <a:t>it allows us to troubleshoot our application performance and errors,</a:t>
            </a:r>
          </a:p>
          <a:p>
            <a:r>
              <a:rPr lang="en-US" dirty="0"/>
              <a:t>so we'll see the latency and we'll see the errors just live.</a:t>
            </a:r>
          </a:p>
          <a:p>
            <a:r>
              <a:rPr lang="en-US" dirty="0"/>
              <a:t>And it allows us to do something really cool called distributed tracing of microservices.</a:t>
            </a:r>
          </a:p>
          <a:p>
            <a:endParaRPr lang="en-US" dirty="0"/>
          </a:p>
          <a:p>
            <a:r>
              <a:rPr lang="en-US" dirty="0"/>
              <a:t>So if you have a lot of services</a:t>
            </a:r>
          </a:p>
          <a:p>
            <a:r>
              <a:rPr lang="en-US" dirty="0"/>
              <a:t>doing a lot of things and calling one another, or if you're in track with many AWS components, such as, we know, S3, DynamoDB, </a:t>
            </a:r>
            <a:r>
              <a:rPr lang="en-US" dirty="0" err="1"/>
              <a:t>etc</a:t>
            </a:r>
            <a:r>
              <a:rPr lang="en-US" dirty="0"/>
              <a:t>,</a:t>
            </a:r>
          </a:p>
          <a:p>
            <a:r>
              <a:rPr lang="en-US" dirty="0"/>
              <a:t>then we able to see how our application makes calls and how long they take and we can trace our call all the way through, which is really, really nice.</a:t>
            </a:r>
          </a:p>
          <a:p>
            <a:endParaRPr lang="en-US" dirty="0"/>
          </a:p>
          <a:p>
            <a:r>
              <a:rPr lang="en-US" dirty="0"/>
              <a:t>3. CloudTrail is allowing us to do internal monitoring of our API calls being made, and also audit the changes made to AWS resources by our users.</a:t>
            </a:r>
          </a:p>
          <a:p>
            <a:r>
              <a:rPr lang="en-US" dirty="0"/>
              <a:t>So overall, these three technologies all together gives us a really solid combination to monitor AWS.</a:t>
            </a:r>
          </a:p>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13</a:t>
            </a:fld>
            <a:endParaRPr lang="en-US"/>
          </a:p>
        </p:txBody>
      </p:sp>
    </p:spTree>
    <p:extLst>
      <p:ext uri="{BB962C8B-B14F-4D97-AF65-F5344CB8AC3E}">
        <p14:creationId xmlns:p14="http://schemas.microsoft.com/office/powerpoint/2010/main" val="4031825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01C38D-F26D-4167-83EF-8774BC62D548}" type="slidenum">
              <a:rPr lang="en-US" smtClean="0"/>
              <a:t>14</a:t>
            </a:fld>
            <a:endParaRPr lang="en-US"/>
          </a:p>
        </p:txBody>
      </p:sp>
    </p:spTree>
    <p:extLst>
      <p:ext uri="{BB962C8B-B14F-4D97-AF65-F5344CB8AC3E}">
        <p14:creationId xmlns:p14="http://schemas.microsoft.com/office/powerpoint/2010/main" val="3058798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01C38D-F26D-4167-83EF-8774BC62D548}" type="slidenum">
              <a:rPr lang="en-US" smtClean="0"/>
              <a:t>15</a:t>
            </a:fld>
            <a:endParaRPr lang="en-US"/>
          </a:p>
        </p:txBody>
      </p:sp>
    </p:spTree>
    <p:extLst>
      <p:ext uri="{BB962C8B-B14F-4D97-AF65-F5344CB8AC3E}">
        <p14:creationId xmlns:p14="http://schemas.microsoft.com/office/powerpoint/2010/main" val="76100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01C38D-F26D-4167-83EF-8774BC62D548}" type="slidenum">
              <a:rPr lang="en-US" smtClean="0"/>
              <a:t>16</a:t>
            </a:fld>
            <a:endParaRPr lang="en-US"/>
          </a:p>
        </p:txBody>
      </p:sp>
    </p:spTree>
    <p:extLst>
      <p:ext uri="{BB962C8B-B14F-4D97-AF65-F5344CB8AC3E}">
        <p14:creationId xmlns:p14="http://schemas.microsoft.com/office/powerpoint/2010/main" val="1043355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deployments strategies</a:t>
            </a:r>
          </a:p>
          <a:p>
            <a:endParaRPr lang="en-US" dirty="0"/>
          </a:p>
          <a:p>
            <a:pPr marL="171450" indent="-171450">
              <a:buFont typeface="Arial" panose="020B0604020202020204" pitchFamily="34" charset="0"/>
              <a:buChar char="•"/>
            </a:pPr>
            <a:r>
              <a:rPr lang="en-US" dirty="0"/>
              <a:t>There are a variety of techniques to deploy new applications to production, so choosing the right strategy is an important decision, weighing the options in terms of the impact of change on the system, and on the end-users.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 what architecture is the best for deployments?</a:t>
            </a:r>
          </a:p>
          <a:p>
            <a:pPr marL="171450" indent="-171450">
              <a:buFont typeface="Arial" panose="020B0604020202020204" pitchFamily="34" charset="0"/>
              <a:buChar char="•"/>
            </a:pPr>
            <a:r>
              <a:rPr lang="en-US" dirty="0"/>
              <a:t>Well, it really matters on how your application is, whether the requirements are in terms of speed, in terms of reliability, in terms of cost and so 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Following are the strategies used for deployment :</a:t>
            </a:r>
          </a:p>
          <a:p>
            <a:pPr marL="171450" indent="-171450">
              <a:buFont typeface="Arial" panose="020B0604020202020204" pitchFamily="34" charset="0"/>
              <a:buChar char="•"/>
            </a:pPr>
            <a:r>
              <a:rPr lang="en-US" dirty="0"/>
              <a:t>In Place</a:t>
            </a:r>
          </a:p>
          <a:p>
            <a:pPr marL="171450" indent="-171450">
              <a:buFont typeface="Arial" panose="020B0604020202020204" pitchFamily="34" charset="0"/>
              <a:buChar char="•"/>
            </a:pPr>
            <a:r>
              <a:rPr lang="en-US" dirty="0"/>
              <a:t>Rolling</a:t>
            </a:r>
          </a:p>
          <a:p>
            <a:pPr marL="171450" indent="-171450">
              <a:buFont typeface="Arial" panose="020B0604020202020204" pitchFamily="34" charset="0"/>
              <a:buChar char="•"/>
            </a:pPr>
            <a:r>
              <a:rPr lang="en-US" dirty="0"/>
              <a:t>Replace</a:t>
            </a:r>
          </a:p>
          <a:p>
            <a:pPr marL="171450" indent="-171450">
              <a:buFont typeface="Arial" panose="020B0604020202020204" pitchFamily="34" charset="0"/>
              <a:buChar char="•"/>
            </a:pPr>
            <a:r>
              <a:rPr lang="en-US" dirty="0"/>
              <a:t>Blue / Green</a:t>
            </a:r>
          </a:p>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17</a:t>
            </a:fld>
            <a:endParaRPr lang="en-US"/>
          </a:p>
        </p:txBody>
      </p:sp>
    </p:spTree>
    <p:extLst>
      <p:ext uri="{BB962C8B-B14F-4D97-AF65-F5344CB8AC3E}">
        <p14:creationId xmlns:p14="http://schemas.microsoft.com/office/powerpoint/2010/main" val="4068746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this one is called in place.</a:t>
            </a:r>
          </a:p>
          <a:p>
            <a:endParaRPr lang="en-US" dirty="0"/>
          </a:p>
          <a:p>
            <a:r>
              <a:rPr lang="en-US" dirty="0"/>
              <a:t>• That means we have one load balancer that has a target group, and that target group is pointing to the easy two instances in our ASG.</a:t>
            </a:r>
          </a:p>
          <a:p>
            <a:r>
              <a:rPr lang="en-US" dirty="0"/>
              <a:t>And so in this case, our instance is running our application V1 and by doing an in-place </a:t>
            </a:r>
            <a:r>
              <a:rPr lang="en-US" dirty="0" err="1"/>
              <a:t>deployment,for</a:t>
            </a:r>
            <a:r>
              <a:rPr lang="en-US" dirty="0"/>
              <a:t> example, </a:t>
            </a:r>
          </a:p>
          <a:p>
            <a:r>
              <a:rPr lang="en-US" dirty="0"/>
              <a:t>using code deploy, then we'll have the same instance that will be running the version two of our application.</a:t>
            </a:r>
          </a:p>
          <a:p>
            <a:endParaRPr lang="en-US" dirty="0"/>
          </a:p>
          <a:p>
            <a:r>
              <a:rPr lang="en-US" dirty="0"/>
              <a:t>•So in here the instance state has mutated so it's not immutable, has mutated, has changed So the application was stopped.</a:t>
            </a:r>
          </a:p>
          <a:p>
            <a:r>
              <a:rPr lang="en-US" dirty="0"/>
              <a:t>Then the new application files were deployed onto the instance to v2 and the application was started. So this is in place and it has its own implications.</a:t>
            </a:r>
          </a:p>
          <a:p>
            <a:endParaRPr lang="en-US" dirty="0"/>
          </a:p>
          <a:p>
            <a:endParaRPr lang="en-US" dirty="0"/>
          </a:p>
          <a:p>
            <a:r>
              <a:rPr lang="en-US" dirty="0"/>
              <a:t>• Then we have rolling.</a:t>
            </a:r>
          </a:p>
        </p:txBody>
      </p:sp>
      <p:sp>
        <p:nvSpPr>
          <p:cNvPr id="4" name="Slide Number Placeholder 3"/>
          <p:cNvSpPr>
            <a:spLocks noGrp="1"/>
          </p:cNvSpPr>
          <p:nvPr>
            <p:ph type="sldNum" sz="quarter" idx="5"/>
          </p:nvPr>
        </p:nvSpPr>
        <p:spPr/>
        <p:txBody>
          <a:bodyPr/>
          <a:lstStyle/>
          <a:p>
            <a:fld id="{5A01C38D-F26D-4167-83EF-8774BC62D548}" type="slidenum">
              <a:rPr lang="en-US" smtClean="0"/>
              <a:t>18</a:t>
            </a:fld>
            <a:endParaRPr lang="en-US"/>
          </a:p>
        </p:txBody>
      </p:sp>
    </p:spTree>
    <p:extLst>
      <p:ext uri="{BB962C8B-B14F-4D97-AF65-F5344CB8AC3E}">
        <p14:creationId xmlns:p14="http://schemas.microsoft.com/office/powerpoint/2010/main" val="343979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rolling means that we have one load balancer, one target group, one ASG.</a:t>
            </a:r>
          </a:p>
          <a:p>
            <a:pPr marL="171450" indent="-171450">
              <a:buFont typeface="Arial" panose="020B0604020202020204" pitchFamily="34" charset="0"/>
              <a:buChar char="•"/>
            </a:pPr>
            <a:r>
              <a:rPr lang="en-US" dirty="0"/>
              <a:t>But instead of directly updating each instance, we're going to create a new instance that will have the V 2 on it.</a:t>
            </a:r>
          </a:p>
          <a:p>
            <a:pPr marL="171450" indent="-171450">
              <a:buFont typeface="Arial" panose="020B0604020202020204" pitchFamily="34" charset="0"/>
              <a:buChar char="•"/>
            </a:pPr>
            <a:r>
              <a:rPr lang="en-US" dirty="0"/>
              <a:t>And then once the instance is running and operational, then the first instance running V1 is going to disappear.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 this is a kind of a rolling update .</a:t>
            </a:r>
          </a:p>
          <a:p>
            <a:pPr marL="171450" indent="-171450">
              <a:buFont typeface="Arial" panose="020B0604020202020204" pitchFamily="34" charset="0"/>
              <a:buChar char="•"/>
            </a:pPr>
            <a:r>
              <a:rPr lang="en-US" dirty="0"/>
              <a:t>So with this strategy, as we can see here, we are serving version one and version two at the same time.</a:t>
            </a:r>
          </a:p>
          <a:p>
            <a:endParaRPr lang="en-US" dirty="0"/>
          </a:p>
          <a:p>
            <a:r>
              <a:rPr lang="en-US" dirty="0"/>
              <a:t>•Then we have replace.</a:t>
            </a:r>
          </a:p>
        </p:txBody>
      </p:sp>
      <p:sp>
        <p:nvSpPr>
          <p:cNvPr id="4" name="Slide Number Placeholder 3"/>
          <p:cNvSpPr>
            <a:spLocks noGrp="1"/>
          </p:cNvSpPr>
          <p:nvPr>
            <p:ph type="sldNum" sz="quarter" idx="5"/>
          </p:nvPr>
        </p:nvSpPr>
        <p:spPr/>
        <p:txBody>
          <a:bodyPr/>
          <a:lstStyle/>
          <a:p>
            <a:fld id="{5A01C38D-F26D-4167-83EF-8774BC62D548}" type="slidenum">
              <a:rPr lang="en-US" smtClean="0"/>
              <a:t>19</a:t>
            </a:fld>
            <a:endParaRPr lang="en-US"/>
          </a:p>
        </p:txBody>
      </p:sp>
    </p:spTree>
    <p:extLst>
      <p:ext uri="{BB962C8B-B14F-4D97-AF65-F5344CB8AC3E}">
        <p14:creationId xmlns:p14="http://schemas.microsoft.com/office/powerpoint/2010/main" val="154255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Agenda</a:t>
            </a:r>
          </a:p>
          <a:p>
            <a:pPr marL="171450" indent="-171450">
              <a:buFont typeface="Arial" panose="020B0604020202020204" pitchFamily="34" charset="0"/>
              <a:buChar char="•"/>
            </a:pPr>
            <a:r>
              <a:rPr lang="en-US" dirty="0"/>
              <a:t>CI CD Pipeline</a:t>
            </a:r>
          </a:p>
          <a:p>
            <a:pPr marL="171450" indent="-171450">
              <a:buFont typeface="Arial" panose="020B0604020202020204" pitchFamily="34" charset="0"/>
              <a:buChar char="•"/>
            </a:pPr>
            <a:r>
              <a:rPr lang="en-US" dirty="0"/>
              <a:t>Git</a:t>
            </a:r>
          </a:p>
          <a:p>
            <a:pPr marL="171450" indent="-171450">
              <a:buFont typeface="Arial" panose="020B0604020202020204" pitchFamily="34" charset="0"/>
              <a:buChar char="•"/>
            </a:pPr>
            <a:r>
              <a:rPr lang="en-US" dirty="0"/>
              <a:t>Linux</a:t>
            </a:r>
          </a:p>
          <a:p>
            <a:pPr marL="171450" indent="-171450">
              <a:buFont typeface="Arial" panose="020B0604020202020204" pitchFamily="34" charset="0"/>
              <a:buChar char="•"/>
            </a:pPr>
            <a:r>
              <a:rPr lang="en-US" dirty="0"/>
              <a:t>DevOps</a:t>
            </a:r>
          </a:p>
          <a:p>
            <a:pPr marL="171450" indent="-171450">
              <a:buFont typeface="Arial" panose="020B0604020202020204" pitchFamily="34" charset="0"/>
              <a:buChar char="•"/>
            </a:pPr>
            <a:r>
              <a:rPr lang="en-US" dirty="0"/>
              <a:t>Cloud and related topics </a:t>
            </a:r>
          </a:p>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2</a:t>
            </a:fld>
            <a:endParaRPr lang="en-US"/>
          </a:p>
        </p:txBody>
      </p:sp>
    </p:spTree>
    <p:extLst>
      <p:ext uri="{BB962C8B-B14F-4D97-AF65-F5344CB8AC3E}">
        <p14:creationId xmlns:p14="http://schemas.microsoft.com/office/powerpoint/2010/main" val="2664611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replace means we have one load balancer that is pointing to one target group and that has an auto scaling and has an instance running V one.</a:t>
            </a:r>
          </a:p>
          <a:p>
            <a:pPr marL="171450" indent="-171450">
              <a:buFont typeface="Arial" panose="020B0604020202020204" pitchFamily="34" charset="0"/>
              <a:buChar char="•"/>
            </a:pPr>
            <a:r>
              <a:rPr lang="en-US" dirty="0"/>
              <a:t>And what we do is that we create a new auto scaling group altogether with a new launch configuration or launch templates, and that will have a new instance</a:t>
            </a:r>
          </a:p>
          <a:p>
            <a:pPr marL="171450" indent="-171450">
              <a:buFont typeface="Arial" panose="020B0604020202020204" pitchFamily="34" charset="0"/>
              <a:buChar char="•"/>
            </a:pPr>
            <a:r>
              <a:rPr lang="en-US" dirty="0"/>
              <a:t>in there running the V2 application.</a:t>
            </a:r>
          </a:p>
          <a:p>
            <a:pPr marL="171450" indent="-171450">
              <a:buFont typeface="Arial" panose="020B0604020202020204" pitchFamily="34" charset="0"/>
              <a:buChar char="•"/>
            </a:pPr>
            <a:r>
              <a:rPr lang="en-US" dirty="0"/>
              <a:t>So at some point the ALB, we will be pointing to both auto scaling groups and then when we're done, we will terminate the first auto scaling group and </a:t>
            </a:r>
          </a:p>
          <a:p>
            <a:pPr marL="171450" indent="-171450">
              <a:buFont typeface="Arial" panose="020B0604020202020204" pitchFamily="34" charset="0"/>
              <a:buChar char="•"/>
            </a:pPr>
            <a:r>
              <a:rPr lang="en-US" dirty="0"/>
              <a:t>replace it altogether.</a:t>
            </a:r>
          </a:p>
          <a:p>
            <a:endParaRPr lang="en-US" dirty="0"/>
          </a:p>
          <a:p>
            <a:r>
              <a:rPr lang="en-US" dirty="0"/>
              <a:t>• And finally, we have blue green.</a:t>
            </a:r>
          </a:p>
        </p:txBody>
      </p:sp>
      <p:sp>
        <p:nvSpPr>
          <p:cNvPr id="4" name="Slide Number Placeholder 3"/>
          <p:cNvSpPr>
            <a:spLocks noGrp="1"/>
          </p:cNvSpPr>
          <p:nvPr>
            <p:ph type="sldNum" sz="quarter" idx="5"/>
          </p:nvPr>
        </p:nvSpPr>
        <p:spPr/>
        <p:txBody>
          <a:bodyPr/>
          <a:lstStyle/>
          <a:p>
            <a:fld id="{5A01C38D-F26D-4167-83EF-8774BC62D548}" type="slidenum">
              <a:rPr lang="en-US" smtClean="0"/>
              <a:t>20</a:t>
            </a:fld>
            <a:endParaRPr lang="en-US"/>
          </a:p>
        </p:txBody>
      </p:sp>
    </p:spTree>
    <p:extLst>
      <p:ext uri="{BB962C8B-B14F-4D97-AF65-F5344CB8AC3E}">
        <p14:creationId xmlns:p14="http://schemas.microsoft.com/office/powerpoint/2010/main" val="229141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 in this case, we have two little dinosaurs.</a:t>
            </a:r>
          </a:p>
          <a:p>
            <a:pPr marL="171450" indent="-171450">
              <a:buFont typeface="Arial" panose="020B0604020202020204" pitchFamily="34" charset="0"/>
              <a:buChar char="•"/>
            </a:pPr>
            <a:r>
              <a:rPr lang="en-US" dirty="0"/>
              <a:t>So we have our first application stacking here and we create another entirely new application stack in which we have a new application of the </a:t>
            </a:r>
          </a:p>
          <a:p>
            <a:pPr marL="171450" indent="-171450">
              <a:buFont typeface="Arial" panose="020B0604020202020204" pitchFamily="34" charset="0"/>
              <a:buChar char="•"/>
            </a:pPr>
            <a:r>
              <a:rPr lang="en-US" dirty="0"/>
              <a:t>application and we'll be running version two in our scanning group.</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What will happen is that here we are more free to use something like Route S3 to have a simple record or a weighted record and maybe direct a little bit of </a:t>
            </a:r>
          </a:p>
          <a:p>
            <a:pPr marL="171450" indent="-171450">
              <a:buFont typeface="Arial" panose="020B0604020202020204" pitchFamily="34" charset="0"/>
              <a:buChar char="•"/>
            </a:pPr>
            <a:r>
              <a:rPr lang="en-US" dirty="0"/>
              <a:t>traffic to our version two to see how it performs before we switch the entire traffic all over to the version two application.</a:t>
            </a:r>
          </a:p>
          <a:p>
            <a:pPr marL="171450" indent="-171450">
              <a:buFont typeface="Arial" panose="020B0604020202020204" pitchFamily="34" charset="0"/>
              <a:buChar char="•"/>
            </a:pPr>
            <a:r>
              <a:rPr lang="en-US" dirty="0"/>
              <a:t>And something to be very conscious of when you do have this kind of architecture is that because we are creating a new application , it cannot receive all the </a:t>
            </a:r>
          </a:p>
          <a:p>
            <a:pPr marL="171450" indent="-171450">
              <a:buFont typeface="Arial" panose="020B0604020202020204" pitchFamily="34" charset="0"/>
              <a:buChar char="•"/>
            </a:pPr>
            <a:r>
              <a:rPr lang="en-US" dirty="0"/>
              <a:t>load at once.</a:t>
            </a:r>
          </a:p>
        </p:txBody>
      </p:sp>
      <p:sp>
        <p:nvSpPr>
          <p:cNvPr id="4" name="Slide Number Placeholder 3"/>
          <p:cNvSpPr>
            <a:spLocks noGrp="1"/>
          </p:cNvSpPr>
          <p:nvPr>
            <p:ph type="sldNum" sz="quarter" idx="5"/>
          </p:nvPr>
        </p:nvSpPr>
        <p:spPr/>
        <p:txBody>
          <a:bodyPr/>
          <a:lstStyle/>
          <a:p>
            <a:fld id="{5A01C38D-F26D-4167-83EF-8774BC62D548}" type="slidenum">
              <a:rPr lang="en-US" smtClean="0"/>
              <a:t>21</a:t>
            </a:fld>
            <a:endParaRPr lang="en-US"/>
          </a:p>
        </p:txBody>
      </p:sp>
    </p:spTree>
    <p:extLst>
      <p:ext uri="{BB962C8B-B14F-4D97-AF65-F5344CB8AC3E}">
        <p14:creationId xmlns:p14="http://schemas.microsoft.com/office/powerpoint/2010/main" val="1322723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01C38D-F26D-4167-83EF-8774BC62D548}" type="slidenum">
              <a:rPr lang="en-US" smtClean="0"/>
              <a:t>22</a:t>
            </a:fld>
            <a:endParaRPr lang="en-US"/>
          </a:p>
        </p:txBody>
      </p:sp>
    </p:spTree>
    <p:extLst>
      <p:ext uri="{BB962C8B-B14F-4D97-AF65-F5344CB8AC3E}">
        <p14:creationId xmlns:p14="http://schemas.microsoft.com/office/powerpoint/2010/main" val="160249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400549"/>
            <a:ext cx="5619307" cy="3818417"/>
          </a:xfrm>
        </p:spPr>
        <p:txBody>
          <a:bodyPr/>
          <a:lstStyle/>
          <a:p>
            <a:pPr marL="228600" indent="-228600">
              <a:buFont typeface="+mj-lt"/>
              <a:buAutoNum type="arabicPeriod"/>
            </a:pPr>
            <a:r>
              <a:rPr lang="en-US" dirty="0"/>
              <a:t>Data-driven decision making is the process of collecting data based on your company’s key performance indicators (KPIs) and transforming that data into actionable insights.</a:t>
            </a:r>
          </a:p>
          <a:p>
            <a:pPr marL="228600" indent="-228600">
              <a:buFont typeface="+mj-lt"/>
              <a:buAutoNum type="arabicPeriod"/>
            </a:pPr>
            <a:endParaRPr lang="en-US" dirty="0"/>
          </a:p>
          <a:p>
            <a:pPr marL="228600" indent="-228600">
              <a:buFont typeface="+mj-lt"/>
              <a:buAutoNum type="arabicPeriod"/>
            </a:pPr>
            <a:r>
              <a:rPr lang="en-US" dirty="0"/>
              <a:t>Essentially, being data-driven means that you try to make decisions without bias or emotion. As a result, you can ensure that your company’s goals and roadmap are based on evidence and the patterns you’ve extracted from it, rather than what you like or dislike.</a:t>
            </a:r>
          </a:p>
          <a:p>
            <a:pPr marL="228600" indent="-228600">
              <a:buFont typeface="+mj-lt"/>
              <a:buAutoNum type="arabicPeriod"/>
            </a:pPr>
            <a:endParaRPr lang="en-US" dirty="0"/>
          </a:p>
          <a:p>
            <a:pPr marL="228600" indent="-228600">
              <a:buFont typeface="+mj-lt"/>
              <a:buAutoNum type="arabicPeriod"/>
            </a:pPr>
            <a:r>
              <a:rPr lang="en-US" dirty="0"/>
              <a:t>Some decisions we can make with support from data include:</a:t>
            </a:r>
          </a:p>
          <a:p>
            <a:pPr marL="228600" indent="-228600">
              <a:buFont typeface="Arial" panose="020B0604020202020204" pitchFamily="34" charset="0"/>
              <a:buChar char="•"/>
            </a:pPr>
            <a:r>
              <a:rPr lang="en-US" dirty="0"/>
              <a:t>How to drive profits and sales</a:t>
            </a:r>
          </a:p>
          <a:p>
            <a:pPr marL="228600" indent="-228600">
              <a:buFont typeface="Arial" panose="020B0604020202020204" pitchFamily="34" charset="0"/>
              <a:buChar char="•"/>
            </a:pPr>
            <a:r>
              <a:rPr lang="en-US" dirty="0"/>
              <a:t>establish good management behavior</a:t>
            </a:r>
          </a:p>
          <a:p>
            <a:pPr marL="228600" indent="-228600">
              <a:buFont typeface="Arial" panose="020B0604020202020204" pitchFamily="34" charset="0"/>
              <a:buChar char="•"/>
            </a:pPr>
            <a:r>
              <a:rPr lang="en-US" dirty="0"/>
              <a:t>optimize operations</a:t>
            </a:r>
          </a:p>
          <a:p>
            <a:pPr marL="228600" indent="-228600">
              <a:buFont typeface="Arial" panose="020B0604020202020204" pitchFamily="34" charset="0"/>
              <a:buChar char="•"/>
            </a:pPr>
            <a:r>
              <a:rPr lang="en-US" dirty="0"/>
              <a:t>How to improve team performance</a:t>
            </a:r>
          </a:p>
          <a:p>
            <a:endParaRPr lang="en-US" dirty="0"/>
          </a:p>
          <a:p>
            <a:r>
              <a:rPr lang="en-US" dirty="0"/>
              <a:t>4.   Know your Vision</a:t>
            </a:r>
          </a:p>
          <a:p>
            <a:r>
              <a:rPr lang="en-US" dirty="0"/>
              <a:t>• Find Data Sources</a:t>
            </a:r>
          </a:p>
          <a:p>
            <a:r>
              <a:rPr lang="en-US" dirty="0"/>
              <a:t>• Organize your data</a:t>
            </a:r>
          </a:p>
          <a:p>
            <a:r>
              <a:rPr lang="en-US" dirty="0"/>
              <a:t>• Perform Data Analysis</a:t>
            </a:r>
          </a:p>
          <a:p>
            <a:r>
              <a:rPr lang="en-US" dirty="0"/>
              <a:t>• Draw Conclusions</a:t>
            </a:r>
          </a:p>
        </p:txBody>
      </p:sp>
      <p:sp>
        <p:nvSpPr>
          <p:cNvPr id="4" name="Slide Number Placeholder 3"/>
          <p:cNvSpPr>
            <a:spLocks noGrp="1"/>
          </p:cNvSpPr>
          <p:nvPr>
            <p:ph type="sldNum" sz="quarter" idx="5"/>
          </p:nvPr>
        </p:nvSpPr>
        <p:spPr/>
        <p:txBody>
          <a:bodyPr/>
          <a:lstStyle/>
          <a:p>
            <a:fld id="{5A01C38D-F26D-4167-83EF-8774BC62D548}" type="slidenum">
              <a:rPr lang="en-US" smtClean="0"/>
              <a:t>23</a:t>
            </a:fld>
            <a:endParaRPr lang="en-US"/>
          </a:p>
        </p:txBody>
      </p:sp>
    </p:spTree>
    <p:extLst>
      <p:ext uri="{BB962C8B-B14F-4D97-AF65-F5344CB8AC3E}">
        <p14:creationId xmlns:p14="http://schemas.microsoft.com/office/powerpoint/2010/main" val="4056583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01C38D-F26D-4167-83EF-8774BC62D548}" type="slidenum">
              <a:rPr lang="en-US" smtClean="0"/>
              <a:t>24</a:t>
            </a:fld>
            <a:endParaRPr lang="en-US"/>
          </a:p>
        </p:txBody>
      </p:sp>
    </p:spTree>
    <p:extLst>
      <p:ext uri="{BB962C8B-B14F-4D97-AF65-F5344CB8AC3E}">
        <p14:creationId xmlns:p14="http://schemas.microsoft.com/office/powerpoint/2010/main" val="127309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328754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38222" y="4400549"/>
            <a:ext cx="6517759" cy="4284663"/>
          </a:xfrm>
        </p:spPr>
        <p:txBody>
          <a:bodyPr/>
          <a:lstStyle/>
          <a:p>
            <a:endParaRPr lang="en-US" dirty="0"/>
          </a:p>
          <a:p>
            <a:r>
              <a:rPr lang="en-US" dirty="0"/>
              <a:t>### CI CD</a:t>
            </a:r>
          </a:p>
          <a:p>
            <a:pPr marL="171450" indent="-171450">
              <a:buFont typeface="Arial" panose="020B0604020202020204" pitchFamily="34" charset="0"/>
              <a:buChar char="•"/>
            </a:pPr>
            <a:r>
              <a:rPr lang="en-US" dirty="0"/>
              <a:t>First start with, what is CI CD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CI CD stands for continuous integration and then continuous delivery ,So let's start with continuous integration.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 the way it works that developers push the code to a code repository, often it could be GitHub or could commit or Bitbucket whatever we want.</a:t>
            </a:r>
          </a:p>
          <a:p>
            <a:pPr marL="171450" indent="-171450">
              <a:buFont typeface="Arial" panose="020B0604020202020204" pitchFamily="34" charset="0"/>
              <a:buChar char="•"/>
            </a:pPr>
            <a:r>
              <a:rPr lang="en-US" dirty="0"/>
              <a:t>And so as we can see, we push the code as often as possible, and then as soon as the code is pushed,</a:t>
            </a:r>
          </a:p>
          <a:p>
            <a:pPr marL="171450" indent="-171450">
              <a:buFont typeface="Arial" panose="020B0604020202020204" pitchFamily="34" charset="0"/>
              <a:buChar char="•"/>
            </a:pPr>
            <a:r>
              <a:rPr lang="en-US" dirty="0"/>
              <a:t>there will be a testing or a build server that checks the code as soon as it pushed.</a:t>
            </a:r>
          </a:p>
          <a:p>
            <a:pPr marL="171450" indent="-171450">
              <a:buFont typeface="Arial" panose="020B0604020202020204" pitchFamily="34" charset="0"/>
              <a:buChar char="•"/>
            </a:pPr>
            <a:r>
              <a:rPr lang="en-US" dirty="0"/>
              <a:t>And so the reason we do this is that we want to make sure that the code can be built and is tested correctly.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 Why do we do this?</a:t>
            </a:r>
          </a:p>
          <a:p>
            <a:pPr marL="171450" indent="-171450">
              <a:buFont typeface="Arial" panose="020B0604020202020204" pitchFamily="34" charset="0"/>
              <a:buChar char="•"/>
            </a:pPr>
            <a:r>
              <a:rPr lang="en-US" dirty="0"/>
              <a:t>Because then the developer will get feedback about the test and checks that have passed and failed.</a:t>
            </a:r>
          </a:p>
          <a:p>
            <a:pPr marL="171450" indent="-171450">
              <a:buFont typeface="Arial" panose="020B0604020202020204" pitchFamily="34" charset="0"/>
              <a:buChar char="•"/>
            </a:pPr>
            <a:r>
              <a:rPr lang="en-US" dirty="0"/>
              <a:t>And so therefore we can improve our code and we can find bugs early and fix them bugs very early as well.</a:t>
            </a:r>
          </a:p>
          <a:p>
            <a:pPr marL="171450" indent="-171450">
              <a:buFont typeface="Arial" panose="020B0604020202020204" pitchFamily="34" charset="0"/>
              <a:buChar char="•"/>
            </a:pPr>
            <a:r>
              <a:rPr lang="en-US" dirty="0"/>
              <a:t>So this way we can deliver code faster as it is tested continuously and then deploy often.</a:t>
            </a:r>
          </a:p>
          <a:p>
            <a:pPr marL="171450" indent="-171450">
              <a:buFont typeface="Arial" panose="020B0604020202020204" pitchFamily="34" charset="0"/>
              <a:buChar char="•"/>
            </a:pPr>
            <a:r>
              <a:rPr lang="en-US" dirty="0"/>
              <a:t>developer just need to push the code to a code repository and then the build server will do the heavy job for them testing the code, building it, </a:t>
            </a:r>
          </a:p>
          <a:p>
            <a:pPr marL="171450" indent="-171450">
              <a:buFont typeface="Arial" panose="020B0604020202020204" pitchFamily="34" charset="0"/>
              <a:buChar char="•"/>
            </a:pPr>
            <a:r>
              <a:rPr lang="en-US" dirty="0"/>
              <a:t>and maybe even notifying the developer of how it went. ,So continuous integration is the first step in CI CD</a:t>
            </a:r>
          </a:p>
        </p:txBody>
      </p:sp>
      <p:sp>
        <p:nvSpPr>
          <p:cNvPr id="4" name="Slide Number Placeholder 3"/>
          <p:cNvSpPr>
            <a:spLocks noGrp="1"/>
          </p:cNvSpPr>
          <p:nvPr>
            <p:ph type="sldNum" sz="quarter" idx="5"/>
          </p:nvPr>
        </p:nvSpPr>
        <p:spPr/>
        <p:txBody>
          <a:bodyPr/>
          <a:lstStyle/>
          <a:p>
            <a:fld id="{5A01C38D-F26D-4167-83EF-8774BC62D548}" type="slidenum">
              <a:rPr lang="en-US" smtClean="0"/>
              <a:t>3</a:t>
            </a:fld>
            <a:endParaRPr lang="en-US"/>
          </a:p>
        </p:txBody>
      </p:sp>
    </p:spTree>
    <p:extLst>
      <p:ext uri="{BB962C8B-B14F-4D97-AF65-F5344CB8AC3E}">
        <p14:creationId xmlns:p14="http://schemas.microsoft.com/office/powerpoint/2010/main" val="611568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 Now we have continuous delivery, so we want to make sure that whenever our software is built, it can be released reliably whenever we need.</a:t>
            </a:r>
          </a:p>
          <a:p>
            <a:pPr marL="171450" indent="-171450">
              <a:buFont typeface="Arial" panose="020B0604020202020204" pitchFamily="34" charset="0"/>
              <a:buChar char="•"/>
            </a:pPr>
            <a:r>
              <a:rPr lang="en-US" dirty="0"/>
              <a:t>And we want to make sure that the deployments happen very often and are quick because we want to move away from doing one release every three months to doing </a:t>
            </a:r>
          </a:p>
          <a:p>
            <a:pPr marL="171450" indent="-171450">
              <a:buFont typeface="Arial" panose="020B0604020202020204" pitchFamily="34" charset="0"/>
              <a:buChar char="•"/>
            </a:pPr>
            <a:r>
              <a:rPr lang="en-US" dirty="0"/>
              <a:t>five releases a day, and that you can only do five releases a day if you have something called continuous delivery.</a:t>
            </a:r>
          </a:p>
          <a:p>
            <a:pPr marL="171450" indent="-171450">
              <a:buFont typeface="Arial" panose="020B0604020202020204" pitchFamily="34" charset="0"/>
              <a:buChar char="•"/>
            </a:pPr>
            <a:r>
              <a:rPr lang="en-US" dirty="0"/>
              <a:t>So that means that the deployment will be fully automated., So we could use technology such as </a:t>
            </a:r>
            <a:r>
              <a:rPr lang="en-US" dirty="0" err="1"/>
              <a:t>codedeploy</a:t>
            </a:r>
            <a:r>
              <a:rPr lang="en-US" dirty="0"/>
              <a:t>, Jenkins, Spinnaker, etc., etc..</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 what does a continuous delivery pipeline look like?</a:t>
            </a:r>
          </a:p>
          <a:p>
            <a:pPr marL="171450" indent="-171450">
              <a:buFont typeface="Arial" panose="020B0604020202020204" pitchFamily="34" charset="0"/>
              <a:buChar char="•"/>
            </a:pPr>
            <a:r>
              <a:rPr lang="en-US" dirty="0"/>
              <a:t>Well, we have our happy developer and it pushes code often and then the build server will get the code, build it and test it.</a:t>
            </a:r>
          </a:p>
          <a:p>
            <a:pPr marL="171450" indent="-171450">
              <a:buFont typeface="Arial" panose="020B0604020202020204" pitchFamily="34" charset="0"/>
              <a:buChar char="•"/>
            </a:pPr>
            <a:r>
              <a:rPr lang="en-US" dirty="0"/>
              <a:t>And then the deployment server after the build server is done, will get the build outputs and say, okay, I want to deploy this new version to my application </a:t>
            </a:r>
          </a:p>
          <a:p>
            <a:pPr marL="171450" indent="-171450">
              <a:buFont typeface="Arial" panose="020B0604020202020204" pitchFamily="34" charset="0"/>
              <a:buChar char="•"/>
            </a:pPr>
            <a:r>
              <a:rPr lang="en-US" dirty="0"/>
              <a:t>server so that they go from Version 1 to V2 at a high level.</a:t>
            </a:r>
          </a:p>
          <a:p>
            <a:pPr marL="171450" indent="-171450">
              <a:buFont typeface="Arial" panose="020B0604020202020204" pitchFamily="34" charset="0"/>
              <a:buChar char="•"/>
            </a:pPr>
            <a:r>
              <a:rPr lang="en-US" dirty="0"/>
              <a:t>So this is the idea behind continuous delivery.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 so now let's go back to </a:t>
            </a:r>
          </a:p>
        </p:txBody>
      </p:sp>
      <p:sp>
        <p:nvSpPr>
          <p:cNvPr id="4" name="Slide Number Placeholder 3"/>
          <p:cNvSpPr>
            <a:spLocks noGrp="1"/>
          </p:cNvSpPr>
          <p:nvPr>
            <p:ph type="sldNum" sz="quarter" idx="5"/>
          </p:nvPr>
        </p:nvSpPr>
        <p:spPr/>
        <p:txBody>
          <a:bodyPr/>
          <a:lstStyle/>
          <a:p>
            <a:fld id="{5A01C38D-F26D-4167-83EF-8774BC62D548}" type="slidenum">
              <a:rPr lang="en-US" smtClean="0"/>
              <a:t>4</a:t>
            </a:fld>
            <a:endParaRPr lang="en-US"/>
          </a:p>
        </p:txBody>
      </p:sp>
    </p:spTree>
    <p:extLst>
      <p:ext uri="{BB962C8B-B14F-4D97-AF65-F5344CB8AC3E}">
        <p14:creationId xmlns:p14="http://schemas.microsoft.com/office/powerpoint/2010/main" val="3687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What is the CICD stack looking for in </a:t>
            </a:r>
            <a:r>
              <a:rPr lang="en-US" dirty="0" err="1"/>
              <a:t>aws</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These are the steps we can do in our CICD.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have code build, test, deploy and provision.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 for code, we would use a device </a:t>
            </a:r>
            <a:r>
              <a:rPr lang="en-US" dirty="0" err="1"/>
              <a:t>aws</a:t>
            </a:r>
            <a:r>
              <a:rPr lang="en-US" dirty="0"/>
              <a:t> code commit or GitHub or a third party repository.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Then for building and testing, we would use a code build or Jenkins CI or any third party CI servers.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for deploying and provisioning beanstalk or provisioning infrastructure with cloud formation, And for deployment especially, we would use code deploy.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finally to orchestrate everything we would use a AWS code pipeline.</a:t>
            </a:r>
          </a:p>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5</a:t>
            </a:fld>
            <a:endParaRPr lang="en-US"/>
          </a:p>
        </p:txBody>
      </p:sp>
    </p:spTree>
    <p:extLst>
      <p:ext uri="{BB962C8B-B14F-4D97-AF65-F5344CB8AC3E}">
        <p14:creationId xmlns:p14="http://schemas.microsoft.com/office/powerpoint/2010/main" val="194497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GIT</a:t>
            </a:r>
          </a:p>
          <a:p>
            <a:r>
              <a:rPr lang="en-US" dirty="0"/>
              <a:t>Git is a one of popular </a:t>
            </a:r>
            <a:r>
              <a:rPr lang="en-US" dirty="0" err="1"/>
              <a:t>vesion</a:t>
            </a:r>
            <a:r>
              <a:rPr lang="en-US" dirty="0"/>
              <a:t> control system </a:t>
            </a:r>
          </a:p>
          <a:p>
            <a:pPr marL="228600" indent="-228600">
              <a:buAutoNum type="arabicPeriod"/>
            </a:pPr>
            <a:r>
              <a:rPr lang="en-US" dirty="0"/>
              <a:t>version control is the ability to understand the various changes that happen to the code over time, and possibly for rollback.</a:t>
            </a:r>
          </a:p>
          <a:p>
            <a:pPr marL="228600" indent="-228600">
              <a:buAutoNum type="arabicPeriod"/>
            </a:pPr>
            <a:endParaRPr lang="en-US" dirty="0"/>
          </a:p>
          <a:p>
            <a:r>
              <a:rPr lang="en-US" dirty="0"/>
              <a:t>2. And so all of these can be enabled using a version control system and a very popular one is called git</a:t>
            </a:r>
          </a:p>
          <a:p>
            <a:r>
              <a:rPr lang="en-US" dirty="0"/>
              <a:t> </a:t>
            </a:r>
          </a:p>
          <a:p>
            <a:r>
              <a:rPr lang="en-US" dirty="0"/>
              <a:t>   A git repository can live on one's machine, but it can also live in a central online repository.</a:t>
            </a:r>
          </a:p>
          <a:p>
            <a:endParaRPr lang="en-US" dirty="0"/>
          </a:p>
          <a:p>
            <a:r>
              <a:rPr lang="en-US" dirty="0"/>
              <a:t>3. And so this repository can be GitHub  or a AWS code commits the benefits of using a central online repository for our git.</a:t>
            </a:r>
          </a:p>
          <a:p>
            <a:endParaRPr lang="en-US" dirty="0"/>
          </a:p>
          <a:p>
            <a:r>
              <a:rPr lang="en-US" dirty="0"/>
              <a:t>4. It means that we can collaborate with other developers and you can make sure that the code is backed up somewhere and to make sure it's fully viewable, </a:t>
            </a:r>
          </a:p>
          <a:p>
            <a:r>
              <a:rPr lang="en-US" dirty="0"/>
              <a:t>auditable and we can roll back at any point of time.</a:t>
            </a:r>
          </a:p>
        </p:txBody>
      </p:sp>
      <p:sp>
        <p:nvSpPr>
          <p:cNvPr id="4" name="Slide Number Placeholder 3"/>
          <p:cNvSpPr>
            <a:spLocks noGrp="1"/>
          </p:cNvSpPr>
          <p:nvPr>
            <p:ph type="sldNum" sz="quarter" idx="5"/>
          </p:nvPr>
        </p:nvSpPr>
        <p:spPr/>
        <p:txBody>
          <a:bodyPr/>
          <a:lstStyle/>
          <a:p>
            <a:fld id="{5A01C38D-F26D-4167-83EF-8774BC62D548}" type="slidenum">
              <a:rPr lang="en-US" smtClean="0"/>
              <a:t>6</a:t>
            </a:fld>
            <a:endParaRPr lang="en-US"/>
          </a:p>
        </p:txBody>
      </p:sp>
    </p:spTree>
    <p:extLst>
      <p:ext uri="{BB962C8B-B14F-4D97-AF65-F5344CB8AC3E}">
        <p14:creationId xmlns:p14="http://schemas.microsoft.com/office/powerpoint/2010/main" val="3334747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12651" y="4400549"/>
            <a:ext cx="5959549" cy="4148027"/>
          </a:xfrm>
        </p:spPr>
        <p:txBody>
          <a:bodyPr/>
          <a:lstStyle/>
          <a:p>
            <a:r>
              <a:rPr lang="en-US" dirty="0"/>
              <a:t>## Linux</a:t>
            </a:r>
          </a:p>
          <a:p>
            <a:endParaRPr lang="en-US" dirty="0"/>
          </a:p>
          <a:p>
            <a:pPr marL="171450" indent="-171450">
              <a:buFont typeface="Arial" panose="020B0604020202020204" pitchFamily="34" charset="0"/>
              <a:buChar char="•"/>
            </a:pPr>
            <a:r>
              <a:rPr lang="en-US" dirty="0"/>
              <a:t>Linux is highly configurable and depends on a modular design that enables users to customize their own versions of Linux. Depending on the application, </a:t>
            </a:r>
          </a:p>
          <a:p>
            <a:pPr marL="171450" indent="-171450">
              <a:buFont typeface="Arial" panose="020B0604020202020204" pitchFamily="34" charset="0"/>
              <a:buChar char="•"/>
            </a:pPr>
            <a:r>
              <a:rPr lang="en-US" dirty="0"/>
              <a:t>all the super computer which is working on 100% </a:t>
            </a:r>
            <a:r>
              <a:rPr lang="en-US" dirty="0" err="1"/>
              <a:t>linux</a:t>
            </a:r>
            <a:r>
              <a:rPr lang="en-US" dirty="0"/>
              <a:t> and also </a:t>
            </a:r>
            <a:r>
              <a:rPr lang="en-US" dirty="0" err="1"/>
              <a:t>linux</a:t>
            </a:r>
            <a:r>
              <a:rPr lang="en-US" dirty="0"/>
              <a:t> is used in servers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Linux can be optimized for different purposes such as:</a:t>
            </a:r>
          </a:p>
          <a:p>
            <a:pPr marL="171450" indent="-171450">
              <a:buFont typeface="Arial" panose="020B0604020202020204" pitchFamily="34" charset="0"/>
              <a:buChar char="•"/>
            </a:pPr>
            <a:r>
              <a:rPr lang="en-US" dirty="0"/>
              <a:t>networking performance;</a:t>
            </a:r>
          </a:p>
          <a:p>
            <a:pPr marL="171450" indent="-171450">
              <a:buFont typeface="Arial" panose="020B0604020202020204" pitchFamily="34" charset="0"/>
              <a:buChar char="•"/>
            </a:pPr>
            <a:r>
              <a:rPr lang="en-US" dirty="0"/>
              <a:t>computation performance;</a:t>
            </a:r>
          </a:p>
          <a:p>
            <a:pPr marL="171450" indent="-171450">
              <a:buFont typeface="Arial" panose="020B0604020202020204" pitchFamily="34" charset="0"/>
              <a:buChar char="•"/>
            </a:pPr>
            <a:r>
              <a:rPr lang="en-US" dirty="0"/>
              <a:t>deployment on specific hardware platforms; and</a:t>
            </a:r>
          </a:p>
          <a:p>
            <a:pPr marL="171450" indent="-171450">
              <a:buFont typeface="Arial" panose="020B0604020202020204" pitchFamily="34" charset="0"/>
              <a:buChar char="•"/>
            </a:pPr>
            <a:r>
              <a:rPr lang="en-US" dirty="0"/>
              <a:t>deployment on systems with limited memory, storage or computing resources.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Linux distributors:</a:t>
            </a:r>
          </a:p>
          <a:p>
            <a:pPr marL="171450" indent="-171450">
              <a:buFont typeface="Arial" panose="020B0604020202020204" pitchFamily="34" charset="0"/>
              <a:buChar char="•"/>
            </a:pPr>
            <a:r>
              <a:rPr lang="en-US" dirty="0"/>
              <a:t>Linux distributions may be community-developed, like Slackware and Gentoo. </a:t>
            </a:r>
          </a:p>
          <a:p>
            <a:pPr marL="171450" indent="-171450">
              <a:buFont typeface="Arial" panose="020B0604020202020204" pitchFamily="34" charset="0"/>
              <a:buChar char="•"/>
            </a:pPr>
            <a:r>
              <a:rPr lang="en-US" dirty="0"/>
              <a:t>Other distributions are commercial and intended for enterprise use, including Red Hat Enterprise Linux and SUSE Linux Enterprise Server,  it uses 5.14 version of </a:t>
            </a:r>
            <a:r>
              <a:rPr lang="en-US" dirty="0" err="1"/>
              <a:t>linux</a:t>
            </a:r>
            <a:r>
              <a:rPr lang="en-US" dirty="0"/>
              <a:t> kernel and it support multiple hardware platforms. </a:t>
            </a:r>
          </a:p>
          <a:p>
            <a:pPr marL="171450" indent="-171450">
              <a:buFont typeface="Arial" panose="020B0604020202020204" pitchFamily="34" charset="0"/>
              <a:buChar char="•"/>
            </a:pPr>
            <a:r>
              <a:rPr lang="en-US" dirty="0"/>
              <a:t>Many distributions use a combination of community- and corporate-supported development, such as Red Hat's Fedora, openSUSE from SUSE and Ubuntu.</a:t>
            </a:r>
          </a:p>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7</a:t>
            </a:fld>
            <a:endParaRPr lang="en-US"/>
          </a:p>
        </p:txBody>
      </p:sp>
    </p:spTree>
    <p:extLst>
      <p:ext uri="{BB962C8B-B14F-4D97-AF65-F5344CB8AC3E}">
        <p14:creationId xmlns:p14="http://schemas.microsoft.com/office/powerpoint/2010/main" val="423814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44549" y="4400549"/>
            <a:ext cx="6326373" cy="4371311"/>
          </a:xfrm>
        </p:spPr>
        <p:txBody>
          <a:bodyPr/>
          <a:lstStyle/>
          <a:p>
            <a:r>
              <a:rPr lang="en-US" dirty="0"/>
              <a:t>1. What is DevOps?</a:t>
            </a:r>
          </a:p>
          <a:p>
            <a:r>
              <a:rPr lang="en-US" dirty="0"/>
              <a:t>DevOps is a process in which, Modern Software engineering Culture and Practices develop software where the  development and operation teams work hand in hand as one unit, unlike the traditional ways, it is called the Agile Methodology.</a:t>
            </a:r>
          </a:p>
          <a:p>
            <a:endParaRPr lang="en-US" dirty="0"/>
          </a:p>
          <a:p>
            <a:r>
              <a:rPr lang="en-US" dirty="0"/>
              <a:t>•Continuous Integration aims to give rapid feedback so any defect can be identified and corrected immediately,  we will use </a:t>
            </a:r>
            <a:r>
              <a:rPr lang="en-US" dirty="0" err="1"/>
              <a:t>BuildBot</a:t>
            </a:r>
            <a:r>
              <a:rPr lang="en-US" dirty="0"/>
              <a:t>, Travis, Jenkins etc.</a:t>
            </a:r>
          </a:p>
          <a:p>
            <a:endParaRPr lang="en-US" dirty="0"/>
          </a:p>
          <a:p>
            <a:r>
              <a:rPr lang="en-US" dirty="0"/>
              <a:t>•Continuous Testing The test function helps the developer to balance quality and speed. Automated tools are used for testing as it is easier to test continuously than </a:t>
            </a:r>
          </a:p>
          <a:p>
            <a:r>
              <a:rPr lang="en-US" dirty="0"/>
              <a:t> testing a full software. The tool used for testing the software is Selenium.</a:t>
            </a:r>
          </a:p>
          <a:p>
            <a:endParaRPr lang="en-US" dirty="0"/>
          </a:p>
          <a:p>
            <a:r>
              <a:rPr lang="en-US" dirty="0"/>
              <a:t>•Continuous Delivery  It is the ability to do changes like including new features, configuration management, fixes bugs and experiments into production.</a:t>
            </a:r>
          </a:p>
          <a:p>
            <a:endParaRPr lang="en-US" dirty="0"/>
          </a:p>
          <a:p>
            <a:r>
              <a:rPr lang="en-US" dirty="0"/>
              <a:t>•Continuous Deployment The code is automatically deployed to the production environment as it passes through all the test cases</a:t>
            </a:r>
          </a:p>
          <a:p>
            <a:endParaRPr lang="en-US" dirty="0"/>
          </a:p>
          <a:p>
            <a:r>
              <a:rPr lang="en-US" dirty="0"/>
              <a:t>•Continuous Monitoring It is a reporting tool because of which developers and testers understand the performance and availability of their application</a:t>
            </a:r>
          </a:p>
          <a:p>
            <a:endParaRPr lang="en-US" dirty="0"/>
          </a:p>
          <a:p>
            <a:r>
              <a:rPr lang="en-US" dirty="0"/>
              <a:t>•Continuous Business Planning The goal of continuous business planning is to define the results and capabilities of the application</a:t>
            </a:r>
          </a:p>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8</a:t>
            </a:fld>
            <a:endParaRPr lang="en-US"/>
          </a:p>
        </p:txBody>
      </p:sp>
    </p:spTree>
    <p:extLst>
      <p:ext uri="{BB962C8B-B14F-4D97-AF65-F5344CB8AC3E}">
        <p14:creationId xmlns:p14="http://schemas.microsoft.com/office/powerpoint/2010/main" val="391901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5060" y="4380615"/>
            <a:ext cx="6687880" cy="4476306"/>
          </a:xfrm>
        </p:spPr>
        <p:txBody>
          <a:bodyPr/>
          <a:lstStyle/>
          <a:p>
            <a:r>
              <a:rPr lang="en-US" dirty="0"/>
              <a:t>2. What are Microservices?</a:t>
            </a:r>
          </a:p>
          <a:p>
            <a:r>
              <a:rPr lang="en-US" dirty="0"/>
              <a:t>Microservices is an architectural style of developing a complex application by dividing it into smaller modules/microservices. </a:t>
            </a:r>
          </a:p>
          <a:p>
            <a:endParaRPr lang="en-US" dirty="0"/>
          </a:p>
          <a:p>
            <a:r>
              <a:rPr lang="en-US" dirty="0"/>
              <a:t>3. What are Containers?</a:t>
            </a:r>
          </a:p>
          <a:p>
            <a:r>
              <a:rPr lang="en-US" dirty="0"/>
              <a:t>Containers create a virtualization environment that allows us to run multiple applications or operating systems without interrupting each other.</a:t>
            </a:r>
          </a:p>
          <a:p>
            <a:endParaRPr lang="en-US" dirty="0"/>
          </a:p>
          <a:p>
            <a:r>
              <a:rPr lang="en-US" dirty="0"/>
              <a:t>4. Container Orchestration</a:t>
            </a:r>
          </a:p>
          <a:p>
            <a:r>
              <a:rPr lang="en-US" dirty="0"/>
              <a:t>It is Automated, Arrangement, Coordination, and Management of containers and the resources they consume while deploying a multi-container packed application.</a:t>
            </a:r>
          </a:p>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9</a:t>
            </a:fld>
            <a:endParaRPr lang="en-US"/>
          </a:p>
        </p:txBody>
      </p:sp>
    </p:spTree>
    <p:extLst>
      <p:ext uri="{BB962C8B-B14F-4D97-AF65-F5344CB8AC3E}">
        <p14:creationId xmlns:p14="http://schemas.microsoft.com/office/powerpoint/2010/main" val="2954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5/18/2023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asana.com/resources/key-performance-indicator-kpi"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www.xenonstack.com/insights/microservices"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www.docker.com/what-contain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1B434D8-4E07-358B-C77C-4A9FBCC14FEC}"/>
              </a:ext>
            </a:extLst>
          </p:cNvPr>
          <p:cNvSpPr>
            <a:spLocks noGrp="1"/>
          </p:cNvSpPr>
          <p:nvPr>
            <p:ph type="ctrTitle"/>
          </p:nvPr>
        </p:nvSpPr>
        <p:spPr>
          <a:xfrm>
            <a:off x="4005942" y="796472"/>
            <a:ext cx="3773714" cy="858157"/>
          </a:xfrm>
        </p:spPr>
        <p:txBody>
          <a:bodyPr/>
          <a:lstStyle/>
          <a:p>
            <a:r>
              <a:rPr lang="en-US" b="1" i="0" dirty="0">
                <a:effectLst/>
              </a:rPr>
              <a:t>Module 1: C1</a:t>
            </a:r>
            <a:br>
              <a:rPr lang="en-US" b="0" i="0" dirty="0">
                <a:effectLst/>
              </a:rPr>
            </a:br>
            <a:endParaRPr lang="en-US" dirty="0"/>
          </a:p>
        </p:txBody>
      </p:sp>
      <p:sp>
        <p:nvSpPr>
          <p:cNvPr id="14" name="Subtitle 10">
            <a:extLst>
              <a:ext uri="{FF2B5EF4-FFF2-40B4-BE49-F238E27FC236}">
                <a16:creationId xmlns:a16="http://schemas.microsoft.com/office/drawing/2014/main" id="{21A78162-D25A-7B31-4A36-8E97AAADB408}"/>
              </a:ext>
            </a:extLst>
          </p:cNvPr>
          <p:cNvSpPr txBox="1">
            <a:spLocks/>
          </p:cNvSpPr>
          <p:nvPr/>
        </p:nvSpPr>
        <p:spPr>
          <a:xfrm>
            <a:off x="493485" y="4386942"/>
            <a:ext cx="5718629" cy="201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mj-lt"/>
              </a:rPr>
              <a:t>Presented By</a:t>
            </a:r>
          </a:p>
          <a:p>
            <a:pPr marL="0" indent="0">
              <a:buNone/>
            </a:pPr>
            <a:r>
              <a:rPr lang="en-US" b="1" dirty="0">
                <a:latin typeface="+mj-lt"/>
              </a:rPr>
              <a:t>Krishna Mandhane</a:t>
            </a:r>
          </a:p>
          <a:p>
            <a:pPr marL="0" indent="0">
              <a:buNone/>
            </a:pPr>
            <a:r>
              <a:rPr lang="en-US" b="1" dirty="0">
                <a:latin typeface="+mj-lt"/>
              </a:rPr>
              <a:t>Associate Software Engineer Trainee </a:t>
            </a:r>
          </a:p>
          <a:p>
            <a:pPr marL="0" indent="0">
              <a:buNone/>
            </a:pPr>
            <a:r>
              <a:rPr lang="en-US" b="1" dirty="0" err="1">
                <a:latin typeface="+mj-lt"/>
              </a:rPr>
              <a:t>XenonStack</a:t>
            </a:r>
            <a:endParaRPr lang="en-US" b="1" dirty="0">
              <a:latin typeface="+mj-lt"/>
            </a:endParaRPr>
          </a:p>
          <a:p>
            <a:pPr marL="0" indent="0">
              <a:buNone/>
            </a:pPr>
            <a:endParaRPr lang="en-US" b="1" dirty="0">
              <a:latin typeface="+mj-lt"/>
            </a:endParaRPr>
          </a:p>
          <a:p>
            <a:pPr marL="0" indent="0">
              <a:buNone/>
            </a:pPr>
            <a:endParaRPr lang="en-US" b="1" dirty="0">
              <a:latin typeface="+mj-lt"/>
            </a:endParaRP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654F-D763-B789-8D95-8276AE256430}"/>
              </a:ext>
            </a:extLst>
          </p:cNvPr>
          <p:cNvSpPr txBox="1">
            <a:spLocks/>
          </p:cNvSpPr>
          <p:nvPr/>
        </p:nvSpPr>
        <p:spPr>
          <a:xfrm>
            <a:off x="592977" y="501762"/>
            <a:ext cx="10983132" cy="747763"/>
          </a:xfrm>
          <a:prstGeom prst="rect">
            <a:avLst/>
          </a:prstGeom>
        </p:spPr>
        <p:txBody>
          <a:bodyPr>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pPr>
              <a:lnSpc>
                <a:spcPct val="107000"/>
              </a:lnSpc>
              <a:spcBef>
                <a:spcPts val="0"/>
              </a:spcBef>
              <a:spcAft>
                <a:spcPts val="800"/>
              </a:spcAft>
            </a:pPr>
            <a:r>
              <a:rPr lang="en-US" b="1" dirty="0">
                <a:solidFill>
                  <a:srgbClr val="222C3A"/>
                </a:solidFill>
                <a:ea typeface="Times New Roman" panose="02020603050405020304" pitchFamily="18" charset="0"/>
                <a:cs typeface="Times New Roman" panose="02020603050405020304" pitchFamily="18" charset="0"/>
              </a:rPr>
              <a:t>DevOps Key Technologies and Terminologies in its Processes</a:t>
            </a:r>
            <a:endParaRPr lang="en-US" b="1" dirty="0">
              <a:ea typeface="Calibri" panose="020F0502020204030204" pitchFamily="34" charset="0"/>
              <a:cs typeface="Times New Roman" panose="02020603050405020304" pitchFamily="18" charset="0"/>
            </a:endParaRPr>
          </a:p>
        </p:txBody>
      </p:sp>
      <p:sp>
        <p:nvSpPr>
          <p:cNvPr id="5" name="Step 2 Number" descr="Method 2:">
            <a:extLst>
              <a:ext uri="{FF2B5EF4-FFF2-40B4-BE49-F238E27FC236}">
                <a16:creationId xmlns:a16="http://schemas.microsoft.com/office/drawing/2014/main" id="{252CBEB1-349D-AC51-9133-CDEF062CE436}"/>
              </a:ext>
            </a:extLst>
          </p:cNvPr>
          <p:cNvSpPr/>
          <p:nvPr/>
        </p:nvSpPr>
        <p:spPr bwMode="blackWhite">
          <a:xfrm>
            <a:off x="588056" y="165419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Segoe UI Semibold" panose="020B0702040204020203" pitchFamily="34" charset="0"/>
                <a:cs typeface="Segoe UI Semibold" panose="020B0702040204020203" pitchFamily="34" charset="0"/>
              </a:rPr>
              <a:t>4</a:t>
            </a:r>
          </a:p>
        </p:txBody>
      </p:sp>
      <p:sp>
        <p:nvSpPr>
          <p:cNvPr id="6"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F9AAF455-ABF5-817D-FFDF-C05212351BB8}"/>
              </a:ext>
            </a:extLst>
          </p:cNvPr>
          <p:cNvSpPr txBox="1">
            <a:spLocks/>
          </p:cNvSpPr>
          <p:nvPr/>
        </p:nvSpPr>
        <p:spPr>
          <a:xfrm>
            <a:off x="997894" y="1681421"/>
            <a:ext cx="4817891" cy="268737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1600" b="1" dirty="0">
                <a:solidFill>
                  <a:srgbClr val="222C3A"/>
                </a:solidFill>
                <a:effectLst/>
                <a:latin typeface="+mj-lt"/>
                <a:ea typeface="Times New Roman" panose="02020603050405020304" pitchFamily="18" charset="0"/>
                <a:cs typeface="Times New Roman" panose="02020603050405020304" pitchFamily="18" charset="0"/>
              </a:rPr>
              <a:t>What is Container Scheduling?</a:t>
            </a:r>
            <a:endParaRPr lang="en-US" sz="1600" dirty="0">
              <a:effectLst/>
              <a:latin typeface="+mj-l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334960"/>
                </a:solidFill>
                <a:effectLst/>
                <a:latin typeface="+mj-lt"/>
                <a:ea typeface="Times New Roman" panose="02020603050405020304" pitchFamily="18" charset="0"/>
                <a:cs typeface="Times New Roman" panose="02020603050405020304" pitchFamily="18" charset="0"/>
              </a:rPr>
              <a:t>Container Scheduling is one of the key features of container Orchestration . </a:t>
            </a:r>
          </a:p>
          <a:p>
            <a:pPr marL="0" marR="0" indent="0">
              <a:lnSpc>
                <a:spcPct val="107000"/>
              </a:lnSpc>
              <a:spcBef>
                <a:spcPts val="0"/>
              </a:spcBef>
              <a:spcAft>
                <a:spcPts val="0"/>
              </a:spcAft>
              <a:buNone/>
            </a:pPr>
            <a:endParaRPr lang="en-US" sz="1600" dirty="0">
              <a:solidFill>
                <a:srgbClr val="334960"/>
              </a:solidFill>
              <a:latin typeface="+mj-lt"/>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334960"/>
                </a:solidFill>
                <a:effectLst/>
                <a:latin typeface="+mj-lt"/>
                <a:ea typeface="Times New Roman" panose="02020603050405020304" pitchFamily="18" charset="0"/>
                <a:cs typeface="Times New Roman" panose="02020603050405020304" pitchFamily="18" charset="0"/>
              </a:rPr>
              <a:t>Container Scheduling also helps in two important aspects -</a:t>
            </a:r>
            <a:endParaRPr lang="en-US" sz="16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1125"/>
              </a:spcBef>
              <a:spcAft>
                <a:spcPts val="1125"/>
              </a:spcAft>
              <a:tabLst>
                <a:tab pos="457200" algn="l"/>
              </a:tabLst>
            </a:pPr>
            <a:r>
              <a:rPr lang="en-US" sz="1600" b="1" dirty="0">
                <a:solidFill>
                  <a:srgbClr val="394559"/>
                </a:solidFill>
                <a:effectLst/>
                <a:latin typeface="+mj-lt"/>
                <a:ea typeface="Times New Roman" panose="02020603050405020304" pitchFamily="18" charset="0"/>
                <a:cs typeface="Times New Roman" panose="02020603050405020304" pitchFamily="18" charset="0"/>
              </a:rPr>
              <a:t>Auto-Recovery </a:t>
            </a:r>
            <a:r>
              <a:rPr lang="en-US" sz="1600" dirty="0">
                <a:solidFill>
                  <a:srgbClr val="394559"/>
                </a:solidFill>
                <a:effectLst/>
                <a:latin typeface="+mj-lt"/>
                <a:ea typeface="Times New Roman" panose="02020603050405020304" pitchFamily="18" charset="0"/>
                <a:cs typeface="Times New Roman" panose="02020603050405020304" pitchFamily="18" charset="0"/>
              </a:rPr>
              <a:t>.</a:t>
            </a:r>
            <a:endParaRPr lang="en-US" sz="16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1125"/>
              </a:spcBef>
              <a:spcAft>
                <a:spcPts val="1125"/>
              </a:spcAft>
              <a:tabLst>
                <a:tab pos="457200" algn="l"/>
              </a:tabLst>
            </a:pPr>
            <a:r>
              <a:rPr lang="en-US" sz="1600" b="1" dirty="0">
                <a:solidFill>
                  <a:srgbClr val="394559"/>
                </a:solidFill>
                <a:effectLst/>
                <a:latin typeface="+mj-lt"/>
                <a:ea typeface="Times New Roman" panose="02020603050405020304" pitchFamily="18" charset="0"/>
                <a:cs typeface="Times New Roman" panose="02020603050405020304" pitchFamily="18" charset="0"/>
              </a:rPr>
              <a:t>Container Deployments  </a:t>
            </a:r>
            <a:endParaRPr lang="en-US" sz="1600" dirty="0">
              <a:effectLst/>
              <a:latin typeface="+mj-lt"/>
              <a:ea typeface="Calibri" panose="020F0502020204030204" pitchFamily="34" charset="0"/>
              <a:cs typeface="Times New Roman" panose="02020603050405020304" pitchFamily="18" charset="0"/>
            </a:endParaRPr>
          </a:p>
        </p:txBody>
      </p:sp>
      <p:sp>
        <p:nvSpPr>
          <p:cNvPr id="9"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766931B7-94FB-D4B4-A961-FC104FA60695}"/>
              </a:ext>
            </a:extLst>
          </p:cNvPr>
          <p:cNvSpPr txBox="1">
            <a:spLocks/>
          </p:cNvSpPr>
          <p:nvPr/>
        </p:nvSpPr>
        <p:spPr>
          <a:xfrm>
            <a:off x="997894" y="4800696"/>
            <a:ext cx="5378322" cy="293208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1600" b="1" dirty="0">
                <a:solidFill>
                  <a:srgbClr val="222C3A"/>
                </a:solidFill>
                <a:effectLst/>
                <a:latin typeface="+mj-lt"/>
                <a:ea typeface="Times New Roman" panose="02020603050405020304" pitchFamily="18" charset="0"/>
                <a:cs typeface="Times New Roman" panose="02020603050405020304" pitchFamily="18" charset="0"/>
              </a:rPr>
              <a:t>Serverless Computing Architecture</a:t>
            </a:r>
            <a:endParaRPr lang="en-US" sz="1600" dirty="0">
              <a:effectLst/>
              <a:latin typeface="+mj-l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334960"/>
                </a:solidFill>
                <a:effectLst/>
                <a:latin typeface="+mj-lt"/>
                <a:ea typeface="Times New Roman" panose="02020603050405020304" pitchFamily="18" charset="0"/>
                <a:cs typeface="Times New Roman" panose="02020603050405020304" pitchFamily="18" charset="0"/>
              </a:rPr>
              <a:t> </a:t>
            </a:r>
            <a:r>
              <a:rPr lang="en-US" sz="1600" b="1" dirty="0">
                <a:solidFill>
                  <a:srgbClr val="222C3A"/>
                </a:solidFill>
                <a:effectLst/>
                <a:latin typeface="+mj-lt"/>
                <a:ea typeface="Times New Roman" panose="02020603050405020304" pitchFamily="18" charset="0"/>
                <a:cs typeface="Times New Roman" panose="02020603050405020304" pitchFamily="18" charset="0"/>
              </a:rPr>
              <a:t>Serverless Computing </a:t>
            </a:r>
            <a:r>
              <a:rPr lang="en-US" sz="1600" dirty="0">
                <a:solidFill>
                  <a:srgbClr val="334960"/>
                </a:solidFill>
                <a:effectLst/>
                <a:latin typeface="+mj-lt"/>
                <a:ea typeface="Times New Roman" panose="02020603050405020304" pitchFamily="18" charset="0"/>
                <a:cs typeface="Times New Roman" panose="02020603050405020304" pitchFamily="18" charset="0"/>
              </a:rPr>
              <a:t>is simply a building code and runs of applications without thinking about servers. “Serverless” doesn’t mean servers are no longer involved. It means the existence of servers is hidden from developers. </a:t>
            </a:r>
            <a:endParaRPr lang="en-US" sz="1600" dirty="0">
              <a:effectLst/>
              <a:latin typeface="+mj-lt"/>
              <a:ea typeface="Calibri" panose="020F0502020204030204" pitchFamily="34" charset="0"/>
              <a:cs typeface="Times New Roman" panose="02020603050405020304" pitchFamily="18" charset="0"/>
            </a:endParaRPr>
          </a:p>
        </p:txBody>
      </p:sp>
      <p:sp>
        <p:nvSpPr>
          <p:cNvPr id="10" name="Step 2 Number" descr="Method 2:">
            <a:extLst>
              <a:ext uri="{FF2B5EF4-FFF2-40B4-BE49-F238E27FC236}">
                <a16:creationId xmlns:a16="http://schemas.microsoft.com/office/drawing/2014/main" id="{5ABFBC87-38F0-929C-BB97-361619124CBA}"/>
              </a:ext>
            </a:extLst>
          </p:cNvPr>
          <p:cNvSpPr/>
          <p:nvPr/>
        </p:nvSpPr>
        <p:spPr bwMode="blackWhite">
          <a:xfrm>
            <a:off x="588056" y="47734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Segoe UI Semibold" panose="020B0702040204020203" pitchFamily="34" charset="0"/>
                <a:cs typeface="Segoe UI Semibold" panose="020B0702040204020203" pitchFamily="34" charset="0"/>
              </a:rPr>
              <a:t>5</a:t>
            </a:r>
          </a:p>
        </p:txBody>
      </p:sp>
    </p:spTree>
    <p:extLst>
      <p:ext uri="{BB962C8B-B14F-4D97-AF65-F5344CB8AC3E}">
        <p14:creationId xmlns:p14="http://schemas.microsoft.com/office/powerpoint/2010/main" val="396848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a:xfrm>
            <a:off x="604434" y="564928"/>
            <a:ext cx="10983132" cy="747763"/>
          </a:xfrm>
        </p:spPr>
        <p:txBody>
          <a:bodyPr>
            <a:noAutofit/>
          </a:bodyPr>
          <a:lstStyle/>
          <a:p>
            <a:r>
              <a:rPr lang="en-US" b="1" dirty="0"/>
              <a:t>Infrastructure as Code</a:t>
            </a:r>
            <a:br>
              <a:rPr lang="en-US" b="1" dirty="0">
                <a:solidFill>
                  <a:prstClr val="black">
                    <a:lumMod val="75000"/>
                    <a:lumOff val="25000"/>
                  </a:prstClr>
                </a:solidFill>
                <a:cs typeface="Segoe UI Semibold" panose="020B0702040204020203" pitchFamily="34" charset="0"/>
              </a:rPr>
            </a:br>
            <a:endParaRPr lang="en-US" b="1" dirty="0"/>
          </a:p>
        </p:txBody>
      </p:sp>
      <p:sp>
        <p:nvSpPr>
          <p:cNvPr id="6" name="TextBox 5">
            <a:extLst>
              <a:ext uri="{FF2B5EF4-FFF2-40B4-BE49-F238E27FC236}">
                <a16:creationId xmlns:a16="http://schemas.microsoft.com/office/drawing/2014/main" id="{A9A9F31E-684F-60D8-3DC0-615B6887A2DD}"/>
              </a:ext>
            </a:extLst>
          </p:cNvPr>
          <p:cNvSpPr txBox="1"/>
          <p:nvPr/>
        </p:nvSpPr>
        <p:spPr>
          <a:xfrm>
            <a:off x="870857" y="1312691"/>
            <a:ext cx="9245600" cy="4708981"/>
          </a:xfrm>
          <a:prstGeom prst="rect">
            <a:avLst/>
          </a:prstGeom>
          <a:noFill/>
        </p:spPr>
        <p:txBody>
          <a:bodyPr wrap="square">
            <a:spAutoFit/>
          </a:bodyPr>
          <a:lstStyle/>
          <a:p>
            <a:r>
              <a:rPr lang="en-US" sz="2000" dirty="0">
                <a:latin typeface="+mj-lt"/>
              </a:rPr>
              <a:t>• Currently, we have been doing a lot of manual work </a:t>
            </a:r>
          </a:p>
          <a:p>
            <a:endParaRPr lang="en-US" sz="2000" dirty="0">
              <a:latin typeface="+mj-lt"/>
            </a:endParaRPr>
          </a:p>
          <a:p>
            <a:r>
              <a:rPr lang="en-US" sz="2000" dirty="0">
                <a:latin typeface="+mj-lt"/>
              </a:rPr>
              <a:t>• All this manual work will be very tough to reproduce: </a:t>
            </a:r>
          </a:p>
          <a:p>
            <a:r>
              <a:rPr lang="en-US" sz="2000" dirty="0">
                <a:latin typeface="+mj-lt"/>
              </a:rPr>
              <a:t>	• In another region </a:t>
            </a:r>
          </a:p>
          <a:p>
            <a:r>
              <a:rPr lang="en-US" sz="2000" dirty="0">
                <a:latin typeface="+mj-lt"/>
              </a:rPr>
              <a:t>	• in another AWS account </a:t>
            </a:r>
          </a:p>
          <a:p>
            <a:r>
              <a:rPr lang="en-US" sz="2000" dirty="0">
                <a:latin typeface="+mj-lt"/>
              </a:rPr>
              <a:t>	• Within the same region if everything was deleted </a:t>
            </a:r>
          </a:p>
          <a:p>
            <a:endParaRPr lang="en-US" sz="2000" dirty="0">
              <a:latin typeface="+mj-lt"/>
            </a:endParaRPr>
          </a:p>
          <a:p>
            <a:r>
              <a:rPr lang="en-US" sz="2000" dirty="0">
                <a:latin typeface="+mj-lt"/>
              </a:rPr>
              <a:t>• Wouldn’t it be great, if all our infrastructure was… code? </a:t>
            </a:r>
          </a:p>
          <a:p>
            <a:endParaRPr lang="en-US" sz="2000" dirty="0">
              <a:latin typeface="+mj-lt"/>
            </a:endParaRPr>
          </a:p>
          <a:p>
            <a:r>
              <a:rPr lang="en-US" sz="2000" dirty="0">
                <a:latin typeface="+mj-lt"/>
              </a:rPr>
              <a:t>• That code would be deployed and create / update / delete our infrastructure</a:t>
            </a:r>
          </a:p>
          <a:p>
            <a:endParaRPr lang="en-US" sz="2000" dirty="0">
              <a:latin typeface="+mj-lt"/>
            </a:endParaRPr>
          </a:p>
          <a:p>
            <a:r>
              <a:rPr lang="en-US" sz="2000" dirty="0">
                <a:latin typeface="+mj-lt"/>
              </a:rPr>
              <a:t>• </a:t>
            </a:r>
            <a:r>
              <a:rPr lang="en-US" sz="2000" b="1" dirty="0">
                <a:latin typeface="+mj-lt"/>
              </a:rPr>
              <a:t>Benefits of Infrastructure as code </a:t>
            </a:r>
          </a:p>
          <a:p>
            <a:r>
              <a:rPr lang="en-US" sz="2000" dirty="0">
                <a:latin typeface="+mj-lt"/>
              </a:rPr>
              <a:t>	• No resources are manually created, which is excellent for control </a:t>
            </a:r>
          </a:p>
          <a:p>
            <a:r>
              <a:rPr lang="en-US" sz="2000" dirty="0">
                <a:latin typeface="+mj-lt"/>
              </a:rPr>
              <a:t>	• The code can be version controlled for example using git </a:t>
            </a:r>
          </a:p>
          <a:p>
            <a:r>
              <a:rPr lang="en-US" sz="2000" dirty="0">
                <a:latin typeface="+mj-lt"/>
              </a:rPr>
              <a:t>	• Changes to the infrastructure are reviewed through code</a:t>
            </a:r>
          </a:p>
        </p:txBody>
      </p:sp>
    </p:spTree>
    <p:extLst>
      <p:ext uri="{BB962C8B-B14F-4D97-AF65-F5344CB8AC3E}">
        <p14:creationId xmlns:p14="http://schemas.microsoft.com/office/powerpoint/2010/main" val="204909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b="1" dirty="0"/>
              <a:t>AWS Monitoring, Troubleshooting &amp; Audit</a:t>
            </a:r>
          </a:p>
        </p:txBody>
      </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628104" y="1397903"/>
            <a:ext cx="10425030" cy="487226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US" b="0" i="0" dirty="0">
              <a:solidFill>
                <a:srgbClr val="141D2F"/>
              </a:solidFill>
              <a:effectLst/>
              <a:latin typeface="+mj-lt"/>
            </a:endParaRPr>
          </a:p>
        </p:txBody>
      </p:sp>
      <p:sp>
        <p:nvSpPr>
          <p:cNvPr id="19" name="TextBox 18">
            <a:extLst>
              <a:ext uri="{FF2B5EF4-FFF2-40B4-BE49-F238E27FC236}">
                <a16:creationId xmlns:a16="http://schemas.microsoft.com/office/drawing/2014/main" id="{8B102332-F0F6-BA56-7A38-445A0927F3A5}"/>
              </a:ext>
            </a:extLst>
          </p:cNvPr>
          <p:cNvSpPr txBox="1"/>
          <p:nvPr/>
        </p:nvSpPr>
        <p:spPr>
          <a:xfrm>
            <a:off x="974451" y="1397903"/>
            <a:ext cx="10243097" cy="4616648"/>
          </a:xfrm>
          <a:prstGeom prst="rect">
            <a:avLst/>
          </a:prstGeom>
          <a:noFill/>
        </p:spPr>
        <p:txBody>
          <a:bodyPr wrap="square">
            <a:spAutoFit/>
          </a:bodyPr>
          <a:lstStyle/>
          <a:p>
            <a:r>
              <a:rPr lang="en-US" sz="2400" dirty="0">
                <a:latin typeface="+mj-lt"/>
              </a:rPr>
              <a:t>Why Monitoring is Important </a:t>
            </a:r>
          </a:p>
          <a:p>
            <a:endParaRPr lang="en-US" dirty="0">
              <a:latin typeface="+mj-lt"/>
            </a:endParaRPr>
          </a:p>
          <a:p>
            <a:r>
              <a:rPr lang="en-US" dirty="0">
                <a:latin typeface="+mj-lt"/>
              </a:rPr>
              <a:t>• We know how to deploy applications</a:t>
            </a:r>
          </a:p>
          <a:p>
            <a:r>
              <a:rPr lang="en-US" sz="1200" dirty="0">
                <a:latin typeface="+mj-lt"/>
              </a:rPr>
              <a:t> • Safely</a:t>
            </a:r>
          </a:p>
          <a:p>
            <a:r>
              <a:rPr lang="en-US" sz="1200" dirty="0">
                <a:latin typeface="+mj-lt"/>
              </a:rPr>
              <a:t> • Automatically</a:t>
            </a:r>
          </a:p>
          <a:p>
            <a:r>
              <a:rPr lang="en-US" sz="1200" dirty="0">
                <a:latin typeface="+mj-lt"/>
              </a:rPr>
              <a:t> • Using Infrastructure as Code </a:t>
            </a:r>
          </a:p>
          <a:p>
            <a:r>
              <a:rPr lang="en-US" sz="1200" dirty="0">
                <a:latin typeface="+mj-lt"/>
              </a:rPr>
              <a:t> • Leveraging the best AWS components!</a:t>
            </a:r>
          </a:p>
          <a:p>
            <a:endParaRPr lang="en-US" sz="1200" dirty="0">
              <a:latin typeface="+mj-lt"/>
            </a:endParaRPr>
          </a:p>
          <a:p>
            <a:r>
              <a:rPr lang="en-US" dirty="0">
                <a:latin typeface="+mj-lt"/>
              </a:rPr>
              <a:t> • Our applications are deployed, and our users don’t care how we did it…</a:t>
            </a:r>
          </a:p>
          <a:p>
            <a:endParaRPr lang="en-US" sz="1200" dirty="0">
              <a:latin typeface="+mj-lt"/>
            </a:endParaRPr>
          </a:p>
          <a:p>
            <a:r>
              <a:rPr lang="en-US" sz="1200" dirty="0">
                <a:latin typeface="+mj-lt"/>
              </a:rPr>
              <a:t> </a:t>
            </a:r>
            <a:r>
              <a:rPr lang="en-US" dirty="0">
                <a:latin typeface="+mj-lt"/>
              </a:rPr>
              <a:t>• Our users only care that the application is working! </a:t>
            </a:r>
          </a:p>
          <a:p>
            <a:r>
              <a:rPr lang="en-US" sz="1200" dirty="0">
                <a:latin typeface="+mj-lt"/>
              </a:rPr>
              <a:t>• Application latency: will it increase over time? </a:t>
            </a:r>
          </a:p>
          <a:p>
            <a:r>
              <a:rPr lang="en-US" sz="1200" dirty="0">
                <a:latin typeface="+mj-lt"/>
              </a:rPr>
              <a:t>• Application outages: customer experience should not be degraded </a:t>
            </a:r>
          </a:p>
          <a:p>
            <a:r>
              <a:rPr lang="en-US" sz="1200" dirty="0">
                <a:latin typeface="+mj-lt"/>
              </a:rPr>
              <a:t>• Users contacting the IT department or complaining is not a good outcome </a:t>
            </a:r>
          </a:p>
          <a:p>
            <a:r>
              <a:rPr lang="en-US" sz="1200" dirty="0">
                <a:latin typeface="+mj-lt"/>
              </a:rPr>
              <a:t>• Troubleshooting and remediation</a:t>
            </a:r>
          </a:p>
          <a:p>
            <a:endParaRPr lang="en-US" sz="1200" dirty="0">
              <a:latin typeface="+mj-lt"/>
            </a:endParaRPr>
          </a:p>
          <a:p>
            <a:r>
              <a:rPr lang="en-US" dirty="0">
                <a:latin typeface="+mj-lt"/>
              </a:rPr>
              <a:t> • Internal monitoring: </a:t>
            </a:r>
          </a:p>
          <a:p>
            <a:r>
              <a:rPr lang="en-US" sz="1200" dirty="0">
                <a:latin typeface="+mj-lt"/>
              </a:rPr>
              <a:t>• Can we prevent issues before they happen? </a:t>
            </a:r>
          </a:p>
          <a:p>
            <a:r>
              <a:rPr lang="en-US" sz="1200" dirty="0">
                <a:latin typeface="+mj-lt"/>
              </a:rPr>
              <a:t>• Performance and Cost </a:t>
            </a:r>
          </a:p>
          <a:p>
            <a:r>
              <a:rPr lang="en-US" sz="1200" dirty="0">
                <a:latin typeface="+mj-lt"/>
              </a:rPr>
              <a:t>• Trends (scaling patterns) </a:t>
            </a:r>
          </a:p>
          <a:p>
            <a:r>
              <a:rPr lang="en-US" sz="1200" dirty="0">
                <a:latin typeface="+mj-lt"/>
              </a:rPr>
              <a:t>• Learning and Improvement </a:t>
            </a:r>
          </a:p>
        </p:txBody>
      </p:sp>
    </p:spTree>
    <p:extLst>
      <p:ext uri="{BB962C8B-B14F-4D97-AF65-F5344CB8AC3E}">
        <p14:creationId xmlns:p14="http://schemas.microsoft.com/office/powerpoint/2010/main" val="176475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a:xfrm>
            <a:off x="604434" y="546823"/>
            <a:ext cx="10983132" cy="747763"/>
          </a:xfrm>
        </p:spPr>
        <p:txBody>
          <a:bodyPr>
            <a:normAutofit fontScale="90000"/>
          </a:bodyPr>
          <a:lstStyle/>
          <a:p>
            <a:r>
              <a:rPr lang="en-US" sz="2800" b="1" dirty="0"/>
              <a:t>Monitoring in AWS</a:t>
            </a:r>
            <a:br>
              <a:rPr lang="en-US" sz="2800" b="1" dirty="0">
                <a:solidFill>
                  <a:prstClr val="black">
                    <a:lumMod val="75000"/>
                    <a:lumOff val="25000"/>
                  </a:prstClr>
                </a:solidFill>
                <a:latin typeface="Segoe UI Semibold" panose="020B0702040204020203" pitchFamily="34" charset="0"/>
                <a:cs typeface="Segoe UI Semibold" panose="020B0702040204020203" pitchFamily="34" charset="0"/>
              </a:rPr>
            </a:br>
            <a:endParaRPr lang="en-US" b="1" dirty="0"/>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604434" y="1369760"/>
            <a:ext cx="8284301" cy="54882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None/>
            </a:pPr>
            <a:r>
              <a:rPr lang="en-US" sz="1800" dirty="0"/>
              <a:t>AWS CloudWatch: </a:t>
            </a:r>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dirty="0"/>
              <a:t>• Metrics: Collect and track key metrics </a:t>
            </a:r>
          </a:p>
          <a:p>
            <a:pPr marL="0" indent="0">
              <a:lnSpc>
                <a:spcPct val="100000"/>
              </a:lnSpc>
              <a:spcBef>
                <a:spcPts val="0"/>
              </a:spcBef>
              <a:spcAft>
                <a:spcPts val="0"/>
              </a:spcAft>
              <a:buNone/>
            </a:pPr>
            <a:r>
              <a:rPr lang="en-US" dirty="0"/>
              <a:t>• Logs: Collect, monitor, analyze and store log files </a:t>
            </a:r>
          </a:p>
          <a:p>
            <a:pPr marL="0" indent="0">
              <a:lnSpc>
                <a:spcPct val="100000"/>
              </a:lnSpc>
              <a:spcBef>
                <a:spcPts val="0"/>
              </a:spcBef>
              <a:spcAft>
                <a:spcPts val="0"/>
              </a:spcAft>
              <a:buNone/>
            </a:pPr>
            <a:r>
              <a:rPr lang="en-US" dirty="0"/>
              <a:t>• Events: Send notifications when certain events happen in your AWS </a:t>
            </a:r>
          </a:p>
          <a:p>
            <a:pPr marL="0" indent="0">
              <a:lnSpc>
                <a:spcPct val="100000"/>
              </a:lnSpc>
              <a:spcBef>
                <a:spcPts val="0"/>
              </a:spcBef>
              <a:spcAft>
                <a:spcPts val="0"/>
              </a:spcAft>
              <a:buNone/>
            </a:pPr>
            <a:r>
              <a:rPr lang="en-US" dirty="0"/>
              <a:t>• Alarms: React in real-time to metrics / events </a:t>
            </a:r>
          </a:p>
          <a:p>
            <a:pPr marL="0" indent="0">
              <a:lnSpc>
                <a:spcPct val="100000"/>
              </a:lnSpc>
              <a:spcBef>
                <a:spcPts val="0"/>
              </a:spcBef>
              <a:spcAft>
                <a:spcPts val="0"/>
              </a:spcAft>
              <a:buNone/>
            </a:pPr>
            <a:endParaRPr lang="en-US" dirty="0"/>
          </a:p>
          <a:p>
            <a:pPr marL="0" indent="0">
              <a:lnSpc>
                <a:spcPct val="100000"/>
              </a:lnSpc>
              <a:spcBef>
                <a:spcPts val="0"/>
              </a:spcBef>
              <a:spcAft>
                <a:spcPts val="0"/>
              </a:spcAft>
              <a:buNone/>
            </a:pPr>
            <a:endParaRPr lang="en-US" dirty="0"/>
          </a:p>
          <a:p>
            <a:pPr marL="0" indent="0">
              <a:lnSpc>
                <a:spcPct val="100000"/>
              </a:lnSpc>
              <a:spcBef>
                <a:spcPts val="0"/>
              </a:spcBef>
              <a:spcAft>
                <a:spcPts val="0"/>
              </a:spcAft>
              <a:buNone/>
            </a:pPr>
            <a:r>
              <a:rPr lang="en-US" sz="1800" dirty="0"/>
              <a:t>AWS X-Ray: </a:t>
            </a:r>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dirty="0"/>
              <a:t>• Troubleshooting application performance and errors </a:t>
            </a:r>
          </a:p>
          <a:p>
            <a:pPr marL="0" indent="0">
              <a:lnSpc>
                <a:spcPct val="100000"/>
              </a:lnSpc>
              <a:spcBef>
                <a:spcPts val="0"/>
              </a:spcBef>
              <a:spcAft>
                <a:spcPts val="0"/>
              </a:spcAft>
              <a:buNone/>
            </a:pPr>
            <a:r>
              <a:rPr lang="en-US" dirty="0"/>
              <a:t>• Distributed tracing of microservices </a:t>
            </a:r>
          </a:p>
          <a:p>
            <a:pPr marL="0" indent="0">
              <a:lnSpc>
                <a:spcPct val="100000"/>
              </a:lnSpc>
              <a:spcBef>
                <a:spcPts val="0"/>
              </a:spcBef>
              <a:spcAft>
                <a:spcPts val="0"/>
              </a:spcAft>
              <a:buNone/>
            </a:pPr>
            <a:endParaRPr lang="en-US" dirty="0"/>
          </a:p>
          <a:p>
            <a:pPr marL="0" indent="0">
              <a:lnSpc>
                <a:spcPct val="100000"/>
              </a:lnSpc>
              <a:spcBef>
                <a:spcPts val="0"/>
              </a:spcBef>
              <a:spcAft>
                <a:spcPts val="0"/>
              </a:spcAft>
              <a:buNone/>
            </a:pPr>
            <a:endParaRPr lang="en-US" dirty="0"/>
          </a:p>
          <a:p>
            <a:pPr marL="0" indent="0">
              <a:lnSpc>
                <a:spcPct val="100000"/>
              </a:lnSpc>
              <a:spcBef>
                <a:spcPts val="0"/>
              </a:spcBef>
              <a:spcAft>
                <a:spcPts val="0"/>
              </a:spcAft>
              <a:buNone/>
            </a:pPr>
            <a:r>
              <a:rPr lang="en-US" sz="1800" dirty="0"/>
              <a:t>AWS CloudTrail: </a:t>
            </a:r>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dirty="0"/>
              <a:t>• Internal monitoring of API calls being made </a:t>
            </a:r>
          </a:p>
          <a:p>
            <a:pPr marL="0" indent="0">
              <a:lnSpc>
                <a:spcPct val="100000"/>
              </a:lnSpc>
              <a:spcBef>
                <a:spcPts val="0"/>
              </a:spcBef>
              <a:spcAft>
                <a:spcPts val="0"/>
              </a:spcAft>
              <a:buNone/>
            </a:pPr>
            <a:r>
              <a:rPr lang="en-US" dirty="0"/>
              <a:t>• Audit changes to AWS Resources by your users</a:t>
            </a:r>
            <a:endParaRPr lang="en-US" dirty="0">
              <a:solidFill>
                <a:prstClr val="black">
                  <a:lumMod val="75000"/>
                  <a:lumOff val="25000"/>
                </a:prstClr>
              </a:solidFill>
              <a:cs typeface="Segoe UI" panose="020B0502040204020203" pitchFamily="34" charset="0"/>
            </a:endParaRPr>
          </a:p>
        </p:txBody>
      </p:sp>
    </p:spTree>
    <p:extLst>
      <p:ext uri="{BB962C8B-B14F-4D97-AF65-F5344CB8AC3E}">
        <p14:creationId xmlns:p14="http://schemas.microsoft.com/office/powerpoint/2010/main" val="182009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a:xfrm>
            <a:off x="604434" y="581134"/>
            <a:ext cx="10983132" cy="747763"/>
          </a:xfrm>
        </p:spPr>
        <p:txBody>
          <a:bodyPr>
            <a:normAutofit fontScale="90000"/>
          </a:bodyPr>
          <a:lstStyle/>
          <a:p>
            <a:r>
              <a:rPr lang="en-US" sz="2800" b="1" dirty="0"/>
              <a:t>Monitoring in AWS</a:t>
            </a:r>
            <a:br>
              <a:rPr lang="en-US" sz="2800" b="1" dirty="0">
                <a:solidFill>
                  <a:prstClr val="black">
                    <a:lumMod val="75000"/>
                    <a:lumOff val="25000"/>
                  </a:prstClr>
                </a:solidFill>
                <a:latin typeface="Segoe UI Semibold" panose="020B0702040204020203" pitchFamily="34" charset="0"/>
                <a:cs typeface="Segoe UI Semibold" panose="020B0702040204020203" pitchFamily="34" charset="0"/>
              </a:rPr>
            </a:br>
            <a:endParaRPr lang="en-US" b="1" dirty="0"/>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782548" y="1180722"/>
            <a:ext cx="10867843" cy="4711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None/>
            </a:pPr>
            <a:r>
              <a:rPr lang="en-US" sz="1800" dirty="0"/>
              <a:t>AWS CloudWatch: Metrics</a:t>
            </a:r>
          </a:p>
          <a:p>
            <a:pPr marL="0" indent="0">
              <a:lnSpc>
                <a:spcPct val="100000"/>
              </a:lnSpc>
              <a:spcBef>
                <a:spcPts val="0"/>
              </a:spcBef>
              <a:spcAft>
                <a:spcPts val="0"/>
              </a:spcAft>
              <a:buNone/>
            </a:pPr>
            <a:endParaRPr lang="en-US" sz="1800" dirty="0"/>
          </a:p>
        </p:txBody>
      </p:sp>
      <p:pic>
        <p:nvPicPr>
          <p:cNvPr id="23" name="Picture 22">
            <a:extLst>
              <a:ext uri="{FF2B5EF4-FFF2-40B4-BE49-F238E27FC236}">
                <a16:creationId xmlns:a16="http://schemas.microsoft.com/office/drawing/2014/main" id="{D766E0AF-DFDD-9010-67A9-4CA6AFD4D863}"/>
              </a:ext>
            </a:extLst>
          </p:cNvPr>
          <p:cNvPicPr>
            <a:picLocks noChangeAspect="1"/>
          </p:cNvPicPr>
          <p:nvPr/>
        </p:nvPicPr>
        <p:blipFill>
          <a:blip r:embed="rId3"/>
          <a:stretch>
            <a:fillRect/>
          </a:stretch>
        </p:blipFill>
        <p:spPr>
          <a:xfrm>
            <a:off x="604434" y="1703353"/>
            <a:ext cx="10983132" cy="4706019"/>
          </a:xfrm>
          <a:prstGeom prst="rect">
            <a:avLst/>
          </a:prstGeom>
        </p:spPr>
      </p:pic>
    </p:spTree>
    <p:extLst>
      <p:ext uri="{BB962C8B-B14F-4D97-AF65-F5344CB8AC3E}">
        <p14:creationId xmlns:p14="http://schemas.microsoft.com/office/powerpoint/2010/main" val="124910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a:xfrm>
            <a:off x="604434" y="546823"/>
            <a:ext cx="10983132" cy="747763"/>
          </a:xfrm>
        </p:spPr>
        <p:txBody>
          <a:bodyPr>
            <a:normAutofit fontScale="90000"/>
          </a:bodyPr>
          <a:lstStyle/>
          <a:p>
            <a:r>
              <a:rPr lang="en-US" sz="2800" b="1" dirty="0"/>
              <a:t>Monitoring in AWS</a:t>
            </a:r>
            <a:br>
              <a:rPr lang="en-US" sz="2800" dirty="0">
                <a:solidFill>
                  <a:prstClr val="black">
                    <a:lumMod val="75000"/>
                    <a:lumOff val="25000"/>
                  </a:prstClr>
                </a:solidFill>
                <a:latin typeface="Segoe UI Semibold" panose="020B0702040204020203" pitchFamily="34" charset="0"/>
                <a:cs typeface="Segoe UI Semibold" panose="020B0702040204020203" pitchFamily="34" charset="0"/>
              </a:rPr>
            </a:br>
            <a:endParaRPr lang="en-US" dirty="0"/>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903243" y="1369760"/>
            <a:ext cx="8284301" cy="9234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None/>
            </a:pPr>
            <a:r>
              <a:rPr lang="en-US" sz="1800" dirty="0"/>
              <a:t>AWS CloudWatch: Log</a:t>
            </a:r>
          </a:p>
        </p:txBody>
      </p:sp>
      <p:pic>
        <p:nvPicPr>
          <p:cNvPr id="6" name="Picture 5">
            <a:extLst>
              <a:ext uri="{FF2B5EF4-FFF2-40B4-BE49-F238E27FC236}">
                <a16:creationId xmlns:a16="http://schemas.microsoft.com/office/drawing/2014/main" id="{695FB151-6C77-BA68-EFBB-2047A9C250DB}"/>
              </a:ext>
            </a:extLst>
          </p:cNvPr>
          <p:cNvPicPr>
            <a:picLocks noChangeAspect="1"/>
          </p:cNvPicPr>
          <p:nvPr/>
        </p:nvPicPr>
        <p:blipFill>
          <a:blip r:embed="rId3"/>
          <a:stretch>
            <a:fillRect/>
          </a:stretch>
        </p:blipFill>
        <p:spPr>
          <a:xfrm>
            <a:off x="725890" y="1982305"/>
            <a:ext cx="10478962" cy="4220164"/>
          </a:xfrm>
          <a:prstGeom prst="rect">
            <a:avLst/>
          </a:prstGeom>
        </p:spPr>
      </p:pic>
    </p:spTree>
    <p:extLst>
      <p:ext uri="{BB962C8B-B14F-4D97-AF65-F5344CB8AC3E}">
        <p14:creationId xmlns:p14="http://schemas.microsoft.com/office/powerpoint/2010/main" val="2548882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a:xfrm>
            <a:off x="604433" y="546823"/>
            <a:ext cx="10983132" cy="747763"/>
          </a:xfrm>
        </p:spPr>
        <p:txBody>
          <a:bodyPr>
            <a:normAutofit fontScale="90000"/>
          </a:bodyPr>
          <a:lstStyle/>
          <a:p>
            <a:r>
              <a:rPr lang="en-US" sz="2800" b="1" dirty="0"/>
              <a:t>Monitoring in AWS</a:t>
            </a:r>
            <a:br>
              <a:rPr lang="en-US" sz="2800" b="1" dirty="0">
                <a:solidFill>
                  <a:prstClr val="black">
                    <a:lumMod val="75000"/>
                    <a:lumOff val="25000"/>
                  </a:prstClr>
                </a:solidFill>
                <a:latin typeface="Segoe UI Semibold" panose="020B0702040204020203" pitchFamily="34" charset="0"/>
                <a:cs typeface="Segoe UI Semibold" panose="020B0702040204020203" pitchFamily="34" charset="0"/>
              </a:rPr>
            </a:br>
            <a:endParaRPr lang="en-US" b="1" dirty="0"/>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903243" y="1369760"/>
            <a:ext cx="8284301" cy="5442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None/>
            </a:pPr>
            <a:r>
              <a:rPr lang="en-US" sz="1800" dirty="0"/>
              <a:t>AWS CloudWatch: Subscription Filter </a:t>
            </a:r>
          </a:p>
        </p:txBody>
      </p:sp>
      <p:pic>
        <p:nvPicPr>
          <p:cNvPr id="5" name="Picture 4">
            <a:extLst>
              <a:ext uri="{FF2B5EF4-FFF2-40B4-BE49-F238E27FC236}">
                <a16:creationId xmlns:a16="http://schemas.microsoft.com/office/drawing/2014/main" id="{FAEB5F90-8888-0853-EFC6-7A060B7DE948}"/>
              </a:ext>
            </a:extLst>
          </p:cNvPr>
          <p:cNvPicPr>
            <a:picLocks noChangeAspect="1"/>
          </p:cNvPicPr>
          <p:nvPr/>
        </p:nvPicPr>
        <p:blipFill>
          <a:blip r:embed="rId3"/>
          <a:stretch>
            <a:fillRect/>
          </a:stretch>
        </p:blipFill>
        <p:spPr>
          <a:xfrm>
            <a:off x="818413" y="1840909"/>
            <a:ext cx="10555173" cy="4586606"/>
          </a:xfrm>
          <a:prstGeom prst="rect">
            <a:avLst/>
          </a:prstGeom>
        </p:spPr>
      </p:pic>
    </p:spTree>
    <p:extLst>
      <p:ext uri="{BB962C8B-B14F-4D97-AF65-F5344CB8AC3E}">
        <p14:creationId xmlns:p14="http://schemas.microsoft.com/office/powerpoint/2010/main" val="2683996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normAutofit/>
          </a:bodyPr>
          <a:lstStyle/>
          <a:p>
            <a:pPr algn="l"/>
            <a:r>
              <a:rPr lang="en-US" b="1" i="0" dirty="0">
                <a:solidFill>
                  <a:srgbClr val="222222"/>
                </a:solidFill>
                <a:effectLst/>
              </a:rPr>
              <a:t>Deployment Strategies</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8" name="TextBox 7">
            <a:extLst>
              <a:ext uri="{FF2B5EF4-FFF2-40B4-BE49-F238E27FC236}">
                <a16:creationId xmlns:a16="http://schemas.microsoft.com/office/drawing/2014/main" id="{7489BE06-C338-81BC-D145-B4471D471392}"/>
              </a:ext>
            </a:extLst>
          </p:cNvPr>
          <p:cNvSpPr txBox="1"/>
          <p:nvPr/>
        </p:nvSpPr>
        <p:spPr>
          <a:xfrm>
            <a:off x="871602" y="1319644"/>
            <a:ext cx="8602391" cy="5078313"/>
          </a:xfrm>
          <a:prstGeom prst="rect">
            <a:avLst/>
          </a:prstGeom>
          <a:noFill/>
        </p:spPr>
        <p:txBody>
          <a:bodyPr wrap="square">
            <a:spAutoFit/>
          </a:bodyPr>
          <a:lstStyle/>
          <a:p>
            <a:pPr algn="l" fontAlgn="base"/>
            <a:r>
              <a:rPr lang="en-US" b="0" i="0" dirty="0">
                <a:solidFill>
                  <a:srgbClr val="142640"/>
                </a:solidFill>
                <a:effectLst/>
                <a:latin typeface="+mj-lt"/>
              </a:rPr>
              <a:t>There are a variety of techniques to deploy new applications to production, so choosing the right strategy is an important decision, weighing the options in terms of the impact of change on the system, and on the end-users.</a:t>
            </a:r>
          </a:p>
          <a:p>
            <a:pPr algn="l" fontAlgn="base"/>
            <a:endParaRPr lang="en-US" b="0" i="0" dirty="0">
              <a:solidFill>
                <a:srgbClr val="142640"/>
              </a:solidFill>
              <a:effectLst/>
              <a:latin typeface="+mj-lt"/>
            </a:endParaRPr>
          </a:p>
          <a:p>
            <a:pPr marL="285750" indent="-285750" algn="l" fontAlgn="base">
              <a:buFont typeface="Arial" panose="020B0604020202020204" pitchFamily="34" charset="0"/>
              <a:buChar char="•"/>
            </a:pPr>
            <a:r>
              <a:rPr lang="en-US" b="0" i="0" dirty="0">
                <a:solidFill>
                  <a:srgbClr val="142640"/>
                </a:solidFill>
                <a:effectLst/>
                <a:latin typeface="+mj-lt"/>
              </a:rPr>
              <a:t>So what architecture is the best for deployments?</a:t>
            </a:r>
          </a:p>
          <a:p>
            <a:pPr algn="l" fontAlgn="base"/>
            <a:endParaRPr lang="en-US" b="0" i="0" dirty="0">
              <a:solidFill>
                <a:srgbClr val="142640"/>
              </a:solidFill>
              <a:effectLst/>
              <a:latin typeface="+mj-lt"/>
            </a:endParaRPr>
          </a:p>
          <a:p>
            <a:pPr algn="l" fontAlgn="base"/>
            <a:r>
              <a:rPr lang="en-US" b="0" i="0" dirty="0">
                <a:solidFill>
                  <a:srgbClr val="142640"/>
                </a:solidFill>
                <a:effectLst/>
                <a:latin typeface="+mj-lt"/>
              </a:rPr>
              <a:t>Well, it really matters on how your application is, whether the requirements are in terms of speed, in terms of reliability, in terms of cost and so on.</a:t>
            </a:r>
          </a:p>
          <a:p>
            <a:pPr algn="l" fontAlgn="base"/>
            <a:endParaRPr lang="en-US" dirty="0">
              <a:solidFill>
                <a:srgbClr val="142640"/>
              </a:solidFill>
              <a:latin typeface="+mj-lt"/>
            </a:endParaRPr>
          </a:p>
          <a:p>
            <a:pPr marL="285750" indent="-285750" algn="l" fontAlgn="base">
              <a:buFont typeface="Arial" panose="020B0604020202020204" pitchFamily="34" charset="0"/>
              <a:buChar char="•"/>
            </a:pPr>
            <a:r>
              <a:rPr lang="en-US" b="0" i="0" dirty="0">
                <a:solidFill>
                  <a:srgbClr val="142640"/>
                </a:solidFill>
                <a:effectLst/>
                <a:latin typeface="+mj-lt"/>
              </a:rPr>
              <a:t>Following are the strategies used for deployment :</a:t>
            </a:r>
          </a:p>
          <a:p>
            <a:pPr algn="l" fontAlgn="base"/>
            <a:endParaRPr lang="en-US" dirty="0">
              <a:solidFill>
                <a:srgbClr val="142640"/>
              </a:solidFill>
              <a:latin typeface="+mj-lt"/>
            </a:endParaRPr>
          </a:p>
          <a:p>
            <a:pPr marL="742950" lvl="1" indent="-285750" fontAlgn="base">
              <a:buFont typeface="Arial" panose="020B0604020202020204" pitchFamily="34" charset="0"/>
              <a:buChar char="•"/>
            </a:pPr>
            <a:r>
              <a:rPr lang="en-US" b="0" i="0" dirty="0">
                <a:solidFill>
                  <a:srgbClr val="142640"/>
                </a:solidFill>
                <a:effectLst/>
                <a:latin typeface="+mj-lt"/>
              </a:rPr>
              <a:t>In Place</a:t>
            </a:r>
          </a:p>
          <a:p>
            <a:pPr marL="742950" lvl="1" indent="-285750" fontAlgn="base">
              <a:buFont typeface="Arial" panose="020B0604020202020204" pitchFamily="34" charset="0"/>
              <a:buChar char="•"/>
            </a:pPr>
            <a:endParaRPr lang="en-US" dirty="0">
              <a:solidFill>
                <a:srgbClr val="142640"/>
              </a:solidFill>
              <a:latin typeface="+mj-lt"/>
            </a:endParaRPr>
          </a:p>
          <a:p>
            <a:pPr marL="742950" lvl="1" indent="-285750" fontAlgn="base">
              <a:buFont typeface="Arial" panose="020B0604020202020204" pitchFamily="34" charset="0"/>
              <a:buChar char="•"/>
            </a:pPr>
            <a:r>
              <a:rPr lang="en-US" b="0" i="0" dirty="0">
                <a:solidFill>
                  <a:srgbClr val="142640"/>
                </a:solidFill>
                <a:effectLst/>
                <a:latin typeface="+mj-lt"/>
              </a:rPr>
              <a:t>Rolling</a:t>
            </a:r>
          </a:p>
          <a:p>
            <a:pPr marL="742950" lvl="1" indent="-285750" fontAlgn="base">
              <a:buFont typeface="Arial" panose="020B0604020202020204" pitchFamily="34" charset="0"/>
              <a:buChar char="•"/>
            </a:pPr>
            <a:endParaRPr lang="en-US" dirty="0">
              <a:solidFill>
                <a:srgbClr val="142640"/>
              </a:solidFill>
              <a:latin typeface="+mj-lt"/>
            </a:endParaRPr>
          </a:p>
          <a:p>
            <a:pPr marL="742950" lvl="1" indent="-285750" fontAlgn="base">
              <a:buFont typeface="Arial" panose="020B0604020202020204" pitchFamily="34" charset="0"/>
              <a:buChar char="•"/>
            </a:pPr>
            <a:r>
              <a:rPr lang="en-US" b="0" i="0" dirty="0">
                <a:solidFill>
                  <a:srgbClr val="142640"/>
                </a:solidFill>
                <a:effectLst/>
                <a:latin typeface="+mj-lt"/>
              </a:rPr>
              <a:t>Replace</a:t>
            </a:r>
          </a:p>
          <a:p>
            <a:pPr marL="742950" lvl="1" indent="-285750" fontAlgn="base">
              <a:buFont typeface="Arial" panose="020B0604020202020204" pitchFamily="34" charset="0"/>
              <a:buChar char="•"/>
            </a:pPr>
            <a:endParaRPr lang="en-US" dirty="0">
              <a:solidFill>
                <a:srgbClr val="142640"/>
              </a:solidFill>
              <a:latin typeface="+mj-lt"/>
            </a:endParaRPr>
          </a:p>
          <a:p>
            <a:pPr marL="742950" lvl="1" indent="-285750" fontAlgn="base">
              <a:buFont typeface="Arial" panose="020B0604020202020204" pitchFamily="34" charset="0"/>
              <a:buChar char="•"/>
            </a:pPr>
            <a:r>
              <a:rPr lang="en-US" b="0" i="0" dirty="0">
                <a:solidFill>
                  <a:srgbClr val="142640"/>
                </a:solidFill>
                <a:effectLst/>
                <a:latin typeface="+mj-lt"/>
              </a:rPr>
              <a:t>Blue / Green</a:t>
            </a:r>
          </a:p>
        </p:txBody>
      </p:sp>
    </p:spTree>
    <p:extLst>
      <p:ext uri="{BB962C8B-B14F-4D97-AF65-F5344CB8AC3E}">
        <p14:creationId xmlns:p14="http://schemas.microsoft.com/office/powerpoint/2010/main" val="179847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normAutofit/>
          </a:bodyPr>
          <a:lstStyle/>
          <a:p>
            <a:pPr algn="l"/>
            <a:r>
              <a:rPr lang="en-US" b="1" i="0" dirty="0">
                <a:solidFill>
                  <a:srgbClr val="222222"/>
                </a:solidFill>
                <a:effectLst/>
              </a:rPr>
              <a:t>Deployment Strategies : Auto Scaling and ALB</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D7B0B1EE-0816-E96D-6D48-E9000EE30612}"/>
              </a:ext>
            </a:extLst>
          </p:cNvPr>
          <p:cNvSpPr txBox="1"/>
          <p:nvPr/>
        </p:nvSpPr>
        <p:spPr>
          <a:xfrm>
            <a:off x="827314" y="1544714"/>
            <a:ext cx="6096000" cy="461665"/>
          </a:xfrm>
          <a:prstGeom prst="rect">
            <a:avLst/>
          </a:prstGeom>
          <a:noFill/>
        </p:spPr>
        <p:txBody>
          <a:bodyPr wrap="square">
            <a:spAutoFit/>
          </a:bodyPr>
          <a:lstStyle/>
          <a:p>
            <a:r>
              <a:rPr lang="en-US" sz="2400" dirty="0">
                <a:latin typeface="+mj-lt"/>
              </a:rPr>
              <a:t>• In place (one LB, one TG, one ASG)</a:t>
            </a:r>
          </a:p>
        </p:txBody>
      </p:sp>
      <p:sp>
        <p:nvSpPr>
          <p:cNvPr id="6" name="object 5">
            <a:extLst>
              <a:ext uri="{FF2B5EF4-FFF2-40B4-BE49-F238E27FC236}">
                <a16:creationId xmlns:a16="http://schemas.microsoft.com/office/drawing/2014/main" id="{43413707-A786-C0A7-80E8-68EE94637F49}"/>
              </a:ext>
            </a:extLst>
          </p:cNvPr>
          <p:cNvSpPr txBox="1"/>
          <p:nvPr/>
        </p:nvSpPr>
        <p:spPr>
          <a:xfrm>
            <a:off x="3463917" y="3109301"/>
            <a:ext cx="300355"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44949"/>
                </a:solidFill>
                <a:latin typeface="Calibri"/>
                <a:cs typeface="Calibri"/>
              </a:rPr>
              <a:t>A</a:t>
            </a:r>
            <a:r>
              <a:rPr sz="1400" spc="-5" dirty="0">
                <a:solidFill>
                  <a:srgbClr val="444949"/>
                </a:solidFill>
                <a:latin typeface="Calibri"/>
                <a:cs typeface="Calibri"/>
              </a:rPr>
              <a:t>L</a:t>
            </a:r>
            <a:r>
              <a:rPr sz="1400" dirty="0">
                <a:solidFill>
                  <a:srgbClr val="444949"/>
                </a:solidFill>
                <a:latin typeface="Calibri"/>
                <a:cs typeface="Calibri"/>
              </a:rPr>
              <a:t>B</a:t>
            </a:r>
            <a:endParaRPr sz="1400">
              <a:latin typeface="Calibri"/>
              <a:cs typeface="Calibri"/>
            </a:endParaRPr>
          </a:p>
        </p:txBody>
      </p:sp>
      <p:pic>
        <p:nvPicPr>
          <p:cNvPr id="7" name="object 6">
            <a:extLst>
              <a:ext uri="{FF2B5EF4-FFF2-40B4-BE49-F238E27FC236}">
                <a16:creationId xmlns:a16="http://schemas.microsoft.com/office/drawing/2014/main" id="{CFB5DD28-A334-6599-731D-6EA1052363F2}"/>
              </a:ext>
            </a:extLst>
          </p:cNvPr>
          <p:cNvPicPr/>
          <p:nvPr/>
        </p:nvPicPr>
        <p:blipFill>
          <a:blip r:embed="rId3" cstate="print"/>
          <a:stretch>
            <a:fillRect/>
          </a:stretch>
        </p:blipFill>
        <p:spPr>
          <a:xfrm>
            <a:off x="3376065" y="2607906"/>
            <a:ext cx="475488" cy="472439"/>
          </a:xfrm>
          <a:prstGeom prst="rect">
            <a:avLst/>
          </a:prstGeom>
        </p:spPr>
      </p:pic>
      <p:pic>
        <p:nvPicPr>
          <p:cNvPr id="9" name="object 7">
            <a:extLst>
              <a:ext uri="{FF2B5EF4-FFF2-40B4-BE49-F238E27FC236}">
                <a16:creationId xmlns:a16="http://schemas.microsoft.com/office/drawing/2014/main" id="{13D79A88-EE87-6B89-767B-F7DD54ECA766}"/>
              </a:ext>
            </a:extLst>
          </p:cNvPr>
          <p:cNvPicPr/>
          <p:nvPr/>
        </p:nvPicPr>
        <p:blipFill>
          <a:blip r:embed="rId4" cstate="print"/>
          <a:stretch>
            <a:fillRect/>
          </a:stretch>
        </p:blipFill>
        <p:spPr>
          <a:xfrm>
            <a:off x="3488841" y="3711281"/>
            <a:ext cx="280415" cy="280416"/>
          </a:xfrm>
          <a:prstGeom prst="rect">
            <a:avLst/>
          </a:prstGeom>
        </p:spPr>
      </p:pic>
      <p:pic>
        <p:nvPicPr>
          <p:cNvPr id="10" name="object 8">
            <a:extLst>
              <a:ext uri="{FF2B5EF4-FFF2-40B4-BE49-F238E27FC236}">
                <a16:creationId xmlns:a16="http://schemas.microsoft.com/office/drawing/2014/main" id="{E008C1BD-69D1-E0BF-37FA-EBF604162739}"/>
              </a:ext>
            </a:extLst>
          </p:cNvPr>
          <p:cNvPicPr/>
          <p:nvPr/>
        </p:nvPicPr>
        <p:blipFill>
          <a:blip r:embed="rId5" cstate="print"/>
          <a:stretch>
            <a:fillRect/>
          </a:stretch>
        </p:blipFill>
        <p:spPr>
          <a:xfrm>
            <a:off x="3424833" y="4198961"/>
            <a:ext cx="399288" cy="396239"/>
          </a:xfrm>
          <a:prstGeom prst="rect">
            <a:avLst/>
          </a:prstGeom>
        </p:spPr>
      </p:pic>
      <p:sp>
        <p:nvSpPr>
          <p:cNvPr id="11" name="object 9">
            <a:extLst>
              <a:ext uri="{FF2B5EF4-FFF2-40B4-BE49-F238E27FC236}">
                <a16:creationId xmlns:a16="http://schemas.microsoft.com/office/drawing/2014/main" id="{73DB14B2-4C01-7676-F908-BD2FEA3D053C}"/>
              </a:ext>
            </a:extLst>
          </p:cNvPr>
          <p:cNvSpPr txBox="1"/>
          <p:nvPr/>
        </p:nvSpPr>
        <p:spPr>
          <a:xfrm>
            <a:off x="2820728" y="3711833"/>
            <a:ext cx="1643380" cy="1077218"/>
          </a:xfrm>
          <a:prstGeom prst="rect">
            <a:avLst/>
          </a:prstGeom>
          <a:ln w="12700">
            <a:solidFill>
              <a:srgbClr val="D86613"/>
            </a:solidFill>
          </a:ln>
        </p:spPr>
        <p:txBody>
          <a:bodyPr vert="horz" wrap="square" lIns="0" tIns="0" rIns="0" bIns="0" rtlCol="0">
            <a:spAutoFit/>
          </a:bodyPr>
          <a:lstStyle/>
          <a:p>
            <a:pPr>
              <a:lnSpc>
                <a:spcPct val="100000"/>
              </a:lnSpc>
            </a:pPr>
            <a:endParaRPr sz="1750">
              <a:latin typeface="Times New Roman"/>
              <a:cs typeface="Times New Roman"/>
            </a:endParaRPr>
          </a:p>
          <a:p>
            <a:pPr marL="290830">
              <a:lnSpc>
                <a:spcPct val="100000"/>
              </a:lnSpc>
            </a:pPr>
            <a:r>
              <a:rPr sz="1100" spc="-5" dirty="0">
                <a:solidFill>
                  <a:srgbClr val="D86613"/>
                </a:solidFill>
                <a:latin typeface="Calibri"/>
                <a:cs typeface="Calibri"/>
              </a:rPr>
              <a:t>Auto</a:t>
            </a:r>
            <a:r>
              <a:rPr sz="1100" spc="-55" dirty="0">
                <a:solidFill>
                  <a:srgbClr val="D86613"/>
                </a:solidFill>
                <a:latin typeface="Calibri"/>
                <a:cs typeface="Calibri"/>
              </a:rPr>
              <a:t> </a:t>
            </a:r>
            <a:r>
              <a:rPr sz="1100" spc="-5" dirty="0">
                <a:solidFill>
                  <a:srgbClr val="D86613"/>
                </a:solidFill>
                <a:latin typeface="Calibri"/>
                <a:cs typeface="Calibri"/>
              </a:rPr>
              <a:t>Scaling</a:t>
            </a:r>
            <a:r>
              <a:rPr sz="1100" spc="-50" dirty="0">
                <a:solidFill>
                  <a:srgbClr val="D86613"/>
                </a:solidFill>
                <a:latin typeface="Calibri"/>
                <a:cs typeface="Calibri"/>
              </a:rPr>
              <a:t> </a:t>
            </a:r>
            <a:r>
              <a:rPr sz="1100" spc="-5" dirty="0">
                <a:solidFill>
                  <a:srgbClr val="D86613"/>
                </a:solidFill>
                <a:latin typeface="Calibri"/>
                <a:cs typeface="Calibri"/>
              </a:rPr>
              <a:t>group</a:t>
            </a:r>
            <a:endParaRPr sz="1100">
              <a:latin typeface="Calibri"/>
              <a:cs typeface="Calibri"/>
            </a:endParaRPr>
          </a:p>
          <a:p>
            <a:pPr>
              <a:lnSpc>
                <a:spcPct val="100000"/>
              </a:lnSpc>
            </a:pPr>
            <a:endParaRPr sz="1300">
              <a:latin typeface="Calibri"/>
              <a:cs typeface="Calibri"/>
            </a:endParaRPr>
          </a:p>
          <a:p>
            <a:pPr>
              <a:lnSpc>
                <a:spcPct val="100000"/>
              </a:lnSpc>
            </a:pPr>
            <a:endParaRPr sz="1750">
              <a:latin typeface="Calibri"/>
              <a:cs typeface="Calibri"/>
            </a:endParaRPr>
          </a:p>
          <a:p>
            <a:pPr marL="228600">
              <a:lnSpc>
                <a:spcPct val="100000"/>
              </a:lnSpc>
            </a:pPr>
            <a:r>
              <a:rPr sz="1100" spc="-5" dirty="0">
                <a:solidFill>
                  <a:srgbClr val="232F3E"/>
                </a:solidFill>
                <a:latin typeface="Calibri"/>
                <a:cs typeface="Calibri"/>
              </a:rPr>
              <a:t>Instance,</a:t>
            </a:r>
            <a:r>
              <a:rPr sz="1100" spc="-50" dirty="0">
                <a:solidFill>
                  <a:srgbClr val="232F3E"/>
                </a:solidFill>
                <a:latin typeface="Calibri"/>
                <a:cs typeface="Calibri"/>
              </a:rPr>
              <a:t> </a:t>
            </a:r>
            <a:r>
              <a:rPr sz="1100" spc="-5" dirty="0">
                <a:solidFill>
                  <a:srgbClr val="232F3E"/>
                </a:solidFill>
                <a:latin typeface="Calibri"/>
                <a:cs typeface="Calibri"/>
              </a:rPr>
              <a:t>running</a:t>
            </a:r>
            <a:r>
              <a:rPr sz="1100" spc="-45" dirty="0">
                <a:solidFill>
                  <a:srgbClr val="232F3E"/>
                </a:solidFill>
                <a:latin typeface="Calibri"/>
                <a:cs typeface="Calibri"/>
              </a:rPr>
              <a:t> </a:t>
            </a:r>
            <a:r>
              <a:rPr sz="1100" dirty="0">
                <a:solidFill>
                  <a:srgbClr val="232F3E"/>
                </a:solidFill>
                <a:latin typeface="Calibri"/>
                <a:cs typeface="Calibri"/>
              </a:rPr>
              <a:t>v1</a:t>
            </a:r>
            <a:endParaRPr sz="1100">
              <a:latin typeface="Calibri"/>
              <a:cs typeface="Calibri"/>
            </a:endParaRPr>
          </a:p>
        </p:txBody>
      </p:sp>
      <p:sp>
        <p:nvSpPr>
          <p:cNvPr id="12" name="object 10">
            <a:extLst>
              <a:ext uri="{FF2B5EF4-FFF2-40B4-BE49-F238E27FC236}">
                <a16:creationId xmlns:a16="http://schemas.microsoft.com/office/drawing/2014/main" id="{C69ADD19-7B7B-17E2-2EA9-9A688E402E07}"/>
              </a:ext>
            </a:extLst>
          </p:cNvPr>
          <p:cNvSpPr/>
          <p:nvPr/>
        </p:nvSpPr>
        <p:spPr>
          <a:xfrm>
            <a:off x="3586894" y="3396520"/>
            <a:ext cx="76200" cy="315595"/>
          </a:xfrm>
          <a:custGeom>
            <a:avLst/>
            <a:gdLst/>
            <a:ahLst/>
            <a:cxnLst/>
            <a:rect l="l" t="t" r="r" b="b"/>
            <a:pathLst>
              <a:path w="76200" h="315595">
                <a:moveTo>
                  <a:pt x="34887" y="239339"/>
                </a:moveTo>
                <a:lnTo>
                  <a:pt x="0" y="240948"/>
                </a:lnTo>
                <a:lnTo>
                  <a:pt x="41568" y="315313"/>
                </a:lnTo>
                <a:lnTo>
                  <a:pt x="69646" y="252026"/>
                </a:lnTo>
                <a:lnTo>
                  <a:pt x="35472" y="252026"/>
                </a:lnTo>
                <a:lnTo>
                  <a:pt x="34887" y="239339"/>
                </a:lnTo>
                <a:close/>
              </a:path>
              <a:path w="76200" h="315595">
                <a:moveTo>
                  <a:pt x="41231" y="239047"/>
                </a:moveTo>
                <a:lnTo>
                  <a:pt x="34887" y="239339"/>
                </a:lnTo>
                <a:lnTo>
                  <a:pt x="35472" y="252026"/>
                </a:lnTo>
                <a:lnTo>
                  <a:pt x="41816" y="251734"/>
                </a:lnTo>
                <a:lnTo>
                  <a:pt x="41231" y="239047"/>
                </a:lnTo>
                <a:close/>
              </a:path>
              <a:path w="76200" h="315595">
                <a:moveTo>
                  <a:pt x="76118" y="237439"/>
                </a:moveTo>
                <a:lnTo>
                  <a:pt x="41231" y="239047"/>
                </a:lnTo>
                <a:lnTo>
                  <a:pt x="41816" y="251734"/>
                </a:lnTo>
                <a:lnTo>
                  <a:pt x="35472" y="252026"/>
                </a:lnTo>
                <a:lnTo>
                  <a:pt x="69646" y="252026"/>
                </a:lnTo>
                <a:lnTo>
                  <a:pt x="76118" y="237439"/>
                </a:lnTo>
                <a:close/>
              </a:path>
              <a:path w="76200" h="315595">
                <a:moveTo>
                  <a:pt x="30213" y="0"/>
                </a:moveTo>
                <a:lnTo>
                  <a:pt x="23869" y="292"/>
                </a:lnTo>
                <a:lnTo>
                  <a:pt x="34887" y="239339"/>
                </a:lnTo>
                <a:lnTo>
                  <a:pt x="41231" y="239047"/>
                </a:lnTo>
                <a:lnTo>
                  <a:pt x="30213" y="0"/>
                </a:lnTo>
                <a:close/>
              </a:path>
            </a:pathLst>
          </a:custGeom>
          <a:solidFill>
            <a:srgbClr val="444949"/>
          </a:solidFill>
        </p:spPr>
        <p:txBody>
          <a:bodyPr wrap="square" lIns="0" tIns="0" rIns="0" bIns="0" rtlCol="0"/>
          <a:lstStyle/>
          <a:p>
            <a:endParaRPr/>
          </a:p>
        </p:txBody>
      </p:sp>
      <p:sp>
        <p:nvSpPr>
          <p:cNvPr id="13" name="object 11">
            <a:extLst>
              <a:ext uri="{FF2B5EF4-FFF2-40B4-BE49-F238E27FC236}">
                <a16:creationId xmlns:a16="http://schemas.microsoft.com/office/drawing/2014/main" id="{CD9A4596-E98C-8630-C094-E64A81828886}"/>
              </a:ext>
            </a:extLst>
          </p:cNvPr>
          <p:cNvSpPr txBox="1"/>
          <p:nvPr/>
        </p:nvSpPr>
        <p:spPr>
          <a:xfrm>
            <a:off x="8194710" y="3109301"/>
            <a:ext cx="300355"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44949"/>
                </a:solidFill>
                <a:latin typeface="Calibri"/>
                <a:cs typeface="Calibri"/>
              </a:rPr>
              <a:t>A</a:t>
            </a:r>
            <a:r>
              <a:rPr sz="1400" spc="-5" dirty="0">
                <a:solidFill>
                  <a:srgbClr val="444949"/>
                </a:solidFill>
                <a:latin typeface="Calibri"/>
                <a:cs typeface="Calibri"/>
              </a:rPr>
              <a:t>L</a:t>
            </a:r>
            <a:r>
              <a:rPr sz="1400" dirty="0">
                <a:solidFill>
                  <a:srgbClr val="444949"/>
                </a:solidFill>
                <a:latin typeface="Calibri"/>
                <a:cs typeface="Calibri"/>
              </a:rPr>
              <a:t>B</a:t>
            </a:r>
            <a:endParaRPr sz="1400">
              <a:latin typeface="Calibri"/>
              <a:cs typeface="Calibri"/>
            </a:endParaRPr>
          </a:p>
        </p:txBody>
      </p:sp>
      <p:pic>
        <p:nvPicPr>
          <p:cNvPr id="14" name="object 12">
            <a:extLst>
              <a:ext uri="{FF2B5EF4-FFF2-40B4-BE49-F238E27FC236}">
                <a16:creationId xmlns:a16="http://schemas.microsoft.com/office/drawing/2014/main" id="{0F3DEA55-E982-276C-E13E-F3E5F73382F4}"/>
              </a:ext>
            </a:extLst>
          </p:cNvPr>
          <p:cNvPicPr/>
          <p:nvPr/>
        </p:nvPicPr>
        <p:blipFill>
          <a:blip r:embed="rId6" cstate="print"/>
          <a:stretch>
            <a:fillRect/>
          </a:stretch>
        </p:blipFill>
        <p:spPr>
          <a:xfrm>
            <a:off x="8109608" y="2607906"/>
            <a:ext cx="472440" cy="472439"/>
          </a:xfrm>
          <a:prstGeom prst="rect">
            <a:avLst/>
          </a:prstGeom>
        </p:spPr>
      </p:pic>
      <p:pic>
        <p:nvPicPr>
          <p:cNvPr id="15" name="object 13">
            <a:extLst>
              <a:ext uri="{FF2B5EF4-FFF2-40B4-BE49-F238E27FC236}">
                <a16:creationId xmlns:a16="http://schemas.microsoft.com/office/drawing/2014/main" id="{B234CDCA-3D7E-1756-B03F-6A4D2BB78E0B}"/>
              </a:ext>
            </a:extLst>
          </p:cNvPr>
          <p:cNvPicPr/>
          <p:nvPr/>
        </p:nvPicPr>
        <p:blipFill>
          <a:blip r:embed="rId7" cstate="print"/>
          <a:stretch>
            <a:fillRect/>
          </a:stretch>
        </p:blipFill>
        <p:spPr>
          <a:xfrm>
            <a:off x="8219336" y="3711281"/>
            <a:ext cx="280416" cy="280416"/>
          </a:xfrm>
          <a:prstGeom prst="rect">
            <a:avLst/>
          </a:prstGeom>
        </p:spPr>
      </p:pic>
      <p:pic>
        <p:nvPicPr>
          <p:cNvPr id="16" name="object 14">
            <a:extLst>
              <a:ext uri="{FF2B5EF4-FFF2-40B4-BE49-F238E27FC236}">
                <a16:creationId xmlns:a16="http://schemas.microsoft.com/office/drawing/2014/main" id="{5C7B201C-F5C6-D001-1E5D-E5454E8855E8}"/>
              </a:ext>
            </a:extLst>
          </p:cNvPr>
          <p:cNvPicPr/>
          <p:nvPr/>
        </p:nvPicPr>
        <p:blipFill>
          <a:blip r:embed="rId8" cstate="print"/>
          <a:stretch>
            <a:fillRect/>
          </a:stretch>
        </p:blipFill>
        <p:spPr>
          <a:xfrm>
            <a:off x="8155329" y="4198961"/>
            <a:ext cx="399288" cy="396239"/>
          </a:xfrm>
          <a:prstGeom prst="rect">
            <a:avLst/>
          </a:prstGeom>
        </p:spPr>
      </p:pic>
      <p:sp>
        <p:nvSpPr>
          <p:cNvPr id="17" name="object 15">
            <a:extLst>
              <a:ext uri="{FF2B5EF4-FFF2-40B4-BE49-F238E27FC236}">
                <a16:creationId xmlns:a16="http://schemas.microsoft.com/office/drawing/2014/main" id="{7D2217FC-2115-617E-DB1D-173A8E9D8A0C}"/>
              </a:ext>
            </a:extLst>
          </p:cNvPr>
          <p:cNvSpPr txBox="1"/>
          <p:nvPr/>
        </p:nvSpPr>
        <p:spPr>
          <a:xfrm>
            <a:off x="7551521" y="3711831"/>
            <a:ext cx="1643380" cy="1243802"/>
          </a:xfrm>
          <a:prstGeom prst="rect">
            <a:avLst/>
          </a:prstGeom>
          <a:ln w="12700">
            <a:solidFill>
              <a:srgbClr val="D86613"/>
            </a:solidFill>
          </a:ln>
        </p:spPr>
        <p:txBody>
          <a:bodyPr vert="horz" wrap="square" lIns="0" tIns="0" rIns="0" bIns="0" rtlCol="0">
            <a:spAutoFit/>
          </a:bodyPr>
          <a:lstStyle/>
          <a:p>
            <a:pPr>
              <a:lnSpc>
                <a:spcPct val="100000"/>
              </a:lnSpc>
            </a:pPr>
            <a:endParaRPr sz="1750">
              <a:latin typeface="Times New Roman"/>
              <a:cs typeface="Times New Roman"/>
            </a:endParaRPr>
          </a:p>
          <a:p>
            <a:pPr algn="ctr">
              <a:lnSpc>
                <a:spcPct val="100000"/>
              </a:lnSpc>
            </a:pPr>
            <a:r>
              <a:rPr sz="1100" spc="-5" dirty="0">
                <a:solidFill>
                  <a:srgbClr val="D86613"/>
                </a:solidFill>
                <a:latin typeface="Calibri"/>
                <a:cs typeface="Calibri"/>
              </a:rPr>
              <a:t>Auto</a:t>
            </a:r>
            <a:r>
              <a:rPr sz="1100" spc="-35" dirty="0">
                <a:solidFill>
                  <a:srgbClr val="D86613"/>
                </a:solidFill>
                <a:latin typeface="Calibri"/>
                <a:cs typeface="Calibri"/>
              </a:rPr>
              <a:t> </a:t>
            </a:r>
            <a:r>
              <a:rPr sz="1100" spc="-5" dirty="0">
                <a:solidFill>
                  <a:srgbClr val="D86613"/>
                </a:solidFill>
                <a:latin typeface="Calibri"/>
                <a:cs typeface="Calibri"/>
              </a:rPr>
              <a:t>Scaling</a:t>
            </a:r>
            <a:r>
              <a:rPr sz="1100" spc="-30" dirty="0">
                <a:solidFill>
                  <a:srgbClr val="D86613"/>
                </a:solidFill>
                <a:latin typeface="Calibri"/>
                <a:cs typeface="Calibri"/>
              </a:rPr>
              <a:t> </a:t>
            </a:r>
            <a:r>
              <a:rPr sz="1100" spc="-5" dirty="0">
                <a:solidFill>
                  <a:srgbClr val="D86613"/>
                </a:solidFill>
                <a:latin typeface="Calibri"/>
                <a:cs typeface="Calibri"/>
              </a:rPr>
              <a:t>group</a:t>
            </a:r>
            <a:endParaRPr sz="1100">
              <a:latin typeface="Calibri"/>
              <a:cs typeface="Calibri"/>
            </a:endParaRPr>
          </a:p>
          <a:p>
            <a:pPr>
              <a:lnSpc>
                <a:spcPct val="100000"/>
              </a:lnSpc>
            </a:pPr>
            <a:endParaRPr sz="1300">
              <a:latin typeface="Calibri"/>
              <a:cs typeface="Calibri"/>
            </a:endParaRPr>
          </a:p>
          <a:p>
            <a:pPr>
              <a:lnSpc>
                <a:spcPct val="100000"/>
              </a:lnSpc>
              <a:spcBef>
                <a:spcPts val="45"/>
              </a:spcBef>
            </a:pPr>
            <a:endParaRPr sz="1650">
              <a:latin typeface="Calibri"/>
              <a:cs typeface="Calibri"/>
            </a:endParaRPr>
          </a:p>
          <a:p>
            <a:pPr marL="377190" marR="407034" algn="ctr">
              <a:lnSpc>
                <a:spcPct val="105500"/>
              </a:lnSpc>
              <a:spcBef>
                <a:spcPts val="5"/>
              </a:spcBef>
            </a:pPr>
            <a:r>
              <a:rPr sz="1100" spc="-10" dirty="0">
                <a:solidFill>
                  <a:srgbClr val="232F3E"/>
                </a:solidFill>
                <a:latin typeface="Calibri"/>
                <a:cs typeface="Calibri"/>
              </a:rPr>
              <a:t>S</a:t>
            </a:r>
            <a:r>
              <a:rPr sz="1100" spc="-5" dirty="0">
                <a:solidFill>
                  <a:srgbClr val="232F3E"/>
                </a:solidFill>
                <a:latin typeface="Calibri"/>
                <a:cs typeface="Calibri"/>
              </a:rPr>
              <a:t>am</a:t>
            </a:r>
            <a:r>
              <a:rPr sz="1100" dirty="0">
                <a:solidFill>
                  <a:srgbClr val="232F3E"/>
                </a:solidFill>
                <a:latin typeface="Calibri"/>
                <a:cs typeface="Calibri"/>
              </a:rPr>
              <a:t>e </a:t>
            </a:r>
            <a:r>
              <a:rPr sz="1100" spc="-5" dirty="0">
                <a:solidFill>
                  <a:srgbClr val="232F3E"/>
                </a:solidFill>
                <a:latin typeface="Calibri"/>
                <a:cs typeface="Calibri"/>
              </a:rPr>
              <a:t>in</a:t>
            </a:r>
            <a:r>
              <a:rPr sz="1100" spc="-10" dirty="0">
                <a:solidFill>
                  <a:srgbClr val="232F3E"/>
                </a:solidFill>
                <a:latin typeface="Calibri"/>
                <a:cs typeface="Calibri"/>
              </a:rPr>
              <a:t>st</a:t>
            </a:r>
            <a:r>
              <a:rPr sz="1100" spc="-5" dirty="0">
                <a:solidFill>
                  <a:srgbClr val="232F3E"/>
                </a:solidFill>
                <a:latin typeface="Calibri"/>
                <a:cs typeface="Calibri"/>
              </a:rPr>
              <a:t>anc</a:t>
            </a:r>
            <a:r>
              <a:rPr sz="1100" dirty="0">
                <a:solidFill>
                  <a:srgbClr val="232F3E"/>
                </a:solidFill>
                <a:latin typeface="Calibri"/>
                <a:cs typeface="Calibri"/>
              </a:rPr>
              <a:t>e,  </a:t>
            </a:r>
            <a:r>
              <a:rPr sz="1100" spc="-5" dirty="0">
                <a:solidFill>
                  <a:srgbClr val="232F3E"/>
                </a:solidFill>
                <a:latin typeface="Calibri"/>
                <a:cs typeface="Calibri"/>
              </a:rPr>
              <a:t>running</a:t>
            </a:r>
            <a:r>
              <a:rPr sz="1100" spc="-15" dirty="0">
                <a:solidFill>
                  <a:srgbClr val="232F3E"/>
                </a:solidFill>
                <a:latin typeface="Calibri"/>
                <a:cs typeface="Calibri"/>
              </a:rPr>
              <a:t> </a:t>
            </a:r>
            <a:r>
              <a:rPr sz="1100" dirty="0">
                <a:solidFill>
                  <a:srgbClr val="232F3E"/>
                </a:solidFill>
                <a:latin typeface="Calibri"/>
                <a:cs typeface="Calibri"/>
              </a:rPr>
              <a:t>v2</a:t>
            </a:r>
            <a:endParaRPr sz="1100">
              <a:latin typeface="Calibri"/>
              <a:cs typeface="Calibri"/>
            </a:endParaRPr>
          </a:p>
        </p:txBody>
      </p:sp>
      <p:sp>
        <p:nvSpPr>
          <p:cNvPr id="18" name="object 16">
            <a:extLst>
              <a:ext uri="{FF2B5EF4-FFF2-40B4-BE49-F238E27FC236}">
                <a16:creationId xmlns:a16="http://schemas.microsoft.com/office/drawing/2014/main" id="{16F4E0FA-BCB7-14D2-9BE6-AB5DC83E328B}"/>
              </a:ext>
            </a:extLst>
          </p:cNvPr>
          <p:cNvSpPr/>
          <p:nvPr/>
        </p:nvSpPr>
        <p:spPr>
          <a:xfrm>
            <a:off x="8317688" y="3396520"/>
            <a:ext cx="76200" cy="315595"/>
          </a:xfrm>
          <a:custGeom>
            <a:avLst/>
            <a:gdLst/>
            <a:ahLst/>
            <a:cxnLst/>
            <a:rect l="l" t="t" r="r" b="b"/>
            <a:pathLst>
              <a:path w="76200" h="315595">
                <a:moveTo>
                  <a:pt x="34887" y="239339"/>
                </a:moveTo>
                <a:lnTo>
                  <a:pt x="0" y="240948"/>
                </a:lnTo>
                <a:lnTo>
                  <a:pt x="41567" y="315313"/>
                </a:lnTo>
                <a:lnTo>
                  <a:pt x="69646" y="252026"/>
                </a:lnTo>
                <a:lnTo>
                  <a:pt x="35472" y="252026"/>
                </a:lnTo>
                <a:lnTo>
                  <a:pt x="34887" y="239339"/>
                </a:lnTo>
                <a:close/>
              </a:path>
              <a:path w="76200" h="315595">
                <a:moveTo>
                  <a:pt x="41231" y="239047"/>
                </a:moveTo>
                <a:lnTo>
                  <a:pt x="34887" y="239339"/>
                </a:lnTo>
                <a:lnTo>
                  <a:pt x="35472" y="252026"/>
                </a:lnTo>
                <a:lnTo>
                  <a:pt x="41816" y="251734"/>
                </a:lnTo>
                <a:lnTo>
                  <a:pt x="41231" y="239047"/>
                </a:lnTo>
                <a:close/>
              </a:path>
              <a:path w="76200" h="315595">
                <a:moveTo>
                  <a:pt x="76118" y="237439"/>
                </a:moveTo>
                <a:lnTo>
                  <a:pt x="41231" y="239047"/>
                </a:lnTo>
                <a:lnTo>
                  <a:pt x="41816" y="251734"/>
                </a:lnTo>
                <a:lnTo>
                  <a:pt x="35472" y="252026"/>
                </a:lnTo>
                <a:lnTo>
                  <a:pt x="69646" y="252026"/>
                </a:lnTo>
                <a:lnTo>
                  <a:pt x="76118" y="237439"/>
                </a:lnTo>
                <a:close/>
              </a:path>
              <a:path w="76200" h="315595">
                <a:moveTo>
                  <a:pt x="30213" y="0"/>
                </a:moveTo>
                <a:lnTo>
                  <a:pt x="23869" y="292"/>
                </a:lnTo>
                <a:lnTo>
                  <a:pt x="34887" y="239339"/>
                </a:lnTo>
                <a:lnTo>
                  <a:pt x="41231" y="239047"/>
                </a:lnTo>
                <a:lnTo>
                  <a:pt x="30213" y="0"/>
                </a:lnTo>
                <a:close/>
              </a:path>
            </a:pathLst>
          </a:custGeom>
          <a:solidFill>
            <a:srgbClr val="444949"/>
          </a:solidFill>
        </p:spPr>
        <p:txBody>
          <a:bodyPr wrap="square" lIns="0" tIns="0" rIns="0" bIns="0" rtlCol="0"/>
          <a:lstStyle/>
          <a:p>
            <a:endParaRPr/>
          </a:p>
        </p:txBody>
      </p:sp>
      <p:grpSp>
        <p:nvGrpSpPr>
          <p:cNvPr id="19" name="object 17">
            <a:extLst>
              <a:ext uri="{FF2B5EF4-FFF2-40B4-BE49-F238E27FC236}">
                <a16:creationId xmlns:a16="http://schemas.microsoft.com/office/drawing/2014/main" id="{C87F0CC6-D08A-5C2D-4AE8-FDA1062930F7}"/>
              </a:ext>
            </a:extLst>
          </p:cNvPr>
          <p:cNvGrpSpPr/>
          <p:nvPr/>
        </p:nvGrpSpPr>
        <p:grpSpPr>
          <a:xfrm>
            <a:off x="5276850" y="4033107"/>
            <a:ext cx="1638300" cy="818515"/>
            <a:chOff x="5823561" y="4067817"/>
            <a:chExt cx="1638300" cy="818515"/>
          </a:xfrm>
        </p:grpSpPr>
        <p:sp>
          <p:nvSpPr>
            <p:cNvPr id="20" name="object 18">
              <a:extLst>
                <a:ext uri="{FF2B5EF4-FFF2-40B4-BE49-F238E27FC236}">
                  <a16:creationId xmlns:a16="http://schemas.microsoft.com/office/drawing/2014/main" id="{7EB52AFC-C477-DE31-BAEF-A4C903C8F26D}"/>
                </a:ext>
              </a:extLst>
            </p:cNvPr>
            <p:cNvSpPr/>
            <p:nvPr/>
          </p:nvSpPr>
          <p:spPr>
            <a:xfrm>
              <a:off x="5829911" y="4074167"/>
              <a:ext cx="1625600" cy="805815"/>
            </a:xfrm>
            <a:custGeom>
              <a:avLst/>
              <a:gdLst/>
              <a:ahLst/>
              <a:cxnLst/>
              <a:rect l="l" t="t" r="r" b="b"/>
              <a:pathLst>
                <a:path w="1625600" h="805814">
                  <a:moveTo>
                    <a:pt x="1222998" y="0"/>
                  </a:moveTo>
                  <a:lnTo>
                    <a:pt x="1222998" y="201301"/>
                  </a:lnTo>
                  <a:lnTo>
                    <a:pt x="0" y="201301"/>
                  </a:lnTo>
                  <a:lnTo>
                    <a:pt x="0" y="603902"/>
                  </a:lnTo>
                  <a:lnTo>
                    <a:pt x="1222998" y="603902"/>
                  </a:lnTo>
                  <a:lnTo>
                    <a:pt x="1222998" y="805204"/>
                  </a:lnTo>
                  <a:lnTo>
                    <a:pt x="1625599" y="402602"/>
                  </a:lnTo>
                  <a:lnTo>
                    <a:pt x="1222998" y="0"/>
                  </a:lnTo>
                  <a:close/>
                </a:path>
              </a:pathLst>
            </a:custGeom>
            <a:solidFill>
              <a:srgbClr val="5091D0"/>
            </a:solidFill>
          </p:spPr>
          <p:txBody>
            <a:bodyPr wrap="square" lIns="0" tIns="0" rIns="0" bIns="0" rtlCol="0"/>
            <a:lstStyle/>
            <a:p>
              <a:endParaRPr/>
            </a:p>
          </p:txBody>
        </p:sp>
        <p:sp>
          <p:nvSpPr>
            <p:cNvPr id="21" name="object 19">
              <a:extLst>
                <a:ext uri="{FF2B5EF4-FFF2-40B4-BE49-F238E27FC236}">
                  <a16:creationId xmlns:a16="http://schemas.microsoft.com/office/drawing/2014/main" id="{D03D2F18-F958-D7A8-3CB3-0DBDCF9DCD5E}"/>
                </a:ext>
              </a:extLst>
            </p:cNvPr>
            <p:cNvSpPr/>
            <p:nvPr/>
          </p:nvSpPr>
          <p:spPr>
            <a:xfrm>
              <a:off x="5829911" y="4074167"/>
              <a:ext cx="1625600" cy="805815"/>
            </a:xfrm>
            <a:custGeom>
              <a:avLst/>
              <a:gdLst/>
              <a:ahLst/>
              <a:cxnLst/>
              <a:rect l="l" t="t" r="r" b="b"/>
              <a:pathLst>
                <a:path w="1625600" h="805814">
                  <a:moveTo>
                    <a:pt x="0" y="201301"/>
                  </a:moveTo>
                  <a:lnTo>
                    <a:pt x="1222999" y="201301"/>
                  </a:lnTo>
                  <a:lnTo>
                    <a:pt x="1222999" y="0"/>
                  </a:lnTo>
                  <a:lnTo>
                    <a:pt x="1625600" y="402602"/>
                  </a:lnTo>
                  <a:lnTo>
                    <a:pt x="1222999" y="805204"/>
                  </a:lnTo>
                  <a:lnTo>
                    <a:pt x="1222999" y="603902"/>
                  </a:lnTo>
                  <a:lnTo>
                    <a:pt x="0" y="603902"/>
                  </a:lnTo>
                  <a:lnTo>
                    <a:pt x="0" y="201301"/>
                  </a:lnTo>
                  <a:close/>
                </a:path>
              </a:pathLst>
            </a:custGeom>
            <a:ln w="12700">
              <a:solidFill>
                <a:srgbClr val="386998"/>
              </a:solidFill>
            </a:ln>
          </p:spPr>
          <p:txBody>
            <a:bodyPr wrap="square" lIns="0" tIns="0" rIns="0" bIns="0" rtlCol="0"/>
            <a:lstStyle/>
            <a:p>
              <a:endParaRPr/>
            </a:p>
          </p:txBody>
        </p:sp>
      </p:grpSp>
      <p:sp>
        <p:nvSpPr>
          <p:cNvPr id="22" name="object 20">
            <a:extLst>
              <a:ext uri="{FF2B5EF4-FFF2-40B4-BE49-F238E27FC236}">
                <a16:creationId xmlns:a16="http://schemas.microsoft.com/office/drawing/2014/main" id="{9B6B42D3-C5CD-16AF-8BB8-D3A3FAF62D64}"/>
              </a:ext>
            </a:extLst>
          </p:cNvPr>
          <p:cNvSpPr txBox="1"/>
          <p:nvPr/>
        </p:nvSpPr>
        <p:spPr>
          <a:xfrm>
            <a:off x="5418103" y="4280749"/>
            <a:ext cx="115506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CodeDeploy</a:t>
            </a:r>
            <a:endParaRPr sz="1800">
              <a:latin typeface="Calibri"/>
              <a:cs typeface="Calibri"/>
            </a:endParaRPr>
          </a:p>
        </p:txBody>
      </p:sp>
    </p:spTree>
    <p:extLst>
      <p:ext uri="{BB962C8B-B14F-4D97-AF65-F5344CB8AC3E}">
        <p14:creationId xmlns:p14="http://schemas.microsoft.com/office/powerpoint/2010/main" val="365970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normAutofit/>
          </a:bodyPr>
          <a:lstStyle/>
          <a:p>
            <a:pPr algn="l"/>
            <a:r>
              <a:rPr lang="en-US" b="1" i="0" dirty="0">
                <a:solidFill>
                  <a:srgbClr val="222222"/>
                </a:solidFill>
                <a:effectLst/>
              </a:rPr>
              <a:t>Deployment Strategies : Auto Scaling and ALB</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D7B0B1EE-0816-E96D-6D48-E9000EE30612}"/>
              </a:ext>
            </a:extLst>
          </p:cNvPr>
          <p:cNvSpPr txBox="1"/>
          <p:nvPr/>
        </p:nvSpPr>
        <p:spPr>
          <a:xfrm>
            <a:off x="827313" y="1544714"/>
            <a:ext cx="7968343" cy="461665"/>
          </a:xfrm>
          <a:prstGeom prst="rect">
            <a:avLst/>
          </a:prstGeom>
          <a:noFill/>
        </p:spPr>
        <p:txBody>
          <a:bodyPr wrap="square">
            <a:spAutoFit/>
          </a:bodyPr>
          <a:lstStyle/>
          <a:p>
            <a:r>
              <a:rPr lang="en-US" sz="2400" dirty="0">
                <a:latin typeface="+mj-lt"/>
              </a:rPr>
              <a:t>• Rolling (one LB, one TG, one ASG, new instances)</a:t>
            </a:r>
          </a:p>
        </p:txBody>
      </p:sp>
      <p:sp>
        <p:nvSpPr>
          <p:cNvPr id="4" name="object 5">
            <a:extLst>
              <a:ext uri="{FF2B5EF4-FFF2-40B4-BE49-F238E27FC236}">
                <a16:creationId xmlns:a16="http://schemas.microsoft.com/office/drawing/2014/main" id="{561EDBBF-FC3E-D192-C542-6D3D6FCECEED}"/>
              </a:ext>
            </a:extLst>
          </p:cNvPr>
          <p:cNvSpPr txBox="1"/>
          <p:nvPr/>
        </p:nvSpPr>
        <p:spPr>
          <a:xfrm>
            <a:off x="5936072" y="3056925"/>
            <a:ext cx="300355"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44949"/>
                </a:solidFill>
                <a:latin typeface="Calibri"/>
                <a:cs typeface="Calibri"/>
              </a:rPr>
              <a:t>A</a:t>
            </a:r>
            <a:r>
              <a:rPr sz="1400" spc="-5" dirty="0">
                <a:solidFill>
                  <a:srgbClr val="444949"/>
                </a:solidFill>
                <a:latin typeface="Calibri"/>
                <a:cs typeface="Calibri"/>
              </a:rPr>
              <a:t>L</a:t>
            </a:r>
            <a:r>
              <a:rPr sz="1400" dirty="0">
                <a:solidFill>
                  <a:srgbClr val="444949"/>
                </a:solidFill>
                <a:latin typeface="Calibri"/>
                <a:cs typeface="Calibri"/>
              </a:rPr>
              <a:t>B</a:t>
            </a:r>
            <a:endParaRPr sz="1400">
              <a:latin typeface="Calibri"/>
              <a:cs typeface="Calibri"/>
            </a:endParaRPr>
          </a:p>
        </p:txBody>
      </p:sp>
      <p:pic>
        <p:nvPicPr>
          <p:cNvPr id="8" name="object 6">
            <a:extLst>
              <a:ext uri="{FF2B5EF4-FFF2-40B4-BE49-F238E27FC236}">
                <a16:creationId xmlns:a16="http://schemas.microsoft.com/office/drawing/2014/main" id="{9C6169E4-F1C6-258B-33EC-8D03045EE3D8}"/>
              </a:ext>
            </a:extLst>
          </p:cNvPr>
          <p:cNvPicPr/>
          <p:nvPr/>
        </p:nvPicPr>
        <p:blipFill>
          <a:blip r:embed="rId3" cstate="print"/>
          <a:stretch>
            <a:fillRect/>
          </a:stretch>
        </p:blipFill>
        <p:spPr>
          <a:xfrm>
            <a:off x="5850252" y="2555530"/>
            <a:ext cx="472439" cy="472439"/>
          </a:xfrm>
          <a:prstGeom prst="rect">
            <a:avLst/>
          </a:prstGeom>
        </p:spPr>
      </p:pic>
      <p:sp>
        <p:nvSpPr>
          <p:cNvPr id="23" name="object 7">
            <a:extLst>
              <a:ext uri="{FF2B5EF4-FFF2-40B4-BE49-F238E27FC236}">
                <a16:creationId xmlns:a16="http://schemas.microsoft.com/office/drawing/2014/main" id="{B944F7F2-A9F8-8C1E-CC4F-8C64990FA208}"/>
              </a:ext>
            </a:extLst>
          </p:cNvPr>
          <p:cNvSpPr/>
          <p:nvPr/>
        </p:nvSpPr>
        <p:spPr>
          <a:xfrm>
            <a:off x="4084002" y="3692961"/>
            <a:ext cx="4023995" cy="1460500"/>
          </a:xfrm>
          <a:custGeom>
            <a:avLst/>
            <a:gdLst/>
            <a:ahLst/>
            <a:cxnLst/>
            <a:rect l="l" t="t" r="r" b="b"/>
            <a:pathLst>
              <a:path w="4023995" h="1460500">
                <a:moveTo>
                  <a:pt x="0" y="0"/>
                </a:moveTo>
                <a:lnTo>
                  <a:pt x="4023961" y="0"/>
                </a:lnTo>
                <a:lnTo>
                  <a:pt x="4023961" y="1460456"/>
                </a:lnTo>
                <a:lnTo>
                  <a:pt x="0" y="1460456"/>
                </a:lnTo>
                <a:lnTo>
                  <a:pt x="0" y="0"/>
                </a:lnTo>
                <a:close/>
              </a:path>
            </a:pathLst>
          </a:custGeom>
          <a:ln w="12700">
            <a:solidFill>
              <a:srgbClr val="D86613"/>
            </a:solidFill>
          </a:ln>
        </p:spPr>
        <p:txBody>
          <a:bodyPr wrap="square" lIns="0" tIns="0" rIns="0" bIns="0" rtlCol="0"/>
          <a:lstStyle/>
          <a:p>
            <a:endParaRPr/>
          </a:p>
        </p:txBody>
      </p:sp>
      <p:sp>
        <p:nvSpPr>
          <p:cNvPr id="24" name="object 8">
            <a:extLst>
              <a:ext uri="{FF2B5EF4-FFF2-40B4-BE49-F238E27FC236}">
                <a16:creationId xmlns:a16="http://schemas.microsoft.com/office/drawing/2014/main" id="{8E2F34DE-572B-5A6E-2C00-C08BEDA3A287}"/>
              </a:ext>
            </a:extLst>
          </p:cNvPr>
          <p:cNvSpPr txBox="1"/>
          <p:nvPr/>
        </p:nvSpPr>
        <p:spPr>
          <a:xfrm>
            <a:off x="5565756" y="3936274"/>
            <a:ext cx="1073785" cy="182101"/>
          </a:xfrm>
          <a:prstGeom prst="rect">
            <a:avLst/>
          </a:prstGeom>
        </p:spPr>
        <p:txBody>
          <a:bodyPr vert="horz" wrap="square" lIns="0" tIns="12700" rIns="0" bIns="0" rtlCol="0">
            <a:spAutoFit/>
          </a:bodyPr>
          <a:lstStyle/>
          <a:p>
            <a:pPr>
              <a:lnSpc>
                <a:spcPct val="100000"/>
              </a:lnSpc>
              <a:spcBef>
                <a:spcPts val="100"/>
              </a:spcBef>
            </a:pPr>
            <a:r>
              <a:rPr sz="1100" spc="-5" dirty="0">
                <a:solidFill>
                  <a:srgbClr val="D86613"/>
                </a:solidFill>
                <a:latin typeface="Calibri"/>
                <a:cs typeface="Calibri"/>
              </a:rPr>
              <a:t>Auto</a:t>
            </a:r>
            <a:r>
              <a:rPr sz="1100" spc="-45" dirty="0">
                <a:solidFill>
                  <a:srgbClr val="D86613"/>
                </a:solidFill>
                <a:latin typeface="Calibri"/>
                <a:cs typeface="Calibri"/>
              </a:rPr>
              <a:t> </a:t>
            </a:r>
            <a:r>
              <a:rPr sz="1100" spc="-5" dirty="0">
                <a:solidFill>
                  <a:srgbClr val="D86613"/>
                </a:solidFill>
                <a:latin typeface="Calibri"/>
                <a:cs typeface="Calibri"/>
              </a:rPr>
              <a:t>Scaling</a:t>
            </a:r>
            <a:r>
              <a:rPr sz="1100" spc="-40" dirty="0">
                <a:solidFill>
                  <a:srgbClr val="D86613"/>
                </a:solidFill>
                <a:latin typeface="Calibri"/>
                <a:cs typeface="Calibri"/>
              </a:rPr>
              <a:t> </a:t>
            </a:r>
            <a:r>
              <a:rPr sz="1100" spc="-5" dirty="0">
                <a:solidFill>
                  <a:srgbClr val="D86613"/>
                </a:solidFill>
                <a:latin typeface="Calibri"/>
                <a:cs typeface="Calibri"/>
              </a:rPr>
              <a:t>group</a:t>
            </a:r>
            <a:endParaRPr sz="1100">
              <a:latin typeface="Calibri"/>
              <a:cs typeface="Calibri"/>
            </a:endParaRPr>
          </a:p>
        </p:txBody>
      </p:sp>
      <p:grpSp>
        <p:nvGrpSpPr>
          <p:cNvPr id="25" name="object 9">
            <a:extLst>
              <a:ext uri="{FF2B5EF4-FFF2-40B4-BE49-F238E27FC236}">
                <a16:creationId xmlns:a16="http://schemas.microsoft.com/office/drawing/2014/main" id="{7FD58E6E-9B7F-0742-7D6C-09A54E4F1070}"/>
              </a:ext>
            </a:extLst>
          </p:cNvPr>
          <p:cNvGrpSpPr/>
          <p:nvPr/>
        </p:nvGrpSpPr>
        <p:grpSpPr>
          <a:xfrm>
            <a:off x="4792596" y="3692434"/>
            <a:ext cx="1445260" cy="929640"/>
            <a:chOff x="4416552" y="3779520"/>
            <a:chExt cx="1445260" cy="929640"/>
          </a:xfrm>
        </p:grpSpPr>
        <p:pic>
          <p:nvPicPr>
            <p:cNvPr id="26" name="object 10">
              <a:extLst>
                <a:ext uri="{FF2B5EF4-FFF2-40B4-BE49-F238E27FC236}">
                  <a16:creationId xmlns:a16="http://schemas.microsoft.com/office/drawing/2014/main" id="{41D8412C-25FD-8228-E23A-71F0C6A2665C}"/>
                </a:ext>
              </a:extLst>
            </p:cNvPr>
            <p:cNvPicPr/>
            <p:nvPr/>
          </p:nvPicPr>
          <p:blipFill>
            <a:blip r:embed="rId4" cstate="print"/>
            <a:stretch>
              <a:fillRect/>
            </a:stretch>
          </p:blipFill>
          <p:spPr>
            <a:xfrm>
              <a:off x="5580888" y="3779520"/>
              <a:ext cx="280415" cy="280415"/>
            </a:xfrm>
            <a:prstGeom prst="rect">
              <a:avLst/>
            </a:prstGeom>
          </p:spPr>
        </p:pic>
        <p:pic>
          <p:nvPicPr>
            <p:cNvPr id="27" name="object 11">
              <a:extLst>
                <a:ext uri="{FF2B5EF4-FFF2-40B4-BE49-F238E27FC236}">
                  <a16:creationId xmlns:a16="http://schemas.microsoft.com/office/drawing/2014/main" id="{DB89BECB-DA53-56AC-C780-41150A85D615}"/>
                </a:ext>
              </a:extLst>
            </p:cNvPr>
            <p:cNvPicPr/>
            <p:nvPr/>
          </p:nvPicPr>
          <p:blipFill>
            <a:blip r:embed="rId5" cstate="print"/>
            <a:stretch>
              <a:fillRect/>
            </a:stretch>
          </p:blipFill>
          <p:spPr>
            <a:xfrm>
              <a:off x="4416552" y="4309872"/>
              <a:ext cx="396239" cy="399288"/>
            </a:xfrm>
            <a:prstGeom prst="rect">
              <a:avLst/>
            </a:prstGeom>
          </p:spPr>
        </p:pic>
      </p:grpSp>
      <p:sp>
        <p:nvSpPr>
          <p:cNvPr id="28" name="object 12">
            <a:extLst>
              <a:ext uri="{FF2B5EF4-FFF2-40B4-BE49-F238E27FC236}">
                <a16:creationId xmlns:a16="http://schemas.microsoft.com/office/drawing/2014/main" id="{E6CA4FDF-8231-E5E6-B2D8-A6B5DCA46766}"/>
              </a:ext>
            </a:extLst>
          </p:cNvPr>
          <p:cNvSpPr txBox="1"/>
          <p:nvPr/>
        </p:nvSpPr>
        <p:spPr>
          <a:xfrm>
            <a:off x="4417201" y="4619025"/>
            <a:ext cx="1160145" cy="182101"/>
          </a:xfrm>
          <a:prstGeom prst="rect">
            <a:avLst/>
          </a:prstGeom>
        </p:spPr>
        <p:txBody>
          <a:bodyPr vert="horz" wrap="square" lIns="0" tIns="12700" rIns="0" bIns="0" rtlCol="0">
            <a:spAutoFit/>
          </a:bodyPr>
          <a:lstStyle/>
          <a:p>
            <a:pPr>
              <a:lnSpc>
                <a:spcPct val="100000"/>
              </a:lnSpc>
              <a:spcBef>
                <a:spcPts val="100"/>
              </a:spcBef>
            </a:pPr>
            <a:r>
              <a:rPr sz="1100" spc="-5" dirty="0">
                <a:solidFill>
                  <a:srgbClr val="232F3E"/>
                </a:solidFill>
                <a:latin typeface="Calibri"/>
                <a:cs typeface="Calibri"/>
              </a:rPr>
              <a:t>Instance,</a:t>
            </a:r>
            <a:r>
              <a:rPr sz="1100" spc="-35" dirty="0">
                <a:solidFill>
                  <a:srgbClr val="232F3E"/>
                </a:solidFill>
                <a:latin typeface="Calibri"/>
                <a:cs typeface="Calibri"/>
              </a:rPr>
              <a:t> </a:t>
            </a:r>
            <a:r>
              <a:rPr sz="1100" spc="-5" dirty="0">
                <a:solidFill>
                  <a:srgbClr val="232F3E"/>
                </a:solidFill>
                <a:latin typeface="Calibri"/>
                <a:cs typeface="Calibri"/>
              </a:rPr>
              <a:t>running</a:t>
            </a:r>
            <a:r>
              <a:rPr sz="1100" spc="-40" dirty="0">
                <a:solidFill>
                  <a:srgbClr val="232F3E"/>
                </a:solidFill>
                <a:latin typeface="Calibri"/>
                <a:cs typeface="Calibri"/>
              </a:rPr>
              <a:t> </a:t>
            </a:r>
            <a:r>
              <a:rPr sz="1100" dirty="0">
                <a:solidFill>
                  <a:srgbClr val="232F3E"/>
                </a:solidFill>
                <a:latin typeface="Calibri"/>
                <a:cs typeface="Calibri"/>
              </a:rPr>
              <a:t>v1</a:t>
            </a:r>
            <a:endParaRPr sz="1100">
              <a:latin typeface="Calibri"/>
              <a:cs typeface="Calibri"/>
            </a:endParaRPr>
          </a:p>
        </p:txBody>
      </p:sp>
      <p:grpSp>
        <p:nvGrpSpPr>
          <p:cNvPr id="29" name="object 13">
            <a:extLst>
              <a:ext uri="{FF2B5EF4-FFF2-40B4-BE49-F238E27FC236}">
                <a16:creationId xmlns:a16="http://schemas.microsoft.com/office/drawing/2014/main" id="{6862A855-77B2-990E-DE27-78B29CDD1B3F}"/>
              </a:ext>
            </a:extLst>
          </p:cNvPr>
          <p:cNvGrpSpPr/>
          <p:nvPr/>
        </p:nvGrpSpPr>
        <p:grpSpPr>
          <a:xfrm>
            <a:off x="6055736" y="3344199"/>
            <a:ext cx="1065530" cy="1296670"/>
            <a:chOff x="5679692" y="3431285"/>
            <a:chExt cx="1065530" cy="1296670"/>
          </a:xfrm>
        </p:grpSpPr>
        <p:sp>
          <p:nvSpPr>
            <p:cNvPr id="30" name="object 14">
              <a:extLst>
                <a:ext uri="{FF2B5EF4-FFF2-40B4-BE49-F238E27FC236}">
                  <a16:creationId xmlns:a16="http://schemas.microsoft.com/office/drawing/2014/main" id="{D8DC2C6A-6B86-7394-DCC6-DC90E2C822D7}"/>
                </a:ext>
              </a:extLst>
            </p:cNvPr>
            <p:cNvSpPr/>
            <p:nvPr/>
          </p:nvSpPr>
          <p:spPr>
            <a:xfrm>
              <a:off x="5679692" y="3431285"/>
              <a:ext cx="76200" cy="349250"/>
            </a:xfrm>
            <a:custGeom>
              <a:avLst/>
              <a:gdLst/>
              <a:ahLst/>
              <a:cxnLst/>
              <a:rect l="l" t="t" r="r" b="b"/>
              <a:pathLst>
                <a:path w="76200" h="349250">
                  <a:moveTo>
                    <a:pt x="34910" y="272681"/>
                  </a:moveTo>
                  <a:lnTo>
                    <a:pt x="0" y="273672"/>
                  </a:lnTo>
                  <a:lnTo>
                    <a:pt x="40245" y="348761"/>
                  </a:lnTo>
                  <a:lnTo>
                    <a:pt x="69721" y="285376"/>
                  </a:lnTo>
                  <a:lnTo>
                    <a:pt x="35270" y="285376"/>
                  </a:lnTo>
                  <a:lnTo>
                    <a:pt x="34910" y="272681"/>
                  </a:lnTo>
                  <a:close/>
                </a:path>
                <a:path w="76200" h="349250">
                  <a:moveTo>
                    <a:pt x="41257" y="272501"/>
                  </a:moveTo>
                  <a:lnTo>
                    <a:pt x="34910" y="272681"/>
                  </a:lnTo>
                  <a:lnTo>
                    <a:pt x="35270" y="285376"/>
                  </a:lnTo>
                  <a:lnTo>
                    <a:pt x="41617" y="285196"/>
                  </a:lnTo>
                  <a:lnTo>
                    <a:pt x="41257" y="272501"/>
                  </a:lnTo>
                  <a:close/>
                </a:path>
                <a:path w="76200" h="349250">
                  <a:moveTo>
                    <a:pt x="76169" y="271510"/>
                  </a:moveTo>
                  <a:lnTo>
                    <a:pt x="41257" y="272501"/>
                  </a:lnTo>
                  <a:lnTo>
                    <a:pt x="41617" y="285196"/>
                  </a:lnTo>
                  <a:lnTo>
                    <a:pt x="35270" y="285376"/>
                  </a:lnTo>
                  <a:lnTo>
                    <a:pt x="69721" y="285376"/>
                  </a:lnTo>
                  <a:lnTo>
                    <a:pt x="76169" y="271510"/>
                  </a:lnTo>
                  <a:close/>
                </a:path>
                <a:path w="76200" h="349250">
                  <a:moveTo>
                    <a:pt x="33527" y="0"/>
                  </a:moveTo>
                  <a:lnTo>
                    <a:pt x="27180" y="180"/>
                  </a:lnTo>
                  <a:lnTo>
                    <a:pt x="34910" y="272681"/>
                  </a:lnTo>
                  <a:lnTo>
                    <a:pt x="41257" y="272501"/>
                  </a:lnTo>
                  <a:lnTo>
                    <a:pt x="33527" y="0"/>
                  </a:lnTo>
                  <a:close/>
                </a:path>
              </a:pathLst>
            </a:custGeom>
            <a:solidFill>
              <a:srgbClr val="444949"/>
            </a:solidFill>
          </p:spPr>
          <p:txBody>
            <a:bodyPr wrap="square" lIns="0" tIns="0" rIns="0" bIns="0" rtlCol="0"/>
            <a:lstStyle/>
            <a:p>
              <a:endParaRPr/>
            </a:p>
          </p:txBody>
        </p:sp>
        <p:pic>
          <p:nvPicPr>
            <p:cNvPr id="31" name="object 15">
              <a:extLst>
                <a:ext uri="{FF2B5EF4-FFF2-40B4-BE49-F238E27FC236}">
                  <a16:creationId xmlns:a16="http://schemas.microsoft.com/office/drawing/2014/main" id="{78A44BFB-2B69-90D2-034C-213C1D41D0CA}"/>
                </a:ext>
              </a:extLst>
            </p:cNvPr>
            <p:cNvPicPr/>
            <p:nvPr/>
          </p:nvPicPr>
          <p:blipFill>
            <a:blip r:embed="rId6" cstate="print"/>
            <a:stretch>
              <a:fillRect/>
            </a:stretch>
          </p:blipFill>
          <p:spPr>
            <a:xfrm>
              <a:off x="6345936" y="4328159"/>
              <a:ext cx="399288" cy="399288"/>
            </a:xfrm>
            <a:prstGeom prst="rect">
              <a:avLst/>
            </a:prstGeom>
          </p:spPr>
        </p:pic>
      </p:grpSp>
      <p:sp>
        <p:nvSpPr>
          <p:cNvPr id="32" name="object 16">
            <a:extLst>
              <a:ext uri="{FF2B5EF4-FFF2-40B4-BE49-F238E27FC236}">
                <a16:creationId xmlns:a16="http://schemas.microsoft.com/office/drawing/2014/main" id="{C7C21E8B-DB62-E98B-8A7A-65C982B56663}"/>
              </a:ext>
            </a:extLst>
          </p:cNvPr>
          <p:cNvSpPr txBox="1"/>
          <p:nvPr/>
        </p:nvSpPr>
        <p:spPr>
          <a:xfrm>
            <a:off x="6198856" y="4637314"/>
            <a:ext cx="1452245" cy="182101"/>
          </a:xfrm>
          <a:prstGeom prst="rect">
            <a:avLst/>
          </a:prstGeom>
        </p:spPr>
        <p:txBody>
          <a:bodyPr vert="horz" wrap="square" lIns="0" tIns="12700" rIns="0" bIns="0" rtlCol="0">
            <a:spAutoFit/>
          </a:bodyPr>
          <a:lstStyle/>
          <a:p>
            <a:pPr>
              <a:lnSpc>
                <a:spcPct val="100000"/>
              </a:lnSpc>
              <a:spcBef>
                <a:spcPts val="100"/>
              </a:spcBef>
            </a:pPr>
            <a:r>
              <a:rPr sz="1100" dirty="0">
                <a:solidFill>
                  <a:srgbClr val="232F3E"/>
                </a:solidFill>
                <a:latin typeface="Calibri"/>
                <a:cs typeface="Calibri"/>
              </a:rPr>
              <a:t>New</a:t>
            </a:r>
            <a:r>
              <a:rPr sz="1100" spc="-25" dirty="0">
                <a:solidFill>
                  <a:srgbClr val="232F3E"/>
                </a:solidFill>
                <a:latin typeface="Calibri"/>
                <a:cs typeface="Calibri"/>
              </a:rPr>
              <a:t> </a:t>
            </a:r>
            <a:r>
              <a:rPr sz="1100" spc="-5" dirty="0">
                <a:solidFill>
                  <a:srgbClr val="232F3E"/>
                </a:solidFill>
                <a:latin typeface="Calibri"/>
                <a:cs typeface="Calibri"/>
              </a:rPr>
              <a:t>Instance,</a:t>
            </a:r>
            <a:r>
              <a:rPr sz="1100" spc="-25" dirty="0">
                <a:solidFill>
                  <a:srgbClr val="232F3E"/>
                </a:solidFill>
                <a:latin typeface="Calibri"/>
                <a:cs typeface="Calibri"/>
              </a:rPr>
              <a:t> </a:t>
            </a:r>
            <a:r>
              <a:rPr sz="1100" spc="-5" dirty="0">
                <a:solidFill>
                  <a:srgbClr val="232F3E"/>
                </a:solidFill>
                <a:latin typeface="Calibri"/>
                <a:cs typeface="Calibri"/>
              </a:rPr>
              <a:t>running</a:t>
            </a:r>
            <a:r>
              <a:rPr sz="1100" spc="-30" dirty="0">
                <a:solidFill>
                  <a:srgbClr val="232F3E"/>
                </a:solidFill>
                <a:latin typeface="Calibri"/>
                <a:cs typeface="Calibri"/>
              </a:rPr>
              <a:t> </a:t>
            </a:r>
            <a:r>
              <a:rPr sz="1100" dirty="0">
                <a:solidFill>
                  <a:srgbClr val="232F3E"/>
                </a:solidFill>
                <a:latin typeface="Calibri"/>
                <a:cs typeface="Calibri"/>
              </a:rPr>
              <a:t>v2</a:t>
            </a:r>
            <a:endParaRPr sz="1100">
              <a:latin typeface="Calibri"/>
              <a:cs typeface="Calibri"/>
            </a:endParaRPr>
          </a:p>
        </p:txBody>
      </p:sp>
    </p:spTree>
    <p:extLst>
      <p:ext uri="{BB962C8B-B14F-4D97-AF65-F5344CB8AC3E}">
        <p14:creationId xmlns:p14="http://schemas.microsoft.com/office/powerpoint/2010/main" val="221569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65">
            <a:extLst>
              <a:ext uri="{FF2B5EF4-FFF2-40B4-BE49-F238E27FC236}">
                <a16:creationId xmlns:a16="http://schemas.microsoft.com/office/drawing/2014/main" id="{5F13A120-EFEB-5B2A-A9F7-EEA33158FE27}"/>
              </a:ext>
            </a:extLst>
          </p:cNvPr>
          <p:cNvSpPr>
            <a:spLocks noGrp="1"/>
          </p:cNvSpPr>
          <p:nvPr>
            <p:ph type="title"/>
          </p:nvPr>
        </p:nvSpPr>
        <p:spPr/>
        <p:txBody>
          <a:bodyPr/>
          <a:lstStyle/>
          <a:p>
            <a:r>
              <a:rPr lang="en-US" b="1" dirty="0"/>
              <a:t>Agenda</a:t>
            </a:r>
          </a:p>
        </p:txBody>
      </p:sp>
      <p:sp>
        <p:nvSpPr>
          <p:cNvPr id="67" name="Content Placeholder 2">
            <a:extLst>
              <a:ext uri="{FF2B5EF4-FFF2-40B4-BE49-F238E27FC236}">
                <a16:creationId xmlns:a16="http://schemas.microsoft.com/office/drawing/2014/main" id="{99C3A697-499D-9F24-5983-C828E6FF7723}"/>
              </a:ext>
            </a:extLst>
          </p:cNvPr>
          <p:cNvSpPr txBox="1">
            <a:spLocks/>
          </p:cNvSpPr>
          <p:nvPr/>
        </p:nvSpPr>
        <p:spPr>
          <a:xfrm>
            <a:off x="1041400" y="2082800"/>
            <a:ext cx="5732780" cy="28818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rPr>
              <a:t>CI CD Pipeline</a:t>
            </a:r>
          </a:p>
          <a:p>
            <a:r>
              <a:rPr lang="en-US" dirty="0">
                <a:latin typeface="+mj-lt"/>
              </a:rPr>
              <a:t>Git</a:t>
            </a:r>
          </a:p>
          <a:p>
            <a:r>
              <a:rPr lang="en-US" dirty="0">
                <a:latin typeface="+mj-lt"/>
              </a:rPr>
              <a:t>Linux</a:t>
            </a:r>
          </a:p>
          <a:p>
            <a:r>
              <a:rPr lang="en-US" dirty="0">
                <a:latin typeface="+mj-lt"/>
              </a:rPr>
              <a:t>DevOps</a:t>
            </a:r>
          </a:p>
          <a:p>
            <a:r>
              <a:rPr lang="en-US" dirty="0">
                <a:latin typeface="+mj-lt"/>
              </a:rPr>
              <a:t>Cloud</a:t>
            </a:r>
          </a:p>
          <a:p>
            <a:endParaRPr lang="en-US" dirty="0">
              <a:latin typeface="+mj-lt"/>
            </a:endParaRPr>
          </a:p>
        </p:txBody>
      </p:sp>
    </p:spTree>
    <p:extLst>
      <p:ext uri="{BB962C8B-B14F-4D97-AF65-F5344CB8AC3E}">
        <p14:creationId xmlns:p14="http://schemas.microsoft.com/office/powerpoint/2010/main" val="514605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normAutofit/>
          </a:bodyPr>
          <a:lstStyle/>
          <a:p>
            <a:pPr algn="l"/>
            <a:r>
              <a:rPr lang="en-US" b="1" i="0" dirty="0">
                <a:solidFill>
                  <a:srgbClr val="222222"/>
                </a:solidFill>
                <a:effectLst/>
              </a:rPr>
              <a:t>Deployment Strategies : Auto Scaling and ALB</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D7B0B1EE-0816-E96D-6D48-E9000EE30612}"/>
              </a:ext>
            </a:extLst>
          </p:cNvPr>
          <p:cNvSpPr txBox="1"/>
          <p:nvPr/>
        </p:nvSpPr>
        <p:spPr>
          <a:xfrm>
            <a:off x="827313" y="1544714"/>
            <a:ext cx="9071429" cy="461665"/>
          </a:xfrm>
          <a:prstGeom prst="rect">
            <a:avLst/>
          </a:prstGeom>
          <a:noFill/>
        </p:spPr>
        <p:txBody>
          <a:bodyPr wrap="square">
            <a:spAutoFit/>
          </a:bodyPr>
          <a:lstStyle/>
          <a:p>
            <a:r>
              <a:rPr lang="en-US" sz="2400" dirty="0">
                <a:latin typeface="+mj-lt"/>
              </a:rPr>
              <a:t>• Replace (one LB, one TG, two ASG, new instances)</a:t>
            </a:r>
          </a:p>
        </p:txBody>
      </p:sp>
      <p:sp>
        <p:nvSpPr>
          <p:cNvPr id="32" name="object 5">
            <a:extLst>
              <a:ext uri="{FF2B5EF4-FFF2-40B4-BE49-F238E27FC236}">
                <a16:creationId xmlns:a16="http://schemas.microsoft.com/office/drawing/2014/main" id="{EAD0A528-15C0-7355-996A-3176AAFE8093}"/>
              </a:ext>
            </a:extLst>
          </p:cNvPr>
          <p:cNvSpPr txBox="1"/>
          <p:nvPr/>
        </p:nvSpPr>
        <p:spPr>
          <a:xfrm>
            <a:off x="5854589" y="2856098"/>
            <a:ext cx="30035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44949"/>
                </a:solidFill>
                <a:latin typeface="Calibri"/>
                <a:cs typeface="Calibri"/>
              </a:rPr>
              <a:t>A</a:t>
            </a:r>
            <a:r>
              <a:rPr sz="1400" spc="-5" dirty="0">
                <a:solidFill>
                  <a:srgbClr val="444949"/>
                </a:solidFill>
                <a:latin typeface="Calibri"/>
                <a:cs typeface="Calibri"/>
              </a:rPr>
              <a:t>L</a:t>
            </a:r>
            <a:r>
              <a:rPr sz="1400" dirty="0">
                <a:solidFill>
                  <a:srgbClr val="444949"/>
                </a:solidFill>
                <a:latin typeface="Calibri"/>
                <a:cs typeface="Calibri"/>
              </a:rPr>
              <a:t>B</a:t>
            </a:r>
            <a:endParaRPr sz="1400">
              <a:latin typeface="Calibri"/>
              <a:cs typeface="Calibri"/>
            </a:endParaRPr>
          </a:p>
        </p:txBody>
      </p:sp>
      <p:pic>
        <p:nvPicPr>
          <p:cNvPr id="33" name="object 6">
            <a:extLst>
              <a:ext uri="{FF2B5EF4-FFF2-40B4-BE49-F238E27FC236}">
                <a16:creationId xmlns:a16="http://schemas.microsoft.com/office/drawing/2014/main" id="{4FD520AC-C053-E988-9C15-F097471BE96B}"/>
              </a:ext>
            </a:extLst>
          </p:cNvPr>
          <p:cNvPicPr/>
          <p:nvPr/>
        </p:nvPicPr>
        <p:blipFill>
          <a:blip r:embed="rId3" cstate="print"/>
          <a:stretch>
            <a:fillRect/>
          </a:stretch>
        </p:blipFill>
        <p:spPr>
          <a:xfrm>
            <a:off x="5766831" y="2354702"/>
            <a:ext cx="475488" cy="472439"/>
          </a:xfrm>
          <a:prstGeom prst="rect">
            <a:avLst/>
          </a:prstGeom>
        </p:spPr>
      </p:pic>
      <p:pic>
        <p:nvPicPr>
          <p:cNvPr id="34" name="object 7">
            <a:extLst>
              <a:ext uri="{FF2B5EF4-FFF2-40B4-BE49-F238E27FC236}">
                <a16:creationId xmlns:a16="http://schemas.microsoft.com/office/drawing/2014/main" id="{2F092BE8-6E84-1917-A6A8-6633782810BF}"/>
              </a:ext>
            </a:extLst>
          </p:cNvPr>
          <p:cNvPicPr/>
          <p:nvPr/>
        </p:nvPicPr>
        <p:blipFill>
          <a:blip r:embed="rId4" cstate="print"/>
          <a:stretch>
            <a:fillRect/>
          </a:stretch>
        </p:blipFill>
        <p:spPr>
          <a:xfrm>
            <a:off x="4547631" y="3650101"/>
            <a:ext cx="280415" cy="280416"/>
          </a:xfrm>
          <a:prstGeom prst="rect">
            <a:avLst/>
          </a:prstGeom>
        </p:spPr>
      </p:pic>
      <p:pic>
        <p:nvPicPr>
          <p:cNvPr id="35" name="object 8">
            <a:extLst>
              <a:ext uri="{FF2B5EF4-FFF2-40B4-BE49-F238E27FC236}">
                <a16:creationId xmlns:a16="http://schemas.microsoft.com/office/drawing/2014/main" id="{24533180-B393-7A88-159C-B1A731A388AF}"/>
              </a:ext>
            </a:extLst>
          </p:cNvPr>
          <p:cNvPicPr/>
          <p:nvPr/>
        </p:nvPicPr>
        <p:blipFill>
          <a:blip r:embed="rId5" cstate="print"/>
          <a:stretch>
            <a:fillRect/>
          </a:stretch>
        </p:blipFill>
        <p:spPr>
          <a:xfrm>
            <a:off x="4483623" y="4137781"/>
            <a:ext cx="399288" cy="396239"/>
          </a:xfrm>
          <a:prstGeom prst="rect">
            <a:avLst/>
          </a:prstGeom>
        </p:spPr>
      </p:pic>
      <p:sp>
        <p:nvSpPr>
          <p:cNvPr id="36" name="object 9">
            <a:extLst>
              <a:ext uri="{FF2B5EF4-FFF2-40B4-BE49-F238E27FC236}">
                <a16:creationId xmlns:a16="http://schemas.microsoft.com/office/drawing/2014/main" id="{9E52C825-81B0-AE66-B8C1-60B70A78DE67}"/>
              </a:ext>
            </a:extLst>
          </p:cNvPr>
          <p:cNvSpPr txBox="1"/>
          <p:nvPr/>
        </p:nvSpPr>
        <p:spPr>
          <a:xfrm>
            <a:off x="3879518" y="3650653"/>
            <a:ext cx="1643380" cy="1460500"/>
          </a:xfrm>
          <a:prstGeom prst="rect">
            <a:avLst/>
          </a:prstGeom>
          <a:ln w="12700">
            <a:solidFill>
              <a:srgbClr val="D86613"/>
            </a:solidFill>
          </a:ln>
        </p:spPr>
        <p:txBody>
          <a:bodyPr vert="horz" wrap="square" lIns="0" tIns="0" rIns="0" bIns="0" rtlCol="0">
            <a:spAutoFit/>
          </a:bodyPr>
          <a:lstStyle/>
          <a:p>
            <a:pPr>
              <a:lnSpc>
                <a:spcPct val="100000"/>
              </a:lnSpc>
            </a:pPr>
            <a:endParaRPr sz="1750">
              <a:latin typeface="Times New Roman"/>
              <a:cs typeface="Times New Roman"/>
            </a:endParaRPr>
          </a:p>
          <a:p>
            <a:pPr marL="290830">
              <a:lnSpc>
                <a:spcPct val="100000"/>
              </a:lnSpc>
            </a:pPr>
            <a:r>
              <a:rPr sz="1100" spc="-5" dirty="0">
                <a:solidFill>
                  <a:srgbClr val="D86613"/>
                </a:solidFill>
                <a:latin typeface="Calibri"/>
                <a:cs typeface="Calibri"/>
              </a:rPr>
              <a:t>Auto</a:t>
            </a:r>
            <a:r>
              <a:rPr sz="1100" spc="-55" dirty="0">
                <a:solidFill>
                  <a:srgbClr val="D86613"/>
                </a:solidFill>
                <a:latin typeface="Calibri"/>
                <a:cs typeface="Calibri"/>
              </a:rPr>
              <a:t> </a:t>
            </a:r>
            <a:r>
              <a:rPr sz="1100" spc="-5" dirty="0">
                <a:solidFill>
                  <a:srgbClr val="D86613"/>
                </a:solidFill>
                <a:latin typeface="Calibri"/>
                <a:cs typeface="Calibri"/>
              </a:rPr>
              <a:t>Scaling</a:t>
            </a:r>
            <a:r>
              <a:rPr sz="1100" spc="-50" dirty="0">
                <a:solidFill>
                  <a:srgbClr val="D86613"/>
                </a:solidFill>
                <a:latin typeface="Calibri"/>
                <a:cs typeface="Calibri"/>
              </a:rPr>
              <a:t> </a:t>
            </a:r>
            <a:r>
              <a:rPr sz="1100" spc="-5" dirty="0">
                <a:solidFill>
                  <a:srgbClr val="D86613"/>
                </a:solidFill>
                <a:latin typeface="Calibri"/>
                <a:cs typeface="Calibri"/>
              </a:rPr>
              <a:t>group</a:t>
            </a:r>
            <a:endParaRPr sz="1100">
              <a:latin typeface="Calibri"/>
              <a:cs typeface="Calibri"/>
            </a:endParaRPr>
          </a:p>
          <a:p>
            <a:pPr>
              <a:lnSpc>
                <a:spcPct val="100000"/>
              </a:lnSpc>
            </a:pPr>
            <a:endParaRPr sz="1300">
              <a:latin typeface="Calibri"/>
              <a:cs typeface="Calibri"/>
            </a:endParaRPr>
          </a:p>
          <a:p>
            <a:pPr>
              <a:lnSpc>
                <a:spcPct val="100000"/>
              </a:lnSpc>
            </a:pPr>
            <a:endParaRPr sz="1750">
              <a:latin typeface="Calibri"/>
              <a:cs typeface="Calibri"/>
            </a:endParaRPr>
          </a:p>
          <a:p>
            <a:pPr marL="228600">
              <a:lnSpc>
                <a:spcPct val="100000"/>
              </a:lnSpc>
            </a:pPr>
            <a:r>
              <a:rPr sz="1100" spc="-5" dirty="0">
                <a:solidFill>
                  <a:srgbClr val="232F3E"/>
                </a:solidFill>
                <a:latin typeface="Calibri"/>
                <a:cs typeface="Calibri"/>
              </a:rPr>
              <a:t>Instance,</a:t>
            </a:r>
            <a:r>
              <a:rPr sz="1100" spc="-50" dirty="0">
                <a:solidFill>
                  <a:srgbClr val="232F3E"/>
                </a:solidFill>
                <a:latin typeface="Calibri"/>
                <a:cs typeface="Calibri"/>
              </a:rPr>
              <a:t> </a:t>
            </a:r>
            <a:r>
              <a:rPr sz="1100" spc="-5" dirty="0">
                <a:solidFill>
                  <a:srgbClr val="232F3E"/>
                </a:solidFill>
                <a:latin typeface="Calibri"/>
                <a:cs typeface="Calibri"/>
              </a:rPr>
              <a:t>running</a:t>
            </a:r>
            <a:r>
              <a:rPr sz="1100" spc="-45" dirty="0">
                <a:solidFill>
                  <a:srgbClr val="232F3E"/>
                </a:solidFill>
                <a:latin typeface="Calibri"/>
                <a:cs typeface="Calibri"/>
              </a:rPr>
              <a:t> </a:t>
            </a:r>
            <a:r>
              <a:rPr sz="1100" dirty="0">
                <a:solidFill>
                  <a:srgbClr val="232F3E"/>
                </a:solidFill>
                <a:latin typeface="Calibri"/>
                <a:cs typeface="Calibri"/>
              </a:rPr>
              <a:t>v1</a:t>
            </a:r>
            <a:endParaRPr sz="1100">
              <a:latin typeface="Calibri"/>
              <a:cs typeface="Calibri"/>
            </a:endParaRPr>
          </a:p>
        </p:txBody>
      </p:sp>
      <p:grpSp>
        <p:nvGrpSpPr>
          <p:cNvPr id="37" name="object 10">
            <a:extLst>
              <a:ext uri="{FF2B5EF4-FFF2-40B4-BE49-F238E27FC236}">
                <a16:creationId xmlns:a16="http://schemas.microsoft.com/office/drawing/2014/main" id="{BE615874-D76C-C313-4FE1-255A8AF28844}"/>
              </a:ext>
            </a:extLst>
          </p:cNvPr>
          <p:cNvGrpSpPr/>
          <p:nvPr/>
        </p:nvGrpSpPr>
        <p:grpSpPr>
          <a:xfrm>
            <a:off x="4687252" y="3140965"/>
            <a:ext cx="2817495" cy="789940"/>
            <a:chOff x="4175173" y="3236855"/>
            <a:chExt cx="2817495" cy="789940"/>
          </a:xfrm>
        </p:grpSpPr>
        <p:sp>
          <p:nvSpPr>
            <p:cNvPr id="38" name="object 11">
              <a:extLst>
                <a:ext uri="{FF2B5EF4-FFF2-40B4-BE49-F238E27FC236}">
                  <a16:creationId xmlns:a16="http://schemas.microsoft.com/office/drawing/2014/main" id="{2F663581-3F08-37B7-29A6-0F1E5511BCEA}"/>
                </a:ext>
              </a:extLst>
            </p:cNvPr>
            <p:cNvSpPr/>
            <p:nvPr/>
          </p:nvSpPr>
          <p:spPr>
            <a:xfrm>
              <a:off x="4175173" y="3236855"/>
              <a:ext cx="1318895" cy="518159"/>
            </a:xfrm>
            <a:custGeom>
              <a:avLst/>
              <a:gdLst/>
              <a:ahLst/>
              <a:cxnLst/>
              <a:rect l="l" t="t" r="r" b="b"/>
              <a:pathLst>
                <a:path w="1318895" h="518160">
                  <a:moveTo>
                    <a:pt x="57440" y="446770"/>
                  </a:moveTo>
                  <a:lnTo>
                    <a:pt x="0" y="509687"/>
                  </a:lnTo>
                  <a:lnTo>
                    <a:pt x="84797" y="517890"/>
                  </a:lnTo>
                  <a:lnTo>
                    <a:pt x="74013" y="489854"/>
                  </a:lnTo>
                  <a:lnTo>
                    <a:pt x="60405" y="489854"/>
                  </a:lnTo>
                  <a:lnTo>
                    <a:pt x="58125" y="483927"/>
                  </a:lnTo>
                  <a:lnTo>
                    <a:pt x="69979" y="479367"/>
                  </a:lnTo>
                  <a:lnTo>
                    <a:pt x="57440" y="446770"/>
                  </a:lnTo>
                  <a:close/>
                </a:path>
                <a:path w="1318895" h="518160">
                  <a:moveTo>
                    <a:pt x="69979" y="479367"/>
                  </a:moveTo>
                  <a:lnTo>
                    <a:pt x="58125" y="483927"/>
                  </a:lnTo>
                  <a:lnTo>
                    <a:pt x="60405" y="489854"/>
                  </a:lnTo>
                  <a:lnTo>
                    <a:pt x="72259" y="485294"/>
                  </a:lnTo>
                  <a:lnTo>
                    <a:pt x="69979" y="479367"/>
                  </a:lnTo>
                  <a:close/>
                </a:path>
                <a:path w="1318895" h="518160">
                  <a:moveTo>
                    <a:pt x="72259" y="485294"/>
                  </a:moveTo>
                  <a:lnTo>
                    <a:pt x="60405" y="489854"/>
                  </a:lnTo>
                  <a:lnTo>
                    <a:pt x="74013" y="489854"/>
                  </a:lnTo>
                  <a:lnTo>
                    <a:pt x="72259" y="485294"/>
                  </a:lnTo>
                  <a:close/>
                </a:path>
                <a:path w="1318895" h="518160">
                  <a:moveTo>
                    <a:pt x="1316216" y="0"/>
                  </a:moveTo>
                  <a:lnTo>
                    <a:pt x="69979" y="479367"/>
                  </a:lnTo>
                  <a:lnTo>
                    <a:pt x="72259" y="485294"/>
                  </a:lnTo>
                  <a:lnTo>
                    <a:pt x="1318496" y="5927"/>
                  </a:lnTo>
                  <a:lnTo>
                    <a:pt x="1316216" y="0"/>
                  </a:lnTo>
                  <a:close/>
                </a:path>
              </a:pathLst>
            </a:custGeom>
            <a:solidFill>
              <a:srgbClr val="444949"/>
            </a:solidFill>
          </p:spPr>
          <p:txBody>
            <a:bodyPr wrap="square" lIns="0" tIns="0" rIns="0" bIns="0" rtlCol="0"/>
            <a:lstStyle/>
            <a:p>
              <a:endParaRPr/>
            </a:p>
          </p:txBody>
        </p:sp>
        <p:pic>
          <p:nvPicPr>
            <p:cNvPr id="39" name="object 12">
              <a:extLst>
                <a:ext uri="{FF2B5EF4-FFF2-40B4-BE49-F238E27FC236}">
                  <a16:creationId xmlns:a16="http://schemas.microsoft.com/office/drawing/2014/main" id="{C1B45270-5F17-DC89-25C4-6ECCCA15E2BF}"/>
                </a:ext>
              </a:extLst>
            </p:cNvPr>
            <p:cNvPicPr/>
            <p:nvPr/>
          </p:nvPicPr>
          <p:blipFill>
            <a:blip r:embed="rId6" cstate="print"/>
            <a:stretch>
              <a:fillRect/>
            </a:stretch>
          </p:blipFill>
          <p:spPr>
            <a:xfrm>
              <a:off x="6711696" y="3745991"/>
              <a:ext cx="280416" cy="280416"/>
            </a:xfrm>
            <a:prstGeom prst="rect">
              <a:avLst/>
            </a:prstGeom>
          </p:spPr>
        </p:pic>
      </p:grpSp>
      <p:pic>
        <p:nvPicPr>
          <p:cNvPr id="40" name="object 13">
            <a:extLst>
              <a:ext uri="{FF2B5EF4-FFF2-40B4-BE49-F238E27FC236}">
                <a16:creationId xmlns:a16="http://schemas.microsoft.com/office/drawing/2014/main" id="{BC2849DF-0A65-61DD-E05D-077A8D25EDD4}"/>
              </a:ext>
            </a:extLst>
          </p:cNvPr>
          <p:cNvPicPr/>
          <p:nvPr/>
        </p:nvPicPr>
        <p:blipFill>
          <a:blip r:embed="rId7" cstate="print"/>
          <a:stretch>
            <a:fillRect/>
          </a:stretch>
        </p:blipFill>
        <p:spPr>
          <a:xfrm>
            <a:off x="7159767" y="4137781"/>
            <a:ext cx="399288" cy="396239"/>
          </a:xfrm>
          <a:prstGeom prst="rect">
            <a:avLst/>
          </a:prstGeom>
        </p:spPr>
      </p:pic>
      <p:sp>
        <p:nvSpPr>
          <p:cNvPr id="41" name="object 14">
            <a:extLst>
              <a:ext uri="{FF2B5EF4-FFF2-40B4-BE49-F238E27FC236}">
                <a16:creationId xmlns:a16="http://schemas.microsoft.com/office/drawing/2014/main" id="{24FC39A6-99C2-6F58-09F4-3AB08FEE2621}"/>
              </a:ext>
            </a:extLst>
          </p:cNvPr>
          <p:cNvSpPr txBox="1"/>
          <p:nvPr/>
        </p:nvSpPr>
        <p:spPr>
          <a:xfrm>
            <a:off x="6555441" y="3650653"/>
            <a:ext cx="1643380" cy="1460500"/>
          </a:xfrm>
          <a:prstGeom prst="rect">
            <a:avLst/>
          </a:prstGeom>
          <a:ln w="12700">
            <a:solidFill>
              <a:srgbClr val="D86613"/>
            </a:solidFill>
          </a:ln>
        </p:spPr>
        <p:txBody>
          <a:bodyPr vert="horz" wrap="square" lIns="0" tIns="0" rIns="0" bIns="0" rtlCol="0">
            <a:spAutoFit/>
          </a:bodyPr>
          <a:lstStyle/>
          <a:p>
            <a:pPr>
              <a:lnSpc>
                <a:spcPct val="100000"/>
              </a:lnSpc>
            </a:pPr>
            <a:endParaRPr sz="1750">
              <a:latin typeface="Times New Roman"/>
              <a:cs typeface="Times New Roman"/>
            </a:endParaRPr>
          </a:p>
          <a:p>
            <a:pPr marL="635" algn="ctr">
              <a:lnSpc>
                <a:spcPct val="100000"/>
              </a:lnSpc>
            </a:pPr>
            <a:r>
              <a:rPr sz="1100" dirty="0">
                <a:solidFill>
                  <a:srgbClr val="D86613"/>
                </a:solidFill>
                <a:latin typeface="Calibri"/>
                <a:cs typeface="Calibri"/>
              </a:rPr>
              <a:t>New</a:t>
            </a:r>
            <a:r>
              <a:rPr sz="1100" spc="-25" dirty="0">
                <a:solidFill>
                  <a:srgbClr val="D86613"/>
                </a:solidFill>
                <a:latin typeface="Calibri"/>
                <a:cs typeface="Calibri"/>
              </a:rPr>
              <a:t> </a:t>
            </a:r>
            <a:r>
              <a:rPr sz="1100" spc="-5" dirty="0">
                <a:solidFill>
                  <a:srgbClr val="D86613"/>
                </a:solidFill>
                <a:latin typeface="Calibri"/>
                <a:cs typeface="Calibri"/>
              </a:rPr>
              <a:t>Auto</a:t>
            </a:r>
            <a:r>
              <a:rPr sz="1100" spc="-25" dirty="0">
                <a:solidFill>
                  <a:srgbClr val="D86613"/>
                </a:solidFill>
                <a:latin typeface="Calibri"/>
                <a:cs typeface="Calibri"/>
              </a:rPr>
              <a:t> </a:t>
            </a:r>
            <a:r>
              <a:rPr sz="1100" spc="-5" dirty="0">
                <a:solidFill>
                  <a:srgbClr val="D86613"/>
                </a:solidFill>
                <a:latin typeface="Calibri"/>
                <a:cs typeface="Calibri"/>
              </a:rPr>
              <a:t>Scaling</a:t>
            </a:r>
            <a:r>
              <a:rPr sz="1100" spc="-25" dirty="0">
                <a:solidFill>
                  <a:srgbClr val="D86613"/>
                </a:solidFill>
                <a:latin typeface="Calibri"/>
                <a:cs typeface="Calibri"/>
              </a:rPr>
              <a:t> </a:t>
            </a:r>
            <a:r>
              <a:rPr sz="1100" spc="-5" dirty="0">
                <a:solidFill>
                  <a:srgbClr val="D86613"/>
                </a:solidFill>
                <a:latin typeface="Calibri"/>
                <a:cs typeface="Calibri"/>
              </a:rPr>
              <a:t>group</a:t>
            </a:r>
            <a:endParaRPr sz="1100">
              <a:latin typeface="Calibri"/>
              <a:cs typeface="Calibri"/>
            </a:endParaRPr>
          </a:p>
          <a:p>
            <a:pPr>
              <a:lnSpc>
                <a:spcPct val="100000"/>
              </a:lnSpc>
            </a:pPr>
            <a:endParaRPr sz="1300">
              <a:latin typeface="Calibri"/>
              <a:cs typeface="Calibri"/>
            </a:endParaRPr>
          </a:p>
          <a:p>
            <a:pPr>
              <a:lnSpc>
                <a:spcPct val="100000"/>
              </a:lnSpc>
            </a:pPr>
            <a:endParaRPr sz="1750">
              <a:latin typeface="Calibri"/>
              <a:cs typeface="Calibri"/>
            </a:endParaRPr>
          </a:p>
          <a:p>
            <a:pPr marR="29845" algn="ctr">
              <a:lnSpc>
                <a:spcPct val="100000"/>
              </a:lnSpc>
            </a:pPr>
            <a:r>
              <a:rPr sz="1100" dirty="0">
                <a:solidFill>
                  <a:srgbClr val="232F3E"/>
                </a:solidFill>
                <a:latin typeface="Calibri"/>
                <a:cs typeface="Calibri"/>
              </a:rPr>
              <a:t>New</a:t>
            </a:r>
            <a:r>
              <a:rPr sz="1100" spc="-30" dirty="0">
                <a:solidFill>
                  <a:srgbClr val="232F3E"/>
                </a:solidFill>
                <a:latin typeface="Calibri"/>
                <a:cs typeface="Calibri"/>
              </a:rPr>
              <a:t> </a:t>
            </a:r>
            <a:r>
              <a:rPr sz="1100" spc="-5" dirty="0">
                <a:solidFill>
                  <a:srgbClr val="232F3E"/>
                </a:solidFill>
                <a:latin typeface="Calibri"/>
                <a:cs typeface="Calibri"/>
              </a:rPr>
              <a:t>instance,</a:t>
            </a:r>
            <a:r>
              <a:rPr sz="1100" spc="-30" dirty="0">
                <a:solidFill>
                  <a:srgbClr val="232F3E"/>
                </a:solidFill>
                <a:latin typeface="Calibri"/>
                <a:cs typeface="Calibri"/>
              </a:rPr>
              <a:t> </a:t>
            </a:r>
            <a:r>
              <a:rPr sz="1100" dirty="0">
                <a:solidFill>
                  <a:srgbClr val="232F3E"/>
                </a:solidFill>
                <a:latin typeface="Calibri"/>
                <a:cs typeface="Calibri"/>
              </a:rPr>
              <a:t>v2</a:t>
            </a:r>
            <a:endParaRPr sz="1100">
              <a:latin typeface="Calibri"/>
              <a:cs typeface="Calibri"/>
            </a:endParaRPr>
          </a:p>
        </p:txBody>
      </p:sp>
      <p:sp>
        <p:nvSpPr>
          <p:cNvPr id="42" name="object 15">
            <a:extLst>
              <a:ext uri="{FF2B5EF4-FFF2-40B4-BE49-F238E27FC236}">
                <a16:creationId xmlns:a16="http://schemas.microsoft.com/office/drawing/2014/main" id="{EEB55C13-83E5-4408-939E-D1CD6F1AD3C3}"/>
              </a:ext>
            </a:extLst>
          </p:cNvPr>
          <p:cNvSpPr/>
          <p:nvPr/>
        </p:nvSpPr>
        <p:spPr>
          <a:xfrm>
            <a:off x="6003499" y="3140953"/>
            <a:ext cx="1360170" cy="518795"/>
          </a:xfrm>
          <a:custGeom>
            <a:avLst/>
            <a:gdLst/>
            <a:ahLst/>
            <a:cxnLst/>
            <a:rect l="l" t="t" r="r" b="b"/>
            <a:pathLst>
              <a:path w="1360170" h="518795">
                <a:moveTo>
                  <a:pt x="1287170" y="486045"/>
                </a:moveTo>
                <a:lnTo>
                  <a:pt x="1274965" y="518768"/>
                </a:lnTo>
                <a:lnTo>
                  <a:pt x="1359675" y="509700"/>
                </a:lnTo>
                <a:lnTo>
                  <a:pt x="1341767" y="490482"/>
                </a:lnTo>
                <a:lnTo>
                  <a:pt x="1299067" y="490482"/>
                </a:lnTo>
                <a:lnTo>
                  <a:pt x="1287170" y="486045"/>
                </a:lnTo>
                <a:close/>
              </a:path>
              <a:path w="1360170" h="518795">
                <a:moveTo>
                  <a:pt x="1289390" y="480095"/>
                </a:moveTo>
                <a:lnTo>
                  <a:pt x="1287170" y="486045"/>
                </a:lnTo>
                <a:lnTo>
                  <a:pt x="1299067" y="490482"/>
                </a:lnTo>
                <a:lnTo>
                  <a:pt x="1301287" y="484532"/>
                </a:lnTo>
                <a:lnTo>
                  <a:pt x="1289390" y="480095"/>
                </a:lnTo>
                <a:close/>
              </a:path>
              <a:path w="1360170" h="518795">
                <a:moveTo>
                  <a:pt x="1301595" y="447372"/>
                </a:moveTo>
                <a:lnTo>
                  <a:pt x="1289390" y="480095"/>
                </a:lnTo>
                <a:lnTo>
                  <a:pt x="1301287" y="484532"/>
                </a:lnTo>
                <a:lnTo>
                  <a:pt x="1299067" y="490482"/>
                </a:lnTo>
                <a:lnTo>
                  <a:pt x="1341767" y="490482"/>
                </a:lnTo>
                <a:lnTo>
                  <a:pt x="1301595" y="447372"/>
                </a:lnTo>
                <a:close/>
              </a:path>
              <a:path w="1360170" h="518795">
                <a:moveTo>
                  <a:pt x="2218" y="0"/>
                </a:moveTo>
                <a:lnTo>
                  <a:pt x="0" y="5949"/>
                </a:lnTo>
                <a:lnTo>
                  <a:pt x="1287170" y="486045"/>
                </a:lnTo>
                <a:lnTo>
                  <a:pt x="1289390" y="480095"/>
                </a:lnTo>
                <a:lnTo>
                  <a:pt x="2218" y="0"/>
                </a:lnTo>
                <a:close/>
              </a:path>
            </a:pathLst>
          </a:custGeom>
          <a:solidFill>
            <a:srgbClr val="444949"/>
          </a:solidFill>
        </p:spPr>
        <p:txBody>
          <a:bodyPr wrap="square" lIns="0" tIns="0" rIns="0" bIns="0" rtlCol="0"/>
          <a:lstStyle/>
          <a:p>
            <a:endParaRPr/>
          </a:p>
        </p:txBody>
      </p:sp>
    </p:spTree>
    <p:extLst>
      <p:ext uri="{BB962C8B-B14F-4D97-AF65-F5344CB8AC3E}">
        <p14:creationId xmlns:p14="http://schemas.microsoft.com/office/powerpoint/2010/main" val="4200323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normAutofit/>
          </a:bodyPr>
          <a:lstStyle/>
          <a:p>
            <a:pPr algn="l"/>
            <a:r>
              <a:rPr lang="en-US" b="1" i="0" dirty="0">
                <a:solidFill>
                  <a:srgbClr val="222222"/>
                </a:solidFill>
                <a:effectLst/>
              </a:rPr>
              <a:t>Deployment Strategies : Auto Scaling and ALB</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D7B0B1EE-0816-E96D-6D48-E9000EE30612}"/>
              </a:ext>
            </a:extLst>
          </p:cNvPr>
          <p:cNvSpPr txBox="1"/>
          <p:nvPr/>
        </p:nvSpPr>
        <p:spPr>
          <a:xfrm>
            <a:off x="827313" y="1544714"/>
            <a:ext cx="8679543" cy="461665"/>
          </a:xfrm>
          <a:prstGeom prst="rect">
            <a:avLst/>
          </a:prstGeom>
          <a:noFill/>
        </p:spPr>
        <p:txBody>
          <a:bodyPr wrap="square">
            <a:spAutoFit/>
          </a:bodyPr>
          <a:lstStyle/>
          <a:p>
            <a:r>
              <a:rPr lang="en-US" sz="2400" dirty="0">
                <a:latin typeface="+mj-lt"/>
              </a:rPr>
              <a:t>• Blue / Green (two LB, two TG, two ASG, new instances, R53)</a:t>
            </a:r>
          </a:p>
        </p:txBody>
      </p:sp>
      <p:sp>
        <p:nvSpPr>
          <p:cNvPr id="37" name="object 5">
            <a:extLst>
              <a:ext uri="{FF2B5EF4-FFF2-40B4-BE49-F238E27FC236}">
                <a16:creationId xmlns:a16="http://schemas.microsoft.com/office/drawing/2014/main" id="{D0CA058E-80FD-1452-B116-851F8595BBD8}"/>
              </a:ext>
            </a:extLst>
          </p:cNvPr>
          <p:cNvSpPr txBox="1"/>
          <p:nvPr/>
        </p:nvSpPr>
        <p:spPr>
          <a:xfrm>
            <a:off x="3845528" y="3918204"/>
            <a:ext cx="30035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44949"/>
                </a:solidFill>
                <a:latin typeface="Calibri"/>
                <a:cs typeface="Calibri"/>
              </a:rPr>
              <a:t>A</a:t>
            </a:r>
            <a:r>
              <a:rPr sz="1400" spc="-5" dirty="0">
                <a:solidFill>
                  <a:srgbClr val="444949"/>
                </a:solidFill>
                <a:latin typeface="Calibri"/>
                <a:cs typeface="Calibri"/>
              </a:rPr>
              <a:t>L</a:t>
            </a:r>
            <a:r>
              <a:rPr sz="1400" dirty="0">
                <a:solidFill>
                  <a:srgbClr val="444949"/>
                </a:solidFill>
                <a:latin typeface="Calibri"/>
                <a:cs typeface="Calibri"/>
              </a:rPr>
              <a:t>B</a:t>
            </a:r>
            <a:endParaRPr sz="1400">
              <a:latin typeface="Calibri"/>
              <a:cs typeface="Calibri"/>
            </a:endParaRPr>
          </a:p>
        </p:txBody>
      </p:sp>
      <p:pic>
        <p:nvPicPr>
          <p:cNvPr id="38" name="object 6">
            <a:extLst>
              <a:ext uri="{FF2B5EF4-FFF2-40B4-BE49-F238E27FC236}">
                <a16:creationId xmlns:a16="http://schemas.microsoft.com/office/drawing/2014/main" id="{9E031034-7D99-D611-4CDD-CFB8A3918C55}"/>
              </a:ext>
            </a:extLst>
          </p:cNvPr>
          <p:cNvPicPr/>
          <p:nvPr/>
        </p:nvPicPr>
        <p:blipFill>
          <a:blip r:embed="rId3" cstate="print"/>
          <a:stretch>
            <a:fillRect/>
          </a:stretch>
        </p:blipFill>
        <p:spPr>
          <a:xfrm>
            <a:off x="3758184" y="3416808"/>
            <a:ext cx="472439" cy="472439"/>
          </a:xfrm>
          <a:prstGeom prst="rect">
            <a:avLst/>
          </a:prstGeom>
        </p:spPr>
      </p:pic>
      <p:pic>
        <p:nvPicPr>
          <p:cNvPr id="39" name="object 7">
            <a:extLst>
              <a:ext uri="{FF2B5EF4-FFF2-40B4-BE49-F238E27FC236}">
                <a16:creationId xmlns:a16="http://schemas.microsoft.com/office/drawing/2014/main" id="{43DA79B8-FD87-1B5F-6761-0D72842867A1}"/>
              </a:ext>
            </a:extLst>
          </p:cNvPr>
          <p:cNvPicPr/>
          <p:nvPr/>
        </p:nvPicPr>
        <p:blipFill>
          <a:blip r:embed="rId4" cstate="print"/>
          <a:stretch>
            <a:fillRect/>
          </a:stretch>
        </p:blipFill>
        <p:spPr>
          <a:xfrm>
            <a:off x="3870959" y="4520184"/>
            <a:ext cx="280415" cy="280415"/>
          </a:xfrm>
          <a:prstGeom prst="rect">
            <a:avLst/>
          </a:prstGeom>
        </p:spPr>
      </p:pic>
      <p:pic>
        <p:nvPicPr>
          <p:cNvPr id="40" name="object 8">
            <a:extLst>
              <a:ext uri="{FF2B5EF4-FFF2-40B4-BE49-F238E27FC236}">
                <a16:creationId xmlns:a16="http://schemas.microsoft.com/office/drawing/2014/main" id="{90786EAA-4A90-1653-1CA7-91196EC40C6D}"/>
              </a:ext>
            </a:extLst>
          </p:cNvPr>
          <p:cNvPicPr/>
          <p:nvPr/>
        </p:nvPicPr>
        <p:blipFill>
          <a:blip r:embed="rId5" cstate="print"/>
          <a:stretch>
            <a:fillRect/>
          </a:stretch>
        </p:blipFill>
        <p:spPr>
          <a:xfrm>
            <a:off x="3806952" y="5007864"/>
            <a:ext cx="396239" cy="399288"/>
          </a:xfrm>
          <a:prstGeom prst="rect">
            <a:avLst/>
          </a:prstGeom>
        </p:spPr>
      </p:pic>
      <p:sp>
        <p:nvSpPr>
          <p:cNvPr id="41" name="object 9">
            <a:extLst>
              <a:ext uri="{FF2B5EF4-FFF2-40B4-BE49-F238E27FC236}">
                <a16:creationId xmlns:a16="http://schemas.microsoft.com/office/drawing/2014/main" id="{68177B88-412E-5AAE-EC1B-4B7FFAE7B354}"/>
              </a:ext>
            </a:extLst>
          </p:cNvPr>
          <p:cNvSpPr txBox="1"/>
          <p:nvPr/>
        </p:nvSpPr>
        <p:spPr>
          <a:xfrm>
            <a:off x="3202339" y="4522013"/>
            <a:ext cx="1643380" cy="1460500"/>
          </a:xfrm>
          <a:prstGeom prst="rect">
            <a:avLst/>
          </a:prstGeom>
          <a:ln w="12700">
            <a:solidFill>
              <a:srgbClr val="D86613"/>
            </a:solidFill>
          </a:ln>
        </p:spPr>
        <p:txBody>
          <a:bodyPr vert="horz" wrap="square" lIns="0" tIns="1905" rIns="0" bIns="0" rtlCol="0">
            <a:spAutoFit/>
          </a:bodyPr>
          <a:lstStyle/>
          <a:p>
            <a:pPr>
              <a:lnSpc>
                <a:spcPct val="100000"/>
              </a:lnSpc>
              <a:spcBef>
                <a:spcPts val="15"/>
              </a:spcBef>
            </a:pPr>
            <a:endParaRPr sz="1750">
              <a:latin typeface="Times New Roman"/>
              <a:cs typeface="Times New Roman"/>
            </a:endParaRPr>
          </a:p>
          <a:p>
            <a:pPr marL="290830">
              <a:lnSpc>
                <a:spcPct val="100000"/>
              </a:lnSpc>
            </a:pPr>
            <a:r>
              <a:rPr sz="1100" spc="-5" dirty="0">
                <a:solidFill>
                  <a:srgbClr val="D86613"/>
                </a:solidFill>
                <a:latin typeface="Calibri"/>
                <a:cs typeface="Calibri"/>
              </a:rPr>
              <a:t>Auto</a:t>
            </a:r>
            <a:r>
              <a:rPr sz="1100" spc="-55" dirty="0">
                <a:solidFill>
                  <a:srgbClr val="D86613"/>
                </a:solidFill>
                <a:latin typeface="Calibri"/>
                <a:cs typeface="Calibri"/>
              </a:rPr>
              <a:t> </a:t>
            </a:r>
            <a:r>
              <a:rPr sz="1100" spc="-5" dirty="0">
                <a:solidFill>
                  <a:srgbClr val="D86613"/>
                </a:solidFill>
                <a:latin typeface="Calibri"/>
                <a:cs typeface="Calibri"/>
              </a:rPr>
              <a:t>Scaling</a:t>
            </a:r>
            <a:r>
              <a:rPr sz="1100" spc="-50" dirty="0">
                <a:solidFill>
                  <a:srgbClr val="D86613"/>
                </a:solidFill>
                <a:latin typeface="Calibri"/>
                <a:cs typeface="Calibri"/>
              </a:rPr>
              <a:t> </a:t>
            </a:r>
            <a:r>
              <a:rPr sz="1100" spc="-5" dirty="0">
                <a:solidFill>
                  <a:srgbClr val="D86613"/>
                </a:solidFill>
                <a:latin typeface="Calibri"/>
                <a:cs typeface="Calibri"/>
              </a:rPr>
              <a:t>group</a:t>
            </a:r>
            <a:endParaRPr sz="1100">
              <a:latin typeface="Calibri"/>
              <a:cs typeface="Calibri"/>
            </a:endParaRPr>
          </a:p>
          <a:p>
            <a:pPr>
              <a:lnSpc>
                <a:spcPct val="100000"/>
              </a:lnSpc>
            </a:pPr>
            <a:endParaRPr sz="1300">
              <a:latin typeface="Calibri"/>
              <a:cs typeface="Calibri"/>
            </a:endParaRPr>
          </a:p>
          <a:p>
            <a:pPr>
              <a:lnSpc>
                <a:spcPct val="100000"/>
              </a:lnSpc>
              <a:spcBef>
                <a:spcPts val="35"/>
              </a:spcBef>
            </a:pPr>
            <a:endParaRPr sz="1700">
              <a:latin typeface="Calibri"/>
              <a:cs typeface="Calibri"/>
            </a:endParaRPr>
          </a:p>
          <a:p>
            <a:pPr marL="228600">
              <a:lnSpc>
                <a:spcPct val="100000"/>
              </a:lnSpc>
            </a:pPr>
            <a:r>
              <a:rPr sz="1100" spc="-5" dirty="0">
                <a:solidFill>
                  <a:srgbClr val="232F3E"/>
                </a:solidFill>
                <a:latin typeface="Calibri"/>
                <a:cs typeface="Calibri"/>
              </a:rPr>
              <a:t>Instance,</a:t>
            </a:r>
            <a:r>
              <a:rPr sz="1100" spc="-50" dirty="0">
                <a:solidFill>
                  <a:srgbClr val="232F3E"/>
                </a:solidFill>
                <a:latin typeface="Calibri"/>
                <a:cs typeface="Calibri"/>
              </a:rPr>
              <a:t> </a:t>
            </a:r>
            <a:r>
              <a:rPr sz="1100" spc="-5" dirty="0">
                <a:solidFill>
                  <a:srgbClr val="232F3E"/>
                </a:solidFill>
                <a:latin typeface="Calibri"/>
                <a:cs typeface="Calibri"/>
              </a:rPr>
              <a:t>running</a:t>
            </a:r>
            <a:r>
              <a:rPr sz="1100" spc="-45" dirty="0">
                <a:solidFill>
                  <a:srgbClr val="232F3E"/>
                </a:solidFill>
                <a:latin typeface="Calibri"/>
                <a:cs typeface="Calibri"/>
              </a:rPr>
              <a:t> </a:t>
            </a:r>
            <a:r>
              <a:rPr sz="1100" dirty="0">
                <a:solidFill>
                  <a:srgbClr val="232F3E"/>
                </a:solidFill>
                <a:latin typeface="Calibri"/>
                <a:cs typeface="Calibri"/>
              </a:rPr>
              <a:t>v1</a:t>
            </a:r>
            <a:endParaRPr sz="1100">
              <a:latin typeface="Calibri"/>
              <a:cs typeface="Calibri"/>
            </a:endParaRPr>
          </a:p>
        </p:txBody>
      </p:sp>
      <p:sp>
        <p:nvSpPr>
          <p:cNvPr id="42" name="object 10">
            <a:extLst>
              <a:ext uri="{FF2B5EF4-FFF2-40B4-BE49-F238E27FC236}">
                <a16:creationId xmlns:a16="http://schemas.microsoft.com/office/drawing/2014/main" id="{0FFF5887-54D8-ECB1-F98D-69D0110E739E}"/>
              </a:ext>
            </a:extLst>
          </p:cNvPr>
          <p:cNvSpPr/>
          <p:nvPr/>
        </p:nvSpPr>
        <p:spPr>
          <a:xfrm>
            <a:off x="3968505" y="4206700"/>
            <a:ext cx="76200" cy="315595"/>
          </a:xfrm>
          <a:custGeom>
            <a:avLst/>
            <a:gdLst/>
            <a:ahLst/>
            <a:cxnLst/>
            <a:rect l="l" t="t" r="r" b="b"/>
            <a:pathLst>
              <a:path w="76200" h="315595">
                <a:moveTo>
                  <a:pt x="34887" y="239339"/>
                </a:moveTo>
                <a:lnTo>
                  <a:pt x="0" y="240948"/>
                </a:lnTo>
                <a:lnTo>
                  <a:pt x="41568" y="315313"/>
                </a:lnTo>
                <a:lnTo>
                  <a:pt x="69646" y="252026"/>
                </a:lnTo>
                <a:lnTo>
                  <a:pt x="35472" y="252026"/>
                </a:lnTo>
                <a:lnTo>
                  <a:pt x="34887" y="239339"/>
                </a:lnTo>
                <a:close/>
              </a:path>
              <a:path w="76200" h="315595">
                <a:moveTo>
                  <a:pt x="41231" y="239047"/>
                </a:moveTo>
                <a:lnTo>
                  <a:pt x="34887" y="239339"/>
                </a:lnTo>
                <a:lnTo>
                  <a:pt x="35472" y="252026"/>
                </a:lnTo>
                <a:lnTo>
                  <a:pt x="41816" y="251734"/>
                </a:lnTo>
                <a:lnTo>
                  <a:pt x="41231" y="239047"/>
                </a:lnTo>
                <a:close/>
              </a:path>
              <a:path w="76200" h="315595">
                <a:moveTo>
                  <a:pt x="76118" y="237439"/>
                </a:moveTo>
                <a:lnTo>
                  <a:pt x="41231" y="239047"/>
                </a:lnTo>
                <a:lnTo>
                  <a:pt x="41816" y="251734"/>
                </a:lnTo>
                <a:lnTo>
                  <a:pt x="35472" y="252026"/>
                </a:lnTo>
                <a:lnTo>
                  <a:pt x="69646" y="252026"/>
                </a:lnTo>
                <a:lnTo>
                  <a:pt x="76118" y="237439"/>
                </a:lnTo>
                <a:close/>
              </a:path>
              <a:path w="76200" h="315595">
                <a:moveTo>
                  <a:pt x="30213" y="0"/>
                </a:moveTo>
                <a:lnTo>
                  <a:pt x="23870" y="292"/>
                </a:lnTo>
                <a:lnTo>
                  <a:pt x="34887" y="239339"/>
                </a:lnTo>
                <a:lnTo>
                  <a:pt x="41231" y="239047"/>
                </a:lnTo>
                <a:lnTo>
                  <a:pt x="30213" y="0"/>
                </a:lnTo>
                <a:close/>
              </a:path>
            </a:pathLst>
          </a:custGeom>
          <a:solidFill>
            <a:srgbClr val="444949"/>
          </a:solidFill>
        </p:spPr>
        <p:txBody>
          <a:bodyPr wrap="square" lIns="0" tIns="0" rIns="0" bIns="0" rtlCol="0"/>
          <a:lstStyle/>
          <a:p>
            <a:endParaRPr/>
          </a:p>
        </p:txBody>
      </p:sp>
      <p:sp>
        <p:nvSpPr>
          <p:cNvPr id="43" name="object 11">
            <a:extLst>
              <a:ext uri="{FF2B5EF4-FFF2-40B4-BE49-F238E27FC236}">
                <a16:creationId xmlns:a16="http://schemas.microsoft.com/office/drawing/2014/main" id="{937D40F6-BB05-EBAA-309C-596650BFFFD5}"/>
              </a:ext>
            </a:extLst>
          </p:cNvPr>
          <p:cNvSpPr txBox="1"/>
          <p:nvPr/>
        </p:nvSpPr>
        <p:spPr>
          <a:xfrm>
            <a:off x="7293621" y="3933444"/>
            <a:ext cx="30035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44949"/>
                </a:solidFill>
                <a:latin typeface="Calibri"/>
                <a:cs typeface="Calibri"/>
              </a:rPr>
              <a:t>A</a:t>
            </a:r>
            <a:r>
              <a:rPr sz="1400" spc="-5" dirty="0">
                <a:solidFill>
                  <a:srgbClr val="444949"/>
                </a:solidFill>
                <a:latin typeface="Calibri"/>
                <a:cs typeface="Calibri"/>
              </a:rPr>
              <a:t>L</a:t>
            </a:r>
            <a:r>
              <a:rPr sz="1400" dirty="0">
                <a:solidFill>
                  <a:srgbClr val="444949"/>
                </a:solidFill>
                <a:latin typeface="Calibri"/>
                <a:cs typeface="Calibri"/>
              </a:rPr>
              <a:t>B</a:t>
            </a:r>
            <a:endParaRPr sz="1400">
              <a:latin typeface="Calibri"/>
              <a:cs typeface="Calibri"/>
            </a:endParaRPr>
          </a:p>
        </p:txBody>
      </p:sp>
      <p:pic>
        <p:nvPicPr>
          <p:cNvPr id="44" name="object 12">
            <a:extLst>
              <a:ext uri="{FF2B5EF4-FFF2-40B4-BE49-F238E27FC236}">
                <a16:creationId xmlns:a16="http://schemas.microsoft.com/office/drawing/2014/main" id="{8A1A688D-B372-F551-EAF4-886701855E3A}"/>
              </a:ext>
            </a:extLst>
          </p:cNvPr>
          <p:cNvPicPr/>
          <p:nvPr/>
        </p:nvPicPr>
        <p:blipFill>
          <a:blip r:embed="rId6" cstate="print"/>
          <a:stretch>
            <a:fillRect/>
          </a:stretch>
        </p:blipFill>
        <p:spPr>
          <a:xfrm>
            <a:off x="7208519" y="3429000"/>
            <a:ext cx="472440" cy="472439"/>
          </a:xfrm>
          <a:prstGeom prst="rect">
            <a:avLst/>
          </a:prstGeom>
        </p:spPr>
      </p:pic>
      <p:pic>
        <p:nvPicPr>
          <p:cNvPr id="45" name="object 13">
            <a:extLst>
              <a:ext uri="{FF2B5EF4-FFF2-40B4-BE49-F238E27FC236}">
                <a16:creationId xmlns:a16="http://schemas.microsoft.com/office/drawing/2014/main" id="{D6A72DFE-3622-34FB-2720-81AE3193CFAA}"/>
              </a:ext>
            </a:extLst>
          </p:cNvPr>
          <p:cNvPicPr/>
          <p:nvPr/>
        </p:nvPicPr>
        <p:blipFill>
          <a:blip r:embed="rId7" cstate="print"/>
          <a:stretch>
            <a:fillRect/>
          </a:stretch>
        </p:blipFill>
        <p:spPr>
          <a:xfrm>
            <a:off x="7318247" y="4532376"/>
            <a:ext cx="280416" cy="280416"/>
          </a:xfrm>
          <a:prstGeom prst="rect">
            <a:avLst/>
          </a:prstGeom>
        </p:spPr>
      </p:pic>
      <p:pic>
        <p:nvPicPr>
          <p:cNvPr id="46" name="object 14">
            <a:extLst>
              <a:ext uri="{FF2B5EF4-FFF2-40B4-BE49-F238E27FC236}">
                <a16:creationId xmlns:a16="http://schemas.microsoft.com/office/drawing/2014/main" id="{37887835-A4A9-F114-130D-B2AFC92FA6AF}"/>
              </a:ext>
            </a:extLst>
          </p:cNvPr>
          <p:cNvPicPr/>
          <p:nvPr/>
        </p:nvPicPr>
        <p:blipFill>
          <a:blip r:embed="rId8" cstate="print"/>
          <a:stretch>
            <a:fillRect/>
          </a:stretch>
        </p:blipFill>
        <p:spPr>
          <a:xfrm>
            <a:off x="7254240" y="5020055"/>
            <a:ext cx="399288" cy="399288"/>
          </a:xfrm>
          <a:prstGeom prst="rect">
            <a:avLst/>
          </a:prstGeom>
        </p:spPr>
      </p:pic>
      <p:sp>
        <p:nvSpPr>
          <p:cNvPr id="47" name="object 15">
            <a:extLst>
              <a:ext uri="{FF2B5EF4-FFF2-40B4-BE49-F238E27FC236}">
                <a16:creationId xmlns:a16="http://schemas.microsoft.com/office/drawing/2014/main" id="{95901619-01B0-2D03-BF75-7A902A0EE373}"/>
              </a:ext>
            </a:extLst>
          </p:cNvPr>
          <p:cNvSpPr txBox="1"/>
          <p:nvPr/>
        </p:nvSpPr>
        <p:spPr>
          <a:xfrm>
            <a:off x="6650432" y="4535034"/>
            <a:ext cx="1643380" cy="1460500"/>
          </a:xfrm>
          <a:prstGeom prst="rect">
            <a:avLst/>
          </a:prstGeom>
          <a:ln w="12700">
            <a:solidFill>
              <a:srgbClr val="D86613"/>
            </a:solidFill>
          </a:ln>
        </p:spPr>
        <p:txBody>
          <a:bodyPr vert="horz" wrap="square" lIns="0" tIns="1270" rIns="0" bIns="0" rtlCol="0">
            <a:spAutoFit/>
          </a:bodyPr>
          <a:lstStyle/>
          <a:p>
            <a:pPr>
              <a:lnSpc>
                <a:spcPct val="100000"/>
              </a:lnSpc>
              <a:spcBef>
                <a:spcPts val="10"/>
              </a:spcBef>
            </a:pPr>
            <a:endParaRPr sz="1750">
              <a:latin typeface="Times New Roman"/>
              <a:cs typeface="Times New Roman"/>
            </a:endParaRPr>
          </a:p>
          <a:p>
            <a:pPr marL="290830">
              <a:lnSpc>
                <a:spcPct val="100000"/>
              </a:lnSpc>
            </a:pPr>
            <a:r>
              <a:rPr sz="1100" spc="-5" dirty="0">
                <a:solidFill>
                  <a:srgbClr val="D86613"/>
                </a:solidFill>
                <a:latin typeface="Calibri"/>
                <a:cs typeface="Calibri"/>
              </a:rPr>
              <a:t>Auto</a:t>
            </a:r>
            <a:r>
              <a:rPr sz="1100" spc="-35" dirty="0">
                <a:solidFill>
                  <a:srgbClr val="D86613"/>
                </a:solidFill>
                <a:latin typeface="Calibri"/>
                <a:cs typeface="Calibri"/>
              </a:rPr>
              <a:t> </a:t>
            </a:r>
            <a:r>
              <a:rPr sz="1100" spc="-5" dirty="0">
                <a:solidFill>
                  <a:srgbClr val="D86613"/>
                </a:solidFill>
                <a:latin typeface="Calibri"/>
                <a:cs typeface="Calibri"/>
              </a:rPr>
              <a:t>Scaling</a:t>
            </a:r>
            <a:r>
              <a:rPr sz="1100" spc="-30" dirty="0">
                <a:solidFill>
                  <a:srgbClr val="D86613"/>
                </a:solidFill>
                <a:latin typeface="Calibri"/>
                <a:cs typeface="Calibri"/>
              </a:rPr>
              <a:t> </a:t>
            </a:r>
            <a:r>
              <a:rPr sz="1100" spc="-5" dirty="0">
                <a:solidFill>
                  <a:srgbClr val="D86613"/>
                </a:solidFill>
                <a:latin typeface="Calibri"/>
                <a:cs typeface="Calibri"/>
              </a:rPr>
              <a:t>group</a:t>
            </a:r>
            <a:endParaRPr sz="1100">
              <a:latin typeface="Calibri"/>
              <a:cs typeface="Calibri"/>
            </a:endParaRPr>
          </a:p>
          <a:p>
            <a:pPr>
              <a:lnSpc>
                <a:spcPct val="100000"/>
              </a:lnSpc>
            </a:pPr>
            <a:endParaRPr sz="1300">
              <a:latin typeface="Calibri"/>
              <a:cs typeface="Calibri"/>
            </a:endParaRPr>
          </a:p>
          <a:p>
            <a:pPr>
              <a:lnSpc>
                <a:spcPct val="100000"/>
              </a:lnSpc>
              <a:spcBef>
                <a:spcPts val="30"/>
              </a:spcBef>
            </a:pPr>
            <a:endParaRPr sz="1700">
              <a:latin typeface="Calibri"/>
              <a:cs typeface="Calibri"/>
            </a:endParaRPr>
          </a:p>
          <a:p>
            <a:pPr marL="319405">
              <a:lnSpc>
                <a:spcPct val="100000"/>
              </a:lnSpc>
              <a:spcBef>
                <a:spcPts val="5"/>
              </a:spcBef>
            </a:pPr>
            <a:r>
              <a:rPr sz="1100" dirty="0">
                <a:solidFill>
                  <a:srgbClr val="232F3E"/>
                </a:solidFill>
                <a:latin typeface="Calibri"/>
                <a:cs typeface="Calibri"/>
              </a:rPr>
              <a:t>New</a:t>
            </a:r>
            <a:r>
              <a:rPr sz="1100" spc="-30" dirty="0">
                <a:solidFill>
                  <a:srgbClr val="232F3E"/>
                </a:solidFill>
                <a:latin typeface="Calibri"/>
                <a:cs typeface="Calibri"/>
              </a:rPr>
              <a:t> </a:t>
            </a:r>
            <a:r>
              <a:rPr sz="1100" spc="-5" dirty="0">
                <a:solidFill>
                  <a:srgbClr val="232F3E"/>
                </a:solidFill>
                <a:latin typeface="Calibri"/>
                <a:cs typeface="Calibri"/>
              </a:rPr>
              <a:t>instance,</a:t>
            </a:r>
            <a:r>
              <a:rPr sz="1100" spc="-30" dirty="0">
                <a:solidFill>
                  <a:srgbClr val="232F3E"/>
                </a:solidFill>
                <a:latin typeface="Calibri"/>
                <a:cs typeface="Calibri"/>
              </a:rPr>
              <a:t> </a:t>
            </a:r>
            <a:r>
              <a:rPr sz="1100" dirty="0">
                <a:solidFill>
                  <a:srgbClr val="232F3E"/>
                </a:solidFill>
                <a:latin typeface="Calibri"/>
                <a:cs typeface="Calibri"/>
              </a:rPr>
              <a:t>v2</a:t>
            </a:r>
            <a:endParaRPr sz="1100">
              <a:latin typeface="Calibri"/>
              <a:cs typeface="Calibri"/>
            </a:endParaRPr>
          </a:p>
        </p:txBody>
      </p:sp>
      <p:sp>
        <p:nvSpPr>
          <p:cNvPr id="48" name="object 16">
            <a:extLst>
              <a:ext uri="{FF2B5EF4-FFF2-40B4-BE49-F238E27FC236}">
                <a16:creationId xmlns:a16="http://schemas.microsoft.com/office/drawing/2014/main" id="{2F2B8CA7-E859-2969-AE55-0B8248005571}"/>
              </a:ext>
            </a:extLst>
          </p:cNvPr>
          <p:cNvSpPr/>
          <p:nvPr/>
        </p:nvSpPr>
        <p:spPr>
          <a:xfrm>
            <a:off x="7416599" y="4219722"/>
            <a:ext cx="76200" cy="315595"/>
          </a:xfrm>
          <a:custGeom>
            <a:avLst/>
            <a:gdLst/>
            <a:ahLst/>
            <a:cxnLst/>
            <a:rect l="l" t="t" r="r" b="b"/>
            <a:pathLst>
              <a:path w="76200" h="315595">
                <a:moveTo>
                  <a:pt x="34887" y="239340"/>
                </a:moveTo>
                <a:lnTo>
                  <a:pt x="0" y="240948"/>
                </a:lnTo>
                <a:lnTo>
                  <a:pt x="41567" y="315313"/>
                </a:lnTo>
                <a:lnTo>
                  <a:pt x="69647" y="252026"/>
                </a:lnTo>
                <a:lnTo>
                  <a:pt x="35472" y="252026"/>
                </a:lnTo>
                <a:lnTo>
                  <a:pt x="34887" y="239340"/>
                </a:lnTo>
                <a:close/>
              </a:path>
              <a:path w="76200" h="315595">
                <a:moveTo>
                  <a:pt x="41231" y="239048"/>
                </a:moveTo>
                <a:lnTo>
                  <a:pt x="34887" y="239340"/>
                </a:lnTo>
                <a:lnTo>
                  <a:pt x="35472" y="252026"/>
                </a:lnTo>
                <a:lnTo>
                  <a:pt x="41816" y="251734"/>
                </a:lnTo>
                <a:lnTo>
                  <a:pt x="41231" y="239048"/>
                </a:lnTo>
                <a:close/>
              </a:path>
              <a:path w="76200" h="315595">
                <a:moveTo>
                  <a:pt x="76118" y="237440"/>
                </a:moveTo>
                <a:lnTo>
                  <a:pt x="41231" y="239048"/>
                </a:lnTo>
                <a:lnTo>
                  <a:pt x="41816" y="251734"/>
                </a:lnTo>
                <a:lnTo>
                  <a:pt x="35472" y="252026"/>
                </a:lnTo>
                <a:lnTo>
                  <a:pt x="69647" y="252026"/>
                </a:lnTo>
                <a:lnTo>
                  <a:pt x="76118" y="237440"/>
                </a:lnTo>
                <a:close/>
              </a:path>
              <a:path w="76200" h="315595">
                <a:moveTo>
                  <a:pt x="30213" y="0"/>
                </a:moveTo>
                <a:lnTo>
                  <a:pt x="23869" y="292"/>
                </a:lnTo>
                <a:lnTo>
                  <a:pt x="34887" y="239340"/>
                </a:lnTo>
                <a:lnTo>
                  <a:pt x="41231" y="239048"/>
                </a:lnTo>
                <a:lnTo>
                  <a:pt x="30213" y="0"/>
                </a:lnTo>
                <a:close/>
              </a:path>
            </a:pathLst>
          </a:custGeom>
          <a:solidFill>
            <a:srgbClr val="444949"/>
          </a:solidFill>
        </p:spPr>
        <p:txBody>
          <a:bodyPr wrap="square" lIns="0" tIns="0" rIns="0" bIns="0" rtlCol="0"/>
          <a:lstStyle/>
          <a:p>
            <a:endParaRPr/>
          </a:p>
        </p:txBody>
      </p:sp>
      <p:sp>
        <p:nvSpPr>
          <p:cNvPr id="49" name="object 17">
            <a:extLst>
              <a:ext uri="{FF2B5EF4-FFF2-40B4-BE49-F238E27FC236}">
                <a16:creationId xmlns:a16="http://schemas.microsoft.com/office/drawing/2014/main" id="{8C03B8BE-E88D-0EB3-2425-06781DD59958}"/>
              </a:ext>
            </a:extLst>
          </p:cNvPr>
          <p:cNvSpPr txBox="1"/>
          <p:nvPr/>
        </p:nvSpPr>
        <p:spPr>
          <a:xfrm>
            <a:off x="4814711" y="3153155"/>
            <a:ext cx="1805305" cy="455295"/>
          </a:xfrm>
          <a:prstGeom prst="rect">
            <a:avLst/>
          </a:prstGeom>
        </p:spPr>
        <p:txBody>
          <a:bodyPr vert="horz" wrap="square" lIns="0" tIns="9525" rIns="0" bIns="0" rtlCol="0">
            <a:spAutoFit/>
          </a:bodyPr>
          <a:lstStyle/>
          <a:p>
            <a:pPr marL="266700" marR="5080" indent="-254635">
              <a:lnSpc>
                <a:spcPct val="101400"/>
              </a:lnSpc>
              <a:spcBef>
                <a:spcPts val="75"/>
              </a:spcBef>
            </a:pPr>
            <a:r>
              <a:rPr sz="1400" spc="-10" dirty="0">
                <a:solidFill>
                  <a:srgbClr val="444949"/>
                </a:solidFill>
                <a:latin typeface="Calibri"/>
                <a:cs typeface="Calibri"/>
              </a:rPr>
              <a:t>Amazon Route </a:t>
            </a:r>
            <a:r>
              <a:rPr sz="1400" dirty="0">
                <a:solidFill>
                  <a:srgbClr val="444949"/>
                </a:solidFill>
                <a:latin typeface="Calibri"/>
                <a:cs typeface="Calibri"/>
              </a:rPr>
              <a:t>53 </a:t>
            </a:r>
            <a:r>
              <a:rPr sz="1400" spc="-15" dirty="0">
                <a:solidFill>
                  <a:srgbClr val="444949"/>
                </a:solidFill>
                <a:latin typeface="Calibri"/>
                <a:cs typeface="Calibri"/>
              </a:rPr>
              <a:t>record </a:t>
            </a:r>
            <a:r>
              <a:rPr sz="1400" spc="-305" dirty="0">
                <a:solidFill>
                  <a:srgbClr val="444949"/>
                </a:solidFill>
                <a:latin typeface="Calibri"/>
                <a:cs typeface="Calibri"/>
              </a:rPr>
              <a:t> </a:t>
            </a:r>
            <a:r>
              <a:rPr sz="1400" spc="-5" dirty="0">
                <a:solidFill>
                  <a:srgbClr val="444949"/>
                </a:solidFill>
                <a:latin typeface="Calibri"/>
                <a:cs typeface="Calibri"/>
              </a:rPr>
              <a:t>Simple,</a:t>
            </a:r>
            <a:r>
              <a:rPr sz="1400" spc="-20" dirty="0">
                <a:solidFill>
                  <a:srgbClr val="444949"/>
                </a:solidFill>
                <a:latin typeface="Calibri"/>
                <a:cs typeface="Calibri"/>
              </a:rPr>
              <a:t> </a:t>
            </a:r>
            <a:r>
              <a:rPr sz="1400" spc="-10" dirty="0">
                <a:solidFill>
                  <a:srgbClr val="444949"/>
                </a:solidFill>
                <a:latin typeface="Calibri"/>
                <a:cs typeface="Calibri"/>
              </a:rPr>
              <a:t>Weighted</a:t>
            </a:r>
            <a:endParaRPr sz="1400">
              <a:latin typeface="Calibri"/>
              <a:cs typeface="Calibri"/>
            </a:endParaRPr>
          </a:p>
        </p:txBody>
      </p:sp>
      <p:grpSp>
        <p:nvGrpSpPr>
          <p:cNvPr id="50" name="object 18">
            <a:extLst>
              <a:ext uri="{FF2B5EF4-FFF2-40B4-BE49-F238E27FC236}">
                <a16:creationId xmlns:a16="http://schemas.microsoft.com/office/drawing/2014/main" id="{7DA0EC46-94FA-B679-80DB-6D48DF525458}"/>
              </a:ext>
            </a:extLst>
          </p:cNvPr>
          <p:cNvGrpSpPr/>
          <p:nvPr/>
        </p:nvGrpSpPr>
        <p:grpSpPr>
          <a:xfrm>
            <a:off x="3995546" y="2356104"/>
            <a:ext cx="3448685" cy="1075690"/>
            <a:chOff x="3995546" y="2356104"/>
            <a:chExt cx="3448685" cy="1075690"/>
          </a:xfrm>
        </p:grpSpPr>
        <p:pic>
          <p:nvPicPr>
            <p:cNvPr id="51" name="object 19">
              <a:extLst>
                <a:ext uri="{FF2B5EF4-FFF2-40B4-BE49-F238E27FC236}">
                  <a16:creationId xmlns:a16="http://schemas.microsoft.com/office/drawing/2014/main" id="{E20558E1-C57C-3365-C37B-045E896D6E32}"/>
                </a:ext>
              </a:extLst>
            </p:cNvPr>
            <p:cNvPicPr/>
            <p:nvPr/>
          </p:nvPicPr>
          <p:blipFill>
            <a:blip r:embed="rId9" cstate="print"/>
            <a:stretch>
              <a:fillRect/>
            </a:stretch>
          </p:blipFill>
          <p:spPr>
            <a:xfrm>
              <a:off x="5361431" y="2356104"/>
              <a:ext cx="713232" cy="713232"/>
            </a:xfrm>
            <a:prstGeom prst="rect">
              <a:avLst/>
            </a:prstGeom>
          </p:spPr>
        </p:pic>
        <p:sp>
          <p:nvSpPr>
            <p:cNvPr id="52" name="object 20">
              <a:extLst>
                <a:ext uri="{FF2B5EF4-FFF2-40B4-BE49-F238E27FC236}">
                  <a16:creationId xmlns:a16="http://schemas.microsoft.com/office/drawing/2014/main" id="{C47E7FE3-1294-979D-1D7C-3D940D9CD6C0}"/>
                </a:ext>
              </a:extLst>
            </p:cNvPr>
            <p:cNvSpPr/>
            <p:nvPr/>
          </p:nvSpPr>
          <p:spPr>
            <a:xfrm>
              <a:off x="3995547" y="2710192"/>
              <a:ext cx="3448685" cy="721360"/>
            </a:xfrm>
            <a:custGeom>
              <a:avLst/>
              <a:gdLst/>
              <a:ahLst/>
              <a:cxnLst/>
              <a:rect l="l" t="t" r="r" b="b"/>
              <a:pathLst>
                <a:path w="3448684" h="721360">
                  <a:moveTo>
                    <a:pt x="1367599" y="5638"/>
                  </a:moveTo>
                  <a:lnTo>
                    <a:pt x="1364691" y="0"/>
                  </a:lnTo>
                  <a:lnTo>
                    <a:pt x="66243" y="670394"/>
                  </a:lnTo>
                  <a:lnTo>
                    <a:pt x="50228" y="639356"/>
                  </a:lnTo>
                  <a:lnTo>
                    <a:pt x="0" y="708164"/>
                  </a:lnTo>
                  <a:lnTo>
                    <a:pt x="85178" y="707059"/>
                  </a:lnTo>
                  <a:lnTo>
                    <a:pt x="72161" y="681850"/>
                  </a:lnTo>
                  <a:lnTo>
                    <a:pt x="69164" y="676033"/>
                  </a:lnTo>
                  <a:lnTo>
                    <a:pt x="1367599" y="5638"/>
                  </a:lnTo>
                  <a:close/>
                </a:path>
                <a:path w="3448684" h="721360">
                  <a:moveTo>
                    <a:pt x="3448088" y="721194"/>
                  </a:moveTo>
                  <a:lnTo>
                    <a:pt x="3428873" y="694524"/>
                  </a:lnTo>
                  <a:lnTo>
                    <a:pt x="3398278" y="652068"/>
                  </a:lnTo>
                  <a:lnTo>
                    <a:pt x="3382073" y="683006"/>
                  </a:lnTo>
                  <a:lnTo>
                    <a:pt x="2078824" y="0"/>
                  </a:lnTo>
                  <a:lnTo>
                    <a:pt x="2075878" y="5626"/>
                  </a:lnTo>
                  <a:lnTo>
                    <a:pt x="3379127" y="688632"/>
                  </a:lnTo>
                  <a:lnTo>
                    <a:pt x="3362909" y="719569"/>
                  </a:lnTo>
                  <a:lnTo>
                    <a:pt x="3448088" y="721194"/>
                  </a:lnTo>
                  <a:close/>
                </a:path>
              </a:pathLst>
            </a:custGeom>
            <a:solidFill>
              <a:srgbClr val="444949"/>
            </a:solidFill>
          </p:spPr>
          <p:txBody>
            <a:bodyPr wrap="square" lIns="0" tIns="0" rIns="0" bIns="0" rtlCol="0"/>
            <a:lstStyle/>
            <a:p>
              <a:endParaRPr/>
            </a:p>
          </p:txBody>
        </p:sp>
      </p:grpSp>
    </p:spTree>
    <p:extLst>
      <p:ext uri="{BB962C8B-B14F-4D97-AF65-F5344CB8AC3E}">
        <p14:creationId xmlns:p14="http://schemas.microsoft.com/office/powerpoint/2010/main" val="3154376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normAutofit/>
          </a:bodyPr>
          <a:lstStyle/>
          <a:p>
            <a:pPr algn="l"/>
            <a:r>
              <a:rPr lang="en-US" b="1" i="0" u="none" strike="noStrike" dirty="0">
                <a:effectLst/>
              </a:rPr>
              <a:t>What is Configuration Management?</a:t>
            </a:r>
            <a:endParaRPr lang="en-US" b="1" i="0" dirty="0">
              <a:effectLst/>
            </a:endParaRP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D7B0B1EE-0816-E96D-6D48-E9000EE30612}"/>
              </a:ext>
            </a:extLst>
          </p:cNvPr>
          <p:cNvSpPr txBox="1"/>
          <p:nvPr/>
        </p:nvSpPr>
        <p:spPr>
          <a:xfrm>
            <a:off x="827313" y="1544714"/>
            <a:ext cx="9332687" cy="4462760"/>
          </a:xfrm>
          <a:prstGeom prst="rect">
            <a:avLst/>
          </a:prstGeom>
          <a:noFill/>
        </p:spPr>
        <p:txBody>
          <a:bodyPr wrap="square">
            <a:spAutoFit/>
          </a:bodyPr>
          <a:lstStyle/>
          <a:p>
            <a:r>
              <a:rPr lang="en-US" sz="2000" b="1" i="0" dirty="0">
                <a:solidFill>
                  <a:srgbClr val="565656"/>
                </a:solidFill>
                <a:effectLst/>
                <a:latin typeface="+mj-lt"/>
              </a:rPr>
              <a:t>Configuration Management</a:t>
            </a:r>
            <a:r>
              <a:rPr lang="en-US" sz="2000" b="0" i="0" dirty="0">
                <a:solidFill>
                  <a:srgbClr val="565656"/>
                </a:solidFill>
                <a:effectLst/>
                <a:latin typeface="+mj-lt"/>
              </a:rPr>
              <a:t> is the process of maintaining systems, such as computer hardware and software, in a desired state. Configuration Management (CM) is also a method of ensuring that systems perform in a manner consistent with expectations over time.</a:t>
            </a:r>
          </a:p>
          <a:p>
            <a:endParaRPr lang="en-US" sz="2000" b="0" i="0" dirty="0">
              <a:solidFill>
                <a:srgbClr val="565656"/>
              </a:solidFill>
              <a:effectLst/>
              <a:latin typeface="+mj-lt"/>
            </a:endParaRPr>
          </a:p>
          <a:p>
            <a:pPr marL="342900" indent="-342900" algn="l">
              <a:buFont typeface="Arial" panose="020B0604020202020204" pitchFamily="34" charset="0"/>
              <a:buChar char="•"/>
            </a:pPr>
            <a:r>
              <a:rPr lang="en-US" sz="2400" b="1" i="0" u="none" strike="noStrike" dirty="0">
                <a:effectLst/>
                <a:latin typeface="+mj-lt"/>
              </a:rPr>
              <a:t>What are Benefits of Configuration Management?</a:t>
            </a:r>
            <a:endParaRPr lang="en-US" sz="2400" b="1" i="0" dirty="0">
              <a:effectLst/>
              <a:latin typeface="+mj-lt"/>
            </a:endParaRPr>
          </a:p>
          <a:p>
            <a:pPr algn="l"/>
            <a:r>
              <a:rPr lang="en-US" sz="2000" b="0" i="0" dirty="0">
                <a:solidFill>
                  <a:srgbClr val="565656"/>
                </a:solidFill>
                <a:effectLst/>
                <a:latin typeface="+mj-lt"/>
              </a:rPr>
              <a:t>Utilizing a Configuration Management system helps avoid problems that occur when hardware and software systems are improperly configured. Simply tracking changes can help avoid expensive remediation projects down the road. CM is insurance you pay for today so you can prevent issues tomorrow. For example, Configuration Management helps ensure the development, test, and production environments are the same, so that deployed applications will behave in the manner that is expected of them. </a:t>
            </a:r>
          </a:p>
          <a:p>
            <a:endParaRPr lang="en-US" sz="2000" dirty="0">
              <a:latin typeface="+mj-lt"/>
            </a:endParaRPr>
          </a:p>
        </p:txBody>
      </p:sp>
    </p:spTree>
    <p:extLst>
      <p:ext uri="{BB962C8B-B14F-4D97-AF65-F5344CB8AC3E}">
        <p14:creationId xmlns:p14="http://schemas.microsoft.com/office/powerpoint/2010/main" val="42838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normAutofit/>
          </a:bodyPr>
          <a:lstStyle/>
          <a:p>
            <a:pPr algn="l"/>
            <a:r>
              <a:rPr lang="en-US" b="1" i="0" dirty="0">
                <a:solidFill>
                  <a:srgbClr val="222222"/>
                </a:solidFill>
                <a:effectLst/>
              </a:rPr>
              <a:t>How to make data driven decisions ?</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6" name="TextBox 5">
            <a:extLst>
              <a:ext uri="{FF2B5EF4-FFF2-40B4-BE49-F238E27FC236}">
                <a16:creationId xmlns:a16="http://schemas.microsoft.com/office/drawing/2014/main" id="{324B0029-D245-7169-2DD4-7E357F26F019}"/>
              </a:ext>
            </a:extLst>
          </p:cNvPr>
          <p:cNvSpPr txBox="1"/>
          <p:nvPr/>
        </p:nvSpPr>
        <p:spPr>
          <a:xfrm>
            <a:off x="798285" y="1452381"/>
            <a:ext cx="8810172" cy="4247317"/>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A2B2C"/>
                </a:solidFill>
                <a:effectLst/>
                <a:latin typeface="+mj-lt"/>
              </a:rPr>
              <a:t>Data-driven decision making is the process of collecting data based on your company’s </a:t>
            </a:r>
            <a:r>
              <a:rPr lang="en-US" b="0" i="0" u="none" strike="noStrike" dirty="0">
                <a:effectLst/>
                <a:latin typeface="+mj-lt"/>
                <a:hlinkClick r:id="rId3"/>
              </a:rPr>
              <a:t>key performance indicators</a:t>
            </a:r>
            <a:r>
              <a:rPr lang="en-US" b="0" i="0" dirty="0">
                <a:solidFill>
                  <a:srgbClr val="2A2B2C"/>
                </a:solidFill>
                <a:effectLst/>
                <a:latin typeface="+mj-lt"/>
              </a:rPr>
              <a:t> (KPIs) and transforming that data into actionable insights.</a:t>
            </a:r>
          </a:p>
          <a:p>
            <a:endParaRPr lang="en-US" dirty="0">
              <a:solidFill>
                <a:srgbClr val="2A2B2C"/>
              </a:solidFill>
              <a:latin typeface="+mj-lt"/>
            </a:endParaRPr>
          </a:p>
          <a:p>
            <a:pPr marL="285750" indent="-285750">
              <a:buFont typeface="Arial" panose="020B0604020202020204" pitchFamily="34" charset="0"/>
              <a:buChar char="•"/>
            </a:pPr>
            <a:r>
              <a:rPr lang="en-US" b="0" i="0" dirty="0">
                <a:solidFill>
                  <a:srgbClr val="2A2B2C"/>
                </a:solidFill>
                <a:effectLst/>
                <a:latin typeface="+mj-lt"/>
              </a:rPr>
              <a:t>Essentially, being data-driven means that you try to make decisions without bias or emotion. As a result, you can ensure that your company’s goals and roadmap are based on evidence and the patterns you’ve extracted from it, rather than what you like or dislike.</a:t>
            </a:r>
          </a:p>
          <a:p>
            <a:endParaRPr lang="en-US" dirty="0">
              <a:solidFill>
                <a:srgbClr val="2A2B2C"/>
              </a:solidFill>
              <a:latin typeface="+mj-lt"/>
            </a:endParaRPr>
          </a:p>
          <a:p>
            <a:pPr marL="285750" indent="-285750" algn="l" fontAlgn="auto">
              <a:buFont typeface="Arial" panose="020B0604020202020204" pitchFamily="34" charset="0"/>
              <a:buChar char="•"/>
            </a:pPr>
            <a:r>
              <a:rPr lang="en-US" b="0" i="0" dirty="0">
                <a:solidFill>
                  <a:srgbClr val="2A2B2C"/>
                </a:solidFill>
                <a:effectLst/>
                <a:latin typeface="+mj-lt"/>
              </a:rPr>
              <a:t>Some decisions we can make with support from data include:</a:t>
            </a:r>
          </a:p>
          <a:p>
            <a:pPr lvl="1">
              <a:buFont typeface="Arial" panose="020B0604020202020204" pitchFamily="34" charset="0"/>
              <a:buChar char="•"/>
            </a:pPr>
            <a:r>
              <a:rPr lang="en-US" b="0" i="0" dirty="0">
                <a:solidFill>
                  <a:srgbClr val="2A2B2C"/>
                </a:solidFill>
                <a:effectLst/>
                <a:latin typeface="+mj-lt"/>
              </a:rPr>
              <a:t>How to drive profits and sales</a:t>
            </a:r>
          </a:p>
          <a:p>
            <a:pPr lvl="1">
              <a:buFont typeface="Arial" panose="020B0604020202020204" pitchFamily="34" charset="0"/>
              <a:buChar char="•"/>
            </a:pPr>
            <a:r>
              <a:rPr lang="en-US" b="0" i="0" dirty="0">
                <a:solidFill>
                  <a:srgbClr val="2A2B2C"/>
                </a:solidFill>
                <a:effectLst/>
                <a:latin typeface="+mj-lt"/>
              </a:rPr>
              <a:t>How to establish good management behavior</a:t>
            </a:r>
          </a:p>
          <a:p>
            <a:pPr lvl="1">
              <a:buFont typeface="Arial" panose="020B0604020202020204" pitchFamily="34" charset="0"/>
              <a:buChar char="•"/>
            </a:pPr>
            <a:r>
              <a:rPr lang="en-US" b="0" i="0" dirty="0">
                <a:solidFill>
                  <a:srgbClr val="2A2B2C"/>
                </a:solidFill>
                <a:effectLst/>
                <a:latin typeface="+mj-lt"/>
              </a:rPr>
              <a:t>How to optimize operations</a:t>
            </a:r>
          </a:p>
          <a:p>
            <a:pPr lvl="1">
              <a:buFont typeface="Arial" panose="020B0604020202020204" pitchFamily="34" charset="0"/>
              <a:buChar char="•"/>
            </a:pPr>
            <a:r>
              <a:rPr lang="en-US" b="0" i="0" dirty="0">
                <a:solidFill>
                  <a:srgbClr val="2A2B2C"/>
                </a:solidFill>
                <a:effectLst/>
                <a:latin typeface="+mj-lt"/>
              </a:rPr>
              <a:t>How to improve team performance</a:t>
            </a:r>
          </a:p>
          <a:p>
            <a:endParaRPr lang="en-US" dirty="0"/>
          </a:p>
        </p:txBody>
      </p:sp>
    </p:spTree>
    <p:extLst>
      <p:ext uri="{BB962C8B-B14F-4D97-AF65-F5344CB8AC3E}">
        <p14:creationId xmlns:p14="http://schemas.microsoft.com/office/powerpoint/2010/main" val="1329961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a:xfrm>
            <a:off x="604434" y="446258"/>
            <a:ext cx="10983132" cy="747763"/>
          </a:xfrm>
        </p:spPr>
        <p:txBody>
          <a:bodyPr>
            <a:normAutofit/>
          </a:bodyPr>
          <a:lstStyle/>
          <a:p>
            <a:pPr algn="l"/>
            <a:r>
              <a:rPr lang="en-US" b="1" i="0" dirty="0">
                <a:solidFill>
                  <a:srgbClr val="222222"/>
                </a:solidFill>
                <a:effectLst/>
              </a:rPr>
              <a:t>How to make data driven decisions ?</a:t>
            </a:r>
          </a:p>
        </p:txBody>
      </p:sp>
      <p:sp>
        <p:nvSpPr>
          <p:cNvPr id="7" name="Number 1" descr="Number 1">
            <a:extLst>
              <a:ext uri="{FF2B5EF4-FFF2-40B4-BE49-F238E27FC236}">
                <a16:creationId xmlns:a16="http://schemas.microsoft.com/office/drawing/2014/main" id="{8ABF1000-B315-71FF-D493-E030CF1741D3}"/>
              </a:ext>
            </a:extLst>
          </p:cNvPr>
          <p:cNvSpPr/>
          <p:nvPr/>
        </p:nvSpPr>
        <p:spPr bwMode="blackWhite">
          <a:xfrm>
            <a:off x="1258528" y="1389845"/>
            <a:ext cx="875072" cy="86162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mj-lt"/>
                <a:cs typeface="Segoe UI Semibold" panose="020B0702040204020203" pitchFamily="34" charset="0"/>
              </a:rPr>
              <a:t>1</a:t>
            </a:r>
          </a:p>
        </p:txBody>
      </p:sp>
      <p:cxnSp>
        <p:nvCxnSpPr>
          <p:cNvPr id="14" name="Straight Connector 13">
            <a:extLst>
              <a:ext uri="{FF2B5EF4-FFF2-40B4-BE49-F238E27FC236}">
                <a16:creationId xmlns:a16="http://schemas.microsoft.com/office/drawing/2014/main" id="{EDCA1015-D8F5-8E71-2452-892441FA4406}"/>
              </a:ext>
            </a:extLst>
          </p:cNvPr>
          <p:cNvCxnSpPr>
            <a:stCxn id="7" idx="0"/>
          </p:cNvCxnSpPr>
          <p:nvPr/>
        </p:nvCxnSpPr>
        <p:spPr>
          <a:xfrm>
            <a:off x="1696064" y="1389845"/>
            <a:ext cx="2977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572337-E9AC-9738-3C8F-4D989272BFEB}"/>
              </a:ext>
            </a:extLst>
          </p:cNvPr>
          <p:cNvCxnSpPr/>
          <p:nvPr/>
        </p:nvCxnSpPr>
        <p:spPr>
          <a:xfrm>
            <a:off x="1696064" y="2251466"/>
            <a:ext cx="2977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18D81-368F-0557-037F-58A02741F2FC}"/>
              </a:ext>
            </a:extLst>
          </p:cNvPr>
          <p:cNvCxnSpPr/>
          <p:nvPr/>
        </p:nvCxnSpPr>
        <p:spPr>
          <a:xfrm flipV="1">
            <a:off x="4673600" y="1389845"/>
            <a:ext cx="0" cy="861621"/>
          </a:xfrm>
          <a:prstGeom prst="line">
            <a:avLst/>
          </a:prstGeom>
        </p:spPr>
        <p:style>
          <a:lnRef idx="1">
            <a:schemeClr val="accent1"/>
          </a:lnRef>
          <a:fillRef idx="0">
            <a:schemeClr val="accent1"/>
          </a:fillRef>
          <a:effectRef idx="0">
            <a:schemeClr val="accent1"/>
          </a:effectRef>
          <a:fontRef idx="minor">
            <a:schemeClr val="tx1"/>
          </a:fontRef>
        </p:style>
      </p:cxnSp>
      <p:sp>
        <p:nvSpPr>
          <p:cNvPr id="19" name="Number 1" descr="Number 1">
            <a:extLst>
              <a:ext uri="{FF2B5EF4-FFF2-40B4-BE49-F238E27FC236}">
                <a16:creationId xmlns:a16="http://schemas.microsoft.com/office/drawing/2014/main" id="{D1F89F00-3FF1-C88D-E59B-1268EB3EDE63}"/>
              </a:ext>
            </a:extLst>
          </p:cNvPr>
          <p:cNvSpPr/>
          <p:nvPr/>
        </p:nvSpPr>
        <p:spPr bwMode="blackWhite">
          <a:xfrm>
            <a:off x="6982390" y="2386019"/>
            <a:ext cx="875072" cy="8616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mj-lt"/>
                <a:cs typeface="Segoe UI Semibold" panose="020B0702040204020203" pitchFamily="34" charset="0"/>
              </a:rPr>
              <a:t>2</a:t>
            </a:r>
          </a:p>
        </p:txBody>
      </p:sp>
      <p:cxnSp>
        <p:nvCxnSpPr>
          <p:cNvPr id="20" name="Straight Connector 19">
            <a:extLst>
              <a:ext uri="{FF2B5EF4-FFF2-40B4-BE49-F238E27FC236}">
                <a16:creationId xmlns:a16="http://schemas.microsoft.com/office/drawing/2014/main" id="{AEFC9E17-1CF7-ABBD-1FCE-1CE70F6523FD}"/>
              </a:ext>
            </a:extLst>
          </p:cNvPr>
          <p:cNvCxnSpPr>
            <a:stCxn id="19" idx="0"/>
          </p:cNvCxnSpPr>
          <p:nvPr/>
        </p:nvCxnSpPr>
        <p:spPr>
          <a:xfrm>
            <a:off x="7419926" y="2386019"/>
            <a:ext cx="2977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9938581-1AEB-65A5-4676-6DB073DEDA83}"/>
              </a:ext>
            </a:extLst>
          </p:cNvPr>
          <p:cNvCxnSpPr/>
          <p:nvPr/>
        </p:nvCxnSpPr>
        <p:spPr>
          <a:xfrm>
            <a:off x="7419926" y="3247640"/>
            <a:ext cx="2977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D3B0FDE-A9D9-B92D-35CB-4654136C3A3E}"/>
              </a:ext>
            </a:extLst>
          </p:cNvPr>
          <p:cNvCxnSpPr/>
          <p:nvPr/>
        </p:nvCxnSpPr>
        <p:spPr>
          <a:xfrm flipV="1">
            <a:off x="10397462" y="2386019"/>
            <a:ext cx="0" cy="861621"/>
          </a:xfrm>
          <a:prstGeom prst="line">
            <a:avLst/>
          </a:prstGeom>
        </p:spPr>
        <p:style>
          <a:lnRef idx="1">
            <a:schemeClr val="accent1"/>
          </a:lnRef>
          <a:fillRef idx="0">
            <a:schemeClr val="accent1"/>
          </a:fillRef>
          <a:effectRef idx="0">
            <a:schemeClr val="accent1"/>
          </a:effectRef>
          <a:fontRef idx="minor">
            <a:schemeClr val="tx1"/>
          </a:fontRef>
        </p:style>
      </p:cxnSp>
      <p:sp>
        <p:nvSpPr>
          <p:cNvPr id="35" name="Number 1" descr="Number 1">
            <a:extLst>
              <a:ext uri="{FF2B5EF4-FFF2-40B4-BE49-F238E27FC236}">
                <a16:creationId xmlns:a16="http://schemas.microsoft.com/office/drawing/2014/main" id="{EF94BB30-3389-A4B3-8CEE-92DBFEA7C02D}"/>
              </a:ext>
            </a:extLst>
          </p:cNvPr>
          <p:cNvSpPr/>
          <p:nvPr/>
        </p:nvSpPr>
        <p:spPr bwMode="blackWhite">
          <a:xfrm>
            <a:off x="6982390" y="4354519"/>
            <a:ext cx="875072" cy="86162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mj-lt"/>
                <a:cs typeface="Segoe UI Semibold" panose="020B0702040204020203" pitchFamily="34" charset="0"/>
              </a:rPr>
              <a:t>4</a:t>
            </a:r>
          </a:p>
        </p:txBody>
      </p:sp>
      <p:cxnSp>
        <p:nvCxnSpPr>
          <p:cNvPr id="36" name="Straight Connector 35">
            <a:extLst>
              <a:ext uri="{FF2B5EF4-FFF2-40B4-BE49-F238E27FC236}">
                <a16:creationId xmlns:a16="http://schemas.microsoft.com/office/drawing/2014/main" id="{36CC2DEA-E626-87E6-B762-6863D852D7A2}"/>
              </a:ext>
            </a:extLst>
          </p:cNvPr>
          <p:cNvCxnSpPr>
            <a:stCxn id="35" idx="0"/>
          </p:cNvCxnSpPr>
          <p:nvPr/>
        </p:nvCxnSpPr>
        <p:spPr>
          <a:xfrm>
            <a:off x="7419926" y="4354519"/>
            <a:ext cx="2977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5E9CA17-331D-3B99-D4FB-C021318FB589}"/>
              </a:ext>
            </a:extLst>
          </p:cNvPr>
          <p:cNvCxnSpPr/>
          <p:nvPr/>
        </p:nvCxnSpPr>
        <p:spPr>
          <a:xfrm>
            <a:off x="7419926" y="5216140"/>
            <a:ext cx="2977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D34A370-FDCE-5958-7639-50EB56FED055}"/>
              </a:ext>
            </a:extLst>
          </p:cNvPr>
          <p:cNvCxnSpPr/>
          <p:nvPr/>
        </p:nvCxnSpPr>
        <p:spPr>
          <a:xfrm flipV="1">
            <a:off x="10397462" y="4354519"/>
            <a:ext cx="0" cy="861621"/>
          </a:xfrm>
          <a:prstGeom prst="line">
            <a:avLst/>
          </a:prstGeom>
        </p:spPr>
        <p:style>
          <a:lnRef idx="1">
            <a:schemeClr val="accent1"/>
          </a:lnRef>
          <a:fillRef idx="0">
            <a:schemeClr val="accent1"/>
          </a:fillRef>
          <a:effectRef idx="0">
            <a:schemeClr val="accent1"/>
          </a:effectRef>
          <a:fontRef idx="minor">
            <a:schemeClr val="tx1"/>
          </a:fontRef>
        </p:style>
      </p:cxnSp>
      <p:sp>
        <p:nvSpPr>
          <p:cNvPr id="39" name="Number 1" descr="Number 1">
            <a:extLst>
              <a:ext uri="{FF2B5EF4-FFF2-40B4-BE49-F238E27FC236}">
                <a16:creationId xmlns:a16="http://schemas.microsoft.com/office/drawing/2014/main" id="{1F8A8FE5-714A-A2C0-FE79-A05D1D34D849}"/>
              </a:ext>
            </a:extLst>
          </p:cNvPr>
          <p:cNvSpPr/>
          <p:nvPr/>
        </p:nvSpPr>
        <p:spPr bwMode="blackWhite">
          <a:xfrm>
            <a:off x="1258528" y="3325922"/>
            <a:ext cx="875072" cy="86162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mj-lt"/>
                <a:cs typeface="Segoe UI Semibold" panose="020B0702040204020203" pitchFamily="34" charset="0"/>
              </a:rPr>
              <a:t>3</a:t>
            </a:r>
          </a:p>
        </p:txBody>
      </p:sp>
      <p:cxnSp>
        <p:nvCxnSpPr>
          <p:cNvPr id="40" name="Straight Connector 39">
            <a:extLst>
              <a:ext uri="{FF2B5EF4-FFF2-40B4-BE49-F238E27FC236}">
                <a16:creationId xmlns:a16="http://schemas.microsoft.com/office/drawing/2014/main" id="{C07822B7-9239-64BB-89CC-1E9A5BE97109}"/>
              </a:ext>
            </a:extLst>
          </p:cNvPr>
          <p:cNvCxnSpPr>
            <a:cxnSpLocks/>
            <a:stCxn id="39" idx="0"/>
          </p:cNvCxnSpPr>
          <p:nvPr/>
        </p:nvCxnSpPr>
        <p:spPr>
          <a:xfrm>
            <a:off x="1696064" y="3325922"/>
            <a:ext cx="2977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AA78023-FD2B-0854-00F8-AE5F7A0905E6}"/>
              </a:ext>
            </a:extLst>
          </p:cNvPr>
          <p:cNvCxnSpPr/>
          <p:nvPr/>
        </p:nvCxnSpPr>
        <p:spPr>
          <a:xfrm>
            <a:off x="1696064" y="4187543"/>
            <a:ext cx="2977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2665976-05CF-B518-9054-60C1660D5ABC}"/>
              </a:ext>
            </a:extLst>
          </p:cNvPr>
          <p:cNvCxnSpPr/>
          <p:nvPr/>
        </p:nvCxnSpPr>
        <p:spPr>
          <a:xfrm flipV="1">
            <a:off x="4673600" y="3325922"/>
            <a:ext cx="0" cy="861621"/>
          </a:xfrm>
          <a:prstGeom prst="line">
            <a:avLst/>
          </a:prstGeom>
        </p:spPr>
        <p:style>
          <a:lnRef idx="1">
            <a:schemeClr val="accent1"/>
          </a:lnRef>
          <a:fillRef idx="0">
            <a:schemeClr val="accent1"/>
          </a:fillRef>
          <a:effectRef idx="0">
            <a:schemeClr val="accent1"/>
          </a:effectRef>
          <a:fontRef idx="minor">
            <a:schemeClr val="tx1"/>
          </a:fontRef>
        </p:style>
      </p:cxnSp>
      <p:sp>
        <p:nvSpPr>
          <p:cNvPr id="43" name="Number 1" descr="Number 1">
            <a:extLst>
              <a:ext uri="{FF2B5EF4-FFF2-40B4-BE49-F238E27FC236}">
                <a16:creationId xmlns:a16="http://schemas.microsoft.com/office/drawing/2014/main" id="{A91D3862-2E43-A4F8-16E0-A94DCEDCE68E}"/>
              </a:ext>
            </a:extLst>
          </p:cNvPr>
          <p:cNvSpPr/>
          <p:nvPr/>
        </p:nvSpPr>
        <p:spPr bwMode="blackWhite">
          <a:xfrm>
            <a:off x="1258528" y="5281115"/>
            <a:ext cx="875072" cy="8616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mj-lt"/>
                <a:cs typeface="Segoe UI Semibold" panose="020B0702040204020203" pitchFamily="34" charset="0"/>
              </a:rPr>
              <a:t>5</a:t>
            </a:r>
          </a:p>
        </p:txBody>
      </p:sp>
      <p:cxnSp>
        <p:nvCxnSpPr>
          <p:cNvPr id="44" name="Straight Connector 43">
            <a:extLst>
              <a:ext uri="{FF2B5EF4-FFF2-40B4-BE49-F238E27FC236}">
                <a16:creationId xmlns:a16="http://schemas.microsoft.com/office/drawing/2014/main" id="{A394C43B-44E9-C815-4945-CF92EFBE9038}"/>
              </a:ext>
            </a:extLst>
          </p:cNvPr>
          <p:cNvCxnSpPr>
            <a:cxnSpLocks/>
            <a:stCxn id="43" idx="0"/>
          </p:cNvCxnSpPr>
          <p:nvPr/>
        </p:nvCxnSpPr>
        <p:spPr>
          <a:xfrm>
            <a:off x="1696064" y="5281115"/>
            <a:ext cx="2977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A2FD7AC-E0F9-18A1-ED49-847A3725F0ED}"/>
              </a:ext>
            </a:extLst>
          </p:cNvPr>
          <p:cNvCxnSpPr/>
          <p:nvPr/>
        </p:nvCxnSpPr>
        <p:spPr>
          <a:xfrm>
            <a:off x="1696064" y="6142736"/>
            <a:ext cx="2977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6260BE-B0F7-D4D1-E0F7-236C08861866}"/>
              </a:ext>
            </a:extLst>
          </p:cNvPr>
          <p:cNvCxnSpPr/>
          <p:nvPr/>
        </p:nvCxnSpPr>
        <p:spPr>
          <a:xfrm flipV="1">
            <a:off x="4673600" y="5281115"/>
            <a:ext cx="0" cy="861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1096BC5-96E0-B849-7B41-18F80C359B0E}"/>
              </a:ext>
            </a:extLst>
          </p:cNvPr>
          <p:cNvCxnSpPr/>
          <p:nvPr/>
        </p:nvCxnSpPr>
        <p:spPr>
          <a:xfrm>
            <a:off x="4403188" y="1800665"/>
            <a:ext cx="462827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55B0561-61C6-580F-4334-FB1B642C9608}"/>
              </a:ext>
            </a:extLst>
          </p:cNvPr>
          <p:cNvCxnSpPr/>
          <p:nvPr/>
        </p:nvCxnSpPr>
        <p:spPr>
          <a:xfrm>
            <a:off x="9031458" y="1786597"/>
            <a:ext cx="0" cy="599422"/>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5934131-F648-CD26-410B-DC5713D056AE}"/>
              </a:ext>
            </a:extLst>
          </p:cNvPr>
          <p:cNvCxnSpPr/>
          <p:nvPr/>
        </p:nvCxnSpPr>
        <p:spPr>
          <a:xfrm>
            <a:off x="4403188" y="3769165"/>
            <a:ext cx="462827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687F2DE-5B32-8C7E-C234-B8F91B4ACCC1}"/>
              </a:ext>
            </a:extLst>
          </p:cNvPr>
          <p:cNvCxnSpPr/>
          <p:nvPr/>
        </p:nvCxnSpPr>
        <p:spPr>
          <a:xfrm>
            <a:off x="9031458" y="3755097"/>
            <a:ext cx="0" cy="599422"/>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CA7BC76-1F62-51F9-5B19-CE2E550B3188}"/>
              </a:ext>
            </a:extLst>
          </p:cNvPr>
          <p:cNvCxnSpPr>
            <a:stCxn id="19" idx="2"/>
          </p:cNvCxnSpPr>
          <p:nvPr/>
        </p:nvCxnSpPr>
        <p:spPr>
          <a:xfrm flipH="1" flipV="1">
            <a:off x="3263900" y="2806700"/>
            <a:ext cx="3718490" cy="1013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191A227-5D58-F939-1133-BC4DB8DE2F6B}"/>
              </a:ext>
            </a:extLst>
          </p:cNvPr>
          <p:cNvCxnSpPr/>
          <p:nvPr/>
        </p:nvCxnSpPr>
        <p:spPr>
          <a:xfrm>
            <a:off x="3276600" y="2806700"/>
            <a:ext cx="0" cy="51265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37C07BA-91B1-3751-8A13-58A93FEDB04A}"/>
              </a:ext>
            </a:extLst>
          </p:cNvPr>
          <p:cNvCxnSpPr/>
          <p:nvPr/>
        </p:nvCxnSpPr>
        <p:spPr>
          <a:xfrm flipH="1" flipV="1">
            <a:off x="3263900" y="4747824"/>
            <a:ext cx="3718490" cy="1013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EE2ABB1-F2C5-015E-4A09-0A56F40EF571}"/>
              </a:ext>
            </a:extLst>
          </p:cNvPr>
          <p:cNvCxnSpPr/>
          <p:nvPr/>
        </p:nvCxnSpPr>
        <p:spPr>
          <a:xfrm>
            <a:off x="3276600" y="4768460"/>
            <a:ext cx="0" cy="51265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8F3E9BAF-8BEA-696D-6D65-D1660235B400}"/>
              </a:ext>
            </a:extLst>
          </p:cNvPr>
          <p:cNvSpPr txBox="1"/>
          <p:nvPr/>
        </p:nvSpPr>
        <p:spPr>
          <a:xfrm>
            <a:off x="7991346" y="2673687"/>
            <a:ext cx="2128818" cy="457200"/>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Find Data Sources</a:t>
            </a:r>
          </a:p>
        </p:txBody>
      </p:sp>
      <p:sp>
        <p:nvSpPr>
          <p:cNvPr id="72" name="TextBox 71">
            <a:extLst>
              <a:ext uri="{FF2B5EF4-FFF2-40B4-BE49-F238E27FC236}">
                <a16:creationId xmlns:a16="http://schemas.microsoft.com/office/drawing/2014/main" id="{1F34F2C1-FD50-DA89-1879-0713A47AE781}"/>
              </a:ext>
            </a:extLst>
          </p:cNvPr>
          <p:cNvSpPr txBox="1"/>
          <p:nvPr/>
        </p:nvSpPr>
        <p:spPr>
          <a:xfrm>
            <a:off x="2273301" y="1652207"/>
            <a:ext cx="2129886" cy="457200"/>
          </a:xfrm>
          <a:prstGeom prst="rect">
            <a:avLst/>
          </a:prstGeom>
        </p:spPr>
        <p:txBody>
          <a:bodyPr vert="horz" wrap="square" lIns="91440" tIns="45720" rIns="91440" bIns="45720" rtlCol="0">
            <a:noAutofit/>
          </a:bodyPr>
          <a:lstStyle/>
          <a:p>
            <a:pPr lvl="1">
              <a:lnSpc>
                <a:spcPts val="1800"/>
              </a:lnSpc>
              <a:spcAft>
                <a:spcPts val="600"/>
              </a:spcAft>
            </a:pPr>
            <a:r>
              <a:rPr lang="en-US" b="1" dirty="0">
                <a:solidFill>
                  <a:prstClr val="black">
                    <a:lumMod val="75000"/>
                    <a:lumOff val="25000"/>
                  </a:prstClr>
                </a:solidFill>
                <a:latin typeface="Segoe UI" panose="020B0502040204020203" pitchFamily="34" charset="0"/>
                <a:cs typeface="Segoe UI" panose="020B0502040204020203" pitchFamily="34" charset="0"/>
              </a:rPr>
              <a:t>Know your Vision</a:t>
            </a:r>
          </a:p>
        </p:txBody>
      </p:sp>
      <p:sp>
        <p:nvSpPr>
          <p:cNvPr id="73" name="TextBox 72">
            <a:extLst>
              <a:ext uri="{FF2B5EF4-FFF2-40B4-BE49-F238E27FC236}">
                <a16:creationId xmlns:a16="http://schemas.microsoft.com/office/drawing/2014/main" id="{25B788DF-61BA-2C1E-8312-9B14663E939B}"/>
              </a:ext>
            </a:extLst>
          </p:cNvPr>
          <p:cNvSpPr txBox="1"/>
          <p:nvPr/>
        </p:nvSpPr>
        <p:spPr>
          <a:xfrm>
            <a:off x="2195732" y="3588316"/>
            <a:ext cx="2286389" cy="457200"/>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Organize your data</a:t>
            </a:r>
          </a:p>
        </p:txBody>
      </p:sp>
      <p:sp>
        <p:nvSpPr>
          <p:cNvPr id="74" name="TextBox 73">
            <a:extLst>
              <a:ext uri="{FF2B5EF4-FFF2-40B4-BE49-F238E27FC236}">
                <a16:creationId xmlns:a16="http://schemas.microsoft.com/office/drawing/2014/main" id="{BCA95DB0-68CF-2812-4D6B-71393C096F7C}"/>
              </a:ext>
            </a:extLst>
          </p:cNvPr>
          <p:cNvSpPr txBox="1"/>
          <p:nvPr/>
        </p:nvSpPr>
        <p:spPr>
          <a:xfrm>
            <a:off x="7863814" y="4610553"/>
            <a:ext cx="2639083" cy="457200"/>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Perform Data Analysis</a:t>
            </a:r>
          </a:p>
        </p:txBody>
      </p:sp>
      <p:sp>
        <p:nvSpPr>
          <p:cNvPr id="75" name="TextBox 74">
            <a:extLst>
              <a:ext uri="{FF2B5EF4-FFF2-40B4-BE49-F238E27FC236}">
                <a16:creationId xmlns:a16="http://schemas.microsoft.com/office/drawing/2014/main" id="{840F4FE6-0EE3-79D5-C26B-E627AC57BD62}"/>
              </a:ext>
            </a:extLst>
          </p:cNvPr>
          <p:cNvSpPr txBox="1"/>
          <p:nvPr/>
        </p:nvSpPr>
        <p:spPr>
          <a:xfrm>
            <a:off x="2273301" y="5565170"/>
            <a:ext cx="2129885" cy="457200"/>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Draw Conclusions</a:t>
            </a:r>
          </a:p>
        </p:txBody>
      </p:sp>
    </p:spTree>
    <p:extLst>
      <p:ext uri="{BB962C8B-B14F-4D97-AF65-F5344CB8AC3E}">
        <p14:creationId xmlns:p14="http://schemas.microsoft.com/office/powerpoint/2010/main" val="13738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5BB3827-F669-42A1-BCDF-C159AE2AB3C4}"/>
              </a:ext>
            </a:extLst>
          </p:cNvPr>
          <p:cNvSpPr txBox="1"/>
          <p:nvPr/>
        </p:nvSpPr>
        <p:spPr>
          <a:xfrm>
            <a:off x="4194629" y="1393372"/>
            <a:ext cx="5834743" cy="1364343"/>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6600" dirty="0">
                <a:solidFill>
                  <a:schemeClr val="bg1"/>
                </a:solidFill>
                <a:latin typeface="+mj-lt"/>
                <a:cs typeface="Segoe UI" panose="020B0502040204020203" pitchFamily="34" charset="0"/>
              </a:rPr>
              <a:t>Thank You</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538851"/>
            <a:ext cx="10983132" cy="747763"/>
          </a:xfrm>
        </p:spPr>
        <p:txBody>
          <a:bodyPr>
            <a:noAutofit/>
          </a:bodyPr>
          <a:lstStyle/>
          <a:p>
            <a:r>
              <a:rPr lang="en-US" b="1" i="0" dirty="0">
                <a:solidFill>
                  <a:srgbClr val="0A1120"/>
                </a:solidFill>
                <a:effectLst/>
              </a:rPr>
              <a:t>What is CI and CD mean?</a:t>
            </a:r>
            <a:br>
              <a:rPr lang="en-US" b="1" i="0" dirty="0">
                <a:solidFill>
                  <a:srgbClr val="0A1120"/>
                </a:solidFill>
                <a:effectLst/>
              </a:rPr>
            </a:br>
            <a:endParaRPr lang="en-US" b="1" dirty="0"/>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502834" y="1258887"/>
            <a:ext cx="4098195" cy="37623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latin typeface="+mj-lt"/>
                <a:ea typeface="+mj-ea"/>
                <a:cs typeface="+mj-cs"/>
              </a:rPr>
              <a:t>CI(Continuous Integration)</a:t>
            </a:r>
          </a:p>
        </p:txBody>
      </p:sp>
      <p:sp>
        <p:nvSpPr>
          <p:cNvPr id="34" name="object 6">
            <a:extLst>
              <a:ext uri="{FF2B5EF4-FFF2-40B4-BE49-F238E27FC236}">
                <a16:creationId xmlns:a16="http://schemas.microsoft.com/office/drawing/2014/main" id="{752BE0D5-B594-C839-426D-BC8EDE67B178}"/>
              </a:ext>
            </a:extLst>
          </p:cNvPr>
          <p:cNvSpPr txBox="1"/>
          <p:nvPr/>
        </p:nvSpPr>
        <p:spPr>
          <a:xfrm>
            <a:off x="604434" y="1881868"/>
            <a:ext cx="5174615" cy="4106252"/>
          </a:xfrm>
          <a:prstGeom prst="rect">
            <a:avLst/>
          </a:prstGeom>
        </p:spPr>
        <p:txBody>
          <a:bodyPr vert="horz" wrap="square" lIns="0" tIns="12700" rIns="0" bIns="0" rtlCol="0">
            <a:spAutoFit/>
          </a:bodyPr>
          <a:lstStyle/>
          <a:p>
            <a:pPr marL="12700">
              <a:lnSpc>
                <a:spcPct val="100000"/>
              </a:lnSpc>
              <a:spcBef>
                <a:spcPts val="100"/>
              </a:spcBef>
              <a:tabLst>
                <a:tab pos="241300" algn="l"/>
              </a:tabLst>
            </a:pPr>
            <a:r>
              <a:rPr lang="en-US" sz="1600" dirty="0">
                <a:latin typeface="+mj-lt"/>
              </a:rPr>
              <a:t>• Developers push the code to a code repository often (GitHub / </a:t>
            </a:r>
            <a:r>
              <a:rPr lang="en-US" sz="1600" dirty="0" err="1">
                <a:latin typeface="+mj-lt"/>
              </a:rPr>
              <a:t>CodeCommit</a:t>
            </a:r>
            <a:r>
              <a:rPr lang="en-US" sz="1600" dirty="0">
                <a:latin typeface="+mj-lt"/>
              </a:rPr>
              <a:t> / Bitbucket / </a:t>
            </a:r>
            <a:r>
              <a:rPr lang="en-US" sz="1600" dirty="0" err="1">
                <a:latin typeface="+mj-lt"/>
              </a:rPr>
              <a:t>etc</a:t>
            </a:r>
            <a:r>
              <a:rPr lang="en-US" sz="1600" dirty="0">
                <a:latin typeface="+mj-lt"/>
              </a:rPr>
              <a:t>…) </a:t>
            </a:r>
          </a:p>
          <a:p>
            <a:pPr marL="12700">
              <a:lnSpc>
                <a:spcPct val="100000"/>
              </a:lnSpc>
              <a:spcBef>
                <a:spcPts val="100"/>
              </a:spcBef>
              <a:tabLst>
                <a:tab pos="241300" algn="l"/>
              </a:tabLst>
            </a:pPr>
            <a:endParaRPr lang="en-US" sz="1600" dirty="0">
              <a:latin typeface="+mj-lt"/>
            </a:endParaRPr>
          </a:p>
          <a:p>
            <a:pPr marL="12700">
              <a:lnSpc>
                <a:spcPct val="100000"/>
              </a:lnSpc>
              <a:spcBef>
                <a:spcPts val="100"/>
              </a:spcBef>
              <a:tabLst>
                <a:tab pos="241300" algn="l"/>
              </a:tabLst>
            </a:pPr>
            <a:r>
              <a:rPr lang="en-US" sz="1600" dirty="0">
                <a:latin typeface="+mj-lt"/>
              </a:rPr>
              <a:t>• A testing / build server checks the code as soon as it’s pushed (</a:t>
            </a:r>
            <a:r>
              <a:rPr lang="en-US" sz="1600" dirty="0" err="1">
                <a:latin typeface="+mj-lt"/>
              </a:rPr>
              <a:t>CodeBuild</a:t>
            </a:r>
            <a:r>
              <a:rPr lang="en-US" sz="1600" dirty="0">
                <a:latin typeface="+mj-lt"/>
              </a:rPr>
              <a:t> / Jenkins CI / </a:t>
            </a:r>
            <a:r>
              <a:rPr lang="en-US" sz="1600" dirty="0" err="1">
                <a:latin typeface="+mj-lt"/>
              </a:rPr>
              <a:t>etc</a:t>
            </a:r>
            <a:r>
              <a:rPr lang="en-US" sz="1600" dirty="0">
                <a:latin typeface="+mj-lt"/>
              </a:rPr>
              <a:t>…) </a:t>
            </a:r>
          </a:p>
          <a:p>
            <a:pPr marL="12700">
              <a:lnSpc>
                <a:spcPct val="100000"/>
              </a:lnSpc>
              <a:spcBef>
                <a:spcPts val="100"/>
              </a:spcBef>
              <a:tabLst>
                <a:tab pos="241300" algn="l"/>
              </a:tabLst>
            </a:pPr>
            <a:endParaRPr lang="en-US" sz="1600" dirty="0">
              <a:latin typeface="+mj-lt"/>
            </a:endParaRPr>
          </a:p>
          <a:p>
            <a:pPr marL="12700">
              <a:lnSpc>
                <a:spcPct val="100000"/>
              </a:lnSpc>
              <a:spcBef>
                <a:spcPts val="100"/>
              </a:spcBef>
              <a:tabLst>
                <a:tab pos="241300" algn="l"/>
              </a:tabLst>
            </a:pPr>
            <a:r>
              <a:rPr lang="en-US" sz="1600" dirty="0">
                <a:latin typeface="+mj-lt"/>
              </a:rPr>
              <a:t>• The developer gets feedback about the tests and checks that have passed / failed </a:t>
            </a:r>
          </a:p>
          <a:p>
            <a:pPr marL="12700">
              <a:lnSpc>
                <a:spcPct val="100000"/>
              </a:lnSpc>
              <a:spcBef>
                <a:spcPts val="100"/>
              </a:spcBef>
              <a:tabLst>
                <a:tab pos="241300" algn="l"/>
              </a:tabLst>
            </a:pPr>
            <a:endParaRPr lang="en-US" sz="1600" dirty="0">
              <a:latin typeface="+mj-lt"/>
            </a:endParaRPr>
          </a:p>
          <a:p>
            <a:pPr marL="12700">
              <a:lnSpc>
                <a:spcPct val="100000"/>
              </a:lnSpc>
              <a:spcBef>
                <a:spcPts val="100"/>
              </a:spcBef>
              <a:tabLst>
                <a:tab pos="241300" algn="l"/>
              </a:tabLst>
            </a:pPr>
            <a:r>
              <a:rPr lang="en-US" sz="1600" dirty="0">
                <a:latin typeface="+mj-lt"/>
              </a:rPr>
              <a:t>• Find bugs early, fix bugs </a:t>
            </a:r>
          </a:p>
          <a:p>
            <a:pPr marL="12700">
              <a:lnSpc>
                <a:spcPct val="100000"/>
              </a:lnSpc>
              <a:spcBef>
                <a:spcPts val="100"/>
              </a:spcBef>
              <a:tabLst>
                <a:tab pos="241300" algn="l"/>
              </a:tabLst>
            </a:pPr>
            <a:endParaRPr lang="en-US" sz="1600" dirty="0">
              <a:latin typeface="+mj-lt"/>
            </a:endParaRPr>
          </a:p>
          <a:p>
            <a:pPr marL="12700">
              <a:lnSpc>
                <a:spcPct val="100000"/>
              </a:lnSpc>
              <a:spcBef>
                <a:spcPts val="100"/>
              </a:spcBef>
              <a:tabLst>
                <a:tab pos="241300" algn="l"/>
              </a:tabLst>
            </a:pPr>
            <a:r>
              <a:rPr lang="en-US" sz="1600" dirty="0">
                <a:latin typeface="+mj-lt"/>
              </a:rPr>
              <a:t>• Deliver faster as the code is tested </a:t>
            </a:r>
          </a:p>
          <a:p>
            <a:pPr marL="12700">
              <a:lnSpc>
                <a:spcPct val="100000"/>
              </a:lnSpc>
              <a:spcBef>
                <a:spcPts val="100"/>
              </a:spcBef>
              <a:tabLst>
                <a:tab pos="241300" algn="l"/>
              </a:tabLst>
            </a:pPr>
            <a:endParaRPr lang="en-US" sz="1600" dirty="0">
              <a:latin typeface="+mj-lt"/>
            </a:endParaRPr>
          </a:p>
          <a:p>
            <a:pPr marL="12700">
              <a:lnSpc>
                <a:spcPct val="100000"/>
              </a:lnSpc>
              <a:spcBef>
                <a:spcPts val="100"/>
              </a:spcBef>
              <a:tabLst>
                <a:tab pos="241300" algn="l"/>
              </a:tabLst>
            </a:pPr>
            <a:r>
              <a:rPr lang="en-US" sz="1600" dirty="0">
                <a:latin typeface="+mj-lt"/>
              </a:rPr>
              <a:t>• Deploy often </a:t>
            </a:r>
          </a:p>
          <a:p>
            <a:pPr marL="12700">
              <a:lnSpc>
                <a:spcPct val="100000"/>
              </a:lnSpc>
              <a:spcBef>
                <a:spcPts val="100"/>
              </a:spcBef>
              <a:tabLst>
                <a:tab pos="241300" algn="l"/>
              </a:tabLst>
            </a:pPr>
            <a:endParaRPr lang="en-US" sz="1600" dirty="0">
              <a:latin typeface="+mj-lt"/>
            </a:endParaRPr>
          </a:p>
          <a:p>
            <a:pPr marL="12700">
              <a:lnSpc>
                <a:spcPct val="100000"/>
              </a:lnSpc>
              <a:spcBef>
                <a:spcPts val="100"/>
              </a:spcBef>
              <a:tabLst>
                <a:tab pos="241300" algn="l"/>
              </a:tabLst>
            </a:pPr>
            <a:r>
              <a:rPr lang="en-US" sz="1600" dirty="0">
                <a:latin typeface="+mj-lt"/>
              </a:rPr>
              <a:t>• Happier developers, as they’re unblocked</a:t>
            </a:r>
            <a:endParaRPr sz="1600" dirty="0">
              <a:latin typeface="+mj-lt"/>
              <a:cs typeface="Microsoft Sans Serif"/>
            </a:endParaRPr>
          </a:p>
        </p:txBody>
      </p:sp>
      <p:sp>
        <p:nvSpPr>
          <p:cNvPr id="55" name="object 13">
            <a:extLst>
              <a:ext uri="{FF2B5EF4-FFF2-40B4-BE49-F238E27FC236}">
                <a16:creationId xmlns:a16="http://schemas.microsoft.com/office/drawing/2014/main" id="{881CCCBD-E0EF-D220-D233-41B9AFA3C241}"/>
              </a:ext>
            </a:extLst>
          </p:cNvPr>
          <p:cNvSpPr txBox="1"/>
          <p:nvPr/>
        </p:nvSpPr>
        <p:spPr>
          <a:xfrm>
            <a:off x="10024533" y="3759200"/>
            <a:ext cx="1507490" cy="1101090"/>
          </a:xfrm>
          <a:prstGeom prst="rect">
            <a:avLst/>
          </a:prstGeom>
          <a:solidFill>
            <a:srgbClr val="5091D0"/>
          </a:solidFill>
          <a:ln w="12700">
            <a:solidFill>
              <a:srgbClr val="386998"/>
            </a:solidFill>
          </a:ln>
        </p:spPr>
        <p:txBody>
          <a:bodyPr vert="horz" wrap="square" lIns="0" tIns="2540" rIns="0" bIns="0" rtlCol="0">
            <a:spAutoFit/>
          </a:bodyPr>
          <a:lstStyle/>
          <a:p>
            <a:pPr>
              <a:lnSpc>
                <a:spcPct val="100000"/>
              </a:lnSpc>
              <a:spcBef>
                <a:spcPts val="20"/>
              </a:spcBef>
            </a:pPr>
            <a:endParaRPr sz="1900">
              <a:latin typeface="Times New Roman"/>
              <a:cs typeface="Times New Roman"/>
            </a:endParaRPr>
          </a:p>
          <a:p>
            <a:pPr marL="255904" marR="247650" indent="258445">
              <a:lnSpc>
                <a:spcPts val="2090"/>
              </a:lnSpc>
            </a:pPr>
            <a:r>
              <a:rPr sz="1800" dirty="0">
                <a:solidFill>
                  <a:srgbClr val="FFFFFF"/>
                </a:solidFill>
                <a:latin typeface="Calibri"/>
                <a:cs typeface="Calibri"/>
              </a:rPr>
              <a:t>Code </a:t>
            </a:r>
            <a:r>
              <a:rPr sz="1800" spc="5" dirty="0">
                <a:solidFill>
                  <a:srgbClr val="FFFFFF"/>
                </a:solidFill>
                <a:latin typeface="Calibri"/>
                <a:cs typeface="Calibri"/>
              </a:rPr>
              <a:t> </a:t>
            </a:r>
            <a:r>
              <a:rPr sz="1800" spc="-35" dirty="0">
                <a:solidFill>
                  <a:srgbClr val="FFFFFF"/>
                </a:solidFill>
                <a:latin typeface="Calibri"/>
                <a:cs typeface="Calibri"/>
              </a:rPr>
              <a:t>R</a:t>
            </a:r>
            <a:r>
              <a:rPr sz="1800" dirty="0">
                <a:solidFill>
                  <a:srgbClr val="FFFFFF"/>
                </a:solidFill>
                <a:latin typeface="Calibri"/>
                <a:cs typeface="Calibri"/>
              </a:rPr>
              <a:t>e</a:t>
            </a:r>
            <a:r>
              <a:rPr sz="1800" spc="5" dirty="0">
                <a:solidFill>
                  <a:srgbClr val="FFFFFF"/>
                </a:solidFill>
                <a:latin typeface="Calibri"/>
                <a:cs typeface="Calibri"/>
              </a:rPr>
              <a:t>p</a:t>
            </a:r>
            <a:r>
              <a:rPr sz="1800" dirty="0">
                <a:solidFill>
                  <a:srgbClr val="FFFFFF"/>
                </a:solidFill>
                <a:latin typeface="Calibri"/>
                <a:cs typeface="Calibri"/>
              </a:rPr>
              <a:t>o</a:t>
            </a:r>
            <a:r>
              <a:rPr sz="1800" spc="-5" dirty="0">
                <a:solidFill>
                  <a:srgbClr val="FFFFFF"/>
                </a:solidFill>
                <a:latin typeface="Calibri"/>
                <a:cs typeface="Calibri"/>
              </a:rPr>
              <a:t>si</a:t>
            </a:r>
            <a:r>
              <a:rPr sz="1800" spc="-25" dirty="0">
                <a:solidFill>
                  <a:srgbClr val="FFFFFF"/>
                </a:solidFill>
                <a:latin typeface="Calibri"/>
                <a:cs typeface="Calibri"/>
              </a:rPr>
              <a:t>t</a:t>
            </a:r>
            <a:r>
              <a:rPr sz="1800" dirty="0">
                <a:solidFill>
                  <a:srgbClr val="FFFFFF"/>
                </a:solidFill>
                <a:latin typeface="Calibri"/>
                <a:cs typeface="Calibri"/>
              </a:rPr>
              <a:t>o</a:t>
            </a:r>
            <a:r>
              <a:rPr sz="1800" spc="5" dirty="0">
                <a:solidFill>
                  <a:srgbClr val="FFFFFF"/>
                </a:solidFill>
                <a:latin typeface="Calibri"/>
                <a:cs typeface="Calibri"/>
              </a:rPr>
              <a:t>r</a:t>
            </a:r>
            <a:r>
              <a:rPr sz="1800" dirty="0">
                <a:solidFill>
                  <a:srgbClr val="FFFFFF"/>
                </a:solidFill>
                <a:latin typeface="Calibri"/>
                <a:cs typeface="Calibri"/>
              </a:rPr>
              <a:t>y</a:t>
            </a:r>
            <a:endParaRPr sz="1800">
              <a:latin typeface="Calibri"/>
              <a:cs typeface="Calibri"/>
            </a:endParaRPr>
          </a:p>
        </p:txBody>
      </p:sp>
      <p:sp>
        <p:nvSpPr>
          <p:cNvPr id="56" name="object 14">
            <a:extLst>
              <a:ext uri="{FF2B5EF4-FFF2-40B4-BE49-F238E27FC236}">
                <a16:creationId xmlns:a16="http://schemas.microsoft.com/office/drawing/2014/main" id="{18218146-1BC2-B0AC-E70C-6998616A8F38}"/>
              </a:ext>
            </a:extLst>
          </p:cNvPr>
          <p:cNvSpPr txBox="1"/>
          <p:nvPr/>
        </p:nvSpPr>
        <p:spPr>
          <a:xfrm>
            <a:off x="6959598" y="3759200"/>
            <a:ext cx="1507490" cy="1101090"/>
          </a:xfrm>
          <a:prstGeom prst="rect">
            <a:avLst/>
          </a:prstGeom>
          <a:solidFill>
            <a:srgbClr val="F69802"/>
          </a:solidFill>
          <a:ln w="12700">
            <a:solidFill>
              <a:srgbClr val="B56E01"/>
            </a:solidFill>
          </a:ln>
        </p:spPr>
        <p:txBody>
          <a:bodyPr vert="horz" wrap="square" lIns="0" tIns="6985" rIns="0" bIns="0" rtlCol="0">
            <a:spAutoFit/>
          </a:bodyPr>
          <a:lstStyle/>
          <a:p>
            <a:pPr>
              <a:lnSpc>
                <a:spcPct val="100000"/>
              </a:lnSpc>
              <a:spcBef>
                <a:spcPts val="55"/>
              </a:spcBef>
            </a:pPr>
            <a:endParaRPr sz="2700">
              <a:latin typeface="Times New Roman"/>
              <a:cs typeface="Times New Roman"/>
            </a:endParaRPr>
          </a:p>
          <a:p>
            <a:pPr marL="194310">
              <a:lnSpc>
                <a:spcPct val="100000"/>
              </a:lnSpc>
            </a:pPr>
            <a:r>
              <a:rPr sz="1800" dirty="0">
                <a:solidFill>
                  <a:srgbClr val="FFFFFF"/>
                </a:solidFill>
                <a:latin typeface="Calibri"/>
                <a:cs typeface="Calibri"/>
              </a:rPr>
              <a:t>Build</a:t>
            </a:r>
            <a:r>
              <a:rPr sz="1800" spc="-25" dirty="0">
                <a:solidFill>
                  <a:srgbClr val="FFFFFF"/>
                </a:solidFill>
                <a:latin typeface="Calibri"/>
                <a:cs typeface="Calibri"/>
              </a:rPr>
              <a:t> </a:t>
            </a:r>
            <a:r>
              <a:rPr sz="1800" spc="-5" dirty="0">
                <a:solidFill>
                  <a:srgbClr val="FFFFFF"/>
                </a:solidFill>
                <a:latin typeface="Calibri"/>
                <a:cs typeface="Calibri"/>
              </a:rPr>
              <a:t>Server</a:t>
            </a:r>
            <a:endParaRPr sz="1800">
              <a:latin typeface="Calibri"/>
              <a:cs typeface="Calibri"/>
            </a:endParaRPr>
          </a:p>
        </p:txBody>
      </p:sp>
      <p:sp>
        <p:nvSpPr>
          <p:cNvPr id="57" name="object 15">
            <a:extLst>
              <a:ext uri="{FF2B5EF4-FFF2-40B4-BE49-F238E27FC236}">
                <a16:creationId xmlns:a16="http://schemas.microsoft.com/office/drawing/2014/main" id="{D957D29A-AF9D-1AD5-1392-CEF925AB639C}"/>
              </a:ext>
            </a:extLst>
          </p:cNvPr>
          <p:cNvSpPr/>
          <p:nvPr/>
        </p:nvSpPr>
        <p:spPr>
          <a:xfrm>
            <a:off x="9717341" y="2546456"/>
            <a:ext cx="1061085" cy="1212850"/>
          </a:xfrm>
          <a:custGeom>
            <a:avLst/>
            <a:gdLst/>
            <a:ahLst/>
            <a:cxnLst/>
            <a:rect l="l" t="t" r="r" b="b"/>
            <a:pathLst>
              <a:path w="1061084" h="1212850">
                <a:moveTo>
                  <a:pt x="1008183" y="1157463"/>
                </a:moveTo>
                <a:lnTo>
                  <a:pt x="981889" y="1180449"/>
                </a:lnTo>
                <a:lnTo>
                  <a:pt x="1060725" y="1212743"/>
                </a:lnTo>
                <a:lnTo>
                  <a:pt x="1048821" y="1167023"/>
                </a:lnTo>
                <a:lnTo>
                  <a:pt x="1016541" y="1167023"/>
                </a:lnTo>
                <a:lnTo>
                  <a:pt x="1008183" y="1157463"/>
                </a:lnTo>
                <a:close/>
              </a:path>
              <a:path w="1061084" h="1212850">
                <a:moveTo>
                  <a:pt x="1012963" y="1153284"/>
                </a:moveTo>
                <a:lnTo>
                  <a:pt x="1008183" y="1157463"/>
                </a:lnTo>
                <a:lnTo>
                  <a:pt x="1016541" y="1167023"/>
                </a:lnTo>
                <a:lnTo>
                  <a:pt x="1021321" y="1162845"/>
                </a:lnTo>
                <a:lnTo>
                  <a:pt x="1012963" y="1153284"/>
                </a:lnTo>
                <a:close/>
              </a:path>
              <a:path w="1061084" h="1212850">
                <a:moveTo>
                  <a:pt x="1039258" y="1130297"/>
                </a:moveTo>
                <a:lnTo>
                  <a:pt x="1012963" y="1153284"/>
                </a:lnTo>
                <a:lnTo>
                  <a:pt x="1021321" y="1162845"/>
                </a:lnTo>
                <a:lnTo>
                  <a:pt x="1016541" y="1167023"/>
                </a:lnTo>
                <a:lnTo>
                  <a:pt x="1048821" y="1167023"/>
                </a:lnTo>
                <a:lnTo>
                  <a:pt x="1039258" y="1130297"/>
                </a:lnTo>
                <a:close/>
              </a:path>
              <a:path w="1061084" h="1212850">
                <a:moveTo>
                  <a:pt x="4780" y="0"/>
                </a:moveTo>
                <a:lnTo>
                  <a:pt x="0" y="4179"/>
                </a:lnTo>
                <a:lnTo>
                  <a:pt x="1008183" y="1157463"/>
                </a:lnTo>
                <a:lnTo>
                  <a:pt x="1012963" y="1153284"/>
                </a:lnTo>
                <a:lnTo>
                  <a:pt x="4780" y="0"/>
                </a:lnTo>
                <a:close/>
              </a:path>
            </a:pathLst>
          </a:custGeom>
          <a:solidFill>
            <a:srgbClr val="444949"/>
          </a:solidFill>
        </p:spPr>
        <p:txBody>
          <a:bodyPr wrap="square" lIns="0" tIns="0" rIns="0" bIns="0" rtlCol="0"/>
          <a:lstStyle/>
          <a:p>
            <a:endParaRPr/>
          </a:p>
        </p:txBody>
      </p:sp>
      <p:sp>
        <p:nvSpPr>
          <p:cNvPr id="58" name="object 16">
            <a:extLst>
              <a:ext uri="{FF2B5EF4-FFF2-40B4-BE49-F238E27FC236}">
                <a16:creationId xmlns:a16="http://schemas.microsoft.com/office/drawing/2014/main" id="{A05C2C80-EC8C-D16D-2489-4EECD67D9AA0}"/>
              </a:ext>
            </a:extLst>
          </p:cNvPr>
          <p:cNvSpPr txBox="1"/>
          <p:nvPr/>
        </p:nvSpPr>
        <p:spPr>
          <a:xfrm>
            <a:off x="10562886" y="2721355"/>
            <a:ext cx="975994" cy="565150"/>
          </a:xfrm>
          <a:prstGeom prst="rect">
            <a:avLst/>
          </a:prstGeom>
        </p:spPr>
        <p:txBody>
          <a:bodyPr vert="horz" wrap="square" lIns="0" tIns="28575" rIns="0" bIns="0" rtlCol="0">
            <a:spAutoFit/>
          </a:bodyPr>
          <a:lstStyle/>
          <a:p>
            <a:pPr marL="12700" marR="5080">
              <a:lnSpc>
                <a:spcPts val="2090"/>
              </a:lnSpc>
              <a:spcBef>
                <a:spcPts val="225"/>
              </a:spcBef>
            </a:pPr>
            <a:r>
              <a:rPr sz="1800" spc="-5" dirty="0">
                <a:solidFill>
                  <a:srgbClr val="444949"/>
                </a:solidFill>
                <a:latin typeface="Calibri"/>
                <a:cs typeface="Calibri"/>
              </a:rPr>
              <a:t>Push</a:t>
            </a:r>
            <a:r>
              <a:rPr sz="1800" spc="-75" dirty="0">
                <a:solidFill>
                  <a:srgbClr val="444949"/>
                </a:solidFill>
                <a:latin typeface="Calibri"/>
                <a:cs typeface="Calibri"/>
              </a:rPr>
              <a:t> </a:t>
            </a:r>
            <a:r>
              <a:rPr sz="1800" spc="-5" dirty="0">
                <a:solidFill>
                  <a:srgbClr val="444949"/>
                </a:solidFill>
                <a:latin typeface="Calibri"/>
                <a:cs typeface="Calibri"/>
              </a:rPr>
              <a:t>code </a:t>
            </a:r>
            <a:r>
              <a:rPr sz="1800" spc="-390" dirty="0">
                <a:solidFill>
                  <a:srgbClr val="444949"/>
                </a:solidFill>
                <a:latin typeface="Calibri"/>
                <a:cs typeface="Calibri"/>
              </a:rPr>
              <a:t> </a:t>
            </a:r>
            <a:r>
              <a:rPr sz="1800" spc="-5" dirty="0">
                <a:solidFill>
                  <a:srgbClr val="444949"/>
                </a:solidFill>
                <a:latin typeface="Calibri"/>
                <a:cs typeface="Calibri"/>
              </a:rPr>
              <a:t>often</a:t>
            </a:r>
            <a:endParaRPr sz="1800" dirty="0">
              <a:latin typeface="Calibri"/>
              <a:cs typeface="Calibri"/>
            </a:endParaRPr>
          </a:p>
        </p:txBody>
      </p:sp>
      <p:sp>
        <p:nvSpPr>
          <p:cNvPr id="59" name="object 17">
            <a:extLst>
              <a:ext uri="{FF2B5EF4-FFF2-40B4-BE49-F238E27FC236}">
                <a16:creationId xmlns:a16="http://schemas.microsoft.com/office/drawing/2014/main" id="{727679D9-66B7-732F-F22F-C87AEFE6DDD1}"/>
              </a:ext>
            </a:extLst>
          </p:cNvPr>
          <p:cNvSpPr/>
          <p:nvPr/>
        </p:nvSpPr>
        <p:spPr>
          <a:xfrm>
            <a:off x="8466666" y="4415368"/>
            <a:ext cx="1558290" cy="76200"/>
          </a:xfrm>
          <a:custGeom>
            <a:avLst/>
            <a:gdLst/>
            <a:ahLst/>
            <a:cxnLst/>
            <a:rect l="l" t="t" r="r" b="b"/>
            <a:pathLst>
              <a:path w="1558290" h="76200">
                <a:moveTo>
                  <a:pt x="76200" y="0"/>
                </a:moveTo>
                <a:lnTo>
                  <a:pt x="0" y="38100"/>
                </a:lnTo>
                <a:lnTo>
                  <a:pt x="76200" y="76200"/>
                </a:lnTo>
                <a:lnTo>
                  <a:pt x="76200" y="41275"/>
                </a:lnTo>
                <a:lnTo>
                  <a:pt x="63500" y="41275"/>
                </a:lnTo>
                <a:lnTo>
                  <a:pt x="63500" y="34925"/>
                </a:lnTo>
                <a:lnTo>
                  <a:pt x="76200" y="34924"/>
                </a:lnTo>
                <a:lnTo>
                  <a:pt x="76200" y="0"/>
                </a:lnTo>
                <a:close/>
              </a:path>
              <a:path w="1558290" h="76200">
                <a:moveTo>
                  <a:pt x="76200" y="34924"/>
                </a:moveTo>
                <a:lnTo>
                  <a:pt x="63500" y="34925"/>
                </a:lnTo>
                <a:lnTo>
                  <a:pt x="63500" y="41275"/>
                </a:lnTo>
                <a:lnTo>
                  <a:pt x="76200" y="41274"/>
                </a:lnTo>
                <a:lnTo>
                  <a:pt x="76200" y="34924"/>
                </a:lnTo>
                <a:close/>
              </a:path>
              <a:path w="1558290" h="76200">
                <a:moveTo>
                  <a:pt x="76200" y="41274"/>
                </a:moveTo>
                <a:lnTo>
                  <a:pt x="63500" y="41275"/>
                </a:lnTo>
                <a:lnTo>
                  <a:pt x="76200" y="41275"/>
                </a:lnTo>
                <a:close/>
              </a:path>
              <a:path w="1558290" h="76200">
                <a:moveTo>
                  <a:pt x="1557867" y="34923"/>
                </a:moveTo>
                <a:lnTo>
                  <a:pt x="76200" y="34924"/>
                </a:lnTo>
                <a:lnTo>
                  <a:pt x="76200" y="41274"/>
                </a:lnTo>
                <a:lnTo>
                  <a:pt x="1557867" y="41273"/>
                </a:lnTo>
                <a:lnTo>
                  <a:pt x="1557867" y="34923"/>
                </a:lnTo>
                <a:close/>
              </a:path>
            </a:pathLst>
          </a:custGeom>
          <a:solidFill>
            <a:srgbClr val="444949"/>
          </a:solidFill>
        </p:spPr>
        <p:txBody>
          <a:bodyPr wrap="square" lIns="0" tIns="0" rIns="0" bIns="0" rtlCol="0"/>
          <a:lstStyle/>
          <a:p>
            <a:endParaRPr/>
          </a:p>
        </p:txBody>
      </p:sp>
      <p:sp>
        <p:nvSpPr>
          <p:cNvPr id="60" name="object 18">
            <a:extLst>
              <a:ext uri="{FF2B5EF4-FFF2-40B4-BE49-F238E27FC236}">
                <a16:creationId xmlns:a16="http://schemas.microsoft.com/office/drawing/2014/main" id="{6EC59432-EDC8-AFBA-8CD7-D922BED20867}"/>
              </a:ext>
            </a:extLst>
          </p:cNvPr>
          <p:cNvSpPr txBox="1"/>
          <p:nvPr/>
        </p:nvSpPr>
        <p:spPr>
          <a:xfrm>
            <a:off x="8687915" y="4507483"/>
            <a:ext cx="1103630" cy="565150"/>
          </a:xfrm>
          <a:prstGeom prst="rect">
            <a:avLst/>
          </a:prstGeom>
        </p:spPr>
        <p:txBody>
          <a:bodyPr vert="horz" wrap="square" lIns="0" tIns="28575" rIns="0" bIns="0" rtlCol="0">
            <a:spAutoFit/>
          </a:bodyPr>
          <a:lstStyle/>
          <a:p>
            <a:pPr marL="12700" marR="5080">
              <a:lnSpc>
                <a:spcPts val="2090"/>
              </a:lnSpc>
              <a:spcBef>
                <a:spcPts val="225"/>
              </a:spcBef>
            </a:pPr>
            <a:r>
              <a:rPr sz="1800" spc="-5" dirty="0">
                <a:solidFill>
                  <a:srgbClr val="444949"/>
                </a:solidFill>
                <a:latin typeface="Calibri"/>
                <a:cs typeface="Calibri"/>
              </a:rPr>
              <a:t>Get code </a:t>
            </a:r>
            <a:r>
              <a:rPr sz="1800" dirty="0">
                <a:solidFill>
                  <a:srgbClr val="444949"/>
                </a:solidFill>
                <a:latin typeface="Calibri"/>
                <a:cs typeface="Calibri"/>
              </a:rPr>
              <a:t> </a:t>
            </a:r>
            <a:r>
              <a:rPr sz="1800" spc="-5" dirty="0">
                <a:solidFill>
                  <a:srgbClr val="444949"/>
                </a:solidFill>
                <a:latin typeface="Calibri"/>
                <a:cs typeface="Calibri"/>
              </a:rPr>
              <a:t>build</a:t>
            </a:r>
            <a:r>
              <a:rPr sz="1800" spc="-35" dirty="0">
                <a:solidFill>
                  <a:srgbClr val="444949"/>
                </a:solidFill>
                <a:latin typeface="Calibri"/>
                <a:cs typeface="Calibri"/>
              </a:rPr>
              <a:t> </a:t>
            </a:r>
            <a:r>
              <a:rPr sz="1800" dirty="0">
                <a:solidFill>
                  <a:srgbClr val="444949"/>
                </a:solidFill>
                <a:latin typeface="Calibri"/>
                <a:cs typeface="Calibri"/>
              </a:rPr>
              <a:t>&amp;</a:t>
            </a:r>
            <a:r>
              <a:rPr sz="1800" spc="-35" dirty="0">
                <a:solidFill>
                  <a:srgbClr val="444949"/>
                </a:solidFill>
                <a:latin typeface="Calibri"/>
                <a:cs typeface="Calibri"/>
              </a:rPr>
              <a:t> </a:t>
            </a:r>
            <a:r>
              <a:rPr sz="1800" spc="-15" dirty="0">
                <a:solidFill>
                  <a:srgbClr val="444949"/>
                </a:solidFill>
                <a:latin typeface="Calibri"/>
                <a:cs typeface="Calibri"/>
              </a:rPr>
              <a:t>test</a:t>
            </a:r>
            <a:endParaRPr sz="1800">
              <a:latin typeface="Calibri"/>
              <a:cs typeface="Calibri"/>
            </a:endParaRPr>
          </a:p>
        </p:txBody>
      </p:sp>
      <p:sp>
        <p:nvSpPr>
          <p:cNvPr id="61" name="object 19">
            <a:extLst>
              <a:ext uri="{FF2B5EF4-FFF2-40B4-BE49-F238E27FC236}">
                <a16:creationId xmlns:a16="http://schemas.microsoft.com/office/drawing/2014/main" id="{F8A63CB2-05D8-8A6E-7082-ACA8D16BC984}"/>
              </a:ext>
            </a:extLst>
          </p:cNvPr>
          <p:cNvSpPr/>
          <p:nvPr/>
        </p:nvSpPr>
        <p:spPr>
          <a:xfrm>
            <a:off x="7710802" y="2548547"/>
            <a:ext cx="1123315" cy="1212850"/>
          </a:xfrm>
          <a:custGeom>
            <a:avLst/>
            <a:gdLst/>
            <a:ahLst/>
            <a:cxnLst/>
            <a:rect l="l" t="t" r="r" b="b"/>
            <a:pathLst>
              <a:path w="1123315" h="1212850">
                <a:moveTo>
                  <a:pt x="1068786" y="53765"/>
                </a:moveTo>
                <a:lnTo>
                  <a:pt x="0" y="1208496"/>
                </a:lnTo>
                <a:lnTo>
                  <a:pt x="4660" y="1212809"/>
                </a:lnTo>
                <a:lnTo>
                  <a:pt x="1073447" y="58078"/>
                </a:lnTo>
                <a:lnTo>
                  <a:pt x="1068786" y="53765"/>
                </a:lnTo>
                <a:close/>
              </a:path>
              <a:path w="1123315" h="1212850">
                <a:moveTo>
                  <a:pt x="1109946" y="44444"/>
                </a:moveTo>
                <a:lnTo>
                  <a:pt x="1077413" y="44444"/>
                </a:lnTo>
                <a:lnTo>
                  <a:pt x="1082073" y="48759"/>
                </a:lnTo>
                <a:lnTo>
                  <a:pt x="1073447" y="58078"/>
                </a:lnTo>
                <a:lnTo>
                  <a:pt x="1099078" y="81801"/>
                </a:lnTo>
                <a:lnTo>
                  <a:pt x="1109946" y="44444"/>
                </a:lnTo>
                <a:close/>
              </a:path>
              <a:path w="1123315" h="1212850">
                <a:moveTo>
                  <a:pt x="1077413" y="44444"/>
                </a:moveTo>
                <a:lnTo>
                  <a:pt x="1068786" y="53765"/>
                </a:lnTo>
                <a:lnTo>
                  <a:pt x="1073447" y="58078"/>
                </a:lnTo>
                <a:lnTo>
                  <a:pt x="1082073" y="48759"/>
                </a:lnTo>
                <a:lnTo>
                  <a:pt x="1077413" y="44444"/>
                </a:lnTo>
                <a:close/>
              </a:path>
              <a:path w="1123315" h="1212850">
                <a:moveTo>
                  <a:pt x="1122876" y="0"/>
                </a:moveTo>
                <a:lnTo>
                  <a:pt x="1043155" y="30041"/>
                </a:lnTo>
                <a:lnTo>
                  <a:pt x="1068786" y="53765"/>
                </a:lnTo>
                <a:lnTo>
                  <a:pt x="1077413" y="44444"/>
                </a:lnTo>
                <a:lnTo>
                  <a:pt x="1109946" y="44444"/>
                </a:lnTo>
                <a:lnTo>
                  <a:pt x="1122876" y="0"/>
                </a:lnTo>
                <a:close/>
              </a:path>
            </a:pathLst>
          </a:custGeom>
          <a:solidFill>
            <a:srgbClr val="444949"/>
          </a:solidFill>
        </p:spPr>
        <p:txBody>
          <a:bodyPr wrap="square" lIns="0" tIns="0" rIns="0" bIns="0" rtlCol="0"/>
          <a:lstStyle/>
          <a:p>
            <a:endParaRPr/>
          </a:p>
        </p:txBody>
      </p:sp>
      <p:sp>
        <p:nvSpPr>
          <p:cNvPr id="62" name="object 20">
            <a:extLst>
              <a:ext uri="{FF2B5EF4-FFF2-40B4-BE49-F238E27FC236}">
                <a16:creationId xmlns:a16="http://schemas.microsoft.com/office/drawing/2014/main" id="{7E90D5CF-F8F0-EE09-CE98-571080D5C57C}"/>
              </a:ext>
            </a:extLst>
          </p:cNvPr>
          <p:cNvSpPr txBox="1"/>
          <p:nvPr/>
        </p:nvSpPr>
        <p:spPr>
          <a:xfrm>
            <a:off x="6738877" y="2599435"/>
            <a:ext cx="1405255" cy="565150"/>
          </a:xfrm>
          <a:prstGeom prst="rect">
            <a:avLst/>
          </a:prstGeom>
        </p:spPr>
        <p:txBody>
          <a:bodyPr vert="horz" wrap="square" lIns="0" tIns="28575" rIns="0" bIns="0" rtlCol="0">
            <a:spAutoFit/>
          </a:bodyPr>
          <a:lstStyle/>
          <a:p>
            <a:pPr marL="12700" marR="5080">
              <a:lnSpc>
                <a:spcPts val="2090"/>
              </a:lnSpc>
              <a:spcBef>
                <a:spcPts val="225"/>
              </a:spcBef>
            </a:pPr>
            <a:r>
              <a:rPr sz="1800" spc="-45" dirty="0">
                <a:solidFill>
                  <a:srgbClr val="444949"/>
                </a:solidFill>
                <a:latin typeface="Calibri"/>
                <a:cs typeface="Calibri"/>
              </a:rPr>
              <a:t>Tell</a:t>
            </a:r>
            <a:r>
              <a:rPr sz="1800" spc="-20" dirty="0">
                <a:solidFill>
                  <a:srgbClr val="444949"/>
                </a:solidFill>
                <a:latin typeface="Calibri"/>
                <a:cs typeface="Calibri"/>
              </a:rPr>
              <a:t> </a:t>
            </a:r>
            <a:r>
              <a:rPr sz="1800" spc="-5" dirty="0">
                <a:solidFill>
                  <a:srgbClr val="444949"/>
                </a:solidFill>
                <a:latin typeface="Calibri"/>
                <a:cs typeface="Calibri"/>
              </a:rPr>
              <a:t>developer </a:t>
            </a:r>
            <a:r>
              <a:rPr sz="1800" dirty="0">
                <a:solidFill>
                  <a:srgbClr val="444949"/>
                </a:solidFill>
                <a:latin typeface="Calibri"/>
                <a:cs typeface="Calibri"/>
              </a:rPr>
              <a:t> </a:t>
            </a:r>
            <a:r>
              <a:rPr sz="1800" spc="-10" dirty="0">
                <a:solidFill>
                  <a:srgbClr val="444949"/>
                </a:solidFill>
                <a:latin typeface="Calibri"/>
                <a:cs typeface="Calibri"/>
              </a:rPr>
              <a:t>results</a:t>
            </a:r>
            <a:r>
              <a:rPr sz="1800" spc="-35" dirty="0">
                <a:solidFill>
                  <a:srgbClr val="444949"/>
                </a:solidFill>
                <a:latin typeface="Calibri"/>
                <a:cs typeface="Calibri"/>
              </a:rPr>
              <a:t> </a:t>
            </a:r>
            <a:r>
              <a:rPr sz="1800" dirty="0">
                <a:solidFill>
                  <a:srgbClr val="444949"/>
                </a:solidFill>
                <a:latin typeface="Calibri"/>
                <a:cs typeface="Calibri"/>
              </a:rPr>
              <a:t>of</a:t>
            </a:r>
            <a:r>
              <a:rPr sz="1800" spc="-30" dirty="0">
                <a:solidFill>
                  <a:srgbClr val="444949"/>
                </a:solidFill>
                <a:latin typeface="Calibri"/>
                <a:cs typeface="Calibri"/>
              </a:rPr>
              <a:t> </a:t>
            </a:r>
            <a:r>
              <a:rPr sz="1800" dirty="0">
                <a:solidFill>
                  <a:srgbClr val="444949"/>
                </a:solidFill>
                <a:latin typeface="Calibri"/>
                <a:cs typeface="Calibri"/>
              </a:rPr>
              <a:t>build</a:t>
            </a:r>
            <a:endParaRPr sz="1800">
              <a:latin typeface="Calibri"/>
              <a:cs typeface="Calibri"/>
            </a:endParaRPr>
          </a:p>
        </p:txBody>
      </p:sp>
      <p:sp>
        <p:nvSpPr>
          <p:cNvPr id="63" name="Oval 62">
            <a:extLst>
              <a:ext uri="{FF2B5EF4-FFF2-40B4-BE49-F238E27FC236}">
                <a16:creationId xmlns:a16="http://schemas.microsoft.com/office/drawing/2014/main" id="{B57FF2C9-1103-F22E-FC3E-04BEBE53EE20}"/>
              </a:ext>
            </a:extLst>
          </p:cNvPr>
          <p:cNvSpPr/>
          <p:nvPr/>
        </p:nvSpPr>
        <p:spPr>
          <a:xfrm>
            <a:off x="8191620" y="1381596"/>
            <a:ext cx="2096220" cy="1212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2845502E-AABC-1848-18A8-AB7446131D3B}"/>
              </a:ext>
            </a:extLst>
          </p:cNvPr>
          <p:cNvSpPr txBox="1"/>
          <p:nvPr/>
        </p:nvSpPr>
        <p:spPr>
          <a:xfrm>
            <a:off x="8687915" y="1783867"/>
            <a:ext cx="1103630" cy="49970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400" dirty="0">
                <a:solidFill>
                  <a:schemeClr val="bg1"/>
                </a:solidFill>
                <a:latin typeface="Segoe UI" panose="020B0502040204020203" pitchFamily="34" charset="0"/>
                <a:cs typeface="Segoe UI" panose="020B0502040204020203" pitchFamily="34" charset="0"/>
              </a:rPr>
              <a:t>Developer</a:t>
            </a:r>
          </a:p>
        </p:txBody>
      </p:sp>
    </p:spTree>
    <p:extLst>
      <p:ext uri="{BB962C8B-B14F-4D97-AF65-F5344CB8AC3E}">
        <p14:creationId xmlns:p14="http://schemas.microsoft.com/office/powerpoint/2010/main" val="208285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550570"/>
            <a:ext cx="10983132" cy="747763"/>
          </a:xfrm>
        </p:spPr>
        <p:txBody>
          <a:bodyPr>
            <a:noAutofit/>
          </a:bodyPr>
          <a:lstStyle/>
          <a:p>
            <a:r>
              <a:rPr lang="en-US" b="1" i="0" dirty="0">
                <a:solidFill>
                  <a:srgbClr val="0A1120"/>
                </a:solidFill>
                <a:effectLst/>
              </a:rPr>
              <a:t>What is CI and CD mean?</a:t>
            </a:r>
            <a:br>
              <a:rPr lang="en-US" b="1" i="0" dirty="0">
                <a:solidFill>
                  <a:srgbClr val="0A1120"/>
                </a:solidFill>
                <a:effectLst/>
              </a:rPr>
            </a:br>
            <a:endParaRPr lang="en-US" b="1" dirty="0"/>
          </a:p>
        </p:txBody>
      </p:sp>
      <p:sp>
        <p:nvSpPr>
          <p:cNvPr id="5" name="TextBox 2D 1">
            <a:extLst>
              <a:ext uri="{FF2B5EF4-FFF2-40B4-BE49-F238E27FC236}">
                <a16:creationId xmlns:a16="http://schemas.microsoft.com/office/drawing/2014/main" id="{CAA61E68-C8F4-4610-BC1E-4D08000B9C76}"/>
              </a:ext>
            </a:extLst>
          </p:cNvPr>
          <p:cNvSpPr txBox="1"/>
          <p:nvPr/>
        </p:nvSpPr>
        <p:spPr>
          <a:xfrm>
            <a:off x="606770" y="1885057"/>
            <a:ext cx="4041140" cy="4524315"/>
          </a:xfrm>
          <a:prstGeom prst="rect">
            <a:avLst/>
          </a:prstGeom>
          <a:noFill/>
        </p:spPr>
        <p:txBody>
          <a:bodyPr wrap="square" rtlCol="0">
            <a:spAutoFit/>
          </a:bodyPr>
          <a:lstStyle/>
          <a:p>
            <a:r>
              <a:rPr lang="en-US" sz="1600" dirty="0">
                <a:latin typeface="+mj-lt"/>
              </a:rPr>
              <a:t>• Ensure that the software can be released reliably whenever needed. </a:t>
            </a:r>
          </a:p>
          <a:p>
            <a:endParaRPr lang="en-US" sz="1600" dirty="0">
              <a:latin typeface="+mj-lt"/>
            </a:endParaRPr>
          </a:p>
          <a:p>
            <a:r>
              <a:rPr lang="en-US" sz="1600" dirty="0">
                <a:latin typeface="+mj-lt"/>
              </a:rPr>
              <a:t>• Ensures deployments happen often and are quick </a:t>
            </a:r>
          </a:p>
          <a:p>
            <a:endParaRPr lang="en-US" sz="1600" dirty="0">
              <a:latin typeface="+mj-lt"/>
            </a:endParaRPr>
          </a:p>
          <a:p>
            <a:r>
              <a:rPr lang="en-US" sz="1600" dirty="0">
                <a:latin typeface="+mj-lt"/>
              </a:rPr>
              <a:t>• Shift away from “one release every 3 months” to ”5 releases a day” </a:t>
            </a:r>
          </a:p>
          <a:p>
            <a:endParaRPr lang="en-US" sz="1600" dirty="0">
              <a:latin typeface="+mj-lt"/>
            </a:endParaRPr>
          </a:p>
          <a:p>
            <a:r>
              <a:rPr lang="en-US" sz="1600" dirty="0">
                <a:latin typeface="+mj-lt"/>
              </a:rPr>
              <a:t>• That usually means automated deployment </a:t>
            </a:r>
          </a:p>
          <a:p>
            <a:endParaRPr lang="en-US" sz="1600" dirty="0">
              <a:latin typeface="+mj-lt"/>
            </a:endParaRPr>
          </a:p>
          <a:p>
            <a:r>
              <a:rPr lang="en-US" sz="1600" dirty="0">
                <a:latin typeface="+mj-lt"/>
              </a:rPr>
              <a:t>• </a:t>
            </a:r>
            <a:r>
              <a:rPr lang="en-US" sz="1600" dirty="0" err="1">
                <a:latin typeface="+mj-lt"/>
              </a:rPr>
              <a:t>CodeDeploy</a:t>
            </a:r>
            <a:r>
              <a:rPr lang="en-US" sz="1600" dirty="0">
                <a:latin typeface="+mj-lt"/>
              </a:rPr>
              <a:t> </a:t>
            </a:r>
          </a:p>
          <a:p>
            <a:endParaRPr lang="en-US" sz="1600" dirty="0">
              <a:latin typeface="+mj-lt"/>
            </a:endParaRPr>
          </a:p>
          <a:p>
            <a:r>
              <a:rPr lang="en-US" sz="1600" dirty="0">
                <a:latin typeface="+mj-lt"/>
              </a:rPr>
              <a:t>• Jenkins CD </a:t>
            </a:r>
          </a:p>
          <a:p>
            <a:endParaRPr lang="en-US" sz="1600" dirty="0">
              <a:latin typeface="+mj-lt"/>
            </a:endParaRPr>
          </a:p>
          <a:p>
            <a:r>
              <a:rPr lang="en-US" sz="1600" dirty="0">
                <a:latin typeface="+mj-lt"/>
              </a:rPr>
              <a:t>• Spinnaker </a:t>
            </a:r>
          </a:p>
          <a:p>
            <a:endParaRPr lang="en-US" sz="1600" dirty="0">
              <a:latin typeface="+mj-lt"/>
            </a:endParaRPr>
          </a:p>
          <a:p>
            <a:r>
              <a:rPr lang="en-US" sz="1600" dirty="0">
                <a:latin typeface="+mj-lt"/>
              </a:rPr>
              <a:t>• </a:t>
            </a:r>
            <a:r>
              <a:rPr lang="en-US" sz="1600" dirty="0" err="1">
                <a:latin typeface="+mj-lt"/>
              </a:rPr>
              <a:t>Etc</a:t>
            </a:r>
            <a:r>
              <a:rPr lang="en-US" sz="1600" dirty="0">
                <a:latin typeface="+mj-lt"/>
              </a:rPr>
              <a:t>…</a:t>
            </a:r>
            <a:endParaRPr lang="en-US" sz="1600" dirty="0">
              <a:solidFill>
                <a:schemeClr val="tx1">
                  <a:lumMod val="75000"/>
                  <a:lumOff val="25000"/>
                </a:schemeClr>
              </a:solidFill>
              <a:latin typeface="+mj-lt"/>
              <a:cs typeface="Segoe UI" panose="020B0502040204020203" pitchFamily="34" charset="0"/>
            </a:endParaRP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764091" y="1356987"/>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latin typeface="+mj-lt"/>
                <a:ea typeface="+mj-ea"/>
                <a:cs typeface="+mj-cs"/>
              </a:rPr>
              <a:t>CD(Continuous Delivery)</a:t>
            </a:r>
          </a:p>
        </p:txBody>
      </p:sp>
      <p:sp>
        <p:nvSpPr>
          <p:cNvPr id="41" name="object 13">
            <a:extLst>
              <a:ext uri="{FF2B5EF4-FFF2-40B4-BE49-F238E27FC236}">
                <a16:creationId xmlns:a16="http://schemas.microsoft.com/office/drawing/2014/main" id="{FB3C850A-15DC-167C-9A71-AEE618518C6F}"/>
              </a:ext>
            </a:extLst>
          </p:cNvPr>
          <p:cNvSpPr txBox="1"/>
          <p:nvPr/>
        </p:nvSpPr>
        <p:spPr>
          <a:xfrm>
            <a:off x="8114606" y="2130737"/>
            <a:ext cx="1507490" cy="558423"/>
          </a:xfrm>
          <a:prstGeom prst="rect">
            <a:avLst/>
          </a:prstGeom>
          <a:solidFill>
            <a:srgbClr val="A5A5A5"/>
          </a:solidFill>
          <a:ln w="12700">
            <a:solidFill>
              <a:srgbClr val="787878"/>
            </a:solidFill>
          </a:ln>
        </p:spPr>
        <p:txBody>
          <a:bodyPr vert="horz" wrap="square" lIns="0" tIns="39370" rIns="0" bIns="0" rtlCol="0">
            <a:spAutoFit/>
          </a:bodyPr>
          <a:lstStyle/>
          <a:p>
            <a:pPr marL="255904" marR="247650" indent="258445">
              <a:lnSpc>
                <a:spcPts val="2090"/>
              </a:lnSpc>
              <a:spcBef>
                <a:spcPts val="310"/>
              </a:spcBef>
            </a:pPr>
            <a:r>
              <a:rPr sz="1400" dirty="0">
                <a:solidFill>
                  <a:srgbClr val="FFFFFF"/>
                </a:solidFill>
                <a:latin typeface="Calibri"/>
                <a:cs typeface="Calibri"/>
              </a:rPr>
              <a:t>Code </a:t>
            </a:r>
            <a:r>
              <a:rPr sz="1400" spc="5" dirty="0">
                <a:solidFill>
                  <a:srgbClr val="FFFFFF"/>
                </a:solidFill>
                <a:latin typeface="Calibri"/>
                <a:cs typeface="Calibri"/>
              </a:rPr>
              <a:t> </a:t>
            </a:r>
            <a:r>
              <a:rPr sz="1400" spc="-35" dirty="0">
                <a:solidFill>
                  <a:srgbClr val="FFFFFF"/>
                </a:solidFill>
                <a:latin typeface="Calibri"/>
                <a:cs typeface="Calibri"/>
              </a:rPr>
              <a:t>R</a:t>
            </a:r>
            <a:r>
              <a:rPr sz="1400" dirty="0">
                <a:solidFill>
                  <a:srgbClr val="FFFFFF"/>
                </a:solidFill>
                <a:latin typeface="Calibri"/>
                <a:cs typeface="Calibri"/>
              </a:rPr>
              <a:t>e</a:t>
            </a:r>
            <a:r>
              <a:rPr sz="1400" spc="5" dirty="0">
                <a:solidFill>
                  <a:srgbClr val="FFFFFF"/>
                </a:solidFill>
                <a:latin typeface="Calibri"/>
                <a:cs typeface="Calibri"/>
              </a:rPr>
              <a:t>p</a:t>
            </a:r>
            <a:r>
              <a:rPr sz="1400" dirty="0">
                <a:solidFill>
                  <a:srgbClr val="FFFFFF"/>
                </a:solidFill>
                <a:latin typeface="Calibri"/>
                <a:cs typeface="Calibri"/>
              </a:rPr>
              <a:t>o</a:t>
            </a:r>
            <a:r>
              <a:rPr sz="1400" spc="-5" dirty="0">
                <a:solidFill>
                  <a:srgbClr val="FFFFFF"/>
                </a:solidFill>
                <a:latin typeface="Calibri"/>
                <a:cs typeface="Calibri"/>
              </a:rPr>
              <a:t>si</a:t>
            </a:r>
            <a:r>
              <a:rPr sz="1400" spc="-25" dirty="0">
                <a:solidFill>
                  <a:srgbClr val="FFFFFF"/>
                </a:solidFill>
                <a:latin typeface="Calibri"/>
                <a:cs typeface="Calibri"/>
              </a:rPr>
              <a:t>t</a:t>
            </a:r>
            <a:r>
              <a:rPr sz="1400" dirty="0">
                <a:solidFill>
                  <a:srgbClr val="FFFFFF"/>
                </a:solidFill>
                <a:latin typeface="Calibri"/>
                <a:cs typeface="Calibri"/>
              </a:rPr>
              <a:t>o</a:t>
            </a:r>
            <a:r>
              <a:rPr sz="1400" spc="5" dirty="0">
                <a:solidFill>
                  <a:srgbClr val="FFFFFF"/>
                </a:solidFill>
                <a:latin typeface="Calibri"/>
                <a:cs typeface="Calibri"/>
              </a:rPr>
              <a:t>r</a:t>
            </a:r>
            <a:r>
              <a:rPr sz="1400" dirty="0">
                <a:solidFill>
                  <a:srgbClr val="FFFFFF"/>
                </a:solidFill>
                <a:latin typeface="Calibri"/>
                <a:cs typeface="Calibri"/>
              </a:rPr>
              <a:t>y</a:t>
            </a:r>
            <a:endParaRPr sz="1400" dirty="0">
              <a:latin typeface="Calibri"/>
              <a:cs typeface="Calibri"/>
            </a:endParaRPr>
          </a:p>
        </p:txBody>
      </p:sp>
      <p:sp>
        <p:nvSpPr>
          <p:cNvPr id="42" name="object 14">
            <a:extLst>
              <a:ext uri="{FF2B5EF4-FFF2-40B4-BE49-F238E27FC236}">
                <a16:creationId xmlns:a16="http://schemas.microsoft.com/office/drawing/2014/main" id="{14103BDA-B07B-23DB-9844-AEEFF630A006}"/>
              </a:ext>
            </a:extLst>
          </p:cNvPr>
          <p:cNvSpPr txBox="1"/>
          <p:nvPr/>
        </p:nvSpPr>
        <p:spPr>
          <a:xfrm>
            <a:off x="8114606" y="3136455"/>
            <a:ext cx="1507490" cy="391774"/>
          </a:xfrm>
          <a:prstGeom prst="rect">
            <a:avLst/>
          </a:prstGeom>
          <a:solidFill>
            <a:srgbClr val="A5A5A5"/>
          </a:solidFill>
          <a:ln w="12700">
            <a:solidFill>
              <a:srgbClr val="787878"/>
            </a:solidFill>
          </a:ln>
        </p:spPr>
        <p:txBody>
          <a:bodyPr vert="horz" wrap="square" lIns="0" tIns="174625" rIns="0" bIns="0" rtlCol="0">
            <a:spAutoFit/>
          </a:bodyPr>
          <a:lstStyle/>
          <a:p>
            <a:pPr marL="194310">
              <a:lnSpc>
                <a:spcPct val="100000"/>
              </a:lnSpc>
              <a:spcBef>
                <a:spcPts val="1375"/>
              </a:spcBef>
            </a:pPr>
            <a:r>
              <a:rPr sz="1400" dirty="0">
                <a:solidFill>
                  <a:srgbClr val="FFFFFF"/>
                </a:solidFill>
                <a:latin typeface="Calibri"/>
                <a:cs typeface="Calibri"/>
              </a:rPr>
              <a:t>Build</a:t>
            </a:r>
            <a:r>
              <a:rPr sz="1400" spc="-25" dirty="0">
                <a:solidFill>
                  <a:srgbClr val="FFFFFF"/>
                </a:solidFill>
                <a:latin typeface="Calibri"/>
                <a:cs typeface="Calibri"/>
              </a:rPr>
              <a:t> </a:t>
            </a:r>
            <a:r>
              <a:rPr sz="1400" spc="-5" dirty="0">
                <a:solidFill>
                  <a:srgbClr val="FFFFFF"/>
                </a:solidFill>
                <a:latin typeface="Calibri"/>
                <a:cs typeface="Calibri"/>
              </a:rPr>
              <a:t>Server</a:t>
            </a:r>
            <a:endParaRPr sz="1400" dirty="0">
              <a:latin typeface="Calibri"/>
              <a:cs typeface="Calibri"/>
            </a:endParaRPr>
          </a:p>
        </p:txBody>
      </p:sp>
      <p:sp>
        <p:nvSpPr>
          <p:cNvPr id="43" name="object 15">
            <a:extLst>
              <a:ext uri="{FF2B5EF4-FFF2-40B4-BE49-F238E27FC236}">
                <a16:creationId xmlns:a16="http://schemas.microsoft.com/office/drawing/2014/main" id="{FB1C004D-9B7F-508D-98AD-1E77846277BD}"/>
              </a:ext>
            </a:extLst>
          </p:cNvPr>
          <p:cNvSpPr/>
          <p:nvPr/>
        </p:nvSpPr>
        <p:spPr>
          <a:xfrm>
            <a:off x="8831896" y="1722112"/>
            <a:ext cx="76200" cy="408940"/>
          </a:xfrm>
          <a:custGeom>
            <a:avLst/>
            <a:gdLst/>
            <a:ahLst/>
            <a:cxnLst/>
            <a:rect l="l" t="t" r="r" b="b"/>
            <a:pathLst>
              <a:path w="76200" h="408939">
                <a:moveTo>
                  <a:pt x="0" y="331524"/>
                </a:moveTo>
                <a:lnTo>
                  <a:pt x="36244" y="408625"/>
                </a:lnTo>
                <a:lnTo>
                  <a:pt x="69888" y="345220"/>
                </a:lnTo>
                <a:lnTo>
                  <a:pt x="40954" y="345220"/>
                </a:lnTo>
                <a:lnTo>
                  <a:pt x="34607" y="345066"/>
                </a:lnTo>
                <a:lnTo>
                  <a:pt x="34914" y="332370"/>
                </a:lnTo>
                <a:lnTo>
                  <a:pt x="0" y="331524"/>
                </a:lnTo>
                <a:close/>
              </a:path>
              <a:path w="76200" h="408939">
                <a:moveTo>
                  <a:pt x="34914" y="332370"/>
                </a:moveTo>
                <a:lnTo>
                  <a:pt x="34607" y="345066"/>
                </a:lnTo>
                <a:lnTo>
                  <a:pt x="40954" y="345220"/>
                </a:lnTo>
                <a:lnTo>
                  <a:pt x="41262" y="332524"/>
                </a:lnTo>
                <a:lnTo>
                  <a:pt x="34914" y="332370"/>
                </a:lnTo>
                <a:close/>
              </a:path>
              <a:path w="76200" h="408939">
                <a:moveTo>
                  <a:pt x="41262" y="332524"/>
                </a:moveTo>
                <a:lnTo>
                  <a:pt x="40954" y="345220"/>
                </a:lnTo>
                <a:lnTo>
                  <a:pt x="69888" y="345220"/>
                </a:lnTo>
                <a:lnTo>
                  <a:pt x="76177" y="333369"/>
                </a:lnTo>
                <a:lnTo>
                  <a:pt x="41262" y="332524"/>
                </a:lnTo>
                <a:close/>
              </a:path>
              <a:path w="76200" h="408939">
                <a:moveTo>
                  <a:pt x="42962" y="0"/>
                </a:moveTo>
                <a:lnTo>
                  <a:pt x="34914" y="332370"/>
                </a:lnTo>
                <a:lnTo>
                  <a:pt x="41262" y="332524"/>
                </a:lnTo>
                <a:lnTo>
                  <a:pt x="49310" y="153"/>
                </a:lnTo>
                <a:lnTo>
                  <a:pt x="42962" y="0"/>
                </a:lnTo>
                <a:close/>
              </a:path>
            </a:pathLst>
          </a:custGeom>
          <a:solidFill>
            <a:srgbClr val="444949"/>
          </a:solidFill>
        </p:spPr>
        <p:txBody>
          <a:bodyPr wrap="square" lIns="0" tIns="0" rIns="0" bIns="0" rtlCol="0"/>
          <a:lstStyle/>
          <a:p>
            <a:endParaRPr sz="1400"/>
          </a:p>
        </p:txBody>
      </p:sp>
      <p:sp>
        <p:nvSpPr>
          <p:cNvPr id="44" name="object 16">
            <a:extLst>
              <a:ext uri="{FF2B5EF4-FFF2-40B4-BE49-F238E27FC236}">
                <a16:creationId xmlns:a16="http://schemas.microsoft.com/office/drawing/2014/main" id="{0B5043FA-F5D8-B14A-BBB0-8AFD60826387}"/>
              </a:ext>
            </a:extLst>
          </p:cNvPr>
          <p:cNvSpPr txBox="1"/>
          <p:nvPr/>
        </p:nvSpPr>
        <p:spPr>
          <a:xfrm>
            <a:off x="9795759" y="1322003"/>
            <a:ext cx="975994" cy="545599"/>
          </a:xfrm>
          <a:prstGeom prst="rect">
            <a:avLst/>
          </a:prstGeom>
        </p:spPr>
        <p:txBody>
          <a:bodyPr vert="horz" wrap="square" lIns="0" tIns="26670" rIns="0" bIns="0" rtlCol="0">
            <a:spAutoFit/>
          </a:bodyPr>
          <a:lstStyle/>
          <a:p>
            <a:pPr marL="12700" marR="5080">
              <a:lnSpc>
                <a:spcPts val="2110"/>
              </a:lnSpc>
              <a:spcBef>
                <a:spcPts val="210"/>
              </a:spcBef>
            </a:pPr>
            <a:r>
              <a:rPr sz="1400" spc="-5" dirty="0">
                <a:solidFill>
                  <a:srgbClr val="444949"/>
                </a:solidFill>
                <a:latin typeface="Calibri"/>
                <a:cs typeface="Calibri"/>
              </a:rPr>
              <a:t>Push</a:t>
            </a:r>
            <a:r>
              <a:rPr sz="1400" spc="-75" dirty="0">
                <a:solidFill>
                  <a:srgbClr val="444949"/>
                </a:solidFill>
                <a:latin typeface="Calibri"/>
                <a:cs typeface="Calibri"/>
              </a:rPr>
              <a:t> </a:t>
            </a:r>
            <a:r>
              <a:rPr sz="1400" spc="-5" dirty="0">
                <a:solidFill>
                  <a:srgbClr val="444949"/>
                </a:solidFill>
                <a:latin typeface="Calibri"/>
                <a:cs typeface="Calibri"/>
              </a:rPr>
              <a:t>code </a:t>
            </a:r>
            <a:r>
              <a:rPr sz="1400" spc="-390" dirty="0">
                <a:solidFill>
                  <a:srgbClr val="444949"/>
                </a:solidFill>
                <a:latin typeface="Calibri"/>
                <a:cs typeface="Calibri"/>
              </a:rPr>
              <a:t> </a:t>
            </a:r>
            <a:r>
              <a:rPr sz="1400" spc="-5" dirty="0">
                <a:solidFill>
                  <a:srgbClr val="444949"/>
                </a:solidFill>
                <a:latin typeface="Calibri"/>
                <a:cs typeface="Calibri"/>
              </a:rPr>
              <a:t>often</a:t>
            </a:r>
            <a:endParaRPr sz="1400">
              <a:latin typeface="Calibri"/>
              <a:cs typeface="Calibri"/>
            </a:endParaRPr>
          </a:p>
        </p:txBody>
      </p:sp>
      <p:pic>
        <p:nvPicPr>
          <p:cNvPr id="45" name="object 17">
            <a:extLst>
              <a:ext uri="{FF2B5EF4-FFF2-40B4-BE49-F238E27FC236}">
                <a16:creationId xmlns:a16="http://schemas.microsoft.com/office/drawing/2014/main" id="{A116DFDC-875A-2C3B-BC80-6363015B7B71}"/>
              </a:ext>
            </a:extLst>
          </p:cNvPr>
          <p:cNvPicPr/>
          <p:nvPr/>
        </p:nvPicPr>
        <p:blipFill>
          <a:blip r:embed="rId3" cstate="print"/>
          <a:stretch>
            <a:fillRect/>
          </a:stretch>
        </p:blipFill>
        <p:spPr>
          <a:xfrm>
            <a:off x="8830040" y="2750865"/>
            <a:ext cx="76200" cy="246807"/>
          </a:xfrm>
          <a:prstGeom prst="rect">
            <a:avLst/>
          </a:prstGeom>
        </p:spPr>
      </p:pic>
      <p:sp>
        <p:nvSpPr>
          <p:cNvPr id="46" name="object 18">
            <a:extLst>
              <a:ext uri="{FF2B5EF4-FFF2-40B4-BE49-F238E27FC236}">
                <a16:creationId xmlns:a16="http://schemas.microsoft.com/office/drawing/2014/main" id="{A6C6244D-D594-737E-A53D-4FF057BF9A0E}"/>
              </a:ext>
            </a:extLst>
          </p:cNvPr>
          <p:cNvSpPr txBox="1"/>
          <p:nvPr/>
        </p:nvSpPr>
        <p:spPr>
          <a:xfrm>
            <a:off x="9782233" y="2565268"/>
            <a:ext cx="1103630" cy="545599"/>
          </a:xfrm>
          <a:prstGeom prst="rect">
            <a:avLst/>
          </a:prstGeom>
        </p:spPr>
        <p:txBody>
          <a:bodyPr vert="horz" wrap="square" lIns="0" tIns="26670" rIns="0" bIns="0" rtlCol="0">
            <a:spAutoFit/>
          </a:bodyPr>
          <a:lstStyle/>
          <a:p>
            <a:pPr marL="12700" marR="5080">
              <a:lnSpc>
                <a:spcPts val="2110"/>
              </a:lnSpc>
              <a:spcBef>
                <a:spcPts val="210"/>
              </a:spcBef>
            </a:pPr>
            <a:r>
              <a:rPr sz="1400" spc="-5" dirty="0">
                <a:solidFill>
                  <a:srgbClr val="444949"/>
                </a:solidFill>
                <a:latin typeface="Calibri"/>
                <a:cs typeface="Calibri"/>
              </a:rPr>
              <a:t>Get code </a:t>
            </a:r>
            <a:r>
              <a:rPr sz="1400" dirty="0">
                <a:solidFill>
                  <a:srgbClr val="444949"/>
                </a:solidFill>
                <a:latin typeface="Calibri"/>
                <a:cs typeface="Calibri"/>
              </a:rPr>
              <a:t> </a:t>
            </a:r>
            <a:r>
              <a:rPr sz="1400" spc="-5" dirty="0">
                <a:solidFill>
                  <a:srgbClr val="444949"/>
                </a:solidFill>
                <a:latin typeface="Calibri"/>
                <a:cs typeface="Calibri"/>
              </a:rPr>
              <a:t>build</a:t>
            </a:r>
            <a:r>
              <a:rPr sz="1400" spc="-35" dirty="0">
                <a:solidFill>
                  <a:srgbClr val="444949"/>
                </a:solidFill>
                <a:latin typeface="Calibri"/>
                <a:cs typeface="Calibri"/>
              </a:rPr>
              <a:t> </a:t>
            </a:r>
            <a:r>
              <a:rPr sz="1400" dirty="0">
                <a:solidFill>
                  <a:srgbClr val="444949"/>
                </a:solidFill>
                <a:latin typeface="Calibri"/>
                <a:cs typeface="Calibri"/>
              </a:rPr>
              <a:t>&amp;</a:t>
            </a:r>
            <a:r>
              <a:rPr sz="1400" spc="-35" dirty="0">
                <a:solidFill>
                  <a:srgbClr val="444949"/>
                </a:solidFill>
                <a:latin typeface="Calibri"/>
                <a:cs typeface="Calibri"/>
              </a:rPr>
              <a:t> </a:t>
            </a:r>
            <a:r>
              <a:rPr sz="1400" spc="-15" dirty="0">
                <a:solidFill>
                  <a:srgbClr val="444949"/>
                </a:solidFill>
                <a:latin typeface="Calibri"/>
                <a:cs typeface="Calibri"/>
              </a:rPr>
              <a:t>test</a:t>
            </a:r>
            <a:endParaRPr sz="1400">
              <a:latin typeface="Calibri"/>
              <a:cs typeface="Calibri"/>
            </a:endParaRPr>
          </a:p>
        </p:txBody>
      </p:sp>
      <p:sp>
        <p:nvSpPr>
          <p:cNvPr id="47" name="object 19">
            <a:extLst>
              <a:ext uri="{FF2B5EF4-FFF2-40B4-BE49-F238E27FC236}">
                <a16:creationId xmlns:a16="http://schemas.microsoft.com/office/drawing/2014/main" id="{DA0263C9-3B84-109E-76BB-E422EFE80830}"/>
              </a:ext>
            </a:extLst>
          </p:cNvPr>
          <p:cNvSpPr txBox="1"/>
          <p:nvPr/>
        </p:nvSpPr>
        <p:spPr>
          <a:xfrm>
            <a:off x="8114606" y="4058786"/>
            <a:ext cx="1507490" cy="566117"/>
          </a:xfrm>
          <a:prstGeom prst="rect">
            <a:avLst/>
          </a:prstGeom>
          <a:solidFill>
            <a:srgbClr val="F69802"/>
          </a:solidFill>
          <a:ln w="12700">
            <a:solidFill>
              <a:srgbClr val="B56E01"/>
            </a:solidFill>
          </a:ln>
        </p:spPr>
        <p:txBody>
          <a:bodyPr vert="horz" wrap="square" lIns="0" tIns="46990" rIns="0" bIns="0" rtlCol="0">
            <a:spAutoFit/>
          </a:bodyPr>
          <a:lstStyle/>
          <a:p>
            <a:pPr marL="455295" marR="173990" indent="-274320">
              <a:lnSpc>
                <a:spcPts val="2090"/>
              </a:lnSpc>
              <a:spcBef>
                <a:spcPts val="370"/>
              </a:spcBef>
            </a:pPr>
            <a:r>
              <a:rPr sz="1400" spc="5" dirty="0">
                <a:solidFill>
                  <a:srgbClr val="FFFFFF"/>
                </a:solidFill>
                <a:latin typeface="Calibri"/>
                <a:cs typeface="Calibri"/>
              </a:rPr>
              <a:t>D</a:t>
            </a:r>
            <a:r>
              <a:rPr sz="1400" dirty="0">
                <a:solidFill>
                  <a:srgbClr val="FFFFFF"/>
                </a:solidFill>
                <a:latin typeface="Calibri"/>
                <a:cs typeface="Calibri"/>
              </a:rPr>
              <a:t>ep</a:t>
            </a:r>
            <a:r>
              <a:rPr sz="1400" spc="-5" dirty="0">
                <a:solidFill>
                  <a:srgbClr val="FFFFFF"/>
                </a:solidFill>
                <a:latin typeface="Calibri"/>
                <a:cs typeface="Calibri"/>
              </a:rPr>
              <a:t>l</a:t>
            </a:r>
            <a:r>
              <a:rPr sz="1400" spc="-10" dirty="0">
                <a:solidFill>
                  <a:srgbClr val="FFFFFF"/>
                </a:solidFill>
                <a:latin typeface="Calibri"/>
                <a:cs typeface="Calibri"/>
              </a:rPr>
              <a:t>o</a:t>
            </a:r>
            <a:r>
              <a:rPr sz="1400" spc="-5" dirty="0">
                <a:solidFill>
                  <a:srgbClr val="FFFFFF"/>
                </a:solidFill>
                <a:latin typeface="Calibri"/>
                <a:cs typeface="Calibri"/>
              </a:rPr>
              <a:t>ym</a:t>
            </a:r>
            <a:r>
              <a:rPr sz="1400" dirty="0">
                <a:solidFill>
                  <a:srgbClr val="FFFFFF"/>
                </a:solidFill>
                <a:latin typeface="Calibri"/>
                <a:cs typeface="Calibri"/>
              </a:rPr>
              <a:t>e</a:t>
            </a:r>
            <a:r>
              <a:rPr sz="1400" spc="-15" dirty="0">
                <a:solidFill>
                  <a:srgbClr val="FFFFFF"/>
                </a:solidFill>
                <a:latin typeface="Calibri"/>
                <a:cs typeface="Calibri"/>
              </a:rPr>
              <a:t>n</a:t>
            </a:r>
            <a:r>
              <a:rPr sz="1400" dirty="0">
                <a:solidFill>
                  <a:srgbClr val="FFFFFF"/>
                </a:solidFill>
                <a:latin typeface="Calibri"/>
                <a:cs typeface="Calibri"/>
              </a:rPr>
              <a:t>t  </a:t>
            </a:r>
            <a:r>
              <a:rPr sz="1400" spc="-5" dirty="0">
                <a:solidFill>
                  <a:srgbClr val="FFFFFF"/>
                </a:solidFill>
                <a:latin typeface="Calibri"/>
                <a:cs typeface="Calibri"/>
              </a:rPr>
              <a:t>Server</a:t>
            </a:r>
            <a:endParaRPr sz="1400">
              <a:latin typeface="Calibri"/>
              <a:cs typeface="Calibri"/>
            </a:endParaRPr>
          </a:p>
        </p:txBody>
      </p:sp>
      <p:sp>
        <p:nvSpPr>
          <p:cNvPr id="48" name="object 20">
            <a:extLst>
              <a:ext uri="{FF2B5EF4-FFF2-40B4-BE49-F238E27FC236}">
                <a16:creationId xmlns:a16="http://schemas.microsoft.com/office/drawing/2014/main" id="{77DEEDF3-E291-AC21-E3BE-1997222D092E}"/>
              </a:ext>
            </a:extLst>
          </p:cNvPr>
          <p:cNvSpPr/>
          <p:nvPr/>
        </p:nvSpPr>
        <p:spPr>
          <a:xfrm>
            <a:off x="8830040" y="3644559"/>
            <a:ext cx="76200" cy="414655"/>
          </a:xfrm>
          <a:custGeom>
            <a:avLst/>
            <a:gdLst/>
            <a:ahLst/>
            <a:cxnLst/>
            <a:rect l="l" t="t" r="r" b="b"/>
            <a:pathLst>
              <a:path w="76200" h="414654">
                <a:moveTo>
                  <a:pt x="34924" y="338027"/>
                </a:moveTo>
                <a:lnTo>
                  <a:pt x="0" y="338027"/>
                </a:lnTo>
                <a:lnTo>
                  <a:pt x="38100" y="414227"/>
                </a:lnTo>
                <a:lnTo>
                  <a:pt x="69850" y="350727"/>
                </a:lnTo>
                <a:lnTo>
                  <a:pt x="34925" y="350727"/>
                </a:lnTo>
                <a:lnTo>
                  <a:pt x="34924" y="338027"/>
                </a:lnTo>
                <a:close/>
              </a:path>
              <a:path w="76200" h="414654">
                <a:moveTo>
                  <a:pt x="41273" y="0"/>
                </a:moveTo>
                <a:lnTo>
                  <a:pt x="34923" y="0"/>
                </a:lnTo>
                <a:lnTo>
                  <a:pt x="34925" y="350727"/>
                </a:lnTo>
                <a:lnTo>
                  <a:pt x="41275" y="350727"/>
                </a:lnTo>
                <a:lnTo>
                  <a:pt x="41273" y="0"/>
                </a:lnTo>
                <a:close/>
              </a:path>
              <a:path w="76200" h="414654">
                <a:moveTo>
                  <a:pt x="76200" y="338027"/>
                </a:moveTo>
                <a:lnTo>
                  <a:pt x="41274" y="338027"/>
                </a:lnTo>
                <a:lnTo>
                  <a:pt x="41275" y="350727"/>
                </a:lnTo>
                <a:lnTo>
                  <a:pt x="69850" y="350727"/>
                </a:lnTo>
                <a:lnTo>
                  <a:pt x="76200" y="338027"/>
                </a:lnTo>
                <a:close/>
              </a:path>
            </a:pathLst>
          </a:custGeom>
          <a:solidFill>
            <a:srgbClr val="444949"/>
          </a:solidFill>
        </p:spPr>
        <p:txBody>
          <a:bodyPr wrap="square" lIns="0" tIns="0" rIns="0" bIns="0" rtlCol="0"/>
          <a:lstStyle/>
          <a:p>
            <a:endParaRPr sz="1400"/>
          </a:p>
        </p:txBody>
      </p:sp>
      <p:sp>
        <p:nvSpPr>
          <p:cNvPr id="49" name="object 21">
            <a:extLst>
              <a:ext uri="{FF2B5EF4-FFF2-40B4-BE49-F238E27FC236}">
                <a16:creationId xmlns:a16="http://schemas.microsoft.com/office/drawing/2014/main" id="{2E92E400-A251-131E-42AC-0672E6D2BD7F}"/>
              </a:ext>
            </a:extLst>
          </p:cNvPr>
          <p:cNvSpPr txBox="1"/>
          <p:nvPr/>
        </p:nvSpPr>
        <p:spPr>
          <a:xfrm>
            <a:off x="9700412" y="3741796"/>
            <a:ext cx="1242695" cy="545599"/>
          </a:xfrm>
          <a:prstGeom prst="rect">
            <a:avLst/>
          </a:prstGeom>
        </p:spPr>
        <p:txBody>
          <a:bodyPr vert="horz" wrap="square" lIns="0" tIns="26670" rIns="0" bIns="0" rtlCol="0">
            <a:spAutoFit/>
          </a:bodyPr>
          <a:lstStyle/>
          <a:p>
            <a:pPr marL="12700" marR="5080">
              <a:lnSpc>
                <a:spcPts val="2110"/>
              </a:lnSpc>
              <a:spcBef>
                <a:spcPts val="210"/>
              </a:spcBef>
            </a:pPr>
            <a:r>
              <a:rPr sz="1400" spc="-5" dirty="0">
                <a:solidFill>
                  <a:srgbClr val="444949"/>
                </a:solidFill>
                <a:latin typeface="Calibri"/>
                <a:cs typeface="Calibri"/>
              </a:rPr>
              <a:t>Deploy</a:t>
            </a:r>
            <a:r>
              <a:rPr sz="1400" spc="-65" dirty="0">
                <a:solidFill>
                  <a:srgbClr val="444949"/>
                </a:solidFill>
                <a:latin typeface="Calibri"/>
                <a:cs typeface="Calibri"/>
              </a:rPr>
              <a:t> </a:t>
            </a:r>
            <a:r>
              <a:rPr sz="1400" spc="-5" dirty="0">
                <a:solidFill>
                  <a:srgbClr val="444949"/>
                </a:solidFill>
                <a:latin typeface="Calibri"/>
                <a:cs typeface="Calibri"/>
              </a:rPr>
              <a:t>every </a:t>
            </a:r>
            <a:r>
              <a:rPr sz="1400" spc="-395" dirty="0">
                <a:solidFill>
                  <a:srgbClr val="444949"/>
                </a:solidFill>
                <a:latin typeface="Calibri"/>
                <a:cs typeface="Calibri"/>
              </a:rPr>
              <a:t> </a:t>
            </a:r>
            <a:r>
              <a:rPr sz="1400" spc="-5" dirty="0">
                <a:solidFill>
                  <a:srgbClr val="444949"/>
                </a:solidFill>
                <a:latin typeface="Calibri"/>
                <a:cs typeface="Calibri"/>
              </a:rPr>
              <a:t>passing</a:t>
            </a:r>
            <a:r>
              <a:rPr sz="1400" spc="-50" dirty="0">
                <a:solidFill>
                  <a:srgbClr val="444949"/>
                </a:solidFill>
                <a:latin typeface="Calibri"/>
                <a:cs typeface="Calibri"/>
              </a:rPr>
              <a:t> </a:t>
            </a:r>
            <a:r>
              <a:rPr sz="1400" spc="-5" dirty="0">
                <a:solidFill>
                  <a:srgbClr val="444949"/>
                </a:solidFill>
                <a:latin typeface="Calibri"/>
                <a:cs typeface="Calibri"/>
              </a:rPr>
              <a:t>build</a:t>
            </a:r>
            <a:endParaRPr sz="1400">
              <a:latin typeface="Calibri"/>
              <a:cs typeface="Calibri"/>
            </a:endParaRPr>
          </a:p>
        </p:txBody>
      </p:sp>
      <p:sp>
        <p:nvSpPr>
          <p:cNvPr id="50" name="object 22">
            <a:extLst>
              <a:ext uri="{FF2B5EF4-FFF2-40B4-BE49-F238E27FC236}">
                <a16:creationId xmlns:a16="http://schemas.microsoft.com/office/drawing/2014/main" id="{35C5F6A9-C1EE-0A0A-AA31-FDAF8CCDEDCE}"/>
              </a:ext>
            </a:extLst>
          </p:cNvPr>
          <p:cNvSpPr txBox="1"/>
          <p:nvPr/>
        </p:nvSpPr>
        <p:spPr>
          <a:xfrm>
            <a:off x="6287232" y="5015566"/>
            <a:ext cx="1507490" cy="566758"/>
          </a:xfrm>
          <a:prstGeom prst="rect">
            <a:avLst/>
          </a:prstGeom>
          <a:solidFill>
            <a:srgbClr val="3B67BC"/>
          </a:solidFill>
          <a:ln w="12700">
            <a:solidFill>
              <a:srgbClr val="294A89"/>
            </a:solidFill>
          </a:ln>
        </p:spPr>
        <p:txBody>
          <a:bodyPr vert="horz" wrap="square" lIns="0" tIns="47625" rIns="0" bIns="0" rtlCol="0">
            <a:spAutoFit/>
          </a:bodyPr>
          <a:lstStyle/>
          <a:p>
            <a:pPr marL="320040" marR="220979" indent="-92075">
              <a:lnSpc>
                <a:spcPts val="2090"/>
              </a:lnSpc>
              <a:spcBef>
                <a:spcPts val="375"/>
              </a:spcBef>
            </a:pPr>
            <a:r>
              <a:rPr sz="1400" spc="-5" dirty="0">
                <a:solidFill>
                  <a:srgbClr val="FFFFFF"/>
                </a:solidFill>
                <a:latin typeface="Calibri"/>
                <a:cs typeface="Calibri"/>
              </a:rPr>
              <a:t>A</a:t>
            </a:r>
            <a:r>
              <a:rPr sz="1400" spc="5" dirty="0">
                <a:solidFill>
                  <a:srgbClr val="FFFFFF"/>
                </a:solidFill>
                <a:latin typeface="Calibri"/>
                <a:cs typeface="Calibri"/>
              </a:rPr>
              <a:t>p</a:t>
            </a:r>
            <a:r>
              <a:rPr sz="1400" dirty="0">
                <a:solidFill>
                  <a:srgbClr val="FFFFFF"/>
                </a:solidFill>
                <a:latin typeface="Calibri"/>
                <a:cs typeface="Calibri"/>
              </a:rPr>
              <a:t>p</a:t>
            </a:r>
            <a:r>
              <a:rPr sz="1400" spc="-5" dirty="0">
                <a:solidFill>
                  <a:srgbClr val="FFFFFF"/>
                </a:solidFill>
                <a:latin typeface="Calibri"/>
                <a:cs typeface="Calibri"/>
              </a:rPr>
              <a:t>li</a:t>
            </a:r>
            <a:r>
              <a:rPr sz="1400" spc="-15" dirty="0">
                <a:solidFill>
                  <a:srgbClr val="FFFFFF"/>
                </a:solidFill>
                <a:latin typeface="Calibri"/>
                <a:cs typeface="Calibri"/>
              </a:rPr>
              <a:t>c</a:t>
            </a:r>
            <a:r>
              <a:rPr sz="1400" spc="-20" dirty="0">
                <a:solidFill>
                  <a:srgbClr val="FFFFFF"/>
                </a:solidFill>
                <a:latin typeface="Calibri"/>
                <a:cs typeface="Calibri"/>
              </a:rPr>
              <a:t>a</a:t>
            </a:r>
            <a:r>
              <a:rPr sz="1400" spc="-5" dirty="0">
                <a:solidFill>
                  <a:srgbClr val="FFFFFF"/>
                </a:solidFill>
                <a:latin typeface="Calibri"/>
                <a:cs typeface="Calibri"/>
              </a:rPr>
              <a:t>ti</a:t>
            </a:r>
            <a:r>
              <a:rPr sz="1400" dirty="0">
                <a:solidFill>
                  <a:srgbClr val="FFFFFF"/>
                </a:solidFill>
                <a:latin typeface="Calibri"/>
                <a:cs typeface="Calibri"/>
              </a:rPr>
              <a:t>on  </a:t>
            </a:r>
            <a:r>
              <a:rPr sz="1400" spc="-5" dirty="0">
                <a:solidFill>
                  <a:srgbClr val="FFFFFF"/>
                </a:solidFill>
                <a:latin typeface="Calibri"/>
                <a:cs typeface="Calibri"/>
              </a:rPr>
              <a:t>Server</a:t>
            </a:r>
            <a:r>
              <a:rPr sz="1400" spc="-30" dirty="0">
                <a:solidFill>
                  <a:srgbClr val="FFFFFF"/>
                </a:solidFill>
                <a:latin typeface="Calibri"/>
                <a:cs typeface="Calibri"/>
              </a:rPr>
              <a:t> </a:t>
            </a:r>
            <a:r>
              <a:rPr sz="1400" spc="-5" dirty="0">
                <a:solidFill>
                  <a:srgbClr val="FFFFFF"/>
                </a:solidFill>
                <a:latin typeface="Calibri"/>
                <a:cs typeface="Calibri"/>
              </a:rPr>
              <a:t>v1</a:t>
            </a:r>
            <a:endParaRPr sz="1400">
              <a:latin typeface="Calibri"/>
              <a:cs typeface="Calibri"/>
            </a:endParaRPr>
          </a:p>
        </p:txBody>
      </p:sp>
      <p:sp>
        <p:nvSpPr>
          <p:cNvPr id="51" name="object 23">
            <a:extLst>
              <a:ext uri="{FF2B5EF4-FFF2-40B4-BE49-F238E27FC236}">
                <a16:creationId xmlns:a16="http://schemas.microsoft.com/office/drawing/2014/main" id="{BA8A6259-EE8D-83D9-D5E3-E5D087E456D8}"/>
              </a:ext>
            </a:extLst>
          </p:cNvPr>
          <p:cNvSpPr txBox="1"/>
          <p:nvPr/>
        </p:nvSpPr>
        <p:spPr>
          <a:xfrm>
            <a:off x="8100522" y="5015566"/>
            <a:ext cx="1507490" cy="566758"/>
          </a:xfrm>
          <a:prstGeom prst="rect">
            <a:avLst/>
          </a:prstGeom>
          <a:solidFill>
            <a:srgbClr val="3B67BC"/>
          </a:solidFill>
          <a:ln w="12700">
            <a:solidFill>
              <a:srgbClr val="294A89"/>
            </a:solidFill>
          </a:ln>
        </p:spPr>
        <p:txBody>
          <a:bodyPr vert="horz" wrap="square" lIns="0" tIns="47625" rIns="0" bIns="0" rtlCol="0">
            <a:spAutoFit/>
          </a:bodyPr>
          <a:lstStyle/>
          <a:p>
            <a:pPr marL="320040" marR="220979" indent="-92075">
              <a:lnSpc>
                <a:spcPts val="2090"/>
              </a:lnSpc>
              <a:spcBef>
                <a:spcPts val="375"/>
              </a:spcBef>
            </a:pPr>
            <a:r>
              <a:rPr sz="1400" spc="-5" dirty="0">
                <a:solidFill>
                  <a:srgbClr val="FFFFFF"/>
                </a:solidFill>
                <a:latin typeface="Calibri"/>
                <a:cs typeface="Calibri"/>
              </a:rPr>
              <a:t>A</a:t>
            </a:r>
            <a:r>
              <a:rPr sz="1400" spc="5" dirty="0">
                <a:solidFill>
                  <a:srgbClr val="FFFFFF"/>
                </a:solidFill>
                <a:latin typeface="Calibri"/>
                <a:cs typeface="Calibri"/>
              </a:rPr>
              <a:t>p</a:t>
            </a:r>
            <a:r>
              <a:rPr sz="1400" dirty="0">
                <a:solidFill>
                  <a:srgbClr val="FFFFFF"/>
                </a:solidFill>
                <a:latin typeface="Calibri"/>
                <a:cs typeface="Calibri"/>
              </a:rPr>
              <a:t>p</a:t>
            </a:r>
            <a:r>
              <a:rPr sz="1400" spc="-5" dirty="0">
                <a:solidFill>
                  <a:srgbClr val="FFFFFF"/>
                </a:solidFill>
                <a:latin typeface="Calibri"/>
                <a:cs typeface="Calibri"/>
              </a:rPr>
              <a:t>li</a:t>
            </a:r>
            <a:r>
              <a:rPr sz="1400" spc="-15" dirty="0">
                <a:solidFill>
                  <a:srgbClr val="FFFFFF"/>
                </a:solidFill>
                <a:latin typeface="Calibri"/>
                <a:cs typeface="Calibri"/>
              </a:rPr>
              <a:t>c</a:t>
            </a:r>
            <a:r>
              <a:rPr sz="1400" spc="-20" dirty="0">
                <a:solidFill>
                  <a:srgbClr val="FFFFFF"/>
                </a:solidFill>
                <a:latin typeface="Calibri"/>
                <a:cs typeface="Calibri"/>
              </a:rPr>
              <a:t>a</a:t>
            </a:r>
            <a:r>
              <a:rPr sz="1400" spc="-5" dirty="0">
                <a:solidFill>
                  <a:srgbClr val="FFFFFF"/>
                </a:solidFill>
                <a:latin typeface="Calibri"/>
                <a:cs typeface="Calibri"/>
              </a:rPr>
              <a:t>ti</a:t>
            </a:r>
            <a:r>
              <a:rPr sz="1400" dirty="0">
                <a:solidFill>
                  <a:srgbClr val="FFFFFF"/>
                </a:solidFill>
                <a:latin typeface="Calibri"/>
                <a:cs typeface="Calibri"/>
              </a:rPr>
              <a:t>on  </a:t>
            </a:r>
            <a:r>
              <a:rPr sz="1400" spc="-5" dirty="0">
                <a:solidFill>
                  <a:srgbClr val="FFFFFF"/>
                </a:solidFill>
                <a:latin typeface="Calibri"/>
                <a:cs typeface="Calibri"/>
              </a:rPr>
              <a:t>Server</a:t>
            </a:r>
            <a:r>
              <a:rPr sz="1400" spc="-30" dirty="0">
                <a:solidFill>
                  <a:srgbClr val="FFFFFF"/>
                </a:solidFill>
                <a:latin typeface="Calibri"/>
                <a:cs typeface="Calibri"/>
              </a:rPr>
              <a:t> </a:t>
            </a:r>
            <a:r>
              <a:rPr sz="1400" spc="-5" dirty="0">
                <a:solidFill>
                  <a:srgbClr val="FFFFFF"/>
                </a:solidFill>
                <a:latin typeface="Calibri"/>
                <a:cs typeface="Calibri"/>
              </a:rPr>
              <a:t>v1</a:t>
            </a:r>
            <a:endParaRPr sz="1400">
              <a:latin typeface="Calibri"/>
              <a:cs typeface="Calibri"/>
            </a:endParaRPr>
          </a:p>
        </p:txBody>
      </p:sp>
      <p:sp>
        <p:nvSpPr>
          <p:cNvPr id="52" name="object 24">
            <a:extLst>
              <a:ext uri="{FF2B5EF4-FFF2-40B4-BE49-F238E27FC236}">
                <a16:creationId xmlns:a16="http://schemas.microsoft.com/office/drawing/2014/main" id="{6727D1D6-6F21-B4E4-A261-C0A79C172D86}"/>
              </a:ext>
            </a:extLst>
          </p:cNvPr>
          <p:cNvSpPr txBox="1"/>
          <p:nvPr/>
        </p:nvSpPr>
        <p:spPr>
          <a:xfrm>
            <a:off x="9920419" y="5015566"/>
            <a:ext cx="1507490" cy="566758"/>
          </a:xfrm>
          <a:prstGeom prst="rect">
            <a:avLst/>
          </a:prstGeom>
          <a:solidFill>
            <a:srgbClr val="3B67BC"/>
          </a:solidFill>
          <a:ln w="12700">
            <a:solidFill>
              <a:srgbClr val="294A89"/>
            </a:solidFill>
          </a:ln>
        </p:spPr>
        <p:txBody>
          <a:bodyPr vert="horz" wrap="square" lIns="0" tIns="47625" rIns="0" bIns="0" rtlCol="0">
            <a:spAutoFit/>
          </a:bodyPr>
          <a:lstStyle/>
          <a:p>
            <a:pPr marL="320040" marR="220979" indent="-92075">
              <a:lnSpc>
                <a:spcPts val="2090"/>
              </a:lnSpc>
              <a:spcBef>
                <a:spcPts val="375"/>
              </a:spcBef>
            </a:pPr>
            <a:r>
              <a:rPr sz="1400" spc="-5" dirty="0">
                <a:solidFill>
                  <a:srgbClr val="FFFFFF"/>
                </a:solidFill>
                <a:latin typeface="Calibri"/>
                <a:cs typeface="Calibri"/>
              </a:rPr>
              <a:t>A</a:t>
            </a:r>
            <a:r>
              <a:rPr sz="1400" spc="5" dirty="0">
                <a:solidFill>
                  <a:srgbClr val="FFFFFF"/>
                </a:solidFill>
                <a:latin typeface="Calibri"/>
                <a:cs typeface="Calibri"/>
              </a:rPr>
              <a:t>p</a:t>
            </a:r>
            <a:r>
              <a:rPr sz="1400" dirty="0">
                <a:solidFill>
                  <a:srgbClr val="FFFFFF"/>
                </a:solidFill>
                <a:latin typeface="Calibri"/>
                <a:cs typeface="Calibri"/>
              </a:rPr>
              <a:t>p</a:t>
            </a:r>
            <a:r>
              <a:rPr sz="1400" spc="-5" dirty="0">
                <a:solidFill>
                  <a:srgbClr val="FFFFFF"/>
                </a:solidFill>
                <a:latin typeface="Calibri"/>
                <a:cs typeface="Calibri"/>
              </a:rPr>
              <a:t>li</a:t>
            </a:r>
            <a:r>
              <a:rPr sz="1400" spc="-15" dirty="0">
                <a:solidFill>
                  <a:srgbClr val="FFFFFF"/>
                </a:solidFill>
                <a:latin typeface="Calibri"/>
                <a:cs typeface="Calibri"/>
              </a:rPr>
              <a:t>c</a:t>
            </a:r>
            <a:r>
              <a:rPr sz="1400" spc="-20" dirty="0">
                <a:solidFill>
                  <a:srgbClr val="FFFFFF"/>
                </a:solidFill>
                <a:latin typeface="Calibri"/>
                <a:cs typeface="Calibri"/>
              </a:rPr>
              <a:t>a</a:t>
            </a:r>
            <a:r>
              <a:rPr sz="1400" spc="-5" dirty="0">
                <a:solidFill>
                  <a:srgbClr val="FFFFFF"/>
                </a:solidFill>
                <a:latin typeface="Calibri"/>
                <a:cs typeface="Calibri"/>
              </a:rPr>
              <a:t>ti</a:t>
            </a:r>
            <a:r>
              <a:rPr sz="1400" dirty="0">
                <a:solidFill>
                  <a:srgbClr val="FFFFFF"/>
                </a:solidFill>
                <a:latin typeface="Calibri"/>
                <a:cs typeface="Calibri"/>
              </a:rPr>
              <a:t>on  </a:t>
            </a:r>
            <a:r>
              <a:rPr sz="1400" spc="-5" dirty="0">
                <a:solidFill>
                  <a:srgbClr val="FFFFFF"/>
                </a:solidFill>
                <a:latin typeface="Calibri"/>
                <a:cs typeface="Calibri"/>
              </a:rPr>
              <a:t>Server</a:t>
            </a:r>
            <a:r>
              <a:rPr sz="1400" spc="-30" dirty="0">
                <a:solidFill>
                  <a:srgbClr val="FFFFFF"/>
                </a:solidFill>
                <a:latin typeface="Calibri"/>
                <a:cs typeface="Calibri"/>
              </a:rPr>
              <a:t> </a:t>
            </a:r>
            <a:r>
              <a:rPr sz="1400" spc="-5" dirty="0">
                <a:solidFill>
                  <a:srgbClr val="FFFFFF"/>
                </a:solidFill>
                <a:latin typeface="Calibri"/>
                <a:cs typeface="Calibri"/>
              </a:rPr>
              <a:t>v1</a:t>
            </a:r>
            <a:endParaRPr sz="1400">
              <a:latin typeface="Calibri"/>
              <a:cs typeface="Calibri"/>
            </a:endParaRPr>
          </a:p>
        </p:txBody>
      </p:sp>
      <p:sp>
        <p:nvSpPr>
          <p:cNvPr id="53" name="object 25">
            <a:extLst>
              <a:ext uri="{FF2B5EF4-FFF2-40B4-BE49-F238E27FC236}">
                <a16:creationId xmlns:a16="http://schemas.microsoft.com/office/drawing/2014/main" id="{32A64589-6FCC-447A-B0CD-07C227CF87DB}"/>
              </a:ext>
            </a:extLst>
          </p:cNvPr>
          <p:cNvSpPr txBox="1"/>
          <p:nvPr/>
        </p:nvSpPr>
        <p:spPr>
          <a:xfrm>
            <a:off x="6287232" y="5892486"/>
            <a:ext cx="1507490" cy="567399"/>
          </a:xfrm>
          <a:prstGeom prst="rect">
            <a:avLst/>
          </a:prstGeom>
          <a:solidFill>
            <a:srgbClr val="70AD47"/>
          </a:solidFill>
          <a:ln w="12700">
            <a:solidFill>
              <a:srgbClr val="507E32"/>
            </a:solidFill>
          </a:ln>
        </p:spPr>
        <p:txBody>
          <a:bodyPr vert="horz" wrap="square" lIns="0" tIns="48260" rIns="0" bIns="0" rtlCol="0">
            <a:spAutoFit/>
          </a:bodyPr>
          <a:lstStyle/>
          <a:p>
            <a:pPr marL="320040" marR="220979" indent="-92075">
              <a:lnSpc>
                <a:spcPts val="2090"/>
              </a:lnSpc>
              <a:spcBef>
                <a:spcPts val="380"/>
              </a:spcBef>
            </a:pPr>
            <a:r>
              <a:rPr sz="1400" spc="-5" dirty="0">
                <a:solidFill>
                  <a:srgbClr val="FFFFFF"/>
                </a:solidFill>
                <a:latin typeface="Calibri"/>
                <a:cs typeface="Calibri"/>
              </a:rPr>
              <a:t>A</a:t>
            </a:r>
            <a:r>
              <a:rPr sz="1400" spc="5" dirty="0">
                <a:solidFill>
                  <a:srgbClr val="FFFFFF"/>
                </a:solidFill>
                <a:latin typeface="Calibri"/>
                <a:cs typeface="Calibri"/>
              </a:rPr>
              <a:t>p</a:t>
            </a:r>
            <a:r>
              <a:rPr sz="1400" dirty="0">
                <a:solidFill>
                  <a:srgbClr val="FFFFFF"/>
                </a:solidFill>
                <a:latin typeface="Calibri"/>
                <a:cs typeface="Calibri"/>
              </a:rPr>
              <a:t>p</a:t>
            </a:r>
            <a:r>
              <a:rPr sz="1400" spc="-5" dirty="0">
                <a:solidFill>
                  <a:srgbClr val="FFFFFF"/>
                </a:solidFill>
                <a:latin typeface="Calibri"/>
                <a:cs typeface="Calibri"/>
              </a:rPr>
              <a:t>li</a:t>
            </a:r>
            <a:r>
              <a:rPr sz="1400" spc="-15" dirty="0">
                <a:solidFill>
                  <a:srgbClr val="FFFFFF"/>
                </a:solidFill>
                <a:latin typeface="Calibri"/>
                <a:cs typeface="Calibri"/>
              </a:rPr>
              <a:t>c</a:t>
            </a:r>
            <a:r>
              <a:rPr sz="1400" spc="-20" dirty="0">
                <a:solidFill>
                  <a:srgbClr val="FFFFFF"/>
                </a:solidFill>
                <a:latin typeface="Calibri"/>
                <a:cs typeface="Calibri"/>
              </a:rPr>
              <a:t>a</a:t>
            </a:r>
            <a:r>
              <a:rPr sz="1400" spc="-5" dirty="0">
                <a:solidFill>
                  <a:srgbClr val="FFFFFF"/>
                </a:solidFill>
                <a:latin typeface="Calibri"/>
                <a:cs typeface="Calibri"/>
              </a:rPr>
              <a:t>ti</a:t>
            </a:r>
            <a:r>
              <a:rPr sz="1400" dirty="0">
                <a:solidFill>
                  <a:srgbClr val="FFFFFF"/>
                </a:solidFill>
                <a:latin typeface="Calibri"/>
                <a:cs typeface="Calibri"/>
              </a:rPr>
              <a:t>on  </a:t>
            </a:r>
            <a:r>
              <a:rPr sz="1400" spc="-5" dirty="0">
                <a:solidFill>
                  <a:srgbClr val="FFFFFF"/>
                </a:solidFill>
                <a:latin typeface="Calibri"/>
                <a:cs typeface="Calibri"/>
              </a:rPr>
              <a:t>Server</a:t>
            </a:r>
            <a:r>
              <a:rPr sz="1400" spc="-30" dirty="0">
                <a:solidFill>
                  <a:srgbClr val="FFFFFF"/>
                </a:solidFill>
                <a:latin typeface="Calibri"/>
                <a:cs typeface="Calibri"/>
              </a:rPr>
              <a:t> </a:t>
            </a:r>
            <a:r>
              <a:rPr sz="1400" spc="-5" dirty="0">
                <a:solidFill>
                  <a:srgbClr val="FFFFFF"/>
                </a:solidFill>
                <a:latin typeface="Calibri"/>
                <a:cs typeface="Calibri"/>
              </a:rPr>
              <a:t>v2</a:t>
            </a:r>
            <a:endParaRPr sz="1400">
              <a:latin typeface="Calibri"/>
              <a:cs typeface="Calibri"/>
            </a:endParaRPr>
          </a:p>
        </p:txBody>
      </p:sp>
      <p:sp>
        <p:nvSpPr>
          <p:cNvPr id="54" name="object 26">
            <a:extLst>
              <a:ext uri="{FF2B5EF4-FFF2-40B4-BE49-F238E27FC236}">
                <a16:creationId xmlns:a16="http://schemas.microsoft.com/office/drawing/2014/main" id="{3AD227A3-0CAA-F5CA-F8D0-1E9565CFE99F}"/>
              </a:ext>
            </a:extLst>
          </p:cNvPr>
          <p:cNvSpPr txBox="1"/>
          <p:nvPr/>
        </p:nvSpPr>
        <p:spPr>
          <a:xfrm>
            <a:off x="8100522" y="5892486"/>
            <a:ext cx="1507490" cy="567399"/>
          </a:xfrm>
          <a:prstGeom prst="rect">
            <a:avLst/>
          </a:prstGeom>
          <a:solidFill>
            <a:srgbClr val="70AD47"/>
          </a:solidFill>
          <a:ln w="12700">
            <a:solidFill>
              <a:srgbClr val="507E32"/>
            </a:solidFill>
          </a:ln>
        </p:spPr>
        <p:txBody>
          <a:bodyPr vert="horz" wrap="square" lIns="0" tIns="48260" rIns="0" bIns="0" rtlCol="0">
            <a:spAutoFit/>
          </a:bodyPr>
          <a:lstStyle/>
          <a:p>
            <a:pPr marL="320040" marR="220979" indent="-92075">
              <a:lnSpc>
                <a:spcPts val="2090"/>
              </a:lnSpc>
              <a:spcBef>
                <a:spcPts val="380"/>
              </a:spcBef>
            </a:pPr>
            <a:r>
              <a:rPr sz="1400" spc="-5" dirty="0">
                <a:solidFill>
                  <a:srgbClr val="FFFFFF"/>
                </a:solidFill>
                <a:latin typeface="Calibri"/>
                <a:cs typeface="Calibri"/>
              </a:rPr>
              <a:t>A</a:t>
            </a:r>
            <a:r>
              <a:rPr sz="1400" spc="5" dirty="0">
                <a:solidFill>
                  <a:srgbClr val="FFFFFF"/>
                </a:solidFill>
                <a:latin typeface="Calibri"/>
                <a:cs typeface="Calibri"/>
              </a:rPr>
              <a:t>p</a:t>
            </a:r>
            <a:r>
              <a:rPr sz="1400" dirty="0">
                <a:solidFill>
                  <a:srgbClr val="FFFFFF"/>
                </a:solidFill>
                <a:latin typeface="Calibri"/>
                <a:cs typeface="Calibri"/>
              </a:rPr>
              <a:t>p</a:t>
            </a:r>
            <a:r>
              <a:rPr sz="1400" spc="-5" dirty="0">
                <a:solidFill>
                  <a:srgbClr val="FFFFFF"/>
                </a:solidFill>
                <a:latin typeface="Calibri"/>
                <a:cs typeface="Calibri"/>
              </a:rPr>
              <a:t>li</a:t>
            </a:r>
            <a:r>
              <a:rPr sz="1400" spc="-15" dirty="0">
                <a:solidFill>
                  <a:srgbClr val="FFFFFF"/>
                </a:solidFill>
                <a:latin typeface="Calibri"/>
                <a:cs typeface="Calibri"/>
              </a:rPr>
              <a:t>c</a:t>
            </a:r>
            <a:r>
              <a:rPr sz="1400" spc="-20" dirty="0">
                <a:solidFill>
                  <a:srgbClr val="FFFFFF"/>
                </a:solidFill>
                <a:latin typeface="Calibri"/>
                <a:cs typeface="Calibri"/>
              </a:rPr>
              <a:t>a</a:t>
            </a:r>
            <a:r>
              <a:rPr sz="1400" spc="-5" dirty="0">
                <a:solidFill>
                  <a:srgbClr val="FFFFFF"/>
                </a:solidFill>
                <a:latin typeface="Calibri"/>
                <a:cs typeface="Calibri"/>
              </a:rPr>
              <a:t>ti</a:t>
            </a:r>
            <a:r>
              <a:rPr sz="1400" dirty="0">
                <a:solidFill>
                  <a:srgbClr val="FFFFFF"/>
                </a:solidFill>
                <a:latin typeface="Calibri"/>
                <a:cs typeface="Calibri"/>
              </a:rPr>
              <a:t>on  </a:t>
            </a:r>
            <a:r>
              <a:rPr sz="1400" spc="-5" dirty="0">
                <a:solidFill>
                  <a:srgbClr val="FFFFFF"/>
                </a:solidFill>
                <a:latin typeface="Calibri"/>
                <a:cs typeface="Calibri"/>
              </a:rPr>
              <a:t>Server</a:t>
            </a:r>
            <a:r>
              <a:rPr sz="1400" spc="-30" dirty="0">
                <a:solidFill>
                  <a:srgbClr val="FFFFFF"/>
                </a:solidFill>
                <a:latin typeface="Calibri"/>
                <a:cs typeface="Calibri"/>
              </a:rPr>
              <a:t> </a:t>
            </a:r>
            <a:r>
              <a:rPr sz="1400" spc="-5" dirty="0">
                <a:solidFill>
                  <a:srgbClr val="FFFFFF"/>
                </a:solidFill>
                <a:latin typeface="Calibri"/>
                <a:cs typeface="Calibri"/>
              </a:rPr>
              <a:t>v2</a:t>
            </a:r>
            <a:endParaRPr sz="1400">
              <a:latin typeface="Calibri"/>
              <a:cs typeface="Calibri"/>
            </a:endParaRPr>
          </a:p>
        </p:txBody>
      </p:sp>
      <p:sp>
        <p:nvSpPr>
          <p:cNvPr id="55" name="object 27">
            <a:extLst>
              <a:ext uri="{FF2B5EF4-FFF2-40B4-BE49-F238E27FC236}">
                <a16:creationId xmlns:a16="http://schemas.microsoft.com/office/drawing/2014/main" id="{D6B12E59-AD26-CE2E-A47F-8490623BCD3C}"/>
              </a:ext>
            </a:extLst>
          </p:cNvPr>
          <p:cNvSpPr txBox="1"/>
          <p:nvPr/>
        </p:nvSpPr>
        <p:spPr>
          <a:xfrm>
            <a:off x="9920419" y="5892486"/>
            <a:ext cx="1507490" cy="567399"/>
          </a:xfrm>
          <a:prstGeom prst="rect">
            <a:avLst/>
          </a:prstGeom>
          <a:solidFill>
            <a:srgbClr val="70AD47"/>
          </a:solidFill>
          <a:ln w="12700">
            <a:solidFill>
              <a:srgbClr val="507E32"/>
            </a:solidFill>
          </a:ln>
        </p:spPr>
        <p:txBody>
          <a:bodyPr vert="horz" wrap="square" lIns="0" tIns="48260" rIns="0" bIns="0" rtlCol="0">
            <a:spAutoFit/>
          </a:bodyPr>
          <a:lstStyle/>
          <a:p>
            <a:pPr marL="320040" marR="220979" indent="-92075">
              <a:lnSpc>
                <a:spcPts val="2090"/>
              </a:lnSpc>
              <a:spcBef>
                <a:spcPts val="380"/>
              </a:spcBef>
            </a:pPr>
            <a:r>
              <a:rPr sz="1400" spc="-5" dirty="0">
                <a:solidFill>
                  <a:srgbClr val="FFFFFF"/>
                </a:solidFill>
                <a:latin typeface="Calibri"/>
                <a:cs typeface="Calibri"/>
              </a:rPr>
              <a:t>A</a:t>
            </a:r>
            <a:r>
              <a:rPr sz="1400" spc="5" dirty="0">
                <a:solidFill>
                  <a:srgbClr val="FFFFFF"/>
                </a:solidFill>
                <a:latin typeface="Calibri"/>
                <a:cs typeface="Calibri"/>
              </a:rPr>
              <a:t>p</a:t>
            </a:r>
            <a:r>
              <a:rPr sz="1400" dirty="0">
                <a:solidFill>
                  <a:srgbClr val="FFFFFF"/>
                </a:solidFill>
                <a:latin typeface="Calibri"/>
                <a:cs typeface="Calibri"/>
              </a:rPr>
              <a:t>p</a:t>
            </a:r>
            <a:r>
              <a:rPr sz="1400" spc="-5" dirty="0">
                <a:solidFill>
                  <a:srgbClr val="FFFFFF"/>
                </a:solidFill>
                <a:latin typeface="Calibri"/>
                <a:cs typeface="Calibri"/>
              </a:rPr>
              <a:t>li</a:t>
            </a:r>
            <a:r>
              <a:rPr sz="1400" spc="-15" dirty="0">
                <a:solidFill>
                  <a:srgbClr val="FFFFFF"/>
                </a:solidFill>
                <a:latin typeface="Calibri"/>
                <a:cs typeface="Calibri"/>
              </a:rPr>
              <a:t>c</a:t>
            </a:r>
            <a:r>
              <a:rPr sz="1400" spc="-20" dirty="0">
                <a:solidFill>
                  <a:srgbClr val="FFFFFF"/>
                </a:solidFill>
                <a:latin typeface="Calibri"/>
                <a:cs typeface="Calibri"/>
              </a:rPr>
              <a:t>a</a:t>
            </a:r>
            <a:r>
              <a:rPr sz="1400" spc="-5" dirty="0">
                <a:solidFill>
                  <a:srgbClr val="FFFFFF"/>
                </a:solidFill>
                <a:latin typeface="Calibri"/>
                <a:cs typeface="Calibri"/>
              </a:rPr>
              <a:t>ti</a:t>
            </a:r>
            <a:r>
              <a:rPr sz="1400" dirty="0">
                <a:solidFill>
                  <a:srgbClr val="FFFFFF"/>
                </a:solidFill>
                <a:latin typeface="Calibri"/>
                <a:cs typeface="Calibri"/>
              </a:rPr>
              <a:t>on  </a:t>
            </a:r>
            <a:r>
              <a:rPr sz="1400" spc="-5" dirty="0">
                <a:solidFill>
                  <a:srgbClr val="FFFFFF"/>
                </a:solidFill>
                <a:latin typeface="Calibri"/>
                <a:cs typeface="Calibri"/>
              </a:rPr>
              <a:t>Server</a:t>
            </a:r>
            <a:r>
              <a:rPr sz="1400" spc="-30" dirty="0">
                <a:solidFill>
                  <a:srgbClr val="FFFFFF"/>
                </a:solidFill>
                <a:latin typeface="Calibri"/>
                <a:cs typeface="Calibri"/>
              </a:rPr>
              <a:t> </a:t>
            </a:r>
            <a:r>
              <a:rPr sz="1400" spc="-5" dirty="0">
                <a:solidFill>
                  <a:srgbClr val="FFFFFF"/>
                </a:solidFill>
                <a:latin typeface="Calibri"/>
                <a:cs typeface="Calibri"/>
              </a:rPr>
              <a:t>v2</a:t>
            </a:r>
            <a:endParaRPr sz="1400">
              <a:latin typeface="Calibri"/>
              <a:cs typeface="Calibri"/>
            </a:endParaRPr>
          </a:p>
        </p:txBody>
      </p:sp>
      <p:sp>
        <p:nvSpPr>
          <p:cNvPr id="56" name="object 28">
            <a:extLst>
              <a:ext uri="{FF2B5EF4-FFF2-40B4-BE49-F238E27FC236}">
                <a16:creationId xmlns:a16="http://schemas.microsoft.com/office/drawing/2014/main" id="{3C728108-FF90-6873-4743-D1429AE49FB5}"/>
              </a:ext>
            </a:extLst>
          </p:cNvPr>
          <p:cNvSpPr/>
          <p:nvPr/>
        </p:nvSpPr>
        <p:spPr>
          <a:xfrm>
            <a:off x="7040764" y="4691629"/>
            <a:ext cx="3633470" cy="348615"/>
          </a:xfrm>
          <a:custGeom>
            <a:avLst/>
            <a:gdLst/>
            <a:ahLst/>
            <a:cxnLst/>
            <a:rect l="l" t="t" r="r" b="b"/>
            <a:pathLst>
              <a:path w="3633470" h="348614">
                <a:moveTo>
                  <a:pt x="3633178" y="323938"/>
                </a:moveTo>
                <a:lnTo>
                  <a:pt x="3622446" y="315963"/>
                </a:lnTo>
                <a:lnTo>
                  <a:pt x="3564826" y="273100"/>
                </a:lnTo>
                <a:lnTo>
                  <a:pt x="3558717" y="307492"/>
                </a:lnTo>
                <a:lnTo>
                  <a:pt x="1827923" y="0"/>
                </a:lnTo>
                <a:lnTo>
                  <a:pt x="1827364" y="3124"/>
                </a:lnTo>
                <a:lnTo>
                  <a:pt x="1826818" y="0"/>
                </a:lnTo>
                <a:lnTo>
                  <a:pt x="74498" y="307644"/>
                </a:lnTo>
                <a:lnTo>
                  <a:pt x="68465" y="273240"/>
                </a:lnTo>
                <a:lnTo>
                  <a:pt x="0" y="323938"/>
                </a:lnTo>
                <a:lnTo>
                  <a:pt x="81635" y="348297"/>
                </a:lnTo>
                <a:lnTo>
                  <a:pt x="75984" y="316090"/>
                </a:lnTo>
                <a:lnTo>
                  <a:pt x="75603" y="313893"/>
                </a:lnTo>
                <a:lnTo>
                  <a:pt x="1824024" y="6946"/>
                </a:lnTo>
                <a:lnTo>
                  <a:pt x="1813458" y="247675"/>
                </a:lnTo>
                <a:lnTo>
                  <a:pt x="1778558" y="246138"/>
                </a:lnTo>
                <a:lnTo>
                  <a:pt x="1813280" y="323938"/>
                </a:lnTo>
                <a:lnTo>
                  <a:pt x="1848485" y="260642"/>
                </a:lnTo>
                <a:lnTo>
                  <a:pt x="1854695" y="249491"/>
                </a:lnTo>
                <a:lnTo>
                  <a:pt x="1819795" y="247954"/>
                </a:lnTo>
                <a:lnTo>
                  <a:pt x="1830374" y="6896"/>
                </a:lnTo>
                <a:lnTo>
                  <a:pt x="3557600" y="313740"/>
                </a:lnTo>
                <a:lnTo>
                  <a:pt x="3551491" y="348119"/>
                </a:lnTo>
                <a:lnTo>
                  <a:pt x="3633178" y="323938"/>
                </a:lnTo>
                <a:close/>
              </a:path>
            </a:pathLst>
          </a:custGeom>
          <a:solidFill>
            <a:srgbClr val="444949"/>
          </a:solidFill>
        </p:spPr>
        <p:txBody>
          <a:bodyPr wrap="square" lIns="0" tIns="0" rIns="0" bIns="0" rtlCol="0"/>
          <a:lstStyle/>
          <a:p>
            <a:endParaRPr sz="1400"/>
          </a:p>
        </p:txBody>
      </p:sp>
      <p:pic>
        <p:nvPicPr>
          <p:cNvPr id="57" name="object 29">
            <a:extLst>
              <a:ext uri="{FF2B5EF4-FFF2-40B4-BE49-F238E27FC236}">
                <a16:creationId xmlns:a16="http://schemas.microsoft.com/office/drawing/2014/main" id="{091A9983-E597-2A00-3370-77868F9EA4AA}"/>
              </a:ext>
            </a:extLst>
          </p:cNvPr>
          <p:cNvPicPr/>
          <p:nvPr/>
        </p:nvPicPr>
        <p:blipFill>
          <a:blip r:embed="rId4" cstate="print"/>
          <a:stretch>
            <a:fillRect/>
          </a:stretch>
        </p:blipFill>
        <p:spPr>
          <a:xfrm>
            <a:off x="7002666" y="5651534"/>
            <a:ext cx="76200" cy="240951"/>
          </a:xfrm>
          <a:prstGeom prst="rect">
            <a:avLst/>
          </a:prstGeom>
        </p:spPr>
      </p:pic>
      <p:pic>
        <p:nvPicPr>
          <p:cNvPr id="58" name="object 30">
            <a:extLst>
              <a:ext uri="{FF2B5EF4-FFF2-40B4-BE49-F238E27FC236}">
                <a16:creationId xmlns:a16="http://schemas.microsoft.com/office/drawing/2014/main" id="{2CDDEC5E-AB8C-5428-C780-A2E9A9CAA5FD}"/>
              </a:ext>
            </a:extLst>
          </p:cNvPr>
          <p:cNvPicPr/>
          <p:nvPr/>
        </p:nvPicPr>
        <p:blipFill>
          <a:blip r:embed="rId4" cstate="print"/>
          <a:stretch>
            <a:fillRect/>
          </a:stretch>
        </p:blipFill>
        <p:spPr>
          <a:xfrm>
            <a:off x="8839932" y="5651534"/>
            <a:ext cx="76200" cy="240951"/>
          </a:xfrm>
          <a:prstGeom prst="rect">
            <a:avLst/>
          </a:prstGeom>
        </p:spPr>
      </p:pic>
      <p:pic>
        <p:nvPicPr>
          <p:cNvPr id="59" name="object 31">
            <a:extLst>
              <a:ext uri="{FF2B5EF4-FFF2-40B4-BE49-F238E27FC236}">
                <a16:creationId xmlns:a16="http://schemas.microsoft.com/office/drawing/2014/main" id="{97D0711A-7766-B7C3-49BA-337CC635D5C6}"/>
              </a:ext>
            </a:extLst>
          </p:cNvPr>
          <p:cNvPicPr/>
          <p:nvPr/>
        </p:nvPicPr>
        <p:blipFill>
          <a:blip r:embed="rId4" cstate="print"/>
          <a:stretch>
            <a:fillRect/>
          </a:stretch>
        </p:blipFill>
        <p:spPr>
          <a:xfrm>
            <a:off x="10611878" y="5651534"/>
            <a:ext cx="76200" cy="240951"/>
          </a:xfrm>
          <a:prstGeom prst="rect">
            <a:avLst/>
          </a:prstGeom>
        </p:spPr>
      </p:pic>
      <p:sp>
        <p:nvSpPr>
          <p:cNvPr id="62" name="object 19">
            <a:extLst>
              <a:ext uri="{FF2B5EF4-FFF2-40B4-BE49-F238E27FC236}">
                <a16:creationId xmlns:a16="http://schemas.microsoft.com/office/drawing/2014/main" id="{4D0CF908-26D1-58E1-AD4C-625E848FF40B}"/>
              </a:ext>
            </a:extLst>
          </p:cNvPr>
          <p:cNvSpPr txBox="1"/>
          <p:nvPr/>
        </p:nvSpPr>
        <p:spPr>
          <a:xfrm>
            <a:off x="8124287" y="1358573"/>
            <a:ext cx="1507490" cy="296813"/>
          </a:xfrm>
          <a:prstGeom prst="rect">
            <a:avLst/>
          </a:prstGeom>
          <a:solidFill>
            <a:schemeClr val="accent1">
              <a:lumMod val="60000"/>
              <a:lumOff val="40000"/>
            </a:schemeClr>
          </a:solidFill>
          <a:ln w="12700">
            <a:solidFill>
              <a:srgbClr val="B56E01"/>
            </a:solidFill>
          </a:ln>
        </p:spPr>
        <p:txBody>
          <a:bodyPr vert="horz" wrap="square" lIns="0" tIns="46990" rIns="0" bIns="0" rtlCol="0">
            <a:spAutoFit/>
          </a:bodyPr>
          <a:lstStyle/>
          <a:p>
            <a:pPr marL="455295" marR="173990" indent="-274320">
              <a:lnSpc>
                <a:spcPts val="2090"/>
              </a:lnSpc>
              <a:spcBef>
                <a:spcPts val="370"/>
              </a:spcBef>
            </a:pPr>
            <a:r>
              <a:rPr lang="en-US" sz="1400" spc="5" dirty="0">
                <a:solidFill>
                  <a:srgbClr val="FFFFFF"/>
                </a:solidFill>
                <a:latin typeface="Calibri"/>
                <a:cs typeface="Calibri"/>
              </a:rPr>
              <a:t>    Developer</a:t>
            </a:r>
            <a:endParaRPr sz="1400" dirty="0">
              <a:latin typeface="Calibri"/>
              <a:cs typeface="Calibri"/>
            </a:endParaRPr>
          </a:p>
        </p:txBody>
      </p:sp>
    </p:spTree>
    <p:extLst>
      <p:ext uri="{BB962C8B-B14F-4D97-AF65-F5344CB8AC3E}">
        <p14:creationId xmlns:p14="http://schemas.microsoft.com/office/powerpoint/2010/main" val="385510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pPr algn="l"/>
            <a:r>
              <a:rPr lang="en-US" b="1" dirty="0"/>
              <a:t>What is the CICD stack using AWS?</a:t>
            </a:r>
            <a:endParaRPr lang="en-US" b="1" i="0" dirty="0">
              <a:solidFill>
                <a:srgbClr val="0A1120"/>
              </a:solidFill>
              <a:effectLst/>
            </a:endParaRPr>
          </a:p>
        </p:txBody>
      </p:sp>
      <p:grpSp>
        <p:nvGrpSpPr>
          <p:cNvPr id="2" name="object 5">
            <a:extLst>
              <a:ext uri="{FF2B5EF4-FFF2-40B4-BE49-F238E27FC236}">
                <a16:creationId xmlns:a16="http://schemas.microsoft.com/office/drawing/2014/main" id="{A664C798-5C89-1550-263C-ECA4D611162A}"/>
              </a:ext>
            </a:extLst>
          </p:cNvPr>
          <p:cNvGrpSpPr/>
          <p:nvPr/>
        </p:nvGrpSpPr>
        <p:grpSpPr>
          <a:xfrm>
            <a:off x="1695450" y="1440202"/>
            <a:ext cx="1672589" cy="683260"/>
            <a:chOff x="1695450" y="1440202"/>
            <a:chExt cx="1672589" cy="683260"/>
          </a:xfrm>
        </p:grpSpPr>
        <p:sp>
          <p:nvSpPr>
            <p:cNvPr id="3" name="object 6">
              <a:extLst>
                <a:ext uri="{FF2B5EF4-FFF2-40B4-BE49-F238E27FC236}">
                  <a16:creationId xmlns:a16="http://schemas.microsoft.com/office/drawing/2014/main" id="{4D614B34-FE9C-D671-61DE-0A74ED207C83}"/>
                </a:ext>
              </a:extLst>
            </p:cNvPr>
            <p:cNvSpPr/>
            <p:nvPr/>
          </p:nvSpPr>
          <p:spPr>
            <a:xfrm>
              <a:off x="1701800" y="1446552"/>
              <a:ext cx="1659889" cy="670560"/>
            </a:xfrm>
            <a:custGeom>
              <a:avLst/>
              <a:gdLst/>
              <a:ahLst/>
              <a:cxnLst/>
              <a:rect l="l" t="t" r="r" b="b"/>
              <a:pathLst>
                <a:path w="1659889" h="670560">
                  <a:moveTo>
                    <a:pt x="1324409" y="0"/>
                  </a:moveTo>
                  <a:lnTo>
                    <a:pt x="0" y="0"/>
                  </a:lnTo>
                  <a:lnTo>
                    <a:pt x="0" y="670115"/>
                  </a:lnTo>
                  <a:lnTo>
                    <a:pt x="1324409" y="670115"/>
                  </a:lnTo>
                  <a:lnTo>
                    <a:pt x="1659465" y="335059"/>
                  </a:lnTo>
                  <a:lnTo>
                    <a:pt x="1324409" y="0"/>
                  </a:lnTo>
                  <a:close/>
                </a:path>
              </a:pathLst>
            </a:custGeom>
            <a:solidFill>
              <a:srgbClr val="5091D0"/>
            </a:solidFill>
          </p:spPr>
          <p:txBody>
            <a:bodyPr wrap="square" lIns="0" tIns="0" rIns="0" bIns="0" rtlCol="0"/>
            <a:lstStyle/>
            <a:p>
              <a:endParaRPr/>
            </a:p>
          </p:txBody>
        </p:sp>
        <p:sp>
          <p:nvSpPr>
            <p:cNvPr id="5" name="object 7">
              <a:extLst>
                <a:ext uri="{FF2B5EF4-FFF2-40B4-BE49-F238E27FC236}">
                  <a16:creationId xmlns:a16="http://schemas.microsoft.com/office/drawing/2014/main" id="{789FE812-A5C8-8BFF-FA1E-E6AD7C92AB6C}"/>
                </a:ext>
              </a:extLst>
            </p:cNvPr>
            <p:cNvSpPr/>
            <p:nvPr/>
          </p:nvSpPr>
          <p:spPr>
            <a:xfrm>
              <a:off x="1701800" y="1446552"/>
              <a:ext cx="1659889" cy="670560"/>
            </a:xfrm>
            <a:custGeom>
              <a:avLst/>
              <a:gdLst/>
              <a:ahLst/>
              <a:cxnLst/>
              <a:rect l="l" t="t" r="r" b="b"/>
              <a:pathLst>
                <a:path w="1659889" h="670560">
                  <a:moveTo>
                    <a:pt x="0" y="0"/>
                  </a:moveTo>
                  <a:lnTo>
                    <a:pt x="1324410" y="0"/>
                  </a:lnTo>
                  <a:lnTo>
                    <a:pt x="1659466" y="335058"/>
                  </a:lnTo>
                  <a:lnTo>
                    <a:pt x="1324410" y="670115"/>
                  </a:lnTo>
                  <a:lnTo>
                    <a:pt x="0" y="670115"/>
                  </a:lnTo>
                  <a:lnTo>
                    <a:pt x="0" y="0"/>
                  </a:lnTo>
                  <a:close/>
                </a:path>
              </a:pathLst>
            </a:custGeom>
            <a:ln w="12700">
              <a:solidFill>
                <a:srgbClr val="386998"/>
              </a:solidFill>
            </a:ln>
          </p:spPr>
          <p:txBody>
            <a:bodyPr wrap="square" lIns="0" tIns="0" rIns="0" bIns="0" rtlCol="0"/>
            <a:lstStyle/>
            <a:p>
              <a:endParaRPr/>
            </a:p>
          </p:txBody>
        </p:sp>
      </p:grpSp>
      <p:sp>
        <p:nvSpPr>
          <p:cNvPr id="6" name="object 8">
            <a:extLst>
              <a:ext uri="{FF2B5EF4-FFF2-40B4-BE49-F238E27FC236}">
                <a16:creationId xmlns:a16="http://schemas.microsoft.com/office/drawing/2014/main" id="{5DDF7442-59DE-352A-EC95-32939CD720CA}"/>
              </a:ext>
            </a:extLst>
          </p:cNvPr>
          <p:cNvSpPr txBox="1"/>
          <p:nvPr/>
        </p:nvSpPr>
        <p:spPr>
          <a:xfrm>
            <a:off x="2196150" y="1617979"/>
            <a:ext cx="5029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Code</a:t>
            </a:r>
            <a:endParaRPr sz="1800">
              <a:latin typeface="Calibri"/>
              <a:cs typeface="Calibri"/>
            </a:endParaRPr>
          </a:p>
        </p:txBody>
      </p:sp>
      <p:grpSp>
        <p:nvGrpSpPr>
          <p:cNvPr id="7" name="object 9">
            <a:extLst>
              <a:ext uri="{FF2B5EF4-FFF2-40B4-BE49-F238E27FC236}">
                <a16:creationId xmlns:a16="http://schemas.microsoft.com/office/drawing/2014/main" id="{82C8AA54-2DB8-F4C8-82E8-D544EFC795F9}"/>
              </a:ext>
            </a:extLst>
          </p:cNvPr>
          <p:cNvGrpSpPr/>
          <p:nvPr/>
        </p:nvGrpSpPr>
        <p:grpSpPr>
          <a:xfrm>
            <a:off x="3524250" y="1440201"/>
            <a:ext cx="1672589" cy="683260"/>
            <a:chOff x="3524250" y="1440201"/>
            <a:chExt cx="1672589" cy="683260"/>
          </a:xfrm>
        </p:grpSpPr>
        <p:sp>
          <p:nvSpPr>
            <p:cNvPr id="8" name="object 10">
              <a:extLst>
                <a:ext uri="{FF2B5EF4-FFF2-40B4-BE49-F238E27FC236}">
                  <a16:creationId xmlns:a16="http://schemas.microsoft.com/office/drawing/2014/main" id="{57973617-4501-51FF-12AE-1B1351FF7421}"/>
                </a:ext>
              </a:extLst>
            </p:cNvPr>
            <p:cNvSpPr/>
            <p:nvPr/>
          </p:nvSpPr>
          <p:spPr>
            <a:xfrm>
              <a:off x="3530600" y="1446551"/>
              <a:ext cx="1659889" cy="670560"/>
            </a:xfrm>
            <a:custGeom>
              <a:avLst/>
              <a:gdLst/>
              <a:ahLst/>
              <a:cxnLst/>
              <a:rect l="l" t="t" r="r" b="b"/>
              <a:pathLst>
                <a:path w="1659889" h="670560">
                  <a:moveTo>
                    <a:pt x="1324409" y="0"/>
                  </a:moveTo>
                  <a:lnTo>
                    <a:pt x="0" y="0"/>
                  </a:lnTo>
                  <a:lnTo>
                    <a:pt x="0" y="670115"/>
                  </a:lnTo>
                  <a:lnTo>
                    <a:pt x="1324409" y="670115"/>
                  </a:lnTo>
                  <a:lnTo>
                    <a:pt x="1659465" y="335059"/>
                  </a:lnTo>
                  <a:lnTo>
                    <a:pt x="1324409" y="0"/>
                  </a:lnTo>
                  <a:close/>
                </a:path>
              </a:pathLst>
            </a:custGeom>
            <a:solidFill>
              <a:srgbClr val="5091D0"/>
            </a:solidFill>
          </p:spPr>
          <p:txBody>
            <a:bodyPr wrap="square" lIns="0" tIns="0" rIns="0" bIns="0" rtlCol="0"/>
            <a:lstStyle/>
            <a:p>
              <a:endParaRPr/>
            </a:p>
          </p:txBody>
        </p:sp>
        <p:sp>
          <p:nvSpPr>
            <p:cNvPr id="9" name="object 11">
              <a:extLst>
                <a:ext uri="{FF2B5EF4-FFF2-40B4-BE49-F238E27FC236}">
                  <a16:creationId xmlns:a16="http://schemas.microsoft.com/office/drawing/2014/main" id="{70E6CE1E-7241-7A84-0CCA-A5ADD585D311}"/>
                </a:ext>
              </a:extLst>
            </p:cNvPr>
            <p:cNvSpPr/>
            <p:nvPr/>
          </p:nvSpPr>
          <p:spPr>
            <a:xfrm>
              <a:off x="3530600" y="1446551"/>
              <a:ext cx="1659889" cy="670560"/>
            </a:xfrm>
            <a:custGeom>
              <a:avLst/>
              <a:gdLst/>
              <a:ahLst/>
              <a:cxnLst/>
              <a:rect l="l" t="t" r="r" b="b"/>
              <a:pathLst>
                <a:path w="1659889" h="670560">
                  <a:moveTo>
                    <a:pt x="0" y="0"/>
                  </a:moveTo>
                  <a:lnTo>
                    <a:pt x="1324410" y="0"/>
                  </a:lnTo>
                  <a:lnTo>
                    <a:pt x="1659466" y="335058"/>
                  </a:lnTo>
                  <a:lnTo>
                    <a:pt x="1324410" y="670115"/>
                  </a:lnTo>
                  <a:lnTo>
                    <a:pt x="0" y="670115"/>
                  </a:lnTo>
                  <a:lnTo>
                    <a:pt x="0" y="0"/>
                  </a:lnTo>
                  <a:close/>
                </a:path>
              </a:pathLst>
            </a:custGeom>
            <a:ln w="12700">
              <a:solidFill>
                <a:srgbClr val="386998"/>
              </a:solidFill>
            </a:ln>
          </p:spPr>
          <p:txBody>
            <a:bodyPr wrap="square" lIns="0" tIns="0" rIns="0" bIns="0" rtlCol="0"/>
            <a:lstStyle/>
            <a:p>
              <a:endParaRPr/>
            </a:p>
          </p:txBody>
        </p:sp>
      </p:grpSp>
      <p:sp>
        <p:nvSpPr>
          <p:cNvPr id="10" name="object 12">
            <a:extLst>
              <a:ext uri="{FF2B5EF4-FFF2-40B4-BE49-F238E27FC236}">
                <a16:creationId xmlns:a16="http://schemas.microsoft.com/office/drawing/2014/main" id="{0FC06DB5-1F0A-498E-0EF8-33C2CFC0B5B1}"/>
              </a:ext>
            </a:extLst>
          </p:cNvPr>
          <p:cNvSpPr txBox="1"/>
          <p:nvPr/>
        </p:nvSpPr>
        <p:spPr>
          <a:xfrm>
            <a:off x="4028918" y="1617979"/>
            <a:ext cx="4953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B</a:t>
            </a:r>
            <a:r>
              <a:rPr sz="1800" spc="5" dirty="0">
                <a:solidFill>
                  <a:srgbClr val="FFFFFF"/>
                </a:solidFill>
                <a:latin typeface="Calibri"/>
                <a:cs typeface="Calibri"/>
              </a:rPr>
              <a:t>u</a:t>
            </a:r>
            <a:r>
              <a:rPr sz="1800" dirty="0">
                <a:solidFill>
                  <a:srgbClr val="FFFFFF"/>
                </a:solidFill>
                <a:latin typeface="Calibri"/>
                <a:cs typeface="Calibri"/>
              </a:rPr>
              <a:t>ild</a:t>
            </a:r>
            <a:endParaRPr sz="1800">
              <a:latin typeface="Calibri"/>
              <a:cs typeface="Calibri"/>
            </a:endParaRPr>
          </a:p>
        </p:txBody>
      </p:sp>
      <p:grpSp>
        <p:nvGrpSpPr>
          <p:cNvPr id="11" name="object 13">
            <a:extLst>
              <a:ext uri="{FF2B5EF4-FFF2-40B4-BE49-F238E27FC236}">
                <a16:creationId xmlns:a16="http://schemas.microsoft.com/office/drawing/2014/main" id="{1025DC86-A12E-CFC1-3058-8BE1AE63B563}"/>
              </a:ext>
            </a:extLst>
          </p:cNvPr>
          <p:cNvGrpSpPr/>
          <p:nvPr/>
        </p:nvGrpSpPr>
        <p:grpSpPr>
          <a:xfrm>
            <a:off x="5353050" y="1440201"/>
            <a:ext cx="1672589" cy="683260"/>
            <a:chOff x="5353050" y="1440201"/>
            <a:chExt cx="1672589" cy="683260"/>
          </a:xfrm>
        </p:grpSpPr>
        <p:sp>
          <p:nvSpPr>
            <p:cNvPr id="12" name="object 14">
              <a:extLst>
                <a:ext uri="{FF2B5EF4-FFF2-40B4-BE49-F238E27FC236}">
                  <a16:creationId xmlns:a16="http://schemas.microsoft.com/office/drawing/2014/main" id="{992CC923-62C0-40CB-6618-4192CA069A2B}"/>
                </a:ext>
              </a:extLst>
            </p:cNvPr>
            <p:cNvSpPr/>
            <p:nvPr/>
          </p:nvSpPr>
          <p:spPr>
            <a:xfrm>
              <a:off x="5359400" y="1446551"/>
              <a:ext cx="1659889" cy="670560"/>
            </a:xfrm>
            <a:custGeom>
              <a:avLst/>
              <a:gdLst/>
              <a:ahLst/>
              <a:cxnLst/>
              <a:rect l="l" t="t" r="r" b="b"/>
              <a:pathLst>
                <a:path w="1659890" h="670560">
                  <a:moveTo>
                    <a:pt x="1324409" y="0"/>
                  </a:moveTo>
                  <a:lnTo>
                    <a:pt x="0" y="0"/>
                  </a:lnTo>
                  <a:lnTo>
                    <a:pt x="0" y="670115"/>
                  </a:lnTo>
                  <a:lnTo>
                    <a:pt x="1324409" y="670115"/>
                  </a:lnTo>
                  <a:lnTo>
                    <a:pt x="1659465" y="335059"/>
                  </a:lnTo>
                  <a:lnTo>
                    <a:pt x="1324409" y="0"/>
                  </a:lnTo>
                  <a:close/>
                </a:path>
              </a:pathLst>
            </a:custGeom>
            <a:solidFill>
              <a:srgbClr val="5091D0"/>
            </a:solidFill>
          </p:spPr>
          <p:txBody>
            <a:bodyPr wrap="square" lIns="0" tIns="0" rIns="0" bIns="0" rtlCol="0"/>
            <a:lstStyle/>
            <a:p>
              <a:endParaRPr/>
            </a:p>
          </p:txBody>
        </p:sp>
        <p:sp>
          <p:nvSpPr>
            <p:cNvPr id="13" name="object 15">
              <a:extLst>
                <a:ext uri="{FF2B5EF4-FFF2-40B4-BE49-F238E27FC236}">
                  <a16:creationId xmlns:a16="http://schemas.microsoft.com/office/drawing/2014/main" id="{563D4E78-09AC-D241-6AB9-ADF4A1A5DABF}"/>
                </a:ext>
              </a:extLst>
            </p:cNvPr>
            <p:cNvSpPr/>
            <p:nvPr/>
          </p:nvSpPr>
          <p:spPr>
            <a:xfrm>
              <a:off x="5359400" y="1446551"/>
              <a:ext cx="1659889" cy="670560"/>
            </a:xfrm>
            <a:custGeom>
              <a:avLst/>
              <a:gdLst/>
              <a:ahLst/>
              <a:cxnLst/>
              <a:rect l="l" t="t" r="r" b="b"/>
              <a:pathLst>
                <a:path w="1659890" h="670560">
                  <a:moveTo>
                    <a:pt x="0" y="0"/>
                  </a:moveTo>
                  <a:lnTo>
                    <a:pt x="1324410" y="0"/>
                  </a:lnTo>
                  <a:lnTo>
                    <a:pt x="1659466" y="335058"/>
                  </a:lnTo>
                  <a:lnTo>
                    <a:pt x="1324410" y="670115"/>
                  </a:lnTo>
                  <a:lnTo>
                    <a:pt x="0" y="670115"/>
                  </a:lnTo>
                  <a:lnTo>
                    <a:pt x="0" y="0"/>
                  </a:lnTo>
                  <a:close/>
                </a:path>
              </a:pathLst>
            </a:custGeom>
            <a:ln w="12700">
              <a:solidFill>
                <a:srgbClr val="386998"/>
              </a:solidFill>
            </a:ln>
          </p:spPr>
          <p:txBody>
            <a:bodyPr wrap="square" lIns="0" tIns="0" rIns="0" bIns="0" rtlCol="0"/>
            <a:lstStyle/>
            <a:p>
              <a:endParaRPr/>
            </a:p>
          </p:txBody>
        </p:sp>
      </p:grpSp>
      <p:sp>
        <p:nvSpPr>
          <p:cNvPr id="14" name="object 16">
            <a:extLst>
              <a:ext uri="{FF2B5EF4-FFF2-40B4-BE49-F238E27FC236}">
                <a16:creationId xmlns:a16="http://schemas.microsoft.com/office/drawing/2014/main" id="{06B7D956-EBD9-FB0D-4D20-DE7E6701DE3D}"/>
              </a:ext>
            </a:extLst>
          </p:cNvPr>
          <p:cNvSpPr txBox="1"/>
          <p:nvPr/>
        </p:nvSpPr>
        <p:spPr>
          <a:xfrm>
            <a:off x="5908835" y="1617979"/>
            <a:ext cx="393700" cy="299720"/>
          </a:xfrm>
          <a:prstGeom prst="rect">
            <a:avLst/>
          </a:prstGeom>
        </p:spPr>
        <p:txBody>
          <a:bodyPr vert="horz" wrap="square" lIns="0" tIns="12700" rIns="0" bIns="0" rtlCol="0">
            <a:spAutoFit/>
          </a:bodyPr>
          <a:lstStyle/>
          <a:p>
            <a:pPr marL="12700">
              <a:lnSpc>
                <a:spcPct val="100000"/>
              </a:lnSpc>
              <a:spcBef>
                <a:spcPts val="100"/>
              </a:spcBef>
            </a:pPr>
            <a:r>
              <a:rPr sz="1800" spc="-165" dirty="0">
                <a:solidFill>
                  <a:srgbClr val="FFFFFF"/>
                </a:solidFill>
                <a:latin typeface="Calibri"/>
                <a:cs typeface="Calibri"/>
              </a:rPr>
              <a:t>T</a:t>
            </a:r>
            <a:r>
              <a:rPr sz="1800" dirty="0">
                <a:solidFill>
                  <a:srgbClr val="FFFFFF"/>
                </a:solidFill>
                <a:latin typeface="Calibri"/>
                <a:cs typeface="Calibri"/>
              </a:rPr>
              <a:t>e</a:t>
            </a:r>
            <a:r>
              <a:rPr sz="1800" spc="-25" dirty="0">
                <a:solidFill>
                  <a:srgbClr val="FFFFFF"/>
                </a:solidFill>
                <a:latin typeface="Calibri"/>
                <a:cs typeface="Calibri"/>
              </a:rPr>
              <a:t>s</a:t>
            </a:r>
            <a:r>
              <a:rPr sz="1800" dirty="0">
                <a:solidFill>
                  <a:srgbClr val="FFFFFF"/>
                </a:solidFill>
                <a:latin typeface="Calibri"/>
                <a:cs typeface="Calibri"/>
              </a:rPr>
              <a:t>t</a:t>
            </a:r>
            <a:endParaRPr sz="1800">
              <a:latin typeface="Calibri"/>
              <a:cs typeface="Calibri"/>
            </a:endParaRPr>
          </a:p>
        </p:txBody>
      </p:sp>
      <p:grpSp>
        <p:nvGrpSpPr>
          <p:cNvPr id="15" name="object 17">
            <a:extLst>
              <a:ext uri="{FF2B5EF4-FFF2-40B4-BE49-F238E27FC236}">
                <a16:creationId xmlns:a16="http://schemas.microsoft.com/office/drawing/2014/main" id="{212B0A0B-6C1C-4080-E0BD-504C88223CEF}"/>
              </a:ext>
            </a:extLst>
          </p:cNvPr>
          <p:cNvGrpSpPr/>
          <p:nvPr/>
        </p:nvGrpSpPr>
        <p:grpSpPr>
          <a:xfrm>
            <a:off x="7181850" y="1454204"/>
            <a:ext cx="1672589" cy="683260"/>
            <a:chOff x="7181850" y="1454204"/>
            <a:chExt cx="1672589" cy="683260"/>
          </a:xfrm>
        </p:grpSpPr>
        <p:sp>
          <p:nvSpPr>
            <p:cNvPr id="17" name="object 18">
              <a:extLst>
                <a:ext uri="{FF2B5EF4-FFF2-40B4-BE49-F238E27FC236}">
                  <a16:creationId xmlns:a16="http://schemas.microsoft.com/office/drawing/2014/main" id="{67DA71DE-652C-5EFE-DCF3-FECE6C4D0A1F}"/>
                </a:ext>
              </a:extLst>
            </p:cNvPr>
            <p:cNvSpPr/>
            <p:nvPr/>
          </p:nvSpPr>
          <p:spPr>
            <a:xfrm>
              <a:off x="7188200" y="1460554"/>
              <a:ext cx="1659889" cy="670560"/>
            </a:xfrm>
            <a:custGeom>
              <a:avLst/>
              <a:gdLst/>
              <a:ahLst/>
              <a:cxnLst/>
              <a:rect l="l" t="t" r="r" b="b"/>
              <a:pathLst>
                <a:path w="1659890" h="670560">
                  <a:moveTo>
                    <a:pt x="1324409" y="0"/>
                  </a:moveTo>
                  <a:lnTo>
                    <a:pt x="0" y="0"/>
                  </a:lnTo>
                  <a:lnTo>
                    <a:pt x="0" y="670114"/>
                  </a:lnTo>
                  <a:lnTo>
                    <a:pt x="1324409" y="670114"/>
                  </a:lnTo>
                  <a:lnTo>
                    <a:pt x="1659465" y="335057"/>
                  </a:lnTo>
                  <a:lnTo>
                    <a:pt x="1324409" y="0"/>
                  </a:lnTo>
                  <a:close/>
                </a:path>
              </a:pathLst>
            </a:custGeom>
            <a:solidFill>
              <a:srgbClr val="5091D0"/>
            </a:solidFill>
          </p:spPr>
          <p:txBody>
            <a:bodyPr wrap="square" lIns="0" tIns="0" rIns="0" bIns="0" rtlCol="0"/>
            <a:lstStyle/>
            <a:p>
              <a:endParaRPr/>
            </a:p>
          </p:txBody>
        </p:sp>
        <p:sp>
          <p:nvSpPr>
            <p:cNvPr id="18" name="object 19">
              <a:extLst>
                <a:ext uri="{FF2B5EF4-FFF2-40B4-BE49-F238E27FC236}">
                  <a16:creationId xmlns:a16="http://schemas.microsoft.com/office/drawing/2014/main" id="{7CF66AF6-90EF-E3B4-43F9-F62DC44917CD}"/>
                </a:ext>
              </a:extLst>
            </p:cNvPr>
            <p:cNvSpPr/>
            <p:nvPr/>
          </p:nvSpPr>
          <p:spPr>
            <a:xfrm>
              <a:off x="7188200" y="1460554"/>
              <a:ext cx="1659889" cy="670560"/>
            </a:xfrm>
            <a:custGeom>
              <a:avLst/>
              <a:gdLst/>
              <a:ahLst/>
              <a:cxnLst/>
              <a:rect l="l" t="t" r="r" b="b"/>
              <a:pathLst>
                <a:path w="1659890" h="670560">
                  <a:moveTo>
                    <a:pt x="0" y="0"/>
                  </a:moveTo>
                  <a:lnTo>
                    <a:pt x="1324410" y="0"/>
                  </a:lnTo>
                  <a:lnTo>
                    <a:pt x="1659466" y="335058"/>
                  </a:lnTo>
                  <a:lnTo>
                    <a:pt x="1324410" y="670115"/>
                  </a:lnTo>
                  <a:lnTo>
                    <a:pt x="0" y="670115"/>
                  </a:lnTo>
                  <a:lnTo>
                    <a:pt x="0" y="0"/>
                  </a:lnTo>
                  <a:close/>
                </a:path>
              </a:pathLst>
            </a:custGeom>
            <a:ln w="12700">
              <a:solidFill>
                <a:srgbClr val="386998"/>
              </a:solidFill>
            </a:ln>
          </p:spPr>
          <p:txBody>
            <a:bodyPr wrap="square" lIns="0" tIns="0" rIns="0" bIns="0" rtlCol="0"/>
            <a:lstStyle/>
            <a:p>
              <a:endParaRPr/>
            </a:p>
          </p:txBody>
        </p:sp>
      </p:grpSp>
      <p:sp>
        <p:nvSpPr>
          <p:cNvPr id="19" name="object 20">
            <a:extLst>
              <a:ext uri="{FF2B5EF4-FFF2-40B4-BE49-F238E27FC236}">
                <a16:creationId xmlns:a16="http://schemas.microsoft.com/office/drawing/2014/main" id="{02D9EFA6-C5DE-3C94-2635-849E3D95D4A8}"/>
              </a:ext>
            </a:extLst>
          </p:cNvPr>
          <p:cNvSpPr txBox="1"/>
          <p:nvPr/>
        </p:nvSpPr>
        <p:spPr>
          <a:xfrm>
            <a:off x="7595839" y="1633220"/>
            <a:ext cx="6769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D</a:t>
            </a:r>
            <a:r>
              <a:rPr sz="1800" dirty="0">
                <a:solidFill>
                  <a:srgbClr val="FFFFFF"/>
                </a:solidFill>
                <a:latin typeface="Calibri"/>
                <a:cs typeface="Calibri"/>
              </a:rPr>
              <a:t>ep</a:t>
            </a:r>
            <a:r>
              <a:rPr sz="1800" spc="-5" dirty="0">
                <a:solidFill>
                  <a:srgbClr val="FFFFFF"/>
                </a:solidFill>
                <a:latin typeface="Calibri"/>
                <a:cs typeface="Calibri"/>
              </a:rPr>
              <a:t>l</a:t>
            </a:r>
            <a:r>
              <a:rPr sz="1800" spc="-10" dirty="0">
                <a:solidFill>
                  <a:srgbClr val="FFFFFF"/>
                </a:solidFill>
                <a:latin typeface="Calibri"/>
                <a:cs typeface="Calibri"/>
              </a:rPr>
              <a:t>o</a:t>
            </a:r>
            <a:r>
              <a:rPr sz="1800" dirty="0">
                <a:solidFill>
                  <a:srgbClr val="FFFFFF"/>
                </a:solidFill>
                <a:latin typeface="Calibri"/>
                <a:cs typeface="Calibri"/>
              </a:rPr>
              <a:t>y</a:t>
            </a:r>
            <a:endParaRPr sz="1800">
              <a:latin typeface="Calibri"/>
              <a:cs typeface="Calibri"/>
            </a:endParaRPr>
          </a:p>
        </p:txBody>
      </p:sp>
      <p:grpSp>
        <p:nvGrpSpPr>
          <p:cNvPr id="20" name="object 21">
            <a:extLst>
              <a:ext uri="{FF2B5EF4-FFF2-40B4-BE49-F238E27FC236}">
                <a16:creationId xmlns:a16="http://schemas.microsoft.com/office/drawing/2014/main" id="{E661A23B-9B79-BA2D-B067-BFA4ED2A418A}"/>
              </a:ext>
            </a:extLst>
          </p:cNvPr>
          <p:cNvGrpSpPr/>
          <p:nvPr/>
        </p:nvGrpSpPr>
        <p:grpSpPr>
          <a:xfrm>
            <a:off x="9010650" y="1454204"/>
            <a:ext cx="1672589" cy="683260"/>
            <a:chOff x="9010650" y="1454204"/>
            <a:chExt cx="1672589" cy="683260"/>
          </a:xfrm>
        </p:grpSpPr>
        <p:sp>
          <p:nvSpPr>
            <p:cNvPr id="21" name="object 22">
              <a:extLst>
                <a:ext uri="{FF2B5EF4-FFF2-40B4-BE49-F238E27FC236}">
                  <a16:creationId xmlns:a16="http://schemas.microsoft.com/office/drawing/2014/main" id="{964FE00C-EE74-0D7F-D744-5537A6F7ED69}"/>
                </a:ext>
              </a:extLst>
            </p:cNvPr>
            <p:cNvSpPr/>
            <p:nvPr/>
          </p:nvSpPr>
          <p:spPr>
            <a:xfrm>
              <a:off x="9017000" y="1460554"/>
              <a:ext cx="1659889" cy="670560"/>
            </a:xfrm>
            <a:custGeom>
              <a:avLst/>
              <a:gdLst/>
              <a:ahLst/>
              <a:cxnLst/>
              <a:rect l="l" t="t" r="r" b="b"/>
              <a:pathLst>
                <a:path w="1659890" h="670560">
                  <a:moveTo>
                    <a:pt x="1324409" y="0"/>
                  </a:moveTo>
                  <a:lnTo>
                    <a:pt x="0" y="0"/>
                  </a:lnTo>
                  <a:lnTo>
                    <a:pt x="0" y="670114"/>
                  </a:lnTo>
                  <a:lnTo>
                    <a:pt x="1324409" y="670114"/>
                  </a:lnTo>
                  <a:lnTo>
                    <a:pt x="1659465" y="335057"/>
                  </a:lnTo>
                  <a:lnTo>
                    <a:pt x="1324409" y="0"/>
                  </a:lnTo>
                  <a:close/>
                </a:path>
              </a:pathLst>
            </a:custGeom>
            <a:solidFill>
              <a:srgbClr val="5091D0"/>
            </a:solidFill>
          </p:spPr>
          <p:txBody>
            <a:bodyPr wrap="square" lIns="0" tIns="0" rIns="0" bIns="0" rtlCol="0"/>
            <a:lstStyle/>
            <a:p>
              <a:endParaRPr/>
            </a:p>
          </p:txBody>
        </p:sp>
        <p:sp>
          <p:nvSpPr>
            <p:cNvPr id="22" name="object 23">
              <a:extLst>
                <a:ext uri="{FF2B5EF4-FFF2-40B4-BE49-F238E27FC236}">
                  <a16:creationId xmlns:a16="http://schemas.microsoft.com/office/drawing/2014/main" id="{61163606-5D82-E252-4C92-5FA28B093A5F}"/>
                </a:ext>
              </a:extLst>
            </p:cNvPr>
            <p:cNvSpPr/>
            <p:nvPr/>
          </p:nvSpPr>
          <p:spPr>
            <a:xfrm>
              <a:off x="9017000" y="1460554"/>
              <a:ext cx="1659889" cy="670560"/>
            </a:xfrm>
            <a:custGeom>
              <a:avLst/>
              <a:gdLst/>
              <a:ahLst/>
              <a:cxnLst/>
              <a:rect l="l" t="t" r="r" b="b"/>
              <a:pathLst>
                <a:path w="1659890" h="670560">
                  <a:moveTo>
                    <a:pt x="0" y="0"/>
                  </a:moveTo>
                  <a:lnTo>
                    <a:pt x="1324410" y="0"/>
                  </a:lnTo>
                  <a:lnTo>
                    <a:pt x="1659466" y="335058"/>
                  </a:lnTo>
                  <a:lnTo>
                    <a:pt x="1324410" y="670115"/>
                  </a:lnTo>
                  <a:lnTo>
                    <a:pt x="0" y="670115"/>
                  </a:lnTo>
                  <a:lnTo>
                    <a:pt x="0" y="0"/>
                  </a:lnTo>
                  <a:close/>
                </a:path>
              </a:pathLst>
            </a:custGeom>
            <a:ln w="12700">
              <a:solidFill>
                <a:srgbClr val="386998"/>
              </a:solidFill>
            </a:ln>
          </p:spPr>
          <p:txBody>
            <a:bodyPr wrap="square" lIns="0" tIns="0" rIns="0" bIns="0" rtlCol="0"/>
            <a:lstStyle/>
            <a:p>
              <a:endParaRPr/>
            </a:p>
          </p:txBody>
        </p:sp>
      </p:grpSp>
      <p:sp>
        <p:nvSpPr>
          <p:cNvPr id="23" name="object 24">
            <a:extLst>
              <a:ext uri="{FF2B5EF4-FFF2-40B4-BE49-F238E27FC236}">
                <a16:creationId xmlns:a16="http://schemas.microsoft.com/office/drawing/2014/main" id="{8DEB778B-59D1-914F-F52F-7A36EEE954D3}"/>
              </a:ext>
            </a:extLst>
          </p:cNvPr>
          <p:cNvSpPr txBox="1"/>
          <p:nvPr/>
        </p:nvSpPr>
        <p:spPr>
          <a:xfrm>
            <a:off x="9324785" y="1633220"/>
            <a:ext cx="8763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Provision</a:t>
            </a:r>
            <a:endParaRPr sz="1800">
              <a:latin typeface="Calibri"/>
              <a:cs typeface="Calibri"/>
            </a:endParaRPr>
          </a:p>
        </p:txBody>
      </p:sp>
      <p:sp>
        <p:nvSpPr>
          <p:cNvPr id="24" name="object 25">
            <a:extLst>
              <a:ext uri="{FF2B5EF4-FFF2-40B4-BE49-F238E27FC236}">
                <a16:creationId xmlns:a16="http://schemas.microsoft.com/office/drawing/2014/main" id="{68E4B5C8-F5D2-F197-188D-D86F70F0FF23}"/>
              </a:ext>
            </a:extLst>
          </p:cNvPr>
          <p:cNvSpPr/>
          <p:nvPr/>
        </p:nvSpPr>
        <p:spPr>
          <a:xfrm>
            <a:off x="1701800" y="2590801"/>
            <a:ext cx="1659889" cy="1236345"/>
          </a:xfrm>
          <a:custGeom>
            <a:avLst/>
            <a:gdLst/>
            <a:ahLst/>
            <a:cxnLst/>
            <a:rect l="l" t="t" r="r" b="b"/>
            <a:pathLst>
              <a:path w="1659889" h="1236345">
                <a:moveTo>
                  <a:pt x="0" y="0"/>
                </a:moveTo>
                <a:lnTo>
                  <a:pt x="1659466" y="0"/>
                </a:lnTo>
                <a:lnTo>
                  <a:pt x="1659466" y="1236133"/>
                </a:lnTo>
                <a:lnTo>
                  <a:pt x="0" y="1236133"/>
                </a:lnTo>
                <a:lnTo>
                  <a:pt x="0" y="0"/>
                </a:lnTo>
                <a:close/>
              </a:path>
            </a:pathLst>
          </a:custGeom>
          <a:ln w="12700">
            <a:solidFill>
              <a:srgbClr val="B56E01"/>
            </a:solidFill>
          </a:ln>
        </p:spPr>
        <p:txBody>
          <a:bodyPr wrap="square" lIns="0" tIns="0" rIns="0" bIns="0" rtlCol="0"/>
          <a:lstStyle/>
          <a:p>
            <a:endParaRPr/>
          </a:p>
        </p:txBody>
      </p:sp>
      <p:sp>
        <p:nvSpPr>
          <p:cNvPr id="25" name="object 26">
            <a:extLst>
              <a:ext uri="{FF2B5EF4-FFF2-40B4-BE49-F238E27FC236}">
                <a16:creationId xmlns:a16="http://schemas.microsoft.com/office/drawing/2014/main" id="{E367AD2D-FF52-1410-24B1-1DDCC577E389}"/>
              </a:ext>
            </a:extLst>
          </p:cNvPr>
          <p:cNvSpPr txBox="1"/>
          <p:nvPr/>
        </p:nvSpPr>
        <p:spPr>
          <a:xfrm>
            <a:off x="1708150" y="2597151"/>
            <a:ext cx="1647189" cy="1223645"/>
          </a:xfrm>
          <a:prstGeom prst="rect">
            <a:avLst/>
          </a:prstGeom>
          <a:solidFill>
            <a:srgbClr val="F69802"/>
          </a:solidFill>
        </p:spPr>
        <p:txBody>
          <a:bodyPr vert="horz" wrap="square" lIns="0" tIns="4445" rIns="0" bIns="0" rtlCol="0">
            <a:spAutoFit/>
          </a:bodyPr>
          <a:lstStyle/>
          <a:p>
            <a:pPr>
              <a:lnSpc>
                <a:spcPct val="100000"/>
              </a:lnSpc>
              <a:spcBef>
                <a:spcPts val="35"/>
              </a:spcBef>
            </a:pPr>
            <a:endParaRPr sz="2200">
              <a:latin typeface="Times New Roman"/>
              <a:cs typeface="Times New Roman"/>
            </a:endParaRPr>
          </a:p>
          <a:p>
            <a:pPr algn="ctr">
              <a:lnSpc>
                <a:spcPts val="2125"/>
              </a:lnSpc>
            </a:pPr>
            <a:r>
              <a:rPr sz="1800" spc="-30" dirty="0">
                <a:solidFill>
                  <a:srgbClr val="FFFFFF"/>
                </a:solidFill>
                <a:latin typeface="Calibri"/>
                <a:cs typeface="Calibri"/>
              </a:rPr>
              <a:t>AWS</a:t>
            </a:r>
            <a:endParaRPr sz="1800">
              <a:latin typeface="Calibri"/>
              <a:cs typeface="Calibri"/>
            </a:endParaRPr>
          </a:p>
          <a:p>
            <a:pPr algn="ctr">
              <a:lnSpc>
                <a:spcPts val="2125"/>
              </a:lnSpc>
            </a:pPr>
            <a:r>
              <a:rPr sz="1800" spc="-5" dirty="0">
                <a:solidFill>
                  <a:srgbClr val="FFFFFF"/>
                </a:solidFill>
                <a:latin typeface="Calibri"/>
                <a:cs typeface="Calibri"/>
              </a:rPr>
              <a:t>CodeCommit</a:t>
            </a:r>
            <a:endParaRPr sz="1800">
              <a:latin typeface="Calibri"/>
              <a:cs typeface="Calibri"/>
            </a:endParaRPr>
          </a:p>
        </p:txBody>
      </p:sp>
      <p:sp>
        <p:nvSpPr>
          <p:cNvPr id="26" name="object 27">
            <a:extLst>
              <a:ext uri="{FF2B5EF4-FFF2-40B4-BE49-F238E27FC236}">
                <a16:creationId xmlns:a16="http://schemas.microsoft.com/office/drawing/2014/main" id="{336BB031-B8ED-447C-2F19-B341AAA1BD8A}"/>
              </a:ext>
            </a:extLst>
          </p:cNvPr>
          <p:cNvSpPr txBox="1"/>
          <p:nvPr/>
        </p:nvSpPr>
        <p:spPr>
          <a:xfrm>
            <a:off x="1701800" y="3826933"/>
            <a:ext cx="1659889" cy="1236345"/>
          </a:xfrm>
          <a:prstGeom prst="rect">
            <a:avLst/>
          </a:prstGeom>
          <a:solidFill>
            <a:srgbClr val="A5A5A5"/>
          </a:solidFill>
          <a:ln w="12700">
            <a:solidFill>
              <a:srgbClr val="787878"/>
            </a:solidFill>
          </a:ln>
        </p:spPr>
        <p:txBody>
          <a:bodyPr vert="horz" wrap="square" lIns="0" tIns="207645" rIns="0" bIns="0" rtlCol="0">
            <a:spAutoFit/>
          </a:bodyPr>
          <a:lstStyle/>
          <a:p>
            <a:pPr marL="294640" marR="287020" indent="205740">
              <a:lnSpc>
                <a:spcPts val="2110"/>
              </a:lnSpc>
              <a:spcBef>
                <a:spcPts val="1635"/>
              </a:spcBef>
            </a:pPr>
            <a:r>
              <a:rPr sz="1800" spc="-5" dirty="0">
                <a:solidFill>
                  <a:srgbClr val="FFFFFF"/>
                </a:solidFill>
                <a:latin typeface="Calibri"/>
                <a:cs typeface="Calibri"/>
              </a:rPr>
              <a:t>GitHub </a:t>
            </a:r>
            <a:r>
              <a:rPr sz="1800" dirty="0">
                <a:solidFill>
                  <a:srgbClr val="FFFFFF"/>
                </a:solidFill>
                <a:latin typeface="Calibri"/>
                <a:cs typeface="Calibri"/>
              </a:rPr>
              <a:t> </a:t>
            </a:r>
            <a:r>
              <a:rPr sz="1800" spc="-5" dirty="0">
                <a:solidFill>
                  <a:srgbClr val="FFFFFF"/>
                </a:solidFill>
                <a:latin typeface="Calibri"/>
                <a:cs typeface="Calibri"/>
              </a:rPr>
              <a:t>Or</a:t>
            </a:r>
            <a:r>
              <a:rPr sz="1800" spc="-40" dirty="0">
                <a:solidFill>
                  <a:srgbClr val="FFFFFF"/>
                </a:solidFill>
                <a:latin typeface="Calibri"/>
                <a:cs typeface="Calibri"/>
              </a:rPr>
              <a:t> </a:t>
            </a:r>
            <a:r>
              <a:rPr sz="1800" spc="-10" dirty="0">
                <a:solidFill>
                  <a:srgbClr val="FFFFFF"/>
                </a:solidFill>
                <a:latin typeface="Calibri"/>
                <a:cs typeface="Calibri"/>
              </a:rPr>
              <a:t>3</a:t>
            </a:r>
            <a:r>
              <a:rPr sz="1800" spc="-15" baseline="23148" dirty="0">
                <a:solidFill>
                  <a:srgbClr val="FFFFFF"/>
                </a:solidFill>
                <a:latin typeface="Calibri"/>
                <a:cs typeface="Calibri"/>
              </a:rPr>
              <a:t>rd</a:t>
            </a:r>
            <a:r>
              <a:rPr sz="1800" spc="142" baseline="23148" dirty="0">
                <a:solidFill>
                  <a:srgbClr val="FFFFFF"/>
                </a:solidFill>
                <a:latin typeface="Calibri"/>
                <a:cs typeface="Calibri"/>
              </a:rPr>
              <a:t> </a:t>
            </a:r>
            <a:r>
              <a:rPr sz="1800" spc="-5" dirty="0">
                <a:solidFill>
                  <a:srgbClr val="FFFFFF"/>
                </a:solidFill>
                <a:latin typeface="Calibri"/>
                <a:cs typeface="Calibri"/>
              </a:rPr>
              <a:t>party</a:t>
            </a:r>
            <a:endParaRPr sz="1800">
              <a:latin typeface="Calibri"/>
              <a:cs typeface="Calibri"/>
            </a:endParaRPr>
          </a:p>
          <a:p>
            <a:pPr marL="102235">
              <a:lnSpc>
                <a:spcPts val="2125"/>
              </a:lnSpc>
            </a:pPr>
            <a:r>
              <a:rPr sz="1800" spc="-5" dirty="0">
                <a:solidFill>
                  <a:srgbClr val="FFFFFF"/>
                </a:solidFill>
                <a:latin typeface="Calibri"/>
                <a:cs typeface="Calibri"/>
              </a:rPr>
              <a:t>code</a:t>
            </a:r>
            <a:r>
              <a:rPr sz="1800" spc="-10" dirty="0">
                <a:solidFill>
                  <a:srgbClr val="FFFFFF"/>
                </a:solidFill>
                <a:latin typeface="Calibri"/>
                <a:cs typeface="Calibri"/>
              </a:rPr>
              <a:t> repository</a:t>
            </a:r>
            <a:endParaRPr sz="1800">
              <a:latin typeface="Calibri"/>
              <a:cs typeface="Calibri"/>
            </a:endParaRPr>
          </a:p>
        </p:txBody>
      </p:sp>
      <p:sp>
        <p:nvSpPr>
          <p:cNvPr id="27" name="object 28">
            <a:extLst>
              <a:ext uri="{FF2B5EF4-FFF2-40B4-BE49-F238E27FC236}">
                <a16:creationId xmlns:a16="http://schemas.microsoft.com/office/drawing/2014/main" id="{56113EB4-58CF-5ABD-6C1F-E8DA57C3157A}"/>
              </a:ext>
            </a:extLst>
          </p:cNvPr>
          <p:cNvSpPr/>
          <p:nvPr/>
        </p:nvSpPr>
        <p:spPr>
          <a:xfrm>
            <a:off x="3530600" y="2590801"/>
            <a:ext cx="3488690" cy="1236345"/>
          </a:xfrm>
          <a:custGeom>
            <a:avLst/>
            <a:gdLst/>
            <a:ahLst/>
            <a:cxnLst/>
            <a:rect l="l" t="t" r="r" b="b"/>
            <a:pathLst>
              <a:path w="3488690" h="1236345">
                <a:moveTo>
                  <a:pt x="0" y="0"/>
                </a:moveTo>
                <a:lnTo>
                  <a:pt x="3488266" y="0"/>
                </a:lnTo>
                <a:lnTo>
                  <a:pt x="3488266" y="1236133"/>
                </a:lnTo>
                <a:lnTo>
                  <a:pt x="0" y="1236133"/>
                </a:lnTo>
                <a:lnTo>
                  <a:pt x="0" y="0"/>
                </a:lnTo>
                <a:close/>
              </a:path>
            </a:pathLst>
          </a:custGeom>
          <a:ln w="12700">
            <a:solidFill>
              <a:srgbClr val="B56E01"/>
            </a:solidFill>
          </a:ln>
        </p:spPr>
        <p:txBody>
          <a:bodyPr wrap="square" lIns="0" tIns="0" rIns="0" bIns="0" rtlCol="0"/>
          <a:lstStyle/>
          <a:p>
            <a:endParaRPr/>
          </a:p>
        </p:txBody>
      </p:sp>
      <p:sp>
        <p:nvSpPr>
          <p:cNvPr id="28" name="object 29">
            <a:extLst>
              <a:ext uri="{FF2B5EF4-FFF2-40B4-BE49-F238E27FC236}">
                <a16:creationId xmlns:a16="http://schemas.microsoft.com/office/drawing/2014/main" id="{B9D42F11-A8DA-F014-C034-4B712C2BD63A}"/>
              </a:ext>
            </a:extLst>
          </p:cNvPr>
          <p:cNvSpPr txBox="1"/>
          <p:nvPr/>
        </p:nvSpPr>
        <p:spPr>
          <a:xfrm>
            <a:off x="3536950" y="2597151"/>
            <a:ext cx="3475990" cy="1231265"/>
          </a:xfrm>
          <a:prstGeom prst="rect">
            <a:avLst/>
          </a:prstGeom>
          <a:solidFill>
            <a:srgbClr val="F69802"/>
          </a:solidFill>
        </p:spPr>
        <p:txBody>
          <a:bodyPr vert="horz" wrap="square" lIns="0" tIns="2540" rIns="0" bIns="0" rtlCol="0">
            <a:spAutoFit/>
          </a:bodyPr>
          <a:lstStyle/>
          <a:p>
            <a:pPr>
              <a:lnSpc>
                <a:spcPct val="100000"/>
              </a:lnSpc>
              <a:spcBef>
                <a:spcPts val="20"/>
              </a:spcBef>
            </a:pPr>
            <a:endParaRPr sz="3150">
              <a:latin typeface="Times New Roman"/>
              <a:cs typeface="Times New Roman"/>
            </a:endParaRPr>
          </a:p>
          <a:p>
            <a:pPr marL="1022350">
              <a:lnSpc>
                <a:spcPct val="100000"/>
              </a:lnSpc>
            </a:pPr>
            <a:r>
              <a:rPr sz="1800" spc="-30" dirty="0">
                <a:solidFill>
                  <a:srgbClr val="FFFFFF"/>
                </a:solidFill>
                <a:latin typeface="Calibri"/>
                <a:cs typeface="Calibri"/>
              </a:rPr>
              <a:t>AWS</a:t>
            </a:r>
            <a:r>
              <a:rPr sz="1800" spc="-25" dirty="0">
                <a:solidFill>
                  <a:srgbClr val="FFFFFF"/>
                </a:solidFill>
                <a:latin typeface="Calibri"/>
                <a:cs typeface="Calibri"/>
              </a:rPr>
              <a:t> </a:t>
            </a:r>
            <a:r>
              <a:rPr sz="1800" spc="-5" dirty="0">
                <a:solidFill>
                  <a:srgbClr val="FFFFFF"/>
                </a:solidFill>
                <a:latin typeface="Calibri"/>
                <a:cs typeface="Calibri"/>
              </a:rPr>
              <a:t>CodeBuild</a:t>
            </a:r>
            <a:endParaRPr sz="1800">
              <a:latin typeface="Calibri"/>
              <a:cs typeface="Calibri"/>
            </a:endParaRPr>
          </a:p>
        </p:txBody>
      </p:sp>
      <p:sp>
        <p:nvSpPr>
          <p:cNvPr id="29" name="object 30">
            <a:extLst>
              <a:ext uri="{FF2B5EF4-FFF2-40B4-BE49-F238E27FC236}">
                <a16:creationId xmlns:a16="http://schemas.microsoft.com/office/drawing/2014/main" id="{81B80994-31FA-0F45-C3C4-874F6A94ED34}"/>
              </a:ext>
            </a:extLst>
          </p:cNvPr>
          <p:cNvSpPr/>
          <p:nvPr/>
        </p:nvSpPr>
        <p:spPr>
          <a:xfrm>
            <a:off x="3530600" y="3842184"/>
            <a:ext cx="3488690" cy="1236345"/>
          </a:xfrm>
          <a:custGeom>
            <a:avLst/>
            <a:gdLst/>
            <a:ahLst/>
            <a:cxnLst/>
            <a:rect l="l" t="t" r="r" b="b"/>
            <a:pathLst>
              <a:path w="3488690" h="1236345">
                <a:moveTo>
                  <a:pt x="0" y="0"/>
                </a:moveTo>
                <a:lnTo>
                  <a:pt x="3488266" y="0"/>
                </a:lnTo>
                <a:lnTo>
                  <a:pt x="3488266" y="1236133"/>
                </a:lnTo>
                <a:lnTo>
                  <a:pt x="0" y="1236133"/>
                </a:lnTo>
                <a:lnTo>
                  <a:pt x="0" y="0"/>
                </a:lnTo>
                <a:close/>
              </a:path>
            </a:pathLst>
          </a:custGeom>
          <a:ln w="12700">
            <a:solidFill>
              <a:srgbClr val="787878"/>
            </a:solidFill>
          </a:ln>
        </p:spPr>
        <p:txBody>
          <a:bodyPr wrap="square" lIns="0" tIns="0" rIns="0" bIns="0" rtlCol="0"/>
          <a:lstStyle/>
          <a:p>
            <a:endParaRPr/>
          </a:p>
        </p:txBody>
      </p:sp>
      <p:sp>
        <p:nvSpPr>
          <p:cNvPr id="30" name="object 31">
            <a:extLst>
              <a:ext uri="{FF2B5EF4-FFF2-40B4-BE49-F238E27FC236}">
                <a16:creationId xmlns:a16="http://schemas.microsoft.com/office/drawing/2014/main" id="{56B2AFFB-A3D1-9287-4952-B94CF4C81114}"/>
              </a:ext>
            </a:extLst>
          </p:cNvPr>
          <p:cNvSpPr txBox="1"/>
          <p:nvPr/>
        </p:nvSpPr>
        <p:spPr>
          <a:xfrm>
            <a:off x="3536950" y="3840909"/>
            <a:ext cx="3475990" cy="1231265"/>
          </a:xfrm>
          <a:prstGeom prst="rect">
            <a:avLst/>
          </a:prstGeom>
          <a:solidFill>
            <a:srgbClr val="A5A5A5"/>
          </a:solidFill>
        </p:spPr>
        <p:txBody>
          <a:bodyPr vert="horz" wrap="square" lIns="0" tIns="3175" rIns="0" bIns="0" rtlCol="0">
            <a:spAutoFit/>
          </a:bodyPr>
          <a:lstStyle/>
          <a:p>
            <a:pPr>
              <a:lnSpc>
                <a:spcPct val="100000"/>
              </a:lnSpc>
              <a:spcBef>
                <a:spcPts val="25"/>
              </a:spcBef>
            </a:pPr>
            <a:endParaRPr sz="2250">
              <a:latin typeface="Times New Roman"/>
              <a:cs typeface="Times New Roman"/>
            </a:endParaRPr>
          </a:p>
          <a:p>
            <a:pPr algn="ctr">
              <a:lnSpc>
                <a:spcPts val="2135"/>
              </a:lnSpc>
            </a:pPr>
            <a:r>
              <a:rPr sz="1800" spc="-5" dirty="0">
                <a:solidFill>
                  <a:srgbClr val="FFFFFF"/>
                </a:solidFill>
                <a:latin typeface="Calibri"/>
                <a:cs typeface="Calibri"/>
              </a:rPr>
              <a:t>Jenkins</a:t>
            </a:r>
            <a:r>
              <a:rPr sz="1800" spc="-35" dirty="0">
                <a:solidFill>
                  <a:srgbClr val="FFFFFF"/>
                </a:solidFill>
                <a:latin typeface="Calibri"/>
                <a:cs typeface="Calibri"/>
              </a:rPr>
              <a:t> </a:t>
            </a:r>
            <a:r>
              <a:rPr sz="1800" dirty="0">
                <a:solidFill>
                  <a:srgbClr val="FFFFFF"/>
                </a:solidFill>
                <a:latin typeface="Calibri"/>
                <a:cs typeface="Calibri"/>
              </a:rPr>
              <a:t>CI</a:t>
            </a:r>
            <a:endParaRPr sz="1800">
              <a:latin typeface="Calibri"/>
              <a:cs typeface="Calibri"/>
            </a:endParaRPr>
          </a:p>
          <a:p>
            <a:pPr algn="ctr">
              <a:lnSpc>
                <a:spcPts val="2135"/>
              </a:lnSpc>
            </a:pPr>
            <a:r>
              <a:rPr sz="1800" spc="-5" dirty="0">
                <a:solidFill>
                  <a:srgbClr val="FFFFFF"/>
                </a:solidFill>
                <a:latin typeface="Calibri"/>
                <a:cs typeface="Calibri"/>
              </a:rPr>
              <a:t>Or</a:t>
            </a:r>
            <a:r>
              <a:rPr sz="1800" spc="-15" dirty="0">
                <a:solidFill>
                  <a:srgbClr val="FFFFFF"/>
                </a:solidFill>
                <a:latin typeface="Calibri"/>
                <a:cs typeface="Calibri"/>
              </a:rPr>
              <a:t> </a:t>
            </a:r>
            <a:r>
              <a:rPr sz="1800" spc="-10" dirty="0">
                <a:solidFill>
                  <a:srgbClr val="FFFFFF"/>
                </a:solidFill>
                <a:latin typeface="Calibri"/>
                <a:cs typeface="Calibri"/>
              </a:rPr>
              <a:t>3</a:t>
            </a:r>
            <a:r>
              <a:rPr sz="1800" spc="-15" baseline="23148" dirty="0">
                <a:solidFill>
                  <a:srgbClr val="FFFFFF"/>
                </a:solidFill>
                <a:latin typeface="Calibri"/>
                <a:cs typeface="Calibri"/>
              </a:rPr>
              <a:t>rd</a:t>
            </a:r>
            <a:r>
              <a:rPr sz="1800" spc="179" baseline="23148" dirty="0">
                <a:solidFill>
                  <a:srgbClr val="FFFFFF"/>
                </a:solidFill>
                <a:latin typeface="Calibri"/>
                <a:cs typeface="Calibri"/>
              </a:rPr>
              <a:t> </a:t>
            </a:r>
            <a:r>
              <a:rPr sz="1800" spc="-5" dirty="0">
                <a:solidFill>
                  <a:srgbClr val="FFFFFF"/>
                </a:solidFill>
                <a:latin typeface="Calibri"/>
                <a:cs typeface="Calibri"/>
              </a:rPr>
              <a:t>party</a:t>
            </a:r>
            <a:r>
              <a:rPr sz="1800" spc="-10" dirty="0">
                <a:solidFill>
                  <a:srgbClr val="FFFFFF"/>
                </a:solidFill>
                <a:latin typeface="Calibri"/>
                <a:cs typeface="Calibri"/>
              </a:rPr>
              <a:t> </a:t>
            </a:r>
            <a:r>
              <a:rPr sz="1800" dirty="0">
                <a:solidFill>
                  <a:srgbClr val="FFFFFF"/>
                </a:solidFill>
                <a:latin typeface="Calibri"/>
                <a:cs typeface="Calibri"/>
              </a:rPr>
              <a:t>CI</a:t>
            </a:r>
            <a:r>
              <a:rPr sz="1800" spc="-10" dirty="0">
                <a:solidFill>
                  <a:srgbClr val="FFFFFF"/>
                </a:solidFill>
                <a:latin typeface="Calibri"/>
                <a:cs typeface="Calibri"/>
              </a:rPr>
              <a:t> servers</a:t>
            </a:r>
            <a:endParaRPr sz="1800">
              <a:latin typeface="Calibri"/>
              <a:cs typeface="Calibri"/>
            </a:endParaRPr>
          </a:p>
        </p:txBody>
      </p:sp>
      <p:graphicFrame>
        <p:nvGraphicFramePr>
          <p:cNvPr id="31" name="object 32">
            <a:extLst>
              <a:ext uri="{FF2B5EF4-FFF2-40B4-BE49-F238E27FC236}">
                <a16:creationId xmlns:a16="http://schemas.microsoft.com/office/drawing/2014/main" id="{36EBA19A-46A6-0587-F3D9-2FDB6CA0750C}"/>
              </a:ext>
            </a:extLst>
          </p:cNvPr>
          <p:cNvGraphicFramePr>
            <a:graphicFrameLocks noGrp="1"/>
          </p:cNvGraphicFramePr>
          <p:nvPr/>
        </p:nvGraphicFramePr>
        <p:xfrm>
          <a:off x="7181850" y="2584450"/>
          <a:ext cx="3657600" cy="2472265"/>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1236133">
                <a:tc gridSpan="2">
                  <a:txBody>
                    <a:bodyPr/>
                    <a:lstStyle/>
                    <a:p>
                      <a:pPr>
                        <a:lnSpc>
                          <a:spcPct val="100000"/>
                        </a:lnSpc>
                        <a:spcBef>
                          <a:spcPts val="15"/>
                        </a:spcBef>
                      </a:pPr>
                      <a:endParaRPr sz="3200">
                        <a:latin typeface="Times New Roman"/>
                        <a:cs typeface="Times New Roman"/>
                      </a:endParaRPr>
                    </a:p>
                    <a:p>
                      <a:pPr marL="822325">
                        <a:lnSpc>
                          <a:spcPct val="100000"/>
                        </a:lnSpc>
                      </a:pPr>
                      <a:r>
                        <a:rPr sz="1800" spc="-30" dirty="0">
                          <a:solidFill>
                            <a:srgbClr val="FFFFFF"/>
                          </a:solidFill>
                          <a:latin typeface="Calibri"/>
                          <a:cs typeface="Calibri"/>
                        </a:rPr>
                        <a:t>AWS</a:t>
                      </a:r>
                      <a:r>
                        <a:rPr sz="1800" spc="-10" dirty="0">
                          <a:solidFill>
                            <a:srgbClr val="FFFFFF"/>
                          </a:solidFill>
                          <a:latin typeface="Calibri"/>
                          <a:cs typeface="Calibri"/>
                        </a:rPr>
                        <a:t> Elastic Beanstalk</a:t>
                      </a:r>
                      <a:endParaRPr sz="1800">
                        <a:latin typeface="Calibri"/>
                        <a:cs typeface="Calibri"/>
                      </a:endParaRPr>
                    </a:p>
                  </a:txBody>
                  <a:tcPr marL="0" marR="0" marT="1905" marB="0">
                    <a:lnL w="19050">
                      <a:solidFill>
                        <a:srgbClr val="B56E01"/>
                      </a:solidFill>
                      <a:prstDash val="solid"/>
                    </a:lnL>
                    <a:lnR w="19050">
                      <a:solidFill>
                        <a:srgbClr val="B56E01"/>
                      </a:solidFill>
                      <a:prstDash val="solid"/>
                    </a:lnR>
                    <a:lnT w="19050">
                      <a:solidFill>
                        <a:srgbClr val="B56E01"/>
                      </a:solidFill>
                      <a:prstDash val="solid"/>
                    </a:lnT>
                    <a:lnB w="19050">
                      <a:solidFill>
                        <a:srgbClr val="B56E01"/>
                      </a:solidFill>
                      <a:prstDash val="solid"/>
                    </a:lnB>
                    <a:solidFill>
                      <a:srgbClr val="F69802"/>
                    </a:solidFill>
                  </a:tcPr>
                </a:tc>
                <a:tc hMerge="1">
                  <a:txBody>
                    <a:bodyPr/>
                    <a:lstStyle/>
                    <a:p>
                      <a:endParaRPr/>
                    </a:p>
                  </a:txBody>
                  <a:tcPr marL="0" marR="0" marT="0" marB="0"/>
                </a:tc>
                <a:extLst>
                  <a:ext uri="{0D108BD9-81ED-4DB2-BD59-A6C34878D82A}">
                    <a16:rowId xmlns:a16="http://schemas.microsoft.com/office/drawing/2014/main" val="10000"/>
                  </a:ext>
                </a:extLst>
              </a:tr>
              <a:tr h="1236132">
                <a:tc>
                  <a:txBody>
                    <a:bodyPr/>
                    <a:lstStyle/>
                    <a:p>
                      <a:pPr>
                        <a:lnSpc>
                          <a:spcPct val="100000"/>
                        </a:lnSpc>
                      </a:pPr>
                      <a:endParaRPr sz="3200">
                        <a:latin typeface="Times New Roman"/>
                        <a:cs typeface="Times New Roman"/>
                      </a:endParaRPr>
                    </a:p>
                    <a:p>
                      <a:pPr marL="108585">
                        <a:lnSpc>
                          <a:spcPct val="100000"/>
                        </a:lnSpc>
                      </a:pPr>
                      <a:r>
                        <a:rPr sz="1800" spc="-30" dirty="0">
                          <a:solidFill>
                            <a:srgbClr val="FFFFFF"/>
                          </a:solidFill>
                          <a:latin typeface="Calibri"/>
                          <a:cs typeface="Calibri"/>
                        </a:rPr>
                        <a:t>AWS</a:t>
                      </a:r>
                      <a:r>
                        <a:rPr sz="1800" spc="-40" dirty="0">
                          <a:solidFill>
                            <a:srgbClr val="FFFFFF"/>
                          </a:solidFill>
                          <a:latin typeface="Calibri"/>
                          <a:cs typeface="Calibri"/>
                        </a:rPr>
                        <a:t> </a:t>
                      </a:r>
                      <a:r>
                        <a:rPr sz="1800" dirty="0">
                          <a:solidFill>
                            <a:srgbClr val="FFFFFF"/>
                          </a:solidFill>
                          <a:latin typeface="Calibri"/>
                          <a:cs typeface="Calibri"/>
                        </a:rPr>
                        <a:t>CodeDeploy</a:t>
                      </a:r>
                      <a:endParaRPr sz="1800">
                        <a:latin typeface="Calibri"/>
                        <a:cs typeface="Calibri"/>
                      </a:endParaRPr>
                    </a:p>
                  </a:txBody>
                  <a:tcPr marL="0" marR="0" marT="0" marB="0">
                    <a:lnL w="19050">
                      <a:solidFill>
                        <a:srgbClr val="B56E01"/>
                      </a:solidFill>
                      <a:prstDash val="solid"/>
                    </a:lnL>
                    <a:lnR w="19050">
                      <a:solidFill>
                        <a:srgbClr val="B56E01"/>
                      </a:solidFill>
                      <a:prstDash val="solid"/>
                    </a:lnR>
                    <a:lnT w="19050">
                      <a:solidFill>
                        <a:srgbClr val="B56E01"/>
                      </a:solidFill>
                      <a:prstDash val="solid"/>
                    </a:lnT>
                    <a:lnB w="19050">
                      <a:solidFill>
                        <a:srgbClr val="B56E01"/>
                      </a:solidFill>
                      <a:prstDash val="solid"/>
                    </a:lnB>
                    <a:solidFill>
                      <a:srgbClr val="F69802"/>
                    </a:solidFill>
                  </a:tcPr>
                </a:tc>
                <a:tc>
                  <a:txBody>
                    <a:bodyPr/>
                    <a:lstStyle/>
                    <a:p>
                      <a:pPr marL="95250" marR="87630" indent="-635" algn="ctr">
                        <a:lnSpc>
                          <a:spcPct val="100400"/>
                        </a:lnSpc>
                        <a:spcBef>
                          <a:spcPts val="434"/>
                        </a:spcBef>
                      </a:pPr>
                      <a:r>
                        <a:rPr sz="1800" spc="-5" dirty="0">
                          <a:solidFill>
                            <a:srgbClr val="FFFFFF"/>
                          </a:solidFill>
                          <a:latin typeface="Calibri"/>
                          <a:cs typeface="Calibri"/>
                        </a:rPr>
                        <a:t>User Managed </a:t>
                      </a:r>
                      <a:r>
                        <a:rPr sz="1800" dirty="0">
                          <a:solidFill>
                            <a:srgbClr val="FFFFFF"/>
                          </a:solidFill>
                          <a:latin typeface="Calibri"/>
                          <a:cs typeface="Calibri"/>
                        </a:rPr>
                        <a:t> </a:t>
                      </a:r>
                      <a:r>
                        <a:rPr sz="1800" spc="-10" dirty="0">
                          <a:solidFill>
                            <a:srgbClr val="FFFFFF"/>
                          </a:solidFill>
                          <a:latin typeface="Calibri"/>
                          <a:cs typeface="Calibri"/>
                        </a:rPr>
                        <a:t>EC2</a:t>
                      </a:r>
                      <a:r>
                        <a:rPr sz="1800" spc="-5" dirty="0">
                          <a:solidFill>
                            <a:srgbClr val="FFFFFF"/>
                          </a:solidFill>
                          <a:latin typeface="Calibri"/>
                          <a:cs typeface="Calibri"/>
                        </a:rPr>
                        <a:t> </a:t>
                      </a:r>
                      <a:r>
                        <a:rPr sz="1800" spc="-10" dirty="0">
                          <a:solidFill>
                            <a:srgbClr val="FFFFFF"/>
                          </a:solidFill>
                          <a:latin typeface="Calibri"/>
                          <a:cs typeface="Calibri"/>
                        </a:rPr>
                        <a:t>Instances </a:t>
                      </a:r>
                      <a:r>
                        <a:rPr sz="1800" spc="-5" dirty="0">
                          <a:solidFill>
                            <a:srgbClr val="FFFFFF"/>
                          </a:solidFill>
                          <a:latin typeface="Calibri"/>
                          <a:cs typeface="Calibri"/>
                        </a:rPr>
                        <a:t> Fleet </a:t>
                      </a:r>
                      <a:r>
                        <a:rPr sz="1800" dirty="0">
                          <a:solidFill>
                            <a:srgbClr val="FFFFFF"/>
                          </a:solidFill>
                          <a:latin typeface="Calibri"/>
                          <a:cs typeface="Calibri"/>
                        </a:rPr>
                        <a:t> (Cloud</a:t>
                      </a:r>
                      <a:r>
                        <a:rPr sz="1800" spc="-30" dirty="0">
                          <a:solidFill>
                            <a:srgbClr val="FFFFFF"/>
                          </a:solidFill>
                          <a:latin typeface="Calibri"/>
                          <a:cs typeface="Calibri"/>
                        </a:rPr>
                        <a:t>F</a:t>
                      </a:r>
                      <a:r>
                        <a:rPr sz="1800" dirty="0">
                          <a:solidFill>
                            <a:srgbClr val="FFFFFF"/>
                          </a:solidFill>
                          <a:latin typeface="Calibri"/>
                          <a:cs typeface="Calibri"/>
                        </a:rPr>
                        <a:t>o</a:t>
                      </a:r>
                      <a:r>
                        <a:rPr sz="1800" spc="-5" dirty="0">
                          <a:solidFill>
                            <a:srgbClr val="FFFFFF"/>
                          </a:solidFill>
                          <a:latin typeface="Calibri"/>
                          <a:cs typeface="Calibri"/>
                        </a:rPr>
                        <a:t>rm</a:t>
                      </a:r>
                      <a:r>
                        <a:rPr sz="1800" spc="-20" dirty="0">
                          <a:solidFill>
                            <a:srgbClr val="FFFFFF"/>
                          </a:solidFill>
                          <a:latin typeface="Calibri"/>
                          <a:cs typeface="Calibri"/>
                        </a:rPr>
                        <a:t>a</a:t>
                      </a:r>
                      <a:r>
                        <a:rPr sz="1800" spc="-5" dirty="0">
                          <a:solidFill>
                            <a:srgbClr val="FFFFFF"/>
                          </a:solidFill>
                          <a:latin typeface="Calibri"/>
                          <a:cs typeface="Calibri"/>
                        </a:rPr>
                        <a:t>t</a:t>
                      </a:r>
                      <a:r>
                        <a:rPr sz="1800" dirty="0">
                          <a:solidFill>
                            <a:srgbClr val="FFFFFF"/>
                          </a:solidFill>
                          <a:latin typeface="Calibri"/>
                          <a:cs typeface="Calibri"/>
                        </a:rPr>
                        <a:t>ion)</a:t>
                      </a:r>
                      <a:endParaRPr sz="1800">
                        <a:latin typeface="Calibri"/>
                        <a:cs typeface="Calibri"/>
                      </a:endParaRPr>
                    </a:p>
                  </a:txBody>
                  <a:tcPr marL="0" marR="0" marT="55244" marB="0">
                    <a:lnL w="19050">
                      <a:solidFill>
                        <a:srgbClr val="B56E01"/>
                      </a:solidFill>
                      <a:prstDash val="solid"/>
                    </a:lnL>
                    <a:lnR w="19050">
                      <a:solidFill>
                        <a:srgbClr val="BC8C00"/>
                      </a:solidFill>
                      <a:prstDash val="solid"/>
                    </a:lnR>
                    <a:lnT w="19050">
                      <a:solidFill>
                        <a:srgbClr val="BC8C00"/>
                      </a:solidFill>
                      <a:prstDash val="solid"/>
                    </a:lnT>
                    <a:lnB w="19050">
                      <a:solidFill>
                        <a:srgbClr val="BC8C00"/>
                      </a:solidFill>
                      <a:prstDash val="solid"/>
                    </a:lnB>
                    <a:solidFill>
                      <a:srgbClr val="FFC000"/>
                    </a:solidFill>
                  </a:tcPr>
                </a:tc>
                <a:extLst>
                  <a:ext uri="{0D108BD9-81ED-4DB2-BD59-A6C34878D82A}">
                    <a16:rowId xmlns:a16="http://schemas.microsoft.com/office/drawing/2014/main" val="10001"/>
                  </a:ext>
                </a:extLst>
              </a:tr>
            </a:tbl>
          </a:graphicData>
        </a:graphic>
      </p:graphicFrame>
      <p:sp>
        <p:nvSpPr>
          <p:cNvPr id="32" name="object 33">
            <a:extLst>
              <a:ext uri="{FF2B5EF4-FFF2-40B4-BE49-F238E27FC236}">
                <a16:creationId xmlns:a16="http://schemas.microsoft.com/office/drawing/2014/main" id="{FDE95D7F-C537-77BE-6A99-D68889A7CA72}"/>
              </a:ext>
            </a:extLst>
          </p:cNvPr>
          <p:cNvSpPr txBox="1"/>
          <p:nvPr/>
        </p:nvSpPr>
        <p:spPr>
          <a:xfrm>
            <a:off x="3361265" y="5552206"/>
            <a:ext cx="5867400" cy="376555"/>
          </a:xfrm>
          <a:prstGeom prst="rect">
            <a:avLst/>
          </a:prstGeom>
          <a:solidFill>
            <a:srgbClr val="F69802"/>
          </a:solidFill>
          <a:ln w="12700">
            <a:solidFill>
              <a:srgbClr val="B56E01"/>
            </a:solidFill>
          </a:ln>
        </p:spPr>
        <p:txBody>
          <a:bodyPr vert="horz" wrap="square" lIns="0" tIns="37465" rIns="0" bIns="0" rtlCol="0">
            <a:spAutoFit/>
          </a:bodyPr>
          <a:lstStyle/>
          <a:p>
            <a:pPr algn="ctr">
              <a:lnSpc>
                <a:spcPct val="100000"/>
              </a:lnSpc>
              <a:spcBef>
                <a:spcPts val="295"/>
              </a:spcBef>
            </a:pPr>
            <a:r>
              <a:rPr sz="1800" spc="-15" dirty="0">
                <a:solidFill>
                  <a:srgbClr val="FFFFFF"/>
                </a:solidFill>
                <a:latin typeface="Calibri"/>
                <a:cs typeface="Calibri"/>
              </a:rPr>
              <a:t>Orchestrate:</a:t>
            </a:r>
            <a:r>
              <a:rPr sz="1800" spc="5" dirty="0">
                <a:solidFill>
                  <a:srgbClr val="FFFFFF"/>
                </a:solidFill>
                <a:latin typeface="Calibri"/>
                <a:cs typeface="Calibri"/>
              </a:rPr>
              <a:t> </a:t>
            </a:r>
            <a:r>
              <a:rPr sz="1800" spc="-35" dirty="0">
                <a:solidFill>
                  <a:srgbClr val="FFFFFF"/>
                </a:solidFill>
                <a:latin typeface="Calibri"/>
                <a:cs typeface="Calibri"/>
              </a:rPr>
              <a:t>AWS</a:t>
            </a:r>
            <a:r>
              <a:rPr sz="1800" dirty="0">
                <a:solidFill>
                  <a:srgbClr val="FFFFFF"/>
                </a:solidFill>
                <a:latin typeface="Calibri"/>
                <a:cs typeface="Calibri"/>
              </a:rPr>
              <a:t> </a:t>
            </a:r>
            <a:r>
              <a:rPr sz="1800" spc="-5" dirty="0">
                <a:solidFill>
                  <a:srgbClr val="FFFFFF"/>
                </a:solidFill>
                <a:latin typeface="Calibri"/>
                <a:cs typeface="Calibri"/>
              </a:rPr>
              <a:t>CodePipeline</a:t>
            </a:r>
            <a:endParaRPr sz="1800">
              <a:latin typeface="Calibri"/>
              <a:cs typeface="Calibri"/>
            </a:endParaRPr>
          </a:p>
        </p:txBody>
      </p:sp>
      <p:sp>
        <p:nvSpPr>
          <p:cNvPr id="33" name="object 34">
            <a:extLst>
              <a:ext uri="{FF2B5EF4-FFF2-40B4-BE49-F238E27FC236}">
                <a16:creationId xmlns:a16="http://schemas.microsoft.com/office/drawing/2014/main" id="{F994BF89-6EDB-6B23-3572-5504EDCA146E}"/>
              </a:ext>
            </a:extLst>
          </p:cNvPr>
          <p:cNvSpPr/>
          <p:nvPr/>
        </p:nvSpPr>
        <p:spPr>
          <a:xfrm>
            <a:off x="1453734" y="5177977"/>
            <a:ext cx="9640570" cy="259715"/>
          </a:xfrm>
          <a:custGeom>
            <a:avLst/>
            <a:gdLst/>
            <a:ahLst/>
            <a:cxnLst/>
            <a:rect l="l" t="t" r="r" b="b"/>
            <a:pathLst>
              <a:path w="9640570" h="259714">
                <a:moveTo>
                  <a:pt x="9640134" y="10"/>
                </a:moveTo>
                <a:lnTo>
                  <a:pt x="9638435" y="50477"/>
                </a:lnTo>
                <a:lnTo>
                  <a:pt x="9633804" y="91688"/>
                </a:lnTo>
                <a:lnTo>
                  <a:pt x="9626934" y="119474"/>
                </a:lnTo>
                <a:lnTo>
                  <a:pt x="9618522" y="129663"/>
                </a:lnTo>
                <a:lnTo>
                  <a:pt x="4841679" y="129652"/>
                </a:lnTo>
                <a:lnTo>
                  <a:pt x="4833266" y="139841"/>
                </a:lnTo>
                <a:lnTo>
                  <a:pt x="4826397" y="167627"/>
                </a:lnTo>
                <a:lnTo>
                  <a:pt x="4821765" y="208838"/>
                </a:lnTo>
                <a:lnTo>
                  <a:pt x="4820067" y="259305"/>
                </a:lnTo>
                <a:lnTo>
                  <a:pt x="4818368" y="208838"/>
                </a:lnTo>
                <a:lnTo>
                  <a:pt x="4813737" y="167627"/>
                </a:lnTo>
                <a:lnTo>
                  <a:pt x="4806867" y="139841"/>
                </a:lnTo>
                <a:lnTo>
                  <a:pt x="4798455" y="129652"/>
                </a:lnTo>
                <a:lnTo>
                  <a:pt x="21612" y="129652"/>
                </a:lnTo>
                <a:lnTo>
                  <a:pt x="13199" y="119463"/>
                </a:lnTo>
                <a:lnTo>
                  <a:pt x="6330" y="91678"/>
                </a:lnTo>
                <a:lnTo>
                  <a:pt x="1698" y="50466"/>
                </a:lnTo>
                <a:lnTo>
                  <a:pt x="0" y="0"/>
                </a:lnTo>
              </a:path>
            </a:pathLst>
          </a:custGeom>
          <a:ln w="38100">
            <a:solidFill>
              <a:srgbClr val="444949"/>
            </a:solidFill>
          </a:ln>
        </p:spPr>
        <p:txBody>
          <a:bodyPr wrap="square" lIns="0" tIns="0" rIns="0" bIns="0" rtlCol="0"/>
          <a:lstStyle/>
          <a:p>
            <a:endParaRPr/>
          </a:p>
        </p:txBody>
      </p:sp>
    </p:spTree>
    <p:extLst>
      <p:ext uri="{BB962C8B-B14F-4D97-AF65-F5344CB8AC3E}">
        <p14:creationId xmlns:p14="http://schemas.microsoft.com/office/powerpoint/2010/main" val="162873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CB62B2-64C7-29B0-49A1-9DF12BA342D6}"/>
              </a:ext>
            </a:extLst>
          </p:cNvPr>
          <p:cNvSpPr txBox="1"/>
          <p:nvPr/>
        </p:nvSpPr>
        <p:spPr>
          <a:xfrm>
            <a:off x="899886" y="1536174"/>
            <a:ext cx="8011885" cy="3785652"/>
          </a:xfrm>
          <a:prstGeom prst="rect">
            <a:avLst/>
          </a:prstGeom>
          <a:noFill/>
        </p:spPr>
        <p:txBody>
          <a:bodyPr wrap="square">
            <a:spAutoFit/>
          </a:bodyPr>
          <a:lstStyle/>
          <a:p>
            <a:r>
              <a:rPr lang="en-US" sz="2000" dirty="0">
                <a:latin typeface="+mj-lt"/>
              </a:rPr>
              <a:t>• </a:t>
            </a:r>
            <a:r>
              <a:rPr lang="en-US" sz="2000" b="1" dirty="0">
                <a:latin typeface="+mj-lt"/>
              </a:rPr>
              <a:t>Version control </a:t>
            </a:r>
            <a:r>
              <a:rPr lang="en-US" sz="2000" dirty="0">
                <a:latin typeface="+mj-lt"/>
              </a:rPr>
              <a:t>is the ability to understand the various changes that happened to the code over time (and possibly roll back). </a:t>
            </a:r>
          </a:p>
          <a:p>
            <a:endParaRPr lang="en-US" sz="2000" dirty="0">
              <a:latin typeface="+mj-lt"/>
            </a:endParaRPr>
          </a:p>
          <a:p>
            <a:r>
              <a:rPr lang="en-US" sz="2000" dirty="0">
                <a:latin typeface="+mj-lt"/>
              </a:rPr>
              <a:t>• All these are enabled by using a version control system such as Git </a:t>
            </a:r>
          </a:p>
          <a:p>
            <a:endParaRPr lang="en-US" sz="2000" dirty="0">
              <a:latin typeface="+mj-lt"/>
            </a:endParaRPr>
          </a:p>
          <a:p>
            <a:r>
              <a:rPr lang="en-US" sz="2000" dirty="0">
                <a:latin typeface="+mj-lt"/>
              </a:rPr>
              <a:t>• A Git repository can live on one’s machine, but it usually lives on a central online repository </a:t>
            </a:r>
          </a:p>
          <a:p>
            <a:endParaRPr lang="en-US" sz="2000" dirty="0">
              <a:latin typeface="+mj-lt"/>
            </a:endParaRPr>
          </a:p>
          <a:p>
            <a:r>
              <a:rPr lang="en-US" sz="2000" dirty="0">
                <a:latin typeface="+mj-lt"/>
              </a:rPr>
              <a:t>• Benefits are: </a:t>
            </a:r>
          </a:p>
          <a:p>
            <a:r>
              <a:rPr lang="en-US" sz="2000" dirty="0">
                <a:latin typeface="+mj-lt"/>
              </a:rPr>
              <a:t>	• Collaborate with other developers</a:t>
            </a:r>
          </a:p>
          <a:p>
            <a:r>
              <a:rPr lang="en-US" sz="2000" dirty="0">
                <a:latin typeface="+mj-lt"/>
              </a:rPr>
              <a:t>	• Make sure the code is backed-up somewhere </a:t>
            </a:r>
          </a:p>
          <a:p>
            <a:r>
              <a:rPr lang="en-US" sz="2000" dirty="0">
                <a:latin typeface="+mj-lt"/>
              </a:rPr>
              <a:t>	• Make sure it’s fully viewable and auditable</a:t>
            </a:r>
          </a:p>
        </p:txBody>
      </p:sp>
      <p:sp>
        <p:nvSpPr>
          <p:cNvPr id="37" name="Title 1">
            <a:extLst>
              <a:ext uri="{FF2B5EF4-FFF2-40B4-BE49-F238E27FC236}">
                <a16:creationId xmlns:a16="http://schemas.microsoft.com/office/drawing/2014/main" id="{774BC3A7-2DAC-69E5-5211-242C97C8AC24}"/>
              </a:ext>
            </a:extLst>
          </p:cNvPr>
          <p:cNvSpPr>
            <a:spLocks noGrp="1"/>
          </p:cNvSpPr>
          <p:nvPr>
            <p:ph type="title"/>
          </p:nvPr>
        </p:nvSpPr>
        <p:spPr>
          <a:xfrm>
            <a:off x="604434" y="448628"/>
            <a:ext cx="10983132" cy="747763"/>
          </a:xfrm>
        </p:spPr>
        <p:txBody>
          <a:bodyPr>
            <a:normAutofit/>
          </a:bodyPr>
          <a:lstStyle/>
          <a:p>
            <a:r>
              <a:rPr lang="en-US" sz="2800" b="1" dirty="0"/>
              <a:t>GIT</a:t>
            </a:r>
            <a:endParaRPr lang="en-US" b="1" dirty="0"/>
          </a:p>
        </p:txBody>
      </p:sp>
    </p:spTree>
    <p:extLst>
      <p:ext uri="{BB962C8B-B14F-4D97-AF65-F5344CB8AC3E}">
        <p14:creationId xmlns:p14="http://schemas.microsoft.com/office/powerpoint/2010/main" val="142431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C919B4-8B01-734C-8D80-5204D8CB994C}"/>
              </a:ext>
            </a:extLst>
          </p:cNvPr>
          <p:cNvSpPr txBox="1"/>
          <p:nvPr/>
        </p:nvSpPr>
        <p:spPr>
          <a:xfrm>
            <a:off x="1104900" y="1612901"/>
            <a:ext cx="9626600" cy="2308324"/>
          </a:xfrm>
          <a:prstGeom prst="rect">
            <a:avLst/>
          </a:prstGeom>
          <a:noFill/>
        </p:spPr>
        <p:txBody>
          <a:bodyPr wrap="square">
            <a:spAutoFit/>
          </a:bodyPr>
          <a:lstStyle/>
          <a:p>
            <a:pPr algn="l"/>
            <a:r>
              <a:rPr lang="en-US" b="0" i="0" dirty="0">
                <a:solidFill>
                  <a:srgbClr val="666666"/>
                </a:solidFill>
                <a:effectLst/>
                <a:latin typeface="+mj-lt"/>
              </a:rPr>
              <a:t>Linux is highly configurable and depends on a modular design that enables users to customize their own versions of Linux. Depending on the application, </a:t>
            </a:r>
          </a:p>
          <a:p>
            <a:pPr algn="l"/>
            <a:endParaRPr lang="en-US" b="0" i="0" dirty="0">
              <a:solidFill>
                <a:srgbClr val="666666"/>
              </a:solidFill>
              <a:effectLst/>
              <a:latin typeface="+mj-lt"/>
            </a:endParaRPr>
          </a:p>
          <a:p>
            <a:pPr algn="l"/>
            <a:r>
              <a:rPr lang="en-US" b="0" i="0" dirty="0">
                <a:solidFill>
                  <a:srgbClr val="666666"/>
                </a:solidFill>
                <a:effectLst/>
                <a:latin typeface="+mj-lt"/>
              </a:rPr>
              <a:t>Linux can be optimized for different purposes such as:</a:t>
            </a:r>
          </a:p>
          <a:p>
            <a:pPr lvl="1">
              <a:buFont typeface="Arial" panose="020B0604020202020204" pitchFamily="34" charset="0"/>
              <a:buChar char="•"/>
            </a:pPr>
            <a:r>
              <a:rPr lang="en-US" b="0" i="0" dirty="0">
                <a:solidFill>
                  <a:srgbClr val="666666"/>
                </a:solidFill>
                <a:effectLst/>
                <a:latin typeface="+mj-lt"/>
              </a:rPr>
              <a:t>networking performance;</a:t>
            </a:r>
          </a:p>
          <a:p>
            <a:pPr lvl="1">
              <a:buFont typeface="Arial" panose="020B0604020202020204" pitchFamily="34" charset="0"/>
              <a:buChar char="•"/>
            </a:pPr>
            <a:r>
              <a:rPr lang="en-US" b="0" i="0" dirty="0">
                <a:solidFill>
                  <a:srgbClr val="666666"/>
                </a:solidFill>
                <a:effectLst/>
                <a:latin typeface="+mj-lt"/>
              </a:rPr>
              <a:t>computation performance;</a:t>
            </a:r>
          </a:p>
          <a:p>
            <a:pPr lvl="1">
              <a:buFont typeface="Arial" panose="020B0604020202020204" pitchFamily="34" charset="0"/>
              <a:buChar char="•"/>
            </a:pPr>
            <a:r>
              <a:rPr lang="en-US" b="0" i="0" dirty="0">
                <a:solidFill>
                  <a:srgbClr val="666666"/>
                </a:solidFill>
                <a:effectLst/>
                <a:latin typeface="+mj-lt"/>
              </a:rPr>
              <a:t>deployment on specific hardware platforms; and</a:t>
            </a:r>
          </a:p>
          <a:p>
            <a:pPr lvl="1">
              <a:buFont typeface="Arial" panose="020B0604020202020204" pitchFamily="34" charset="0"/>
              <a:buChar char="•"/>
            </a:pPr>
            <a:r>
              <a:rPr lang="en-US" b="0" i="0" dirty="0">
                <a:solidFill>
                  <a:srgbClr val="666666"/>
                </a:solidFill>
                <a:effectLst/>
                <a:latin typeface="+mj-lt"/>
              </a:rPr>
              <a:t>deployment on systems with limited memory, storage or computing resources.	</a:t>
            </a:r>
          </a:p>
        </p:txBody>
      </p:sp>
      <p:sp>
        <p:nvSpPr>
          <p:cNvPr id="5" name="TextBox 4">
            <a:extLst>
              <a:ext uri="{FF2B5EF4-FFF2-40B4-BE49-F238E27FC236}">
                <a16:creationId xmlns:a16="http://schemas.microsoft.com/office/drawing/2014/main" id="{EDD00765-7940-5E61-7912-99A449B2C9F5}"/>
              </a:ext>
            </a:extLst>
          </p:cNvPr>
          <p:cNvSpPr txBox="1"/>
          <p:nvPr/>
        </p:nvSpPr>
        <p:spPr>
          <a:xfrm>
            <a:off x="751573" y="485493"/>
            <a:ext cx="6096000" cy="523220"/>
          </a:xfrm>
          <a:prstGeom prst="rect">
            <a:avLst/>
          </a:prstGeom>
          <a:noFill/>
        </p:spPr>
        <p:txBody>
          <a:bodyPr wrap="square">
            <a:spAutoFit/>
          </a:bodyPr>
          <a:lstStyle/>
          <a:p>
            <a:r>
              <a:rPr lang="en-US" sz="2800" b="1" i="0" dirty="0">
                <a:solidFill>
                  <a:srgbClr val="666666"/>
                </a:solidFill>
                <a:effectLst/>
                <a:latin typeface="+mj-lt"/>
              </a:rPr>
              <a:t>Linux</a:t>
            </a:r>
            <a:endParaRPr lang="en-US" sz="2800" b="1" dirty="0"/>
          </a:p>
        </p:txBody>
      </p:sp>
      <p:sp>
        <p:nvSpPr>
          <p:cNvPr id="7" name="TextBox 6">
            <a:extLst>
              <a:ext uri="{FF2B5EF4-FFF2-40B4-BE49-F238E27FC236}">
                <a16:creationId xmlns:a16="http://schemas.microsoft.com/office/drawing/2014/main" id="{883B5956-7483-6233-D1F4-C55E49831E77}"/>
              </a:ext>
            </a:extLst>
          </p:cNvPr>
          <p:cNvSpPr txBox="1"/>
          <p:nvPr/>
        </p:nvSpPr>
        <p:spPr>
          <a:xfrm>
            <a:off x="1104899" y="4064183"/>
            <a:ext cx="9626599" cy="1754326"/>
          </a:xfrm>
          <a:prstGeom prst="rect">
            <a:avLst/>
          </a:prstGeom>
          <a:noFill/>
        </p:spPr>
        <p:txBody>
          <a:bodyPr wrap="square">
            <a:spAutoFit/>
          </a:bodyPr>
          <a:lstStyle/>
          <a:p>
            <a:r>
              <a:rPr lang="en-US" b="1" i="0" dirty="0">
                <a:solidFill>
                  <a:srgbClr val="666666"/>
                </a:solidFill>
                <a:effectLst/>
                <a:latin typeface="+mj-lt"/>
              </a:rPr>
              <a:t>Linux distributors:</a:t>
            </a:r>
          </a:p>
          <a:p>
            <a:pPr marL="285750" indent="-285750">
              <a:buFont typeface="Arial" panose="020B0604020202020204" pitchFamily="34" charset="0"/>
              <a:buChar char="•"/>
            </a:pPr>
            <a:r>
              <a:rPr lang="en-US" b="0" i="0" dirty="0">
                <a:solidFill>
                  <a:srgbClr val="666666"/>
                </a:solidFill>
                <a:effectLst/>
                <a:latin typeface="+mj-lt"/>
              </a:rPr>
              <a:t>Linux distributions may be community-developed, like Slackware and Gentoo. </a:t>
            </a:r>
          </a:p>
          <a:p>
            <a:pPr marL="285750" indent="-285750">
              <a:buFont typeface="Arial" panose="020B0604020202020204" pitchFamily="34" charset="0"/>
              <a:buChar char="•"/>
            </a:pPr>
            <a:r>
              <a:rPr lang="en-US" b="0" i="0" dirty="0">
                <a:solidFill>
                  <a:srgbClr val="666666"/>
                </a:solidFill>
                <a:effectLst/>
                <a:latin typeface="+mj-lt"/>
              </a:rPr>
              <a:t>Other distributions are commercial and intended for enterprise use, including Red Hat Enterprise Linux and </a:t>
            </a:r>
            <a:r>
              <a:rPr lang="en-US" dirty="0">
                <a:solidFill>
                  <a:srgbClr val="666666"/>
                </a:solidFill>
                <a:latin typeface="+mj-lt"/>
              </a:rPr>
              <a:t>SUSE </a:t>
            </a:r>
            <a:r>
              <a:rPr lang="en-US" b="0" i="0" dirty="0">
                <a:solidFill>
                  <a:srgbClr val="666666"/>
                </a:solidFill>
                <a:effectLst/>
                <a:latin typeface="+mj-lt"/>
              </a:rPr>
              <a:t>Linux Enterprise Server. </a:t>
            </a:r>
          </a:p>
          <a:p>
            <a:pPr marL="285750" indent="-285750">
              <a:buFont typeface="Arial" panose="020B0604020202020204" pitchFamily="34" charset="0"/>
              <a:buChar char="•"/>
            </a:pPr>
            <a:r>
              <a:rPr lang="en-US" b="0" i="0" dirty="0">
                <a:solidFill>
                  <a:srgbClr val="666666"/>
                </a:solidFill>
                <a:effectLst/>
                <a:latin typeface="+mj-lt"/>
              </a:rPr>
              <a:t>Many distributions use a combination of community- and corporate-supported development, such as Red Hat's Fedora, openSUSE from SUSE and Ubuntu.</a:t>
            </a:r>
            <a:endParaRPr lang="en-US" dirty="0">
              <a:latin typeface="+mj-lt"/>
            </a:endParaRPr>
          </a:p>
        </p:txBody>
      </p:sp>
    </p:spTree>
    <p:extLst>
      <p:ext uri="{BB962C8B-B14F-4D97-AF65-F5344CB8AC3E}">
        <p14:creationId xmlns:p14="http://schemas.microsoft.com/office/powerpoint/2010/main" val="132148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sz="2800" b="1" dirty="0">
                <a:solidFill>
                  <a:srgbClr val="222C3A"/>
                </a:solidFill>
                <a:effectLst/>
                <a:ea typeface="Times New Roman" panose="02020603050405020304" pitchFamily="18" charset="0"/>
                <a:cs typeface="Times New Roman" panose="02020603050405020304" pitchFamily="18" charset="0"/>
              </a:rPr>
              <a:t>DevOps</a:t>
            </a:r>
            <a:endParaRPr lang="en-US" b="1" dirty="0"/>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604211"/>
            <a:ext cx="4712634" cy="4805161"/>
          </a:xfrm>
        </p:spPr>
        <p:txBody>
          <a:bodyPr>
            <a:normAutofit/>
          </a:bodyPr>
          <a:lstStyle/>
          <a:p>
            <a:pPr>
              <a:buNone/>
            </a:pPr>
            <a:r>
              <a:rPr lang="en-US" sz="1600" dirty="0">
                <a:latin typeface="+mj-lt"/>
              </a:rPr>
              <a:t>   </a:t>
            </a:r>
            <a:r>
              <a:rPr lang="en-US" sz="1800" b="1" dirty="0">
                <a:solidFill>
                  <a:srgbClr val="222C3A"/>
                </a:solidFill>
                <a:effectLst/>
                <a:latin typeface="+mj-lt"/>
                <a:ea typeface="Times New Roman" panose="02020603050405020304" pitchFamily="18" charset="0"/>
                <a:cs typeface="Times New Roman" panose="02020603050405020304" pitchFamily="18" charset="0"/>
              </a:rPr>
              <a:t>What is DevOps?</a:t>
            </a:r>
            <a:endParaRPr lang="en-US" sz="1800" dirty="0">
              <a:effectLst/>
              <a:latin typeface="+mj-lt"/>
              <a:ea typeface="Calibri" panose="020F0502020204030204" pitchFamily="34" charset="0"/>
              <a:cs typeface="Times New Roman" panose="02020603050405020304" pitchFamily="18" charset="0"/>
            </a:endParaRPr>
          </a:p>
          <a:p>
            <a:pPr>
              <a:buNone/>
            </a:pPr>
            <a:r>
              <a:rPr lang="en-US" sz="1400" dirty="0">
                <a:solidFill>
                  <a:srgbClr val="394559"/>
                </a:solidFill>
                <a:effectLst/>
                <a:latin typeface="+mj-lt"/>
                <a:ea typeface="Times New Roman" panose="02020603050405020304" pitchFamily="18" charset="0"/>
                <a:cs typeface="Times New Roman" panose="02020603050405020304" pitchFamily="18" charset="0"/>
              </a:rPr>
              <a:t>DevOps is a process in which, </a:t>
            </a:r>
            <a:r>
              <a:rPr lang="en-US" sz="1400" dirty="0">
                <a:solidFill>
                  <a:srgbClr val="394559"/>
                </a:solidFill>
                <a:latin typeface="+mj-lt"/>
                <a:ea typeface="Times New Roman" panose="02020603050405020304" pitchFamily="18" charset="0"/>
                <a:cs typeface="Times New Roman" panose="02020603050405020304" pitchFamily="18" charset="0"/>
              </a:rPr>
              <a:t>Modern Software engineering </a:t>
            </a:r>
            <a:r>
              <a:rPr lang="en-US" sz="1400" dirty="0">
                <a:solidFill>
                  <a:srgbClr val="394559"/>
                </a:solidFill>
                <a:effectLst/>
                <a:latin typeface="+mj-lt"/>
                <a:ea typeface="Times New Roman" panose="02020603050405020304" pitchFamily="18" charset="0"/>
                <a:cs typeface="Times New Roman" panose="02020603050405020304" pitchFamily="18" charset="0"/>
              </a:rPr>
              <a:t>Culture and Practices develop software where the development and operation teams work hand in hand as one unit, unlike the traditional ways, it is called the Agile Methodology.</a:t>
            </a:r>
          </a:p>
          <a:p>
            <a:pPr>
              <a:buNone/>
            </a:pPr>
            <a:endParaRPr lang="en-US" sz="1600" dirty="0">
              <a:latin typeface="+mj-lt"/>
            </a:endParaRP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308830" y="150446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5758363" y="151171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2</a:t>
            </a:r>
          </a:p>
        </p:txBody>
      </p:sp>
      <p:pic>
        <p:nvPicPr>
          <p:cNvPr id="14" name="Picture 13" descr="6 C of DevOps process">
            <a:extLst>
              <a:ext uri="{FF2B5EF4-FFF2-40B4-BE49-F238E27FC236}">
                <a16:creationId xmlns:a16="http://schemas.microsoft.com/office/drawing/2014/main" id="{BAB45B14-55FD-28C2-3E90-E74C94E7B7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3282" y="2510804"/>
            <a:ext cx="5815182" cy="3701310"/>
          </a:xfrm>
          <a:prstGeom prst="rect">
            <a:avLst/>
          </a:prstGeom>
          <a:noFill/>
          <a:ln>
            <a:noFill/>
          </a:ln>
        </p:spPr>
      </p:pic>
      <p:pic>
        <p:nvPicPr>
          <p:cNvPr id="15" name="Picture 14" descr="DevOps Architecture">
            <a:extLst>
              <a:ext uri="{FF2B5EF4-FFF2-40B4-BE49-F238E27FC236}">
                <a16:creationId xmlns:a16="http://schemas.microsoft.com/office/drawing/2014/main" id="{03467280-4127-0821-D8F9-995550CFE3E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2689" y="3429000"/>
            <a:ext cx="4947758" cy="2783114"/>
          </a:xfrm>
          <a:prstGeom prst="rect">
            <a:avLst/>
          </a:prstGeom>
          <a:noFill/>
          <a:ln>
            <a:noFill/>
          </a:ln>
        </p:spPr>
      </p:pic>
      <p:sp>
        <p:nvSpPr>
          <p:cNvPr id="16" name="Content Placeholder 1">
            <a:extLst>
              <a:ext uri="{FF2B5EF4-FFF2-40B4-BE49-F238E27FC236}">
                <a16:creationId xmlns:a16="http://schemas.microsoft.com/office/drawing/2014/main" id="{B0424E10-C13E-6481-30D3-BB62A20BCD78}"/>
              </a:ext>
            </a:extLst>
          </p:cNvPr>
          <p:cNvSpPr txBox="1">
            <a:spLocks/>
          </p:cNvSpPr>
          <p:nvPr/>
        </p:nvSpPr>
        <p:spPr>
          <a:xfrm>
            <a:off x="6304919" y="1604211"/>
            <a:ext cx="4712634" cy="480516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spcAft>
                <a:spcPts val="1200"/>
              </a:spcAft>
              <a:buSzPct val="25000"/>
              <a:buFont typeface="Segoe UI" panose="020B0502040204020203" pitchFamily="34" charset="0"/>
              <a:buChar char=" "/>
              <a:defRPr sz="1200" kern="1200">
                <a:solidFill>
                  <a:schemeClr val="tx1"/>
                </a:solidFill>
                <a:latin typeface="+mn-lt"/>
                <a:ea typeface="+mn-ea"/>
                <a:cs typeface="+mn-cs"/>
              </a:defRPr>
            </a:lvl1pPr>
            <a:lvl2pPr marL="401638" indent="7938" algn="l" defTabSz="914400" rtl="0" eaLnBrk="1" latinLnBrk="0" hangingPunct="1">
              <a:lnSpc>
                <a:spcPct val="90000"/>
              </a:lnSpc>
              <a:spcBef>
                <a:spcPts val="600"/>
              </a:spcBef>
              <a:spcAft>
                <a:spcPts val="1200"/>
              </a:spcAft>
              <a:buFont typeface="Segoe UI" panose="020B0502040204020203" pitchFamily="34" charset="0"/>
              <a:buChar char=" "/>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Segoe UI" panose="020B0502040204020203" pitchFamily="34" charset="0"/>
              <a:buChar char=" "/>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Segoe UI" panose="020B0502040204020203" pitchFamily="34" charset="0"/>
              <a:buChar char=" "/>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Segoe UI" panose="020B0502040204020203" pitchFamily="34" charset="0"/>
              <a:buChar char=" "/>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Segoe UI" panose="020B0502040204020203" pitchFamily="34" charset="0"/>
              <a:buNone/>
            </a:pPr>
            <a:r>
              <a:rPr lang="en-US" sz="1800" b="1" dirty="0">
                <a:solidFill>
                  <a:srgbClr val="222C3A"/>
                </a:solidFill>
                <a:latin typeface="+mj-lt"/>
                <a:ea typeface="Times New Roman" panose="02020603050405020304" pitchFamily="18" charset="0"/>
              </a:rPr>
              <a:t>What are the 6 C's of DevOps Processes?</a:t>
            </a:r>
            <a:r>
              <a:rPr lang="en-US" sz="1800" dirty="0">
                <a:solidFill>
                  <a:srgbClr val="394559"/>
                </a:solidFill>
                <a:latin typeface="+mj-lt"/>
                <a:ea typeface="Times New Roman" panose="02020603050405020304" pitchFamily="18" charset="0"/>
                <a:cs typeface="Times New Roman" panose="02020603050405020304" pitchFamily="18" charset="0"/>
              </a:rPr>
              <a:t>          </a:t>
            </a:r>
          </a:p>
          <a:p>
            <a:pPr>
              <a:buFont typeface="Segoe UI" panose="020B0502040204020203" pitchFamily="34" charset="0"/>
              <a:buNone/>
            </a:pPr>
            <a:endParaRPr lang="en-US" sz="1600" dirty="0">
              <a:latin typeface="+mj-lt"/>
            </a:endParaRPr>
          </a:p>
        </p:txBody>
      </p:sp>
    </p:spTree>
    <p:extLst>
      <p:ext uri="{BB962C8B-B14F-4D97-AF65-F5344CB8AC3E}">
        <p14:creationId xmlns:p14="http://schemas.microsoft.com/office/powerpoint/2010/main" val="1997439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normAutofit/>
          </a:bodyPr>
          <a:lstStyle/>
          <a:p>
            <a:pPr marL="0" marR="0">
              <a:lnSpc>
                <a:spcPct val="107000"/>
              </a:lnSpc>
              <a:spcBef>
                <a:spcPts val="0"/>
              </a:spcBef>
              <a:spcAft>
                <a:spcPts val="800"/>
              </a:spcAft>
            </a:pPr>
            <a:r>
              <a:rPr lang="en-US" b="1" dirty="0">
                <a:solidFill>
                  <a:srgbClr val="222C3A"/>
                </a:solidFill>
                <a:effectLst/>
                <a:ea typeface="Times New Roman" panose="02020603050405020304" pitchFamily="18" charset="0"/>
                <a:cs typeface="Times New Roman" panose="02020603050405020304" pitchFamily="18" charset="0"/>
              </a:rPr>
              <a:t>DevOps Key Technologies and Terminologies in its Processes</a:t>
            </a:r>
            <a:endParaRPr lang="en-US" b="1" dirty="0">
              <a:effectLst/>
              <a:ea typeface="Calibri" panose="020F0502020204030204" pitchFamily="34" charset="0"/>
              <a:cs typeface="Times New Roman" panose="02020603050405020304" pitchFamily="18" charset="0"/>
            </a:endParaRP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592977" y="140248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1066038" y="1431342"/>
            <a:ext cx="4357651" cy="126105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1600" b="1" dirty="0">
                <a:solidFill>
                  <a:srgbClr val="222C3A"/>
                </a:solidFill>
                <a:effectLst/>
                <a:latin typeface="+mj-lt"/>
                <a:ea typeface="Times New Roman" panose="02020603050405020304" pitchFamily="18" charset="0"/>
                <a:cs typeface="Times New Roman" panose="02020603050405020304" pitchFamily="18" charset="0"/>
              </a:rPr>
              <a:t>What are Microservices?</a:t>
            </a:r>
            <a:endParaRPr lang="en-US" sz="1600" dirty="0">
              <a:effectLst/>
              <a:latin typeface="+mj-l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600" u="sng" dirty="0">
                <a:solidFill>
                  <a:srgbClr val="1450A8"/>
                </a:solidFill>
                <a:effectLst/>
                <a:latin typeface="+mj-lt"/>
                <a:ea typeface="Times New Roman" panose="02020603050405020304" pitchFamily="18" charset="0"/>
                <a:cs typeface="Times New Roman" panose="02020603050405020304" pitchFamily="18" charset="0"/>
                <a:hlinkClick r:id="rId3"/>
              </a:rPr>
              <a:t>Microservices</a:t>
            </a:r>
            <a:r>
              <a:rPr lang="en-US" sz="1600" dirty="0">
                <a:solidFill>
                  <a:srgbClr val="394559"/>
                </a:solidFill>
                <a:effectLst/>
                <a:latin typeface="+mj-lt"/>
                <a:ea typeface="Times New Roman" panose="02020603050405020304" pitchFamily="18" charset="0"/>
                <a:cs typeface="Times New Roman" panose="02020603050405020304" pitchFamily="18" charset="0"/>
              </a:rPr>
              <a:t> is an architectural style of developing a complex application by dividing it into smaller modules/microservices. </a:t>
            </a:r>
            <a:endParaRPr lang="en-US" sz="1600" dirty="0">
              <a:effectLst/>
              <a:latin typeface="+mj-lt"/>
              <a:ea typeface="Calibri" panose="020F0502020204030204" pitchFamily="34" charset="0"/>
              <a:cs typeface="Times New Roman" panose="02020603050405020304" pitchFamily="18" charset="0"/>
            </a:endParaRP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579792" y="2926342"/>
            <a:ext cx="423023"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5"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D223119D-72DB-4091-AE4B-0A82DC881E79}"/>
              </a:ext>
            </a:extLst>
          </p:cNvPr>
          <p:cNvSpPr txBox="1">
            <a:spLocks/>
          </p:cNvSpPr>
          <p:nvPr/>
        </p:nvSpPr>
        <p:spPr>
          <a:xfrm>
            <a:off x="1066038" y="2944301"/>
            <a:ext cx="4551996" cy="138639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ts val="2430"/>
              </a:lnSpc>
              <a:spcBef>
                <a:spcPts val="0"/>
              </a:spcBef>
              <a:spcAft>
                <a:spcPts val="0"/>
              </a:spcAft>
              <a:buNone/>
            </a:pPr>
            <a:r>
              <a:rPr lang="en-US" sz="1600" b="1" dirty="0">
                <a:solidFill>
                  <a:srgbClr val="222C3A"/>
                </a:solidFill>
                <a:effectLst/>
                <a:latin typeface="+mj-lt"/>
                <a:ea typeface="Times New Roman" panose="02020603050405020304" pitchFamily="18" charset="0"/>
                <a:cs typeface="Times New Roman" panose="02020603050405020304" pitchFamily="18" charset="0"/>
              </a:rPr>
              <a:t>What are Containers?</a:t>
            </a:r>
            <a:endParaRPr lang="en-US" sz="1600" dirty="0">
              <a:effectLst/>
              <a:latin typeface="+mj-lt"/>
              <a:ea typeface="Calibri" panose="020F0502020204030204" pitchFamily="34" charset="0"/>
              <a:cs typeface="Times New Roman" panose="02020603050405020304" pitchFamily="18" charset="0"/>
            </a:endParaRPr>
          </a:p>
          <a:p>
            <a:pPr marL="0" indent="0">
              <a:buNone/>
            </a:pPr>
            <a:r>
              <a:rPr lang="en-US" sz="1600" u="sng" dirty="0">
                <a:solidFill>
                  <a:srgbClr val="1450A8"/>
                </a:solidFill>
                <a:effectLst/>
                <a:latin typeface="+mj-lt"/>
                <a:ea typeface="Times New Roman" panose="02020603050405020304" pitchFamily="18" charset="0"/>
                <a:cs typeface="Times New Roman" panose="02020603050405020304" pitchFamily="18" charset="0"/>
                <a:hlinkClick r:id="rId4"/>
              </a:rPr>
              <a:t>Containers</a:t>
            </a:r>
            <a:r>
              <a:rPr lang="en-US" sz="1600" dirty="0">
                <a:solidFill>
                  <a:srgbClr val="394559"/>
                </a:solidFill>
                <a:effectLst/>
                <a:latin typeface="+mj-lt"/>
                <a:ea typeface="Times New Roman" panose="02020603050405020304" pitchFamily="18" charset="0"/>
                <a:cs typeface="Times New Roman" panose="02020603050405020304" pitchFamily="18" charset="0"/>
              </a:rPr>
              <a:t> create a virtualization environment that allows us to run multiple applications or operating systems without interrupting each other.</a:t>
            </a:r>
            <a:endParaRPr lang="en-US" dirty="0">
              <a:solidFill>
                <a:prstClr val="black">
                  <a:lumMod val="75000"/>
                  <a:lumOff val="25000"/>
                </a:prstClr>
              </a:solidFill>
              <a:latin typeface="+mj-lt"/>
              <a:cs typeface="Segoe UI" panose="020B05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0" name="Picture 29" descr="DevOps key terminology">
            <a:extLst>
              <a:ext uri="{FF2B5EF4-FFF2-40B4-BE49-F238E27FC236}">
                <a16:creationId xmlns:a16="http://schemas.microsoft.com/office/drawing/2014/main" id="{0EFFB111-A596-621C-DF43-5A38EB517B2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18034" y="2018424"/>
            <a:ext cx="5943600" cy="3642147"/>
          </a:xfrm>
          <a:prstGeom prst="rect">
            <a:avLst/>
          </a:prstGeom>
          <a:noFill/>
          <a:ln>
            <a:noFill/>
          </a:ln>
        </p:spPr>
      </p:pic>
      <p:sp>
        <p:nvSpPr>
          <p:cNvPr id="31" name="Number 1" descr="Method 1">
            <a:extLst>
              <a:ext uri="{FF2B5EF4-FFF2-40B4-BE49-F238E27FC236}">
                <a16:creationId xmlns:a16="http://schemas.microsoft.com/office/drawing/2014/main" id="{88CF3231-9791-D21B-64F6-E0BDFFA2F1A2}"/>
              </a:ext>
            </a:extLst>
          </p:cNvPr>
          <p:cNvSpPr/>
          <p:nvPr/>
        </p:nvSpPr>
        <p:spPr bwMode="blackWhite">
          <a:xfrm>
            <a:off x="604434" y="463154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Segoe UI Semibold" panose="020B0702040204020203" pitchFamily="34" charset="0"/>
                <a:cs typeface="Segoe UI Semibold" panose="020B0702040204020203" pitchFamily="34" charset="0"/>
              </a:rPr>
              <a:t>3</a:t>
            </a:r>
          </a:p>
        </p:txBody>
      </p:sp>
      <p:sp>
        <p:nvSpPr>
          <p:cNvPr id="32" name="Step 1 Text" descr="Click on your 3D Model: Click and hold on the 3D control to rotate or tilt your 3D model up, down, left, and right.">
            <a:extLst>
              <a:ext uri="{FF2B5EF4-FFF2-40B4-BE49-F238E27FC236}">
                <a16:creationId xmlns:a16="http://schemas.microsoft.com/office/drawing/2014/main" id="{F54D9785-9DEC-23E1-1C0F-4DC950114484}"/>
              </a:ext>
            </a:extLst>
          </p:cNvPr>
          <p:cNvSpPr txBox="1">
            <a:spLocks/>
          </p:cNvSpPr>
          <p:nvPr/>
        </p:nvSpPr>
        <p:spPr>
          <a:xfrm>
            <a:off x="1024114" y="4582601"/>
            <a:ext cx="4817891" cy="141458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ts val="2430"/>
              </a:lnSpc>
              <a:spcBef>
                <a:spcPts val="0"/>
              </a:spcBef>
              <a:spcAft>
                <a:spcPts val="0"/>
              </a:spcAft>
              <a:buNone/>
            </a:pPr>
            <a:r>
              <a:rPr lang="en-US" sz="1600" b="1" dirty="0">
                <a:solidFill>
                  <a:srgbClr val="222C3A"/>
                </a:solidFill>
                <a:effectLst/>
                <a:latin typeface="+mj-lt"/>
                <a:ea typeface="Times New Roman" panose="02020603050405020304" pitchFamily="18" charset="0"/>
                <a:cs typeface="Times New Roman" panose="02020603050405020304" pitchFamily="18" charset="0"/>
              </a:rPr>
              <a:t>Container Orchestration</a:t>
            </a:r>
            <a:endParaRPr lang="en-US" sz="1600" dirty="0">
              <a:effectLst/>
              <a:latin typeface="+mj-l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600" dirty="0">
                <a:solidFill>
                  <a:srgbClr val="394559"/>
                </a:solidFill>
                <a:effectLst/>
                <a:latin typeface="+mj-lt"/>
                <a:ea typeface="Times New Roman" panose="02020603050405020304" pitchFamily="18" charset="0"/>
                <a:cs typeface="Times New Roman" panose="02020603050405020304" pitchFamily="18" charset="0"/>
              </a:rPr>
              <a:t>It is Automated, Arrangement, Coordination, and Management of containers and the resources they consume while deploying a multi-container packed application.</a:t>
            </a:r>
          </a:p>
          <a:p>
            <a:pPr marL="0" marR="0" indent="0">
              <a:lnSpc>
                <a:spcPct val="107000"/>
              </a:lnSpc>
              <a:spcBef>
                <a:spcPts val="0"/>
              </a:spcBef>
              <a:spcAft>
                <a:spcPts val="800"/>
              </a:spcAft>
              <a:buNone/>
            </a:pPr>
            <a:endParaRPr lang="en-US" sz="16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9584234"/>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{5ADB08AA-2BE2-4330-A092-449A207FA218}tf16411177_win32</Template>
  <TotalTime>7622</TotalTime>
  <Words>4193</Words>
  <Application>Microsoft Office PowerPoint</Application>
  <PresentationFormat>Widescreen</PresentationFormat>
  <Paragraphs>553</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Segoe UI</vt:lpstr>
      <vt:lpstr>Segoe UI Light</vt:lpstr>
      <vt:lpstr>Segoe UI Semibold</vt:lpstr>
      <vt:lpstr>Times New Roman</vt:lpstr>
      <vt:lpstr>Get Started with 3D</vt:lpstr>
      <vt:lpstr>Module 1: C1 </vt:lpstr>
      <vt:lpstr>Agenda</vt:lpstr>
      <vt:lpstr>What is CI and CD mean? </vt:lpstr>
      <vt:lpstr>What is CI and CD mean? </vt:lpstr>
      <vt:lpstr>What is the CICD stack using AWS?</vt:lpstr>
      <vt:lpstr>GIT</vt:lpstr>
      <vt:lpstr>PowerPoint Presentation</vt:lpstr>
      <vt:lpstr>DevOps</vt:lpstr>
      <vt:lpstr>DevOps Key Technologies and Terminologies in its Processes</vt:lpstr>
      <vt:lpstr>PowerPoint Presentation</vt:lpstr>
      <vt:lpstr>Infrastructure as Code </vt:lpstr>
      <vt:lpstr>AWS Monitoring, Troubleshooting &amp; Audit</vt:lpstr>
      <vt:lpstr>Monitoring in AWS </vt:lpstr>
      <vt:lpstr>Monitoring in AWS </vt:lpstr>
      <vt:lpstr>Monitoring in AWS </vt:lpstr>
      <vt:lpstr>Monitoring in AWS </vt:lpstr>
      <vt:lpstr>Deployment Strategies</vt:lpstr>
      <vt:lpstr>Deployment Strategies : Auto Scaling and ALB</vt:lpstr>
      <vt:lpstr>Deployment Strategies : Auto Scaling and ALB</vt:lpstr>
      <vt:lpstr>Deployment Strategies : Auto Scaling and ALB</vt:lpstr>
      <vt:lpstr>Deployment Strategies : Auto Scaling and ALB</vt:lpstr>
      <vt:lpstr>What is Configuration Management?</vt:lpstr>
      <vt:lpstr>How to make data driven decisions ?</vt:lpstr>
      <vt:lpstr>How to make data driven decisions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C1 </dc:title>
  <dc:creator>Krishna Mandhane</dc:creator>
  <cp:lastModifiedBy>Krishna Mandhane</cp:lastModifiedBy>
  <cp:revision>11</cp:revision>
  <dcterms:created xsi:type="dcterms:W3CDTF">2023-05-15T02:10:09Z</dcterms:created>
  <dcterms:modified xsi:type="dcterms:W3CDTF">2023-05-21T03:26:07Z</dcterms:modified>
</cp:coreProperties>
</file>