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35EA4-B0A1-43C3-A798-196B82F91132}" v="235" dt="2022-07-06T03:23:3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9DFA-C934-AB4E-B6A5-2265E7B7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Buses Available for booking a reservation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C00589C-A42D-E8A8-65DF-DD6301AA8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532" y="2052116"/>
            <a:ext cx="7072675" cy="3997828"/>
          </a:xfrm>
        </p:spPr>
      </p:pic>
    </p:spTree>
    <p:extLst>
      <p:ext uri="{BB962C8B-B14F-4D97-AF65-F5344CB8AC3E}">
        <p14:creationId xmlns:p14="http://schemas.microsoft.com/office/powerpoint/2010/main" val="264351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519E-B970-9FF3-324A-77BC71DF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After Reserving the bus seat you can exit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F4124A6-DD9B-EB46-DBAB-1B04D21B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953" y="2052116"/>
            <a:ext cx="7587832" cy="3997828"/>
          </a:xfrm>
        </p:spPr>
      </p:pic>
    </p:spTree>
    <p:extLst>
      <p:ext uri="{BB962C8B-B14F-4D97-AF65-F5344CB8AC3E}">
        <p14:creationId xmlns:p14="http://schemas.microsoft.com/office/powerpoint/2010/main" val="32560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85B0-0FEA-F64D-EE18-F240972F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THANK YOU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8927-1B7A-4B71-74A8-BC320516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AC86-ED65-75A6-65D1-2F19B302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BUS RESERVATION SYSTEM PROGRAM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40E5-4CE5-43E7-0175-BA6366F4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GANPAT UNIVERSITY</a:t>
            </a:r>
          </a:p>
          <a:p>
            <a:pPr marL="344170" indent="-344170"/>
            <a:r>
              <a:rPr lang="en-US" dirty="0">
                <a:cs typeface="Arial"/>
              </a:rPr>
              <a:t>CSE BDA</a:t>
            </a:r>
          </a:p>
          <a:p>
            <a:pPr marL="344170" indent="-344170"/>
            <a:r>
              <a:rPr lang="en-US" dirty="0">
                <a:cs typeface="Arial"/>
              </a:rPr>
              <a:t>PPT BY KRISHNA MANIAR</a:t>
            </a:r>
          </a:p>
          <a:p>
            <a:pPr marL="344170" indent="-344170"/>
            <a:r>
              <a:rPr lang="en-US" dirty="0">
                <a:cs typeface="Arial"/>
              </a:rPr>
              <a:t>21162121011</a:t>
            </a:r>
          </a:p>
          <a:p>
            <a:pPr marL="344170" indent="-344170"/>
            <a:r>
              <a:rPr lang="en-US" dirty="0">
                <a:cs typeface="Arial"/>
              </a:rPr>
              <a:t>ESSENTIAL OF SOFTWARE FOUNDATION &amp; PROGRAMMING-II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23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52DB-57FE-7B2A-BC48-EC2D0256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HEADER FILES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546-3BD6-CFB8-D045-6EE7D764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b="1" u="sng" dirty="0">
                <a:latin typeface="Century Gothic"/>
              </a:rPr>
              <a:t>iostream</a:t>
            </a:r>
            <a:r>
              <a:rPr lang="en-US" dirty="0">
                <a:latin typeface="Century Gothic"/>
              </a:rPr>
              <a:t>:</a:t>
            </a:r>
            <a:r>
              <a:rPr lang="en-US" dirty="0">
                <a:cs typeface="Arial"/>
              </a:rPr>
              <a:t> iostream stands for standard input-output stream. This header file contains definitions of objects like </a:t>
            </a:r>
            <a:r>
              <a:rPr lang="en-US" dirty="0" err="1">
                <a:cs typeface="Arial"/>
              </a:rPr>
              <a:t>cin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cout</a:t>
            </a:r>
            <a:r>
              <a:rPr lang="en-US" dirty="0">
                <a:cs typeface="Arial"/>
              </a:rPr>
              <a:t> ,etc.</a:t>
            </a:r>
            <a:endParaRPr lang="en-US" dirty="0">
              <a:ea typeface="+mn-lt"/>
              <a:cs typeface="+mn-lt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b="1" u="sng" dirty="0" err="1">
                <a:cs typeface="Arial"/>
              </a:rPr>
              <a:t>string.h</a:t>
            </a:r>
            <a:r>
              <a:rPr lang="en-US" b="1" u="sng" dirty="0">
                <a:cs typeface="Arial"/>
              </a:rPr>
              <a:t> </a:t>
            </a:r>
            <a:r>
              <a:rPr lang="en-US" dirty="0">
                <a:cs typeface="Arial"/>
              </a:rPr>
              <a:t>: This header file  contains macro definitions, constants and declarations of functions and types used not only for string handling but also various memory handling function </a:t>
            </a:r>
            <a:endParaRPr lang="en-IN" dirty="0">
              <a:latin typeface="Arial" panose="020B0604020202020204"/>
              <a:cs typeface="Arial" panose="020B0604020202020204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IN" b="1" u="sng" dirty="0" err="1">
                <a:latin typeface="Century Gothic"/>
              </a:rPr>
              <a:t>cstring</a:t>
            </a:r>
            <a:r>
              <a:rPr lang="en-IN" dirty="0">
                <a:latin typeface="Century Gothic"/>
              </a:rPr>
              <a:t>  : </a:t>
            </a:r>
            <a:r>
              <a:rPr lang="en-US" dirty="0">
                <a:cs typeface="Arial"/>
              </a:rPr>
              <a:t>The </a:t>
            </a:r>
            <a:r>
              <a:rPr lang="en-US" dirty="0" err="1">
                <a:cs typeface="Arial"/>
              </a:rPr>
              <a:t>cstring</a:t>
            </a:r>
            <a:r>
              <a:rPr lang="en-US" dirty="0">
                <a:cs typeface="Arial"/>
              </a:rPr>
              <a:t> header file contains definitions for C++ for manipulating several kinds of strings . </a:t>
            </a:r>
            <a:r>
              <a:rPr lang="en-US" dirty="0" err="1">
                <a:cs typeface="Arial"/>
              </a:rPr>
              <a:t>cstring</a:t>
            </a:r>
            <a:r>
              <a:rPr lang="en-US" dirty="0">
                <a:cs typeface="Arial"/>
              </a:rPr>
              <a:t> tracks the length of character data so that it can more securely watch the data and the space it requires .</a:t>
            </a: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01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DC85-311E-BED2-361E-31F6E3AC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all" dirty="0">
                <a:solidFill>
                  <a:schemeClr val="accent2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CONCEPTS USED IN PROGRAM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0B57-9FB5-A4E0-4615-E78D2447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Class &amp; Object 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Arial"/>
              </a:rPr>
              <a:t>A class is defined in C++ using keyword class followed by the name of class. The body of class is defined inside the curly brackets and terminated by a semicolon at the end. Declaring Objects: When a class is defined, only the specification for the object is defined; no memory or storage is allocated.</a:t>
            </a:r>
            <a:endParaRPr lang="en-US" dirty="0">
              <a:ea typeface="+mn-lt"/>
              <a:cs typeface="+mn-lt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IN" b="1" dirty="0">
                <a:ea typeface="+mn-lt"/>
                <a:cs typeface="+mn-lt"/>
              </a:rPr>
              <a:t>Loops </a:t>
            </a:r>
            <a:r>
              <a:rPr lang="en-IN" dirty="0">
                <a:ea typeface="+mn-lt"/>
                <a:cs typeface="+mn-lt"/>
              </a:rPr>
              <a:t>: </a:t>
            </a:r>
            <a:endParaRPr lang="en-US" dirty="0">
              <a:ea typeface="+mn-lt"/>
              <a:cs typeface="+mn-lt"/>
            </a:endParaRPr>
          </a:p>
          <a:p>
            <a:pPr marL="344170" lvl="1" indent="-344170">
              <a:lnSpc>
                <a:spcPct val="90000"/>
              </a:lnSpc>
              <a:spcAft>
                <a:spcPts val="0"/>
              </a:spcAft>
            </a:pPr>
            <a:r>
              <a:rPr lang="en-IN" dirty="0">
                <a:ea typeface="+mn-lt"/>
                <a:cs typeface="+mn-lt"/>
              </a:rPr>
              <a:t>if </a:t>
            </a:r>
            <a:r>
              <a:rPr lang="en-IN" dirty="0">
                <a:latin typeface="Century Gothic"/>
              </a:rPr>
              <a:t></a:t>
            </a:r>
            <a:r>
              <a:rPr lang="en-US" dirty="0">
                <a:ea typeface="+mn-lt"/>
                <a:cs typeface="+mn-lt"/>
              </a:rPr>
              <a:t>if statement is the most simple decision-making statement. It is used to decide whether a certain statement or block of statements will be executed or not</a:t>
            </a:r>
            <a:endParaRPr lang="en-IN" dirty="0">
              <a:ea typeface="+mn-lt"/>
              <a:cs typeface="+mn-lt"/>
            </a:endParaRPr>
          </a:p>
          <a:p>
            <a:pPr marL="344170" lvl="1" indent="-344170">
              <a:lnSpc>
                <a:spcPct val="90000"/>
              </a:lnSpc>
              <a:spcAft>
                <a:spcPts val="0"/>
              </a:spcAft>
            </a:pPr>
            <a:r>
              <a:rPr lang="en-IN" dirty="0">
                <a:ea typeface="+mn-lt"/>
                <a:cs typeface="+mn-lt"/>
              </a:rPr>
              <a:t>else </a:t>
            </a:r>
            <a:r>
              <a:rPr lang="en-IN" dirty="0">
                <a:latin typeface="Century Gothic"/>
              </a:rPr>
              <a:t></a:t>
            </a:r>
            <a:r>
              <a:rPr lang="en-US" dirty="0">
                <a:ea typeface="+mn-lt"/>
                <a:cs typeface="+mn-lt"/>
              </a:rPr>
              <a:t>We can use the </a:t>
            </a:r>
            <a:r>
              <a:rPr lang="en-US" i="1" dirty="0">
                <a:ea typeface="+mn-lt"/>
                <a:cs typeface="+mn-lt"/>
              </a:rPr>
              <a:t>else </a:t>
            </a:r>
            <a:r>
              <a:rPr lang="en-US" dirty="0">
                <a:ea typeface="+mn-lt"/>
                <a:cs typeface="+mn-lt"/>
              </a:rPr>
              <a:t>statement with </a:t>
            </a:r>
            <a:r>
              <a:rPr lang="en-US" i="1" dirty="0">
                <a:ea typeface="+mn-lt"/>
                <a:cs typeface="+mn-lt"/>
              </a:rPr>
              <a:t>if </a:t>
            </a:r>
            <a:r>
              <a:rPr lang="en-US" dirty="0">
                <a:ea typeface="+mn-lt"/>
                <a:cs typeface="+mn-lt"/>
              </a:rPr>
              <a:t>statement to execute a block of code when the condition is false. </a:t>
            </a:r>
            <a:endParaRPr lang="en-IN" dirty="0">
              <a:ea typeface="+mn-lt"/>
              <a:cs typeface="+mn-lt"/>
            </a:endParaRPr>
          </a:p>
          <a:p>
            <a:pPr marL="344170" lvl="1" indent="-344170">
              <a:lnSpc>
                <a:spcPct val="90000"/>
              </a:lnSpc>
              <a:spcAft>
                <a:spcPts val="0"/>
              </a:spcAft>
            </a:pPr>
            <a:r>
              <a:rPr lang="en-IN" dirty="0">
                <a:ea typeface="+mn-lt"/>
                <a:cs typeface="+mn-lt"/>
              </a:rPr>
              <a:t>while </a:t>
            </a:r>
            <a:r>
              <a:rPr lang="en-IN" dirty="0">
                <a:latin typeface="Century Gothic"/>
              </a:rPr>
              <a:t> </a:t>
            </a:r>
            <a:r>
              <a:rPr lang="en-US" dirty="0">
                <a:cs typeface="Arial"/>
              </a:rPr>
              <a:t>A while loop evaluates the condition. If the condition evaluates to true , the code inside the while loop is executed. The condition is evaluated again. This process continues until the condition is false .</a:t>
            </a:r>
            <a:endParaRPr lang="en-IN" dirty="0">
              <a:ea typeface="+mn-lt"/>
              <a:cs typeface="+mn-lt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24B1-BB1E-26D2-F5C4-A839034C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>
                <a:ea typeface="+mj-lt"/>
                <a:cs typeface="+mj-lt"/>
              </a:rPr>
              <a:t>BUILT-IN FUNCTIONS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9C1D-D61C-150A-B26B-563A2FE4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int main()</a:t>
            </a:r>
            <a:r>
              <a:rPr lang="en-US" dirty="0">
                <a:ea typeface="+mn-lt"/>
                <a:cs typeface="+mn-lt"/>
              </a:rPr>
              <a:t> : 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'int</a:t>
            </a:r>
            <a:r>
              <a:rPr lang="en-US" dirty="0">
                <a:cs typeface="Arial"/>
              </a:rPr>
              <a:t> main' means that our function needs to return some integer at the end of the execution and we do so by returning 0 at the end of the program. 0 is the standard for the “successful execution of the program” .</a:t>
            </a:r>
            <a:endParaRPr lang="en-US" dirty="0">
              <a:ea typeface="+mn-lt"/>
              <a:cs typeface="+mn-lt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IN" b="1" dirty="0" err="1">
                <a:ea typeface="+mn-lt"/>
                <a:cs typeface="+mn-lt"/>
              </a:rPr>
              <a:t>getline</a:t>
            </a:r>
            <a:r>
              <a:rPr lang="en-IN" b="1" dirty="0">
                <a:ea typeface="+mn-lt"/>
                <a:cs typeface="+mn-lt"/>
              </a:rPr>
              <a:t> () </a:t>
            </a:r>
            <a:r>
              <a:rPr lang="en-IN" dirty="0">
                <a:ea typeface="+mn-lt"/>
                <a:cs typeface="+mn-lt"/>
              </a:rPr>
              <a:t>: ‘</a:t>
            </a:r>
            <a:r>
              <a:rPr lang="en-US" dirty="0" err="1">
                <a:cs typeface="Arial"/>
              </a:rPr>
              <a:t>getline</a:t>
            </a:r>
            <a:r>
              <a:rPr lang="en-US" dirty="0">
                <a:cs typeface="Arial"/>
              </a:rPr>
              <a:t>’ is an in-built function defined in the &lt;string. h&gt; header file that allows accepting and reading single and multiple line strings from the input stream.</a:t>
            </a:r>
            <a:endParaRPr lang="en-US" dirty="0">
              <a:ea typeface="+mn-lt"/>
              <a:cs typeface="+mn-lt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b="1" dirty="0" err="1">
                <a:cs typeface="Arial"/>
              </a:rPr>
              <a:t>getchar</a:t>
            </a:r>
            <a:r>
              <a:rPr lang="en-US" b="1" dirty="0">
                <a:cs typeface="Arial"/>
              </a:rPr>
              <a:t>() :</a:t>
            </a:r>
            <a:r>
              <a:rPr lang="en-US" dirty="0">
                <a:cs typeface="Arial"/>
              </a:rPr>
              <a:t> ’ </a:t>
            </a:r>
            <a:r>
              <a:rPr lang="en-US" dirty="0" err="1">
                <a:cs typeface="Arial"/>
              </a:rPr>
              <a:t>getchar</a:t>
            </a:r>
            <a:r>
              <a:rPr lang="en-US" dirty="0">
                <a:cs typeface="Arial"/>
              </a:rPr>
              <a:t>’ function is equivalent to a call to </a:t>
            </a:r>
            <a:r>
              <a:rPr lang="en-US" dirty="0" err="1">
                <a:cs typeface="Arial"/>
              </a:rPr>
              <a:t>getc</a:t>
            </a:r>
            <a:r>
              <a:rPr lang="en-US" dirty="0">
                <a:cs typeface="Arial"/>
              </a:rPr>
              <a:t>(stdin). It reads the next character from stdin which is usually the keyboard .</a:t>
            </a:r>
            <a:endParaRPr lang="en-IN" dirty="0">
              <a:ea typeface="+mn-lt"/>
              <a:cs typeface="+mn-lt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62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C9DF-324B-9FCA-35EB-D2372A0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This shows the output for booking a reservation seat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A7A2136-2222-53EE-563E-CEF6AAC1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087262"/>
            <a:ext cx="7796540" cy="3927536"/>
          </a:xfrm>
        </p:spPr>
      </p:pic>
    </p:spTree>
    <p:extLst>
      <p:ext uri="{BB962C8B-B14F-4D97-AF65-F5344CB8AC3E}">
        <p14:creationId xmlns:p14="http://schemas.microsoft.com/office/powerpoint/2010/main" val="125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F92-4815-A6B3-8B26-D3D7A922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Inserting the data of bus information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11126D8-6E32-929E-AD09-F77C84E40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99" y="2069894"/>
            <a:ext cx="7796540" cy="3962271"/>
          </a:xfrm>
        </p:spPr>
      </p:pic>
    </p:spTree>
    <p:extLst>
      <p:ext uri="{BB962C8B-B14F-4D97-AF65-F5344CB8AC3E}">
        <p14:creationId xmlns:p14="http://schemas.microsoft.com/office/powerpoint/2010/main" val="277308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16AB-5622-6D67-A678-41A4B358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reserve the bus seat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08DB27-D748-6332-DA18-82AB0012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667" y="2052116"/>
            <a:ext cx="7092403" cy="3997828"/>
          </a:xfrm>
        </p:spPr>
      </p:pic>
    </p:spTree>
    <p:extLst>
      <p:ext uri="{BB962C8B-B14F-4D97-AF65-F5344CB8AC3E}">
        <p14:creationId xmlns:p14="http://schemas.microsoft.com/office/powerpoint/2010/main" val="53141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48-C4CC-D85D-7626-1477E88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Show the data of bus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3E8738B-4D04-CD3E-555F-FE311DA5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898" y="2052116"/>
            <a:ext cx="7031941" cy="3997828"/>
          </a:xfrm>
        </p:spPr>
      </p:pic>
    </p:spTree>
    <p:extLst>
      <p:ext uri="{BB962C8B-B14F-4D97-AF65-F5344CB8AC3E}">
        <p14:creationId xmlns:p14="http://schemas.microsoft.com/office/powerpoint/2010/main" val="242539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WELCOME</vt:lpstr>
      <vt:lpstr>BUS RESERVATION SYSTEM PROGRAM IN C++</vt:lpstr>
      <vt:lpstr>HEADER FILES </vt:lpstr>
      <vt:lpstr>CONCEPTS USED IN PROGRAM </vt:lpstr>
      <vt:lpstr>BUILT-IN FUNCTIONS </vt:lpstr>
      <vt:lpstr>This shows the output for booking a reservation seat </vt:lpstr>
      <vt:lpstr>Inserting the data of bus information</vt:lpstr>
      <vt:lpstr>To reserve the bus seat</vt:lpstr>
      <vt:lpstr>Show the data of bus</vt:lpstr>
      <vt:lpstr>Buses Available for booking a reservation</vt:lpstr>
      <vt:lpstr>After Reserving the bus seat you can exit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</cp:revision>
  <dcterms:created xsi:type="dcterms:W3CDTF">2022-07-06T02:40:04Z</dcterms:created>
  <dcterms:modified xsi:type="dcterms:W3CDTF">2022-07-06T04:00:24Z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