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39"/>
  </p:notesMasterIdLst>
  <p:sldIdLst>
    <p:sldId id="361" r:id="rId2"/>
    <p:sldId id="36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85" r:id="rId17"/>
    <p:sldId id="386" r:id="rId18"/>
    <p:sldId id="387" r:id="rId19"/>
    <p:sldId id="388" r:id="rId20"/>
    <p:sldId id="389" r:id="rId21"/>
    <p:sldId id="390" r:id="rId22"/>
    <p:sldId id="397" r:id="rId23"/>
    <p:sldId id="398" r:id="rId24"/>
    <p:sldId id="391" r:id="rId25"/>
    <p:sldId id="396" r:id="rId26"/>
    <p:sldId id="377" r:id="rId27"/>
    <p:sldId id="378" r:id="rId28"/>
    <p:sldId id="379" r:id="rId29"/>
    <p:sldId id="380" r:id="rId30"/>
    <p:sldId id="381" r:id="rId31"/>
    <p:sldId id="382" r:id="rId32"/>
    <p:sldId id="383" r:id="rId33"/>
    <p:sldId id="384" r:id="rId34"/>
    <p:sldId id="392" r:id="rId35"/>
    <p:sldId id="393" r:id="rId36"/>
    <p:sldId id="394" r:id="rId37"/>
    <p:sldId id="395" r:id="rId3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1pPr>
    <a:lvl2pPr marL="742950" indent="-28575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2pPr>
    <a:lvl3pPr marL="11430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3pPr>
    <a:lvl4pPr marL="16002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4pPr>
    <a:lvl5pPr marL="2057400" indent="-228600" algn="l" defTabSz="449263"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Droid Sans Fallback" charset="0"/>
        <a:cs typeface="Droid Sans Fallback" charset="0"/>
      </a:defRPr>
    </a:lvl5pPr>
    <a:lvl6pPr marL="2286000" algn="l" defTabSz="914400" rtl="0" eaLnBrk="1" latinLnBrk="0" hangingPunct="1">
      <a:defRPr sz="2400" kern="1200">
        <a:solidFill>
          <a:schemeClr val="bg1"/>
        </a:solidFill>
        <a:latin typeface="Times New Roman" pitchFamily="18" charset="0"/>
        <a:ea typeface="Droid Sans Fallback" charset="0"/>
        <a:cs typeface="Droid Sans Fallback" charset="0"/>
      </a:defRPr>
    </a:lvl6pPr>
    <a:lvl7pPr marL="2743200" algn="l" defTabSz="914400" rtl="0" eaLnBrk="1" latinLnBrk="0" hangingPunct="1">
      <a:defRPr sz="2400" kern="1200">
        <a:solidFill>
          <a:schemeClr val="bg1"/>
        </a:solidFill>
        <a:latin typeface="Times New Roman" pitchFamily="18" charset="0"/>
        <a:ea typeface="Droid Sans Fallback" charset="0"/>
        <a:cs typeface="Droid Sans Fallback" charset="0"/>
      </a:defRPr>
    </a:lvl7pPr>
    <a:lvl8pPr marL="3200400" algn="l" defTabSz="914400" rtl="0" eaLnBrk="1" latinLnBrk="0" hangingPunct="1">
      <a:defRPr sz="2400" kern="1200">
        <a:solidFill>
          <a:schemeClr val="bg1"/>
        </a:solidFill>
        <a:latin typeface="Times New Roman" pitchFamily="18" charset="0"/>
        <a:ea typeface="Droid Sans Fallback" charset="0"/>
        <a:cs typeface="Droid Sans Fallback" charset="0"/>
      </a:defRPr>
    </a:lvl8pPr>
    <a:lvl9pPr marL="3657600" algn="l" defTabSz="914400" rtl="0" eaLnBrk="1" latinLnBrk="0" hangingPunct="1">
      <a:defRPr sz="2400" kern="1200">
        <a:solidFill>
          <a:schemeClr val="bg1"/>
        </a:solidFill>
        <a:latin typeface="Times New Roman" pitchFamily="18"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15" autoAdjust="0"/>
    <p:restoredTop sz="94660"/>
  </p:normalViewPr>
  <p:slideViewPr>
    <p:cSldViewPr>
      <p:cViewPr>
        <p:scale>
          <a:sx n="70" d="100"/>
          <a:sy n="70" d="100"/>
        </p:scale>
        <p:origin x="-1488" y="-3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61D78-6CAC-478D-A6E5-08087C76485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80502FA-F89D-4C67-BABC-655892ECC192}">
      <dgm:prSet phldrT="[Text]"/>
      <dgm:spPr/>
      <dgm:t>
        <a:bodyPr/>
        <a:lstStyle/>
        <a:p>
          <a:r>
            <a:rPr lang="en-US" dirty="0" smtClean="0"/>
            <a:t>Polymorphism</a:t>
          </a:r>
          <a:endParaRPr lang="en-US" dirty="0"/>
        </a:p>
      </dgm:t>
    </dgm:pt>
    <dgm:pt modelId="{9824B883-830C-47DC-A360-91EB3D809DEE}" type="parTrans" cxnId="{5D6C37EB-DB1F-43B9-9CEA-86DEC72E2A5D}">
      <dgm:prSet/>
      <dgm:spPr/>
      <dgm:t>
        <a:bodyPr/>
        <a:lstStyle/>
        <a:p>
          <a:endParaRPr lang="en-US"/>
        </a:p>
      </dgm:t>
    </dgm:pt>
    <dgm:pt modelId="{4B4CA4E3-5119-45E7-B77E-DD54C8E9013B}" type="sibTrans" cxnId="{5D6C37EB-DB1F-43B9-9CEA-86DEC72E2A5D}">
      <dgm:prSet/>
      <dgm:spPr/>
      <dgm:t>
        <a:bodyPr/>
        <a:lstStyle/>
        <a:p>
          <a:endParaRPr lang="en-US"/>
        </a:p>
      </dgm:t>
    </dgm:pt>
    <dgm:pt modelId="{C9DCE159-931E-4435-B83D-A1C64791EAD5}">
      <dgm:prSet phldrT="[Text]"/>
      <dgm:spPr/>
      <dgm:t>
        <a:bodyPr/>
        <a:lstStyle/>
        <a:p>
          <a:r>
            <a:rPr lang="en-US" dirty="0" smtClean="0"/>
            <a:t>Ad-Hoc</a:t>
          </a:r>
        </a:p>
        <a:p>
          <a:r>
            <a:rPr lang="en-US" dirty="0" smtClean="0"/>
            <a:t>Or</a:t>
          </a:r>
        </a:p>
        <a:p>
          <a:r>
            <a:rPr lang="en-US" dirty="0" smtClean="0"/>
            <a:t>Compile time (Static)</a:t>
          </a:r>
        </a:p>
        <a:p>
          <a:r>
            <a:rPr lang="en-US" dirty="0" smtClean="0"/>
            <a:t>Or</a:t>
          </a:r>
        </a:p>
        <a:p>
          <a:r>
            <a:rPr lang="en-US" dirty="0" smtClean="0"/>
            <a:t>Method overloading</a:t>
          </a:r>
        </a:p>
      </dgm:t>
    </dgm:pt>
    <dgm:pt modelId="{0CDA608E-8AD0-4C11-9F1F-C61AC2F5B28E}" type="parTrans" cxnId="{3FAB5BC9-052F-43D1-BC6F-57BFF7284C9B}">
      <dgm:prSet/>
      <dgm:spPr/>
      <dgm:t>
        <a:bodyPr/>
        <a:lstStyle/>
        <a:p>
          <a:endParaRPr lang="en-US"/>
        </a:p>
      </dgm:t>
    </dgm:pt>
    <dgm:pt modelId="{6AB45F3A-A470-457B-BBF1-888B80E8489E}" type="sibTrans" cxnId="{3FAB5BC9-052F-43D1-BC6F-57BFF7284C9B}">
      <dgm:prSet/>
      <dgm:spPr/>
      <dgm:t>
        <a:bodyPr/>
        <a:lstStyle/>
        <a:p>
          <a:endParaRPr lang="en-US"/>
        </a:p>
      </dgm:t>
    </dgm:pt>
    <dgm:pt modelId="{DB407787-2DCB-4976-882A-1899FE76CD78}">
      <dgm:prSet phldrT="[Text]"/>
      <dgm:spPr/>
      <dgm:t>
        <a:bodyPr/>
        <a:lstStyle/>
        <a:p>
          <a:r>
            <a:rPr lang="en-US" dirty="0" smtClean="0"/>
            <a:t>Pure</a:t>
          </a:r>
        </a:p>
        <a:p>
          <a:r>
            <a:rPr lang="en-US" dirty="0" smtClean="0"/>
            <a:t>Or</a:t>
          </a:r>
        </a:p>
        <a:p>
          <a:r>
            <a:rPr lang="en-US" dirty="0" smtClean="0"/>
            <a:t>Dynamic method dispatch (runtime)</a:t>
          </a:r>
        </a:p>
        <a:p>
          <a:r>
            <a:rPr lang="en-US" dirty="0" smtClean="0"/>
            <a:t>Or</a:t>
          </a:r>
        </a:p>
        <a:p>
          <a:r>
            <a:rPr lang="en-US" dirty="0" smtClean="0"/>
            <a:t>Method </a:t>
          </a:r>
          <a:r>
            <a:rPr lang="en-US" dirty="0" err="1" smtClean="0"/>
            <a:t>overridding</a:t>
          </a:r>
          <a:endParaRPr lang="en-US" dirty="0"/>
        </a:p>
      </dgm:t>
    </dgm:pt>
    <dgm:pt modelId="{8EA105B6-EECE-4E1A-9850-E502CACA2197}" type="parTrans" cxnId="{4DB56C75-ABFF-492D-8808-B4409B2FB582}">
      <dgm:prSet/>
      <dgm:spPr/>
      <dgm:t>
        <a:bodyPr/>
        <a:lstStyle/>
        <a:p>
          <a:endParaRPr lang="en-US"/>
        </a:p>
      </dgm:t>
    </dgm:pt>
    <dgm:pt modelId="{E105F28F-448A-489C-804E-922EE254A416}" type="sibTrans" cxnId="{4DB56C75-ABFF-492D-8808-B4409B2FB582}">
      <dgm:prSet/>
      <dgm:spPr/>
      <dgm:t>
        <a:bodyPr/>
        <a:lstStyle/>
        <a:p>
          <a:endParaRPr lang="en-US"/>
        </a:p>
      </dgm:t>
    </dgm:pt>
    <dgm:pt modelId="{44E96A65-1F45-4FC3-A31E-EE41AA4F5CA5}" type="pres">
      <dgm:prSet presAssocID="{5DF61D78-6CAC-478D-A6E5-08087C764856}" presName="diagram" presStyleCnt="0">
        <dgm:presLayoutVars>
          <dgm:chPref val="1"/>
          <dgm:dir/>
          <dgm:animOne val="branch"/>
          <dgm:animLvl val="lvl"/>
          <dgm:resizeHandles val="exact"/>
        </dgm:presLayoutVars>
      </dgm:prSet>
      <dgm:spPr/>
      <dgm:t>
        <a:bodyPr/>
        <a:lstStyle/>
        <a:p>
          <a:endParaRPr lang="en-US"/>
        </a:p>
      </dgm:t>
    </dgm:pt>
    <dgm:pt modelId="{766B0FD7-D5B5-4245-9EED-D101972F73CF}" type="pres">
      <dgm:prSet presAssocID="{980502FA-F89D-4C67-BABC-655892ECC192}" presName="root1" presStyleCnt="0"/>
      <dgm:spPr/>
    </dgm:pt>
    <dgm:pt modelId="{21558D70-C7B7-46E9-ABB4-E9E558DB58A1}" type="pres">
      <dgm:prSet presAssocID="{980502FA-F89D-4C67-BABC-655892ECC192}" presName="LevelOneTextNode" presStyleLbl="node0" presStyleIdx="0" presStyleCnt="1">
        <dgm:presLayoutVars>
          <dgm:chPref val="3"/>
        </dgm:presLayoutVars>
      </dgm:prSet>
      <dgm:spPr/>
      <dgm:t>
        <a:bodyPr/>
        <a:lstStyle/>
        <a:p>
          <a:endParaRPr lang="en-US"/>
        </a:p>
      </dgm:t>
    </dgm:pt>
    <dgm:pt modelId="{1E12C91A-C5C0-43DF-83E0-180B9BDF7C4F}" type="pres">
      <dgm:prSet presAssocID="{980502FA-F89D-4C67-BABC-655892ECC192}" presName="level2hierChild" presStyleCnt="0"/>
      <dgm:spPr/>
    </dgm:pt>
    <dgm:pt modelId="{B23EF087-25CD-4924-94E1-27683F49CAC5}" type="pres">
      <dgm:prSet presAssocID="{0CDA608E-8AD0-4C11-9F1F-C61AC2F5B28E}" presName="conn2-1" presStyleLbl="parChTrans1D2" presStyleIdx="0" presStyleCnt="2"/>
      <dgm:spPr/>
      <dgm:t>
        <a:bodyPr/>
        <a:lstStyle/>
        <a:p>
          <a:endParaRPr lang="en-US"/>
        </a:p>
      </dgm:t>
    </dgm:pt>
    <dgm:pt modelId="{FAA2E469-6AD3-4613-972A-488FDB3A0F00}" type="pres">
      <dgm:prSet presAssocID="{0CDA608E-8AD0-4C11-9F1F-C61AC2F5B28E}" presName="connTx" presStyleLbl="parChTrans1D2" presStyleIdx="0" presStyleCnt="2"/>
      <dgm:spPr/>
      <dgm:t>
        <a:bodyPr/>
        <a:lstStyle/>
        <a:p>
          <a:endParaRPr lang="en-US"/>
        </a:p>
      </dgm:t>
    </dgm:pt>
    <dgm:pt modelId="{384EC04B-00A4-494D-9B07-8A56E9E5D0D1}" type="pres">
      <dgm:prSet presAssocID="{C9DCE159-931E-4435-B83D-A1C64791EAD5}" presName="root2" presStyleCnt="0"/>
      <dgm:spPr/>
    </dgm:pt>
    <dgm:pt modelId="{5802956B-ACA6-48CC-90F8-D0F42EFB992B}" type="pres">
      <dgm:prSet presAssocID="{C9DCE159-931E-4435-B83D-A1C64791EAD5}" presName="LevelTwoTextNode" presStyleLbl="node2" presStyleIdx="0" presStyleCnt="2">
        <dgm:presLayoutVars>
          <dgm:chPref val="3"/>
        </dgm:presLayoutVars>
      </dgm:prSet>
      <dgm:spPr/>
      <dgm:t>
        <a:bodyPr/>
        <a:lstStyle/>
        <a:p>
          <a:endParaRPr lang="en-US"/>
        </a:p>
      </dgm:t>
    </dgm:pt>
    <dgm:pt modelId="{95385ED1-BB85-4272-B2CF-A215796A00FD}" type="pres">
      <dgm:prSet presAssocID="{C9DCE159-931E-4435-B83D-A1C64791EAD5}" presName="level3hierChild" presStyleCnt="0"/>
      <dgm:spPr/>
    </dgm:pt>
    <dgm:pt modelId="{D47EA3E9-2900-4CFB-BF84-1CFE57FF33E6}" type="pres">
      <dgm:prSet presAssocID="{8EA105B6-EECE-4E1A-9850-E502CACA2197}" presName="conn2-1" presStyleLbl="parChTrans1D2" presStyleIdx="1" presStyleCnt="2"/>
      <dgm:spPr/>
      <dgm:t>
        <a:bodyPr/>
        <a:lstStyle/>
        <a:p>
          <a:endParaRPr lang="en-US"/>
        </a:p>
      </dgm:t>
    </dgm:pt>
    <dgm:pt modelId="{2896BA59-D30E-4853-9438-12CFD28E7195}" type="pres">
      <dgm:prSet presAssocID="{8EA105B6-EECE-4E1A-9850-E502CACA2197}" presName="connTx" presStyleLbl="parChTrans1D2" presStyleIdx="1" presStyleCnt="2"/>
      <dgm:spPr/>
      <dgm:t>
        <a:bodyPr/>
        <a:lstStyle/>
        <a:p>
          <a:endParaRPr lang="en-US"/>
        </a:p>
      </dgm:t>
    </dgm:pt>
    <dgm:pt modelId="{B38763E4-9F53-41E9-978A-12496F808903}" type="pres">
      <dgm:prSet presAssocID="{DB407787-2DCB-4976-882A-1899FE76CD78}" presName="root2" presStyleCnt="0"/>
      <dgm:spPr/>
    </dgm:pt>
    <dgm:pt modelId="{C31B8E6F-D48B-44E5-A435-2A27C1A54D9D}" type="pres">
      <dgm:prSet presAssocID="{DB407787-2DCB-4976-882A-1899FE76CD78}" presName="LevelTwoTextNode" presStyleLbl="node2" presStyleIdx="1" presStyleCnt="2">
        <dgm:presLayoutVars>
          <dgm:chPref val="3"/>
        </dgm:presLayoutVars>
      </dgm:prSet>
      <dgm:spPr/>
      <dgm:t>
        <a:bodyPr/>
        <a:lstStyle/>
        <a:p>
          <a:endParaRPr lang="en-US"/>
        </a:p>
      </dgm:t>
    </dgm:pt>
    <dgm:pt modelId="{30F0A506-0987-436C-A97E-6323E4B30C6C}" type="pres">
      <dgm:prSet presAssocID="{DB407787-2DCB-4976-882A-1899FE76CD78}" presName="level3hierChild" presStyleCnt="0"/>
      <dgm:spPr/>
    </dgm:pt>
  </dgm:ptLst>
  <dgm:cxnLst>
    <dgm:cxn modelId="{ECD9EC07-FFED-430E-A4CC-9CCE13778881}" type="presOf" srcId="{0CDA608E-8AD0-4C11-9F1F-C61AC2F5B28E}" destId="{B23EF087-25CD-4924-94E1-27683F49CAC5}" srcOrd="0" destOrd="0" presId="urn:microsoft.com/office/officeart/2005/8/layout/hierarchy2"/>
    <dgm:cxn modelId="{9F1C89F3-380C-42BA-A4E0-1DAEFB72A097}" type="presOf" srcId="{DB407787-2DCB-4976-882A-1899FE76CD78}" destId="{C31B8E6F-D48B-44E5-A435-2A27C1A54D9D}" srcOrd="0" destOrd="0" presId="urn:microsoft.com/office/officeart/2005/8/layout/hierarchy2"/>
    <dgm:cxn modelId="{AD294029-9288-4F46-BF9C-D6F99B631E36}" type="presOf" srcId="{980502FA-F89D-4C67-BABC-655892ECC192}" destId="{21558D70-C7B7-46E9-ABB4-E9E558DB58A1}" srcOrd="0" destOrd="0" presId="urn:microsoft.com/office/officeart/2005/8/layout/hierarchy2"/>
    <dgm:cxn modelId="{670A78B4-2993-4319-B886-737BC660B66C}" type="presOf" srcId="{8EA105B6-EECE-4E1A-9850-E502CACA2197}" destId="{D47EA3E9-2900-4CFB-BF84-1CFE57FF33E6}" srcOrd="0" destOrd="0" presId="urn:microsoft.com/office/officeart/2005/8/layout/hierarchy2"/>
    <dgm:cxn modelId="{4DB56C75-ABFF-492D-8808-B4409B2FB582}" srcId="{980502FA-F89D-4C67-BABC-655892ECC192}" destId="{DB407787-2DCB-4976-882A-1899FE76CD78}" srcOrd="1" destOrd="0" parTransId="{8EA105B6-EECE-4E1A-9850-E502CACA2197}" sibTransId="{E105F28F-448A-489C-804E-922EE254A416}"/>
    <dgm:cxn modelId="{9F8AA089-3131-45E9-B31B-2930F2956648}" type="presOf" srcId="{8EA105B6-EECE-4E1A-9850-E502CACA2197}" destId="{2896BA59-D30E-4853-9438-12CFD28E7195}" srcOrd="1" destOrd="0" presId="urn:microsoft.com/office/officeart/2005/8/layout/hierarchy2"/>
    <dgm:cxn modelId="{3FAB5BC9-052F-43D1-BC6F-57BFF7284C9B}" srcId="{980502FA-F89D-4C67-BABC-655892ECC192}" destId="{C9DCE159-931E-4435-B83D-A1C64791EAD5}" srcOrd="0" destOrd="0" parTransId="{0CDA608E-8AD0-4C11-9F1F-C61AC2F5B28E}" sibTransId="{6AB45F3A-A470-457B-BBF1-888B80E8489E}"/>
    <dgm:cxn modelId="{76E064D9-8CDC-43F5-B9A0-369707A8AD75}" type="presOf" srcId="{5DF61D78-6CAC-478D-A6E5-08087C764856}" destId="{44E96A65-1F45-4FC3-A31E-EE41AA4F5CA5}" srcOrd="0" destOrd="0" presId="urn:microsoft.com/office/officeart/2005/8/layout/hierarchy2"/>
    <dgm:cxn modelId="{B160F9B5-B884-4EA7-9E6F-EE9F5A32B18F}" type="presOf" srcId="{0CDA608E-8AD0-4C11-9F1F-C61AC2F5B28E}" destId="{FAA2E469-6AD3-4613-972A-488FDB3A0F00}" srcOrd="1" destOrd="0" presId="urn:microsoft.com/office/officeart/2005/8/layout/hierarchy2"/>
    <dgm:cxn modelId="{F52868B7-673A-4000-A8A3-36E4AE111F4A}" type="presOf" srcId="{C9DCE159-931E-4435-B83D-A1C64791EAD5}" destId="{5802956B-ACA6-48CC-90F8-D0F42EFB992B}" srcOrd="0" destOrd="0" presId="urn:microsoft.com/office/officeart/2005/8/layout/hierarchy2"/>
    <dgm:cxn modelId="{5D6C37EB-DB1F-43B9-9CEA-86DEC72E2A5D}" srcId="{5DF61D78-6CAC-478D-A6E5-08087C764856}" destId="{980502FA-F89D-4C67-BABC-655892ECC192}" srcOrd="0" destOrd="0" parTransId="{9824B883-830C-47DC-A360-91EB3D809DEE}" sibTransId="{4B4CA4E3-5119-45E7-B77E-DD54C8E9013B}"/>
    <dgm:cxn modelId="{6DBC1825-7B89-4F21-ACAF-FBCE1FB4B217}" type="presParOf" srcId="{44E96A65-1F45-4FC3-A31E-EE41AA4F5CA5}" destId="{766B0FD7-D5B5-4245-9EED-D101972F73CF}" srcOrd="0" destOrd="0" presId="urn:microsoft.com/office/officeart/2005/8/layout/hierarchy2"/>
    <dgm:cxn modelId="{683D857C-64A7-4A92-8DCD-8B625307E25C}" type="presParOf" srcId="{766B0FD7-D5B5-4245-9EED-D101972F73CF}" destId="{21558D70-C7B7-46E9-ABB4-E9E558DB58A1}" srcOrd="0" destOrd="0" presId="urn:microsoft.com/office/officeart/2005/8/layout/hierarchy2"/>
    <dgm:cxn modelId="{D9CA56E1-866E-42E0-9CD6-065AA559DFA0}" type="presParOf" srcId="{766B0FD7-D5B5-4245-9EED-D101972F73CF}" destId="{1E12C91A-C5C0-43DF-83E0-180B9BDF7C4F}" srcOrd="1" destOrd="0" presId="urn:microsoft.com/office/officeart/2005/8/layout/hierarchy2"/>
    <dgm:cxn modelId="{0264E387-286A-4615-9723-B7604A5CCB3B}" type="presParOf" srcId="{1E12C91A-C5C0-43DF-83E0-180B9BDF7C4F}" destId="{B23EF087-25CD-4924-94E1-27683F49CAC5}" srcOrd="0" destOrd="0" presId="urn:microsoft.com/office/officeart/2005/8/layout/hierarchy2"/>
    <dgm:cxn modelId="{B55029D8-57CB-425E-B3F0-2CFAE0D617A8}" type="presParOf" srcId="{B23EF087-25CD-4924-94E1-27683F49CAC5}" destId="{FAA2E469-6AD3-4613-972A-488FDB3A0F00}" srcOrd="0" destOrd="0" presId="urn:microsoft.com/office/officeart/2005/8/layout/hierarchy2"/>
    <dgm:cxn modelId="{6395FEB0-42AB-4E93-99FF-332AA181A6B5}" type="presParOf" srcId="{1E12C91A-C5C0-43DF-83E0-180B9BDF7C4F}" destId="{384EC04B-00A4-494D-9B07-8A56E9E5D0D1}" srcOrd="1" destOrd="0" presId="urn:microsoft.com/office/officeart/2005/8/layout/hierarchy2"/>
    <dgm:cxn modelId="{4D9D0862-C17C-4CE1-8B94-785E27A5DCE5}" type="presParOf" srcId="{384EC04B-00A4-494D-9B07-8A56E9E5D0D1}" destId="{5802956B-ACA6-48CC-90F8-D0F42EFB992B}" srcOrd="0" destOrd="0" presId="urn:microsoft.com/office/officeart/2005/8/layout/hierarchy2"/>
    <dgm:cxn modelId="{9F2B7A1E-9579-4B50-9A2B-CDC4AA15FFDF}" type="presParOf" srcId="{384EC04B-00A4-494D-9B07-8A56E9E5D0D1}" destId="{95385ED1-BB85-4272-B2CF-A215796A00FD}" srcOrd="1" destOrd="0" presId="urn:microsoft.com/office/officeart/2005/8/layout/hierarchy2"/>
    <dgm:cxn modelId="{71EC67C0-02F3-4DD5-BBF3-04A53D65C58C}" type="presParOf" srcId="{1E12C91A-C5C0-43DF-83E0-180B9BDF7C4F}" destId="{D47EA3E9-2900-4CFB-BF84-1CFE57FF33E6}" srcOrd="2" destOrd="0" presId="urn:microsoft.com/office/officeart/2005/8/layout/hierarchy2"/>
    <dgm:cxn modelId="{74463721-0E3A-473F-9230-B3184539DF54}" type="presParOf" srcId="{D47EA3E9-2900-4CFB-BF84-1CFE57FF33E6}" destId="{2896BA59-D30E-4853-9438-12CFD28E7195}" srcOrd="0" destOrd="0" presId="urn:microsoft.com/office/officeart/2005/8/layout/hierarchy2"/>
    <dgm:cxn modelId="{6670D430-5B74-4723-8C0A-A960BDDBDDFE}" type="presParOf" srcId="{1E12C91A-C5C0-43DF-83E0-180B9BDF7C4F}" destId="{B38763E4-9F53-41E9-978A-12496F808903}" srcOrd="3" destOrd="0" presId="urn:microsoft.com/office/officeart/2005/8/layout/hierarchy2"/>
    <dgm:cxn modelId="{177D53F9-79FC-4806-B116-07645EF9A703}" type="presParOf" srcId="{B38763E4-9F53-41E9-978A-12496F808903}" destId="{C31B8E6F-D48B-44E5-A435-2A27C1A54D9D}" srcOrd="0" destOrd="0" presId="urn:microsoft.com/office/officeart/2005/8/layout/hierarchy2"/>
    <dgm:cxn modelId="{CEE22538-BF13-4C9C-ACA3-7957005BAAC5}" type="presParOf" srcId="{B38763E4-9F53-41E9-978A-12496F808903}" destId="{30F0A506-0987-436C-A97E-6323E4B30C6C}"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3074" name="Rectangle 2"/>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5B46F815-DF0A-422C-A44B-4FA7C2DBBB57}"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F1EBF1-B626-4FEA-96BD-ABA164E6B678}"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A7305601-6EAB-499C-971E-EC842F521350}"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5F4E4D4-7810-4C20-88F0-34B028232E43}"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77B4A67-F39A-4F6E-AC3D-8BF513A720D9}"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794D8D04-5B16-4474-90E9-1020BA4BC38F}"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771F9270-D001-4C1D-BE1D-C81290314F6C}"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D0FB6691-E174-4F20-83F0-7AC82E789954}"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C1554DF3-563F-4EC9-9DE8-C7958C0311F9}"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88006E1A-DF84-46D8-9D9D-14297FDC834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0AEB969D-8DDA-40F2-A34D-78CA23B18BC0}"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DE4556-5D18-40F5-A222-B0C3E3AD051C}"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solidFill>
                  <a:schemeClr val="tx1"/>
                </a:solidFill>
              </a:rPr>
              <a:t>Introduction</a:t>
            </a:r>
            <a:endParaRPr lang="en-US" dirty="0">
              <a:solidFill>
                <a:schemeClr val="tx1"/>
              </a:solidFill>
            </a:endParaRPr>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400" dirty="0" smtClean="0"/>
              <a:t>Overloading				</a:t>
            </a:r>
            <a:r>
              <a:rPr lang="en-US" sz="2400" dirty="0" err="1" smtClean="0"/>
              <a:t>Overridding</a:t>
            </a:r>
            <a:endParaRPr lang="en-US" sz="2400" dirty="0" smtClean="0"/>
          </a:p>
        </p:txBody>
      </p:sp>
      <p:sp>
        <p:nvSpPr>
          <p:cNvPr id="4" name="Rectangle 3"/>
          <p:cNvSpPr/>
          <p:nvPr/>
        </p:nvSpPr>
        <p:spPr>
          <a:xfrm>
            <a:off x="990600" y="22098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p:cNvCxnSpPr/>
          <p:nvPr/>
        </p:nvCxnSpPr>
        <p:spPr>
          <a:xfrm>
            <a:off x="990600" y="28956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3"/>
          </p:cNvCxnSpPr>
          <p:nvPr/>
        </p:nvCxnSpPr>
        <p:spPr>
          <a:xfrm rot="10800000" flipH="1">
            <a:off x="990600" y="37338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9200" y="2438400"/>
            <a:ext cx="2057400" cy="461665"/>
          </a:xfrm>
          <a:prstGeom prst="rect">
            <a:avLst/>
          </a:prstGeom>
          <a:solidFill>
            <a:schemeClr val="bg1"/>
          </a:solidFill>
          <a:ln>
            <a:solidFill>
              <a:schemeClr val="bg1"/>
            </a:solidFill>
          </a:ln>
        </p:spPr>
        <p:txBody>
          <a:bodyPr wrap="square" rtlCol="0">
            <a:spAutoFit/>
          </a:bodyPr>
          <a:lstStyle/>
          <a:p>
            <a:r>
              <a:rPr lang="en-US" dirty="0" smtClean="0">
                <a:solidFill>
                  <a:schemeClr val="tx1"/>
                </a:solidFill>
              </a:rPr>
              <a:t>              Test</a:t>
            </a:r>
            <a:endParaRPr lang="en-US" dirty="0">
              <a:solidFill>
                <a:schemeClr val="tx1"/>
              </a:solidFill>
            </a:endParaRPr>
          </a:p>
        </p:txBody>
      </p:sp>
      <p:sp>
        <p:nvSpPr>
          <p:cNvPr id="10" name="TextBox 9"/>
          <p:cNvSpPr txBox="1"/>
          <p:nvPr/>
        </p:nvSpPr>
        <p:spPr>
          <a:xfrm>
            <a:off x="1143000" y="3962400"/>
            <a:ext cx="2209800" cy="923330"/>
          </a:xfrm>
          <a:prstGeom prst="rect">
            <a:avLst/>
          </a:prstGeom>
          <a:solidFill>
            <a:schemeClr val="bg1"/>
          </a:solidFill>
          <a:ln>
            <a:solidFill>
              <a:schemeClr val="bg1"/>
            </a:solidFill>
          </a:ln>
        </p:spPr>
        <p:txBody>
          <a:bodyPr wrap="square" rtlCol="0">
            <a:spAutoFit/>
          </a:bodyPr>
          <a:lstStyle/>
          <a:p>
            <a:r>
              <a:rPr lang="en-US" sz="1800" dirty="0" smtClean="0">
                <a:solidFill>
                  <a:schemeClr val="tx1"/>
                </a:solidFill>
              </a:rPr>
              <a:t>void fun(</a:t>
            </a:r>
            <a:r>
              <a:rPr lang="en-US" sz="1800" dirty="0" err="1" smtClean="0">
                <a:solidFill>
                  <a:schemeClr val="tx1"/>
                </a:solidFill>
              </a:rPr>
              <a:t>int</a:t>
            </a:r>
            <a:r>
              <a:rPr lang="en-US" sz="1800" dirty="0" smtClean="0">
                <a:solidFill>
                  <a:schemeClr val="tx1"/>
                </a:solidFill>
              </a:rPr>
              <a:t> a)</a:t>
            </a:r>
          </a:p>
          <a:p>
            <a:r>
              <a:rPr lang="en-US" sz="1800" dirty="0" smtClean="0">
                <a:solidFill>
                  <a:schemeClr val="tx1"/>
                </a:solidFill>
              </a:rPr>
              <a:t>void fun(</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a,int</a:t>
            </a:r>
            <a:r>
              <a:rPr lang="en-US" sz="1800" dirty="0" smtClean="0">
                <a:solidFill>
                  <a:schemeClr val="tx1"/>
                </a:solidFill>
              </a:rPr>
              <a:t> b)</a:t>
            </a:r>
          </a:p>
          <a:p>
            <a:r>
              <a:rPr lang="en-US" sz="1800" dirty="0" smtClean="0">
                <a:solidFill>
                  <a:schemeClr val="tx1"/>
                </a:solidFill>
              </a:rPr>
              <a:t>void fun(char a)</a:t>
            </a:r>
            <a:endParaRPr lang="en-US" sz="1800" dirty="0">
              <a:solidFill>
                <a:schemeClr val="tx1"/>
              </a:solidFill>
            </a:endParaRPr>
          </a:p>
        </p:txBody>
      </p:sp>
      <p:sp>
        <p:nvSpPr>
          <p:cNvPr id="11" name="Rectangle 10"/>
          <p:cNvSpPr/>
          <p:nvPr/>
        </p:nvSpPr>
        <p:spPr>
          <a:xfrm>
            <a:off x="5410200" y="2133600"/>
            <a:ext cx="2514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p:cNvCxnSpPr/>
          <p:nvPr/>
        </p:nvCxnSpPr>
        <p:spPr>
          <a:xfrm>
            <a:off x="5410200" y="28194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H="1">
            <a:off x="5410200" y="31242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8800" y="2209800"/>
            <a:ext cx="2057400" cy="461665"/>
          </a:xfrm>
          <a:prstGeom prst="rect">
            <a:avLst/>
          </a:prstGeom>
          <a:solidFill>
            <a:schemeClr val="bg1"/>
          </a:solidFill>
          <a:ln>
            <a:solidFill>
              <a:schemeClr val="bg1"/>
            </a:solidFill>
          </a:ln>
        </p:spPr>
        <p:txBody>
          <a:bodyPr wrap="square" rtlCol="0">
            <a:spAutoFit/>
          </a:bodyPr>
          <a:lstStyle/>
          <a:p>
            <a:r>
              <a:rPr lang="en-US" dirty="0" smtClean="0">
                <a:solidFill>
                  <a:schemeClr val="tx1"/>
                </a:solidFill>
              </a:rPr>
              <a:t>              Base</a:t>
            </a:r>
            <a:endParaRPr lang="en-US" dirty="0">
              <a:solidFill>
                <a:schemeClr val="tx1"/>
              </a:solidFill>
            </a:endParaRPr>
          </a:p>
        </p:txBody>
      </p:sp>
      <p:sp>
        <p:nvSpPr>
          <p:cNvPr id="15" name="TextBox 14"/>
          <p:cNvSpPr txBox="1"/>
          <p:nvPr/>
        </p:nvSpPr>
        <p:spPr>
          <a:xfrm>
            <a:off x="5562600" y="3276600"/>
            <a:ext cx="2209800" cy="461665"/>
          </a:xfrm>
          <a:prstGeom prst="rect">
            <a:avLst/>
          </a:prstGeom>
          <a:solidFill>
            <a:schemeClr val="bg1"/>
          </a:solidFill>
          <a:ln>
            <a:solidFill>
              <a:schemeClr val="bg1"/>
            </a:solidFill>
          </a:ln>
        </p:spPr>
        <p:txBody>
          <a:bodyPr wrap="square" rtlCol="0">
            <a:spAutoFit/>
          </a:bodyPr>
          <a:lstStyle/>
          <a:p>
            <a:r>
              <a:rPr lang="en-US" dirty="0" smtClean="0">
                <a:solidFill>
                  <a:schemeClr val="tx1"/>
                </a:solidFill>
              </a:rPr>
              <a:t>void fun(</a:t>
            </a:r>
            <a:r>
              <a:rPr lang="en-US" dirty="0" err="1" smtClean="0">
                <a:solidFill>
                  <a:schemeClr val="tx1"/>
                </a:solidFill>
              </a:rPr>
              <a:t>int</a:t>
            </a:r>
            <a:r>
              <a:rPr lang="en-US" dirty="0" smtClean="0">
                <a:solidFill>
                  <a:schemeClr val="tx1"/>
                </a:solidFill>
              </a:rPr>
              <a:t> a)</a:t>
            </a:r>
          </a:p>
        </p:txBody>
      </p:sp>
      <p:sp>
        <p:nvSpPr>
          <p:cNvPr id="19" name="Rectangle 18"/>
          <p:cNvSpPr/>
          <p:nvPr/>
        </p:nvSpPr>
        <p:spPr>
          <a:xfrm>
            <a:off x="5410200" y="4724400"/>
            <a:ext cx="2514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p:cNvCxnSpPr/>
          <p:nvPr/>
        </p:nvCxnSpPr>
        <p:spPr>
          <a:xfrm>
            <a:off x="5410200" y="54102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H="1">
            <a:off x="5410200" y="5715000"/>
            <a:ext cx="2514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4800600"/>
            <a:ext cx="2057400" cy="830997"/>
          </a:xfrm>
          <a:prstGeom prst="rect">
            <a:avLst/>
          </a:prstGeom>
          <a:solidFill>
            <a:schemeClr val="bg1"/>
          </a:solidFill>
          <a:ln>
            <a:solidFill>
              <a:schemeClr val="bg1"/>
            </a:solidFill>
          </a:ln>
        </p:spPr>
        <p:txBody>
          <a:bodyPr wrap="square" rtlCol="0">
            <a:spAutoFit/>
          </a:bodyPr>
          <a:lstStyle/>
          <a:p>
            <a:r>
              <a:rPr lang="en-US" dirty="0" smtClean="0">
                <a:solidFill>
                  <a:schemeClr val="tx1"/>
                </a:solidFill>
              </a:rPr>
              <a:t>              Derived</a:t>
            </a:r>
            <a:endParaRPr lang="en-US" dirty="0">
              <a:solidFill>
                <a:schemeClr val="tx1"/>
              </a:solidFill>
            </a:endParaRPr>
          </a:p>
        </p:txBody>
      </p:sp>
      <p:sp>
        <p:nvSpPr>
          <p:cNvPr id="23" name="TextBox 22"/>
          <p:cNvSpPr txBox="1"/>
          <p:nvPr/>
        </p:nvSpPr>
        <p:spPr>
          <a:xfrm>
            <a:off x="5562600" y="5867400"/>
            <a:ext cx="2209800" cy="461665"/>
          </a:xfrm>
          <a:prstGeom prst="rect">
            <a:avLst/>
          </a:prstGeom>
          <a:solidFill>
            <a:schemeClr val="bg1"/>
          </a:solidFill>
          <a:ln>
            <a:solidFill>
              <a:schemeClr val="bg1"/>
            </a:solidFill>
          </a:ln>
        </p:spPr>
        <p:txBody>
          <a:bodyPr wrap="square" rtlCol="0">
            <a:spAutoFit/>
          </a:bodyPr>
          <a:lstStyle/>
          <a:p>
            <a:r>
              <a:rPr lang="en-US" dirty="0" smtClean="0">
                <a:solidFill>
                  <a:schemeClr val="tx1"/>
                </a:solidFill>
              </a:rPr>
              <a:t>void fun(</a:t>
            </a:r>
            <a:r>
              <a:rPr lang="en-US" dirty="0" err="1" smtClean="0">
                <a:solidFill>
                  <a:schemeClr val="tx1"/>
                </a:solidFill>
              </a:rPr>
              <a:t>int</a:t>
            </a:r>
            <a:r>
              <a:rPr lang="en-US" dirty="0" smtClean="0">
                <a:solidFill>
                  <a:schemeClr val="tx1"/>
                </a:solidFill>
              </a:rPr>
              <a:t> a)</a:t>
            </a:r>
          </a:p>
        </p:txBody>
      </p:sp>
      <p:sp>
        <p:nvSpPr>
          <p:cNvPr id="24" name="Up Arrow 23"/>
          <p:cNvSpPr/>
          <p:nvPr/>
        </p:nvSpPr>
        <p:spPr>
          <a:xfrm>
            <a:off x="6629400" y="3810000"/>
            <a:ext cx="3048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152400"/>
            <a:ext cx="8229600" cy="609600"/>
          </a:xfrm>
        </p:spPr>
        <p:txBody>
          <a:bodyPr>
            <a:normAutofit fontScale="90000"/>
          </a:bodyPr>
          <a:lstStyle/>
          <a:p>
            <a:r>
              <a:rPr lang="en-US" dirty="0" smtClean="0">
                <a:solidFill>
                  <a:schemeClr val="tx1"/>
                </a:solidFill>
              </a:rPr>
              <a:t>Ad-Hoc Polymorphism</a:t>
            </a:r>
            <a:endParaRPr lang="en-US" dirty="0">
              <a:solidFill>
                <a:schemeClr val="tx1"/>
              </a:solidFill>
            </a:endParaRPr>
          </a:p>
        </p:txBody>
      </p:sp>
      <p:sp>
        <p:nvSpPr>
          <p:cNvPr id="3075" name="Rectangle 3"/>
          <p:cNvSpPr>
            <a:spLocks noGrp="1" noChangeArrowheads="1"/>
          </p:cNvSpPr>
          <p:nvPr>
            <p:ph idx="1"/>
          </p:nvPr>
        </p:nvSpPr>
        <p:spPr>
          <a:xfrm>
            <a:off x="228600" y="838200"/>
            <a:ext cx="8458200" cy="5943600"/>
          </a:xfrm>
        </p:spPr>
        <p:txBody>
          <a:bodyPr>
            <a:noAutofit/>
          </a:bodyPr>
          <a:lstStyle/>
          <a:p>
            <a:pPr algn="just">
              <a:spcBef>
                <a:spcPts val="0"/>
              </a:spcBef>
            </a:pPr>
            <a:r>
              <a:rPr lang="en-US" sz="1800" dirty="0" smtClean="0">
                <a:latin typeface="Calibri" pitchFamily="34" charset="0"/>
                <a:cs typeface="Calibri" pitchFamily="34" charset="0"/>
              </a:rPr>
              <a:t>Method overloading is an example of Ad-hoc or compile time polymorphism.</a:t>
            </a:r>
          </a:p>
          <a:p>
            <a:pPr algn="just">
              <a:spcBef>
                <a:spcPts val="0"/>
              </a:spcBef>
              <a:buNone/>
            </a:pPr>
            <a:r>
              <a:rPr lang="en-US" sz="1800" dirty="0" smtClean="0">
                <a:latin typeface="Calibri" pitchFamily="34" charset="0"/>
                <a:cs typeface="Calibri" pitchFamily="34" charset="0"/>
              </a:rPr>
              <a:t>class Overload</a:t>
            </a: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void demo()</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void demo(</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void demo(</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a,int</a:t>
            </a:r>
            <a:r>
              <a:rPr lang="en-US" sz="1800" dirty="0" smtClean="0">
                <a:latin typeface="Calibri" pitchFamily="34" charset="0"/>
                <a:cs typeface="Calibri" pitchFamily="34" charset="0"/>
              </a:rPr>
              <a:t> b)</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public static void main(String </a:t>
            </a:r>
            <a:r>
              <a:rPr lang="en-US" sz="1800" dirty="0" err="1" smtClean="0">
                <a:latin typeface="Calibri" pitchFamily="34" charset="0"/>
                <a:cs typeface="Calibri" pitchFamily="34" charset="0"/>
              </a:rPr>
              <a:t>args</a:t>
            </a: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Overload p=new Overload();</a:t>
            </a:r>
          </a:p>
          <a:p>
            <a:pPr algn="just">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p.demo</a:t>
            </a: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p.demo</a:t>
            </a:r>
            <a:r>
              <a:rPr lang="en-US" sz="1800" dirty="0" smtClean="0">
                <a:latin typeface="Calibri" pitchFamily="34" charset="0"/>
                <a:cs typeface="Calibri" pitchFamily="34" charset="0"/>
              </a:rPr>
              <a:t>(10);</a:t>
            </a:r>
          </a:p>
          <a:p>
            <a:pPr algn="just">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p.demo</a:t>
            </a:r>
            <a:r>
              <a:rPr lang="en-US" sz="1800" dirty="0" smtClean="0">
                <a:latin typeface="Calibri" pitchFamily="34" charset="0"/>
                <a:cs typeface="Calibri" pitchFamily="34" charset="0"/>
              </a:rPr>
              <a:t>(10,20);</a:t>
            </a:r>
          </a:p>
          <a:p>
            <a:pPr algn="just">
              <a:spcBef>
                <a:spcPts val="0"/>
              </a:spcBef>
              <a:buNone/>
            </a:pPr>
            <a:r>
              <a:rPr lang="en-US" sz="1800" dirty="0" smtClean="0">
                <a:latin typeface="Calibri" pitchFamily="34" charset="0"/>
                <a:cs typeface="Calibri" pitchFamily="34" charset="0"/>
              </a:rPr>
              <a:t>	}	}</a:t>
            </a:r>
          </a:p>
        </p:txBody>
      </p:sp>
      <p:sp>
        <p:nvSpPr>
          <p:cNvPr id="4" name="TextBox 3"/>
          <p:cNvSpPr txBox="1"/>
          <p:nvPr/>
        </p:nvSpPr>
        <p:spPr>
          <a:xfrm>
            <a:off x="4343400" y="1828800"/>
            <a:ext cx="4419600" cy="3903954"/>
          </a:xfrm>
          <a:prstGeom prst="rect">
            <a:avLst/>
          </a:prstGeom>
          <a:noFill/>
        </p:spPr>
        <p:txBody>
          <a:bodyPr wrap="square" rtlCol="0">
            <a:spAutoFit/>
          </a:bodyPr>
          <a:lstStyle/>
          <a:p>
            <a:pPr algn="just">
              <a:lnSpc>
                <a:spcPct val="150000"/>
              </a:lnSpc>
            </a:pPr>
            <a:r>
              <a:rPr lang="en-US" dirty="0" smtClean="0">
                <a:solidFill>
                  <a:schemeClr val="tx1"/>
                </a:solidFill>
              </a:rPr>
              <a:t>In this example, demo() method is overloaded 3 times, which method is to be called is determined by the arguments we pass while calling methods, this happens in compile time so it is known as compile time polymorphism</a:t>
            </a:r>
            <a:endParaRPr lang="en-US" dirty="0">
              <a:solidFill>
                <a:schemeClr val="tx1"/>
              </a:solidFill>
            </a:endParaRPr>
          </a:p>
        </p:txBody>
      </p:sp>
      <p:sp>
        <p:nvSpPr>
          <p:cNvPr id="5" name="Notched Right Arrow 4"/>
          <p:cNvSpPr/>
          <p:nvPr/>
        </p:nvSpPr>
        <p:spPr>
          <a:xfrm>
            <a:off x="3048000" y="2743200"/>
            <a:ext cx="10668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457200"/>
          </a:xfrm>
        </p:spPr>
        <p:txBody>
          <a:bodyPr>
            <a:normAutofit fontScale="90000"/>
          </a:bodyPr>
          <a:lstStyle/>
          <a:p>
            <a:r>
              <a:rPr lang="en-US" dirty="0" smtClean="0">
                <a:solidFill>
                  <a:schemeClr val="tx1"/>
                </a:solidFill>
              </a:rPr>
              <a:t>Pure Polymorphism</a:t>
            </a:r>
            <a:endParaRPr lang="en-US" dirty="0">
              <a:solidFill>
                <a:schemeClr val="tx1"/>
              </a:solidFill>
            </a:endParaRPr>
          </a:p>
        </p:txBody>
      </p:sp>
      <p:sp>
        <p:nvSpPr>
          <p:cNvPr id="3075" name="Rectangle 3"/>
          <p:cNvSpPr>
            <a:spLocks noGrp="1" noChangeArrowheads="1"/>
          </p:cNvSpPr>
          <p:nvPr>
            <p:ph idx="1"/>
          </p:nvPr>
        </p:nvSpPr>
        <p:spPr>
          <a:xfrm>
            <a:off x="228600" y="685800"/>
            <a:ext cx="8458200" cy="6096000"/>
          </a:xfrm>
        </p:spPr>
        <p:txBody>
          <a:bodyPr>
            <a:noAutofit/>
          </a:bodyPr>
          <a:lstStyle/>
          <a:p>
            <a:pPr algn="just">
              <a:spcBef>
                <a:spcPts val="0"/>
              </a:spcBef>
            </a:pPr>
            <a:r>
              <a:rPr lang="en-US" sz="1800" dirty="0" smtClean="0">
                <a:latin typeface="Calibri" pitchFamily="34" charset="0"/>
                <a:cs typeface="Calibri" pitchFamily="34" charset="0"/>
              </a:rPr>
              <a:t>Method overriding is an example of pure or run time polymorphism.</a:t>
            </a:r>
          </a:p>
          <a:p>
            <a:pPr algn="just">
              <a:spcBef>
                <a:spcPts val="0"/>
              </a:spcBef>
              <a:buNone/>
            </a:pPr>
            <a:r>
              <a:rPr lang="en-US" sz="1800" dirty="0" smtClean="0">
                <a:latin typeface="Calibri" pitchFamily="34" charset="0"/>
                <a:cs typeface="Calibri" pitchFamily="34" charset="0"/>
              </a:rPr>
              <a:t>class A</a:t>
            </a: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void demo()</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class B extends A</a:t>
            </a: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void demo()</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class </a:t>
            </a:r>
            <a:r>
              <a:rPr lang="en-US" sz="1800" dirty="0" err="1" smtClean="0">
                <a:latin typeface="Calibri" pitchFamily="34" charset="0"/>
                <a:cs typeface="Calibri" pitchFamily="34" charset="0"/>
              </a:rPr>
              <a:t>Overridde</a:t>
            </a:r>
            <a:endParaRPr lang="en-US" sz="1800" dirty="0" smtClean="0">
              <a:latin typeface="Calibri" pitchFamily="34" charset="0"/>
              <a:cs typeface="Calibri" pitchFamily="34" charset="0"/>
            </a:endParaRPr>
          </a:p>
          <a:p>
            <a:pPr algn="just">
              <a:spcBef>
                <a:spcPts val="0"/>
              </a:spcBef>
              <a:buNone/>
            </a:pP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public static void main(String </a:t>
            </a:r>
            <a:r>
              <a:rPr lang="en-US" sz="1800" dirty="0" err="1" smtClean="0">
                <a:latin typeface="Calibri" pitchFamily="34" charset="0"/>
                <a:cs typeface="Calibri" pitchFamily="34" charset="0"/>
              </a:rPr>
              <a:t>args</a:t>
            </a: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		A </a:t>
            </a:r>
            <a:r>
              <a:rPr lang="en-US" sz="1800" dirty="0" err="1" smtClean="0">
                <a:latin typeface="Calibri" pitchFamily="34" charset="0"/>
                <a:cs typeface="Calibri" pitchFamily="34" charset="0"/>
              </a:rPr>
              <a:t>a</a:t>
            </a:r>
            <a:r>
              <a:rPr lang="en-US" sz="1800" dirty="0" smtClean="0">
                <a:latin typeface="Calibri" pitchFamily="34" charset="0"/>
                <a:cs typeface="Calibri" pitchFamily="34" charset="0"/>
              </a:rPr>
              <a:t>=new b();</a:t>
            </a:r>
          </a:p>
          <a:p>
            <a:pPr algn="just">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a.demo</a:t>
            </a:r>
            <a:r>
              <a:rPr lang="en-US" sz="1800" dirty="0" smtClean="0">
                <a:latin typeface="Calibri" pitchFamily="34" charset="0"/>
                <a:cs typeface="Calibri" pitchFamily="34" charset="0"/>
              </a:rPr>
              <a:t>();</a:t>
            </a:r>
          </a:p>
          <a:p>
            <a:pPr algn="just">
              <a:spcBef>
                <a:spcPts val="0"/>
              </a:spcBef>
              <a:buNone/>
            </a:pPr>
            <a:r>
              <a:rPr lang="en-US" sz="1800" dirty="0" smtClean="0">
                <a:latin typeface="Calibri" pitchFamily="34" charset="0"/>
                <a:cs typeface="Calibri" pitchFamily="34" charset="0"/>
              </a:rPr>
              <a:t>	}</a:t>
            </a:r>
          </a:p>
          <a:p>
            <a:pPr algn="just">
              <a:spcBef>
                <a:spcPts val="0"/>
              </a:spcBef>
              <a:buNone/>
            </a:pPr>
            <a:r>
              <a:rPr lang="en-US" sz="1800" dirty="0" smtClean="0">
                <a:latin typeface="Calibri" pitchFamily="34" charset="0"/>
                <a:cs typeface="Calibri" pitchFamily="34" charset="0"/>
              </a:rPr>
              <a:t>}</a:t>
            </a:r>
          </a:p>
        </p:txBody>
      </p:sp>
      <p:sp>
        <p:nvSpPr>
          <p:cNvPr id="4" name="TextBox 3"/>
          <p:cNvSpPr txBox="1"/>
          <p:nvPr/>
        </p:nvSpPr>
        <p:spPr>
          <a:xfrm>
            <a:off x="4343400" y="1828800"/>
            <a:ext cx="4419600" cy="3970318"/>
          </a:xfrm>
          <a:prstGeom prst="rect">
            <a:avLst/>
          </a:prstGeom>
          <a:noFill/>
        </p:spPr>
        <p:txBody>
          <a:bodyPr wrap="square" rtlCol="0">
            <a:spAutoFit/>
          </a:bodyPr>
          <a:lstStyle/>
          <a:p>
            <a:pPr algn="just">
              <a:lnSpc>
                <a:spcPct val="150000"/>
              </a:lnSpc>
            </a:pPr>
            <a:r>
              <a:rPr lang="en-US" dirty="0" smtClean="0">
                <a:solidFill>
                  <a:schemeClr val="tx1"/>
                </a:solidFill>
              </a:rPr>
              <a:t>In this example, demo() method of parent class A is override by child class B. We can access the method in either A or B at the time of object creation using parent class reference and this is done at run time </a:t>
            </a:r>
            <a:endParaRPr lang="en-US" dirty="0">
              <a:solidFill>
                <a:schemeClr val="tx1"/>
              </a:solidFill>
            </a:endParaRPr>
          </a:p>
        </p:txBody>
      </p:sp>
      <p:sp>
        <p:nvSpPr>
          <p:cNvPr id="5" name="Notched Right Arrow 4"/>
          <p:cNvSpPr/>
          <p:nvPr/>
        </p:nvSpPr>
        <p:spPr>
          <a:xfrm>
            <a:off x="3048000" y="2743200"/>
            <a:ext cx="10668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457200"/>
            <a:ext cx="8229600" cy="609600"/>
          </a:xfrm>
        </p:spPr>
        <p:txBody>
          <a:bodyPr>
            <a:normAutofit fontScale="90000"/>
          </a:bodyPr>
          <a:lstStyle/>
          <a:p>
            <a:r>
              <a:rPr lang="en-US" dirty="0" smtClean="0"/>
              <a:t>Rules for overriding</a:t>
            </a:r>
            <a:endParaRPr lang="en-US" dirty="0"/>
          </a:p>
        </p:txBody>
      </p:sp>
      <p:sp>
        <p:nvSpPr>
          <p:cNvPr id="3075" name="Rectangle 3"/>
          <p:cNvSpPr>
            <a:spLocks noGrp="1" noChangeArrowheads="1"/>
          </p:cNvSpPr>
          <p:nvPr>
            <p:ph idx="1"/>
          </p:nvPr>
        </p:nvSpPr>
        <p:spPr>
          <a:xfrm>
            <a:off x="228600" y="1219200"/>
            <a:ext cx="8458200" cy="5562600"/>
          </a:xfrm>
        </p:spPr>
        <p:txBody>
          <a:bodyPr>
            <a:normAutofit/>
          </a:bodyPr>
          <a:lstStyle/>
          <a:p>
            <a:pPr algn="just" fontAlgn="base">
              <a:lnSpc>
                <a:spcPct val="150000"/>
              </a:lnSpc>
            </a:pPr>
            <a:r>
              <a:rPr lang="en-US" sz="1800" dirty="0" smtClean="0"/>
              <a:t>Both the </a:t>
            </a:r>
            <a:r>
              <a:rPr lang="en-US" sz="1800" dirty="0" err="1" smtClean="0"/>
              <a:t>superclass</a:t>
            </a:r>
            <a:r>
              <a:rPr lang="en-US" sz="1800" dirty="0" smtClean="0"/>
              <a:t> and the subclass must have the same method name, the same return type and the same parameter list.</a:t>
            </a:r>
          </a:p>
          <a:p>
            <a:pPr algn="just">
              <a:lnSpc>
                <a:spcPct val="150000"/>
              </a:lnSpc>
            </a:pPr>
            <a:r>
              <a:rPr lang="en-US" sz="1800" dirty="0" smtClean="0"/>
              <a:t>There must be an IS-A relationship (inheritance).</a:t>
            </a:r>
          </a:p>
          <a:p>
            <a:pPr algn="just" fontAlgn="base">
              <a:lnSpc>
                <a:spcPct val="150000"/>
              </a:lnSpc>
            </a:pPr>
            <a:r>
              <a:rPr lang="en-US" sz="1800" dirty="0" smtClean="0"/>
              <a:t>We cannot override the method declared as final and static.</a:t>
            </a:r>
          </a:p>
          <a:p>
            <a:pPr algn="just" fontAlgn="base">
              <a:lnSpc>
                <a:spcPct val="150000"/>
              </a:lnSpc>
            </a:pPr>
            <a:r>
              <a:rPr lang="en-US" sz="1800" dirty="0" smtClean="0"/>
              <a:t>We should always override abstract methods of the </a:t>
            </a:r>
            <a:r>
              <a:rPr lang="en-US" sz="1800" dirty="0" err="1" smtClean="0"/>
              <a:t>superclass</a:t>
            </a:r>
            <a:endParaRPr lang="en-US" sz="1800" dirty="0" smtClean="0"/>
          </a:p>
          <a:p>
            <a:pPr algn="just" fontAlgn="base">
              <a:lnSpc>
                <a:spcPct val="150000"/>
              </a:lnSpc>
            </a:pPr>
            <a:r>
              <a:rPr lang="en-US" sz="1800" dirty="0" smtClean="0"/>
              <a:t>Overriding and Access-Modifiers : The access modifier for an overriding method can allow more, but not less, access than the overridden method. For example, a protected instance method in the super-class can be made public, but not private, in the subclass. Doing so, will generate compile-time error.</a:t>
            </a:r>
          </a:p>
          <a:p>
            <a:pPr algn="just" fontAlgn="base">
              <a:lnSpc>
                <a:spcPct val="150000"/>
              </a:lnSpc>
            </a:pPr>
            <a:r>
              <a:rPr lang="en-US" sz="1800" dirty="0" smtClean="0"/>
              <a:t>Private methods can not be overridden : Private methods cannot be overridden as they are bonded during compile time. Therefore we can’t even override private methods in a subclass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533400"/>
            <a:ext cx="8229600" cy="457200"/>
          </a:xfrm>
        </p:spPr>
        <p:txBody>
          <a:bodyPr>
            <a:normAutofit fontScale="90000"/>
          </a:bodyPr>
          <a:lstStyle/>
          <a:p>
            <a:r>
              <a:rPr lang="en-US" dirty="0" smtClean="0"/>
              <a:t>Rules for overriding</a:t>
            </a:r>
            <a:endParaRPr lang="en-US" dirty="0"/>
          </a:p>
        </p:txBody>
      </p:sp>
      <p:sp>
        <p:nvSpPr>
          <p:cNvPr id="3075" name="Rectangle 3"/>
          <p:cNvSpPr>
            <a:spLocks noGrp="1" noChangeArrowheads="1"/>
          </p:cNvSpPr>
          <p:nvPr>
            <p:ph idx="1"/>
          </p:nvPr>
        </p:nvSpPr>
        <p:spPr>
          <a:xfrm>
            <a:off x="228600" y="1143000"/>
            <a:ext cx="8458200" cy="5638800"/>
          </a:xfrm>
        </p:spPr>
        <p:txBody>
          <a:bodyPr>
            <a:normAutofit/>
          </a:bodyPr>
          <a:lstStyle/>
          <a:p>
            <a:pPr algn="just" fontAlgn="base">
              <a:lnSpc>
                <a:spcPct val="150000"/>
              </a:lnSpc>
            </a:pPr>
            <a:r>
              <a:rPr lang="en-US" sz="1800" dirty="0" smtClean="0"/>
              <a:t>Using @</a:t>
            </a:r>
            <a:r>
              <a:rPr lang="en-US" sz="1800" b="1" dirty="0" smtClean="0"/>
              <a:t>Override</a:t>
            </a:r>
            <a:r>
              <a:rPr lang="en-US" sz="1800" dirty="0" smtClean="0"/>
              <a:t> annotation while </a:t>
            </a:r>
            <a:r>
              <a:rPr lang="en-US" sz="1800" b="1" dirty="0" smtClean="0"/>
              <a:t>overriding</a:t>
            </a:r>
            <a:r>
              <a:rPr lang="en-US" sz="1800" dirty="0" smtClean="0"/>
              <a:t> a method is considered as a best practice for coding in </a:t>
            </a:r>
            <a:r>
              <a:rPr lang="en-US" sz="1800" b="1" dirty="0" smtClean="0"/>
              <a:t>java</a:t>
            </a:r>
            <a:r>
              <a:rPr lang="en-US" sz="1800" dirty="0" smtClean="0"/>
              <a:t> because of the following two advantages: </a:t>
            </a:r>
          </a:p>
          <a:p>
            <a:pPr algn="just" fontAlgn="base">
              <a:lnSpc>
                <a:spcPct val="150000"/>
              </a:lnSpc>
            </a:pPr>
            <a:r>
              <a:rPr lang="en-US" sz="1800" dirty="0" smtClean="0"/>
              <a:t>1) If programmer makes any mistake such as wrong method name, wrong parameter types while </a:t>
            </a:r>
            <a:r>
              <a:rPr lang="en-US" sz="1800" b="1" dirty="0" smtClean="0"/>
              <a:t>overriding</a:t>
            </a:r>
            <a:r>
              <a:rPr lang="en-US" sz="1800" dirty="0" smtClean="0"/>
              <a:t>, you would get a compile time error.</a:t>
            </a:r>
          </a:p>
          <a:p>
            <a:pPr algn="just" fontAlgn="base">
              <a:lnSpc>
                <a:spcPct val="150000"/>
              </a:lnSpc>
            </a:pPr>
            <a:r>
              <a:rPr lang="en-US" sz="1800" dirty="0" smtClean="0"/>
              <a:t>2) It improves the readability of the code. So if you change the signature of overridden method then all the sub classes that overrides the particular method would throw a compilation error, which would eventually help you to change the signature in the sub classes. If you have lots of classes in your application then this annotation would really help you to identify the classes that require changes when you change the signature of a method.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533400"/>
          </a:xfrm>
        </p:spPr>
        <p:txBody>
          <a:bodyPr>
            <a:normAutofit fontScale="90000"/>
          </a:bodyPr>
          <a:lstStyle/>
          <a:p>
            <a:r>
              <a:rPr lang="en-US" dirty="0" smtClean="0"/>
              <a:t>Rules for overriding</a:t>
            </a:r>
            <a:endParaRPr lang="en-US" dirty="0"/>
          </a:p>
        </p:txBody>
      </p:sp>
      <p:sp>
        <p:nvSpPr>
          <p:cNvPr id="3075" name="Rectangle 3"/>
          <p:cNvSpPr>
            <a:spLocks noGrp="1" noChangeArrowheads="1"/>
          </p:cNvSpPr>
          <p:nvPr>
            <p:ph idx="1"/>
          </p:nvPr>
        </p:nvSpPr>
        <p:spPr>
          <a:xfrm>
            <a:off x="228600" y="1066800"/>
            <a:ext cx="8458200" cy="5715000"/>
          </a:xfrm>
        </p:spPr>
        <p:txBody>
          <a:bodyPr>
            <a:noAutofit/>
          </a:bodyPr>
          <a:lstStyle/>
          <a:p>
            <a:pPr algn="just" fontAlgn="base">
              <a:spcBef>
                <a:spcPts val="0"/>
              </a:spcBef>
              <a:buNone/>
            </a:pPr>
            <a:r>
              <a:rPr lang="en-US" sz="1800" dirty="0" smtClean="0">
                <a:latin typeface="Calibri" pitchFamily="34" charset="0"/>
                <a:cs typeface="Calibri" pitchFamily="34" charset="0"/>
              </a:rPr>
              <a:t>class </a:t>
            </a:r>
            <a:r>
              <a:rPr lang="en-US" sz="1800" dirty="0" err="1" smtClean="0">
                <a:latin typeface="Calibri" pitchFamily="34" charset="0"/>
                <a:cs typeface="Calibri" pitchFamily="34" charset="0"/>
              </a:rPr>
              <a:t>ParentClass</a:t>
            </a: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public void </a:t>
            </a:r>
            <a:r>
              <a:rPr lang="en-US" sz="1800" dirty="0" err="1" smtClean="0">
                <a:latin typeface="Calibri" pitchFamily="34" charset="0"/>
                <a:cs typeface="Calibri" pitchFamily="34" charset="0"/>
              </a:rPr>
              <a:t>displayMethod</a:t>
            </a:r>
            <a:r>
              <a:rPr lang="en-US" sz="1800" dirty="0" smtClean="0">
                <a:latin typeface="Calibri" pitchFamily="34" charset="0"/>
                <a:cs typeface="Calibri" pitchFamily="34" charset="0"/>
              </a:rPr>
              <a:t>(String </a:t>
            </a:r>
            <a:r>
              <a:rPr lang="en-US" sz="1800" dirty="0" err="1" smtClean="0">
                <a:latin typeface="Calibri" pitchFamily="34" charset="0"/>
                <a:cs typeface="Calibri" pitchFamily="34" charset="0"/>
              </a:rPr>
              <a:t>msg</a:t>
            </a:r>
            <a:r>
              <a:rPr lang="en-US" sz="1800" dirty="0" smtClean="0">
                <a:latin typeface="Calibri" pitchFamily="34" charset="0"/>
                <a:cs typeface="Calibri" pitchFamily="34" charset="0"/>
              </a:rPr>
              <a:t>)</a:t>
            </a:r>
          </a:p>
          <a:p>
            <a:pPr algn="just" fontAlgn="base">
              <a:spcBef>
                <a:spcPts val="0"/>
              </a:spcBef>
              <a:buNone/>
            </a:pPr>
            <a:r>
              <a:rPr lang="en-US" sz="1800" dirty="0" smtClean="0">
                <a:latin typeface="Calibri" pitchFamily="34" charset="0"/>
                <a:cs typeface="Calibri" pitchFamily="34" charset="0"/>
              </a:rPr>
              <a:t>	{	 </a:t>
            </a:r>
          </a:p>
          <a:p>
            <a:pPr algn="just" fontAlgn="base">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System.out.println</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msg</a:t>
            </a:r>
            <a:r>
              <a:rPr lang="en-US" sz="1800" dirty="0" smtClean="0">
                <a:latin typeface="Calibri" pitchFamily="34" charset="0"/>
                <a:cs typeface="Calibri" pitchFamily="34" charset="0"/>
              </a:rPr>
              <a:t>);</a:t>
            </a:r>
          </a:p>
          <a:p>
            <a:pPr algn="just" fontAlgn="base">
              <a:spcBef>
                <a:spcPts val="0"/>
              </a:spcBef>
              <a:buNone/>
            </a:pPr>
            <a:r>
              <a:rPr lang="en-US" sz="1800" dirty="0" smtClean="0">
                <a:latin typeface="Calibri" pitchFamily="34" charset="0"/>
                <a:cs typeface="Calibri" pitchFamily="34" charset="0"/>
              </a:rPr>
              <a:t>	} </a:t>
            </a:r>
          </a:p>
          <a:p>
            <a:pPr algn="just" fontAlgn="base">
              <a:spcBef>
                <a:spcPts val="0"/>
              </a:spcBef>
              <a:buNone/>
            </a:pP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class </a:t>
            </a:r>
            <a:r>
              <a:rPr lang="en-US" sz="1800" dirty="0" err="1" smtClean="0">
                <a:latin typeface="Calibri" pitchFamily="34" charset="0"/>
                <a:cs typeface="Calibri" pitchFamily="34" charset="0"/>
              </a:rPr>
              <a:t>SubClass</a:t>
            </a:r>
            <a:r>
              <a:rPr lang="en-US" sz="1800" dirty="0" smtClean="0">
                <a:latin typeface="Calibri" pitchFamily="34" charset="0"/>
                <a:cs typeface="Calibri" pitchFamily="34" charset="0"/>
              </a:rPr>
              <a:t> extends </a:t>
            </a:r>
            <a:r>
              <a:rPr lang="en-US" sz="1800" dirty="0" err="1" smtClean="0">
                <a:latin typeface="Calibri" pitchFamily="34" charset="0"/>
                <a:cs typeface="Calibri" pitchFamily="34" charset="0"/>
              </a:rPr>
              <a:t>ParentClass</a:t>
            </a: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@Override </a:t>
            </a:r>
          </a:p>
          <a:p>
            <a:pPr algn="just" fontAlgn="base">
              <a:spcBef>
                <a:spcPts val="0"/>
              </a:spcBef>
              <a:buNone/>
            </a:pPr>
            <a:r>
              <a:rPr lang="en-US" sz="1800" dirty="0" smtClean="0">
                <a:latin typeface="Calibri" pitchFamily="34" charset="0"/>
                <a:cs typeface="Calibri" pitchFamily="34" charset="0"/>
              </a:rPr>
              <a:t>	public void </a:t>
            </a:r>
            <a:r>
              <a:rPr lang="en-US" sz="1800" dirty="0" err="1" smtClean="0">
                <a:latin typeface="Calibri" pitchFamily="34" charset="0"/>
                <a:cs typeface="Calibri" pitchFamily="34" charset="0"/>
              </a:rPr>
              <a:t>displayMethod</a:t>
            </a:r>
            <a:r>
              <a:rPr lang="en-US" sz="1800" dirty="0" smtClean="0">
                <a:latin typeface="Calibri" pitchFamily="34" charset="0"/>
                <a:cs typeface="Calibri" pitchFamily="34" charset="0"/>
              </a:rPr>
              <a:t>(String </a:t>
            </a:r>
            <a:r>
              <a:rPr lang="en-US" sz="1800" dirty="0" err="1" smtClean="0">
                <a:latin typeface="Calibri" pitchFamily="34" charset="0"/>
                <a:cs typeface="Calibri" pitchFamily="34" charset="0"/>
              </a:rPr>
              <a:t>msg</a:t>
            </a:r>
            <a:r>
              <a:rPr lang="en-US" sz="1800" dirty="0" smtClean="0">
                <a:latin typeface="Calibri" pitchFamily="34" charset="0"/>
                <a:cs typeface="Calibri" pitchFamily="34" charset="0"/>
              </a:rPr>
              <a:t>)</a:t>
            </a:r>
          </a:p>
          <a:p>
            <a:pPr algn="just" fontAlgn="base">
              <a:spcBef>
                <a:spcPts val="0"/>
              </a:spcBef>
              <a:buNone/>
            </a:pPr>
            <a:r>
              <a:rPr lang="en-US" sz="1800" dirty="0" smtClean="0">
                <a:latin typeface="Calibri" pitchFamily="34" charset="0"/>
                <a:cs typeface="Calibri" pitchFamily="34" charset="0"/>
              </a:rPr>
              <a:t>	{ </a:t>
            </a:r>
          </a:p>
          <a:p>
            <a:pPr algn="just" fontAlgn="base">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System.out.println</a:t>
            </a:r>
            <a:r>
              <a:rPr lang="en-US" sz="1800" dirty="0" smtClean="0">
                <a:latin typeface="Calibri" pitchFamily="34" charset="0"/>
                <a:cs typeface="Calibri" pitchFamily="34" charset="0"/>
              </a:rPr>
              <a:t>("Message is: "+ </a:t>
            </a:r>
            <a:r>
              <a:rPr lang="en-US" sz="1800" dirty="0" err="1" smtClean="0">
                <a:latin typeface="Calibri" pitchFamily="34" charset="0"/>
                <a:cs typeface="Calibri" pitchFamily="34" charset="0"/>
              </a:rPr>
              <a:t>msg</a:t>
            </a: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public static void main(String </a:t>
            </a:r>
            <a:r>
              <a:rPr lang="en-US" sz="1800" dirty="0" err="1" smtClean="0">
                <a:latin typeface="Calibri" pitchFamily="34" charset="0"/>
                <a:cs typeface="Calibri" pitchFamily="34" charset="0"/>
              </a:rPr>
              <a:t>args</a:t>
            </a:r>
            <a:r>
              <a:rPr lang="en-US" sz="1800" dirty="0" smtClean="0">
                <a:latin typeface="Calibri" pitchFamily="34" charset="0"/>
                <a:cs typeface="Calibri" pitchFamily="34" charset="0"/>
              </a:rPr>
              <a:t>[])</a:t>
            </a:r>
          </a:p>
          <a:p>
            <a:pPr algn="just" fontAlgn="base">
              <a:spcBef>
                <a:spcPts val="0"/>
              </a:spcBef>
              <a:buNone/>
            </a:pPr>
            <a:r>
              <a:rPr lang="en-US" sz="1800" dirty="0" smtClean="0">
                <a:latin typeface="Calibri" pitchFamily="34" charset="0"/>
                <a:cs typeface="Calibri" pitchFamily="34" charset="0"/>
              </a:rPr>
              <a:t>	{ </a:t>
            </a:r>
          </a:p>
          <a:p>
            <a:pPr algn="just" fontAlgn="base">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SubClass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a:t>
            </a:r>
            <a:r>
              <a:rPr lang="en-US" sz="1800" dirty="0" smtClean="0">
                <a:latin typeface="Calibri" pitchFamily="34" charset="0"/>
                <a:cs typeface="Calibri" pitchFamily="34" charset="0"/>
              </a:rPr>
              <a:t> = new </a:t>
            </a:r>
            <a:r>
              <a:rPr lang="en-US" sz="1800" dirty="0" err="1" smtClean="0">
                <a:latin typeface="Calibri" pitchFamily="34" charset="0"/>
                <a:cs typeface="Calibri" pitchFamily="34" charset="0"/>
              </a:rPr>
              <a:t>SubClass</a:t>
            </a: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obj.displayMethod</a:t>
            </a:r>
            <a:r>
              <a:rPr lang="en-US" sz="1800" dirty="0" smtClean="0">
                <a:latin typeface="Calibri" pitchFamily="34" charset="0"/>
                <a:cs typeface="Calibri" pitchFamily="34" charset="0"/>
              </a:rPr>
              <a:t>("Hey!!"); </a:t>
            </a:r>
          </a:p>
          <a:p>
            <a:pPr algn="just" fontAlgn="base">
              <a:spcBef>
                <a:spcPts val="0"/>
              </a:spcBef>
              <a:buNone/>
            </a:pPr>
            <a:r>
              <a:rPr lang="en-US" sz="1800" dirty="0" smtClean="0">
                <a:latin typeface="Calibri" pitchFamily="34" charset="0"/>
                <a:cs typeface="Calibri" pitchFamily="34" charset="0"/>
              </a:rPr>
              <a:t>	}</a:t>
            </a:r>
          </a:p>
          <a:p>
            <a:pPr algn="just" fontAlgn="base">
              <a:spcBef>
                <a:spcPts val="0"/>
              </a:spcBef>
              <a:buNone/>
            </a:pPr>
            <a:r>
              <a:rPr lang="en-US" sz="1800" dirty="0" smtClean="0">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class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Abstraction in Java</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b="1" dirty="0" smtClean="0"/>
              <a:t>Abstraction</a:t>
            </a:r>
            <a:r>
              <a:rPr lang="en-US" sz="2800" dirty="0" smtClean="0"/>
              <a:t> is a process of hiding the implementation details and showing only functionality to the user.</a:t>
            </a:r>
          </a:p>
          <a:p>
            <a:pPr algn="just">
              <a:lnSpc>
                <a:spcPct val="150000"/>
              </a:lnSpc>
            </a:pPr>
            <a:r>
              <a:rPr lang="en-US" sz="2000" dirty="0" smtClean="0"/>
              <a:t> </a:t>
            </a:r>
            <a:r>
              <a:rPr lang="en-US" sz="2800" dirty="0" smtClean="0"/>
              <a:t>It shows only essential things to the user and hides the internal details, for example, you insert the key to open a door, but you do not know the process inside (i.e. how the door is getting opened)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Abstraction in Java</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Abstraction lets you focus on what the object does instead of how it does it.</a:t>
            </a:r>
          </a:p>
          <a:p>
            <a:pPr algn="just">
              <a:lnSpc>
                <a:spcPct val="150000"/>
              </a:lnSpc>
            </a:pPr>
            <a:r>
              <a:rPr lang="en-US" sz="2800" dirty="0" smtClean="0"/>
              <a:t>Ways to achieve Abstraction:</a:t>
            </a:r>
          </a:p>
          <a:p>
            <a:pPr algn="just">
              <a:lnSpc>
                <a:spcPct val="150000"/>
              </a:lnSpc>
              <a:buNone/>
            </a:pPr>
            <a:r>
              <a:rPr lang="en-US" sz="2800" dirty="0" smtClean="0"/>
              <a:t>	There are two ways to achieve abstraction in java</a:t>
            </a:r>
          </a:p>
          <a:p>
            <a:pPr lvl="1" algn="just">
              <a:lnSpc>
                <a:spcPct val="150000"/>
              </a:lnSpc>
            </a:pPr>
            <a:r>
              <a:rPr lang="en-US" sz="2400" dirty="0" smtClean="0"/>
              <a:t>Abstract class</a:t>
            </a:r>
          </a:p>
          <a:p>
            <a:pPr lvl="1" algn="just">
              <a:lnSpc>
                <a:spcPct val="150000"/>
              </a:lnSpc>
            </a:pPr>
            <a:r>
              <a:rPr lang="en-US" sz="2400" dirty="0" smtClean="0"/>
              <a:t>Interface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Abstract class in Java</a:t>
            </a:r>
            <a:endParaRPr lang="en-US" dirty="0"/>
          </a:p>
        </p:txBody>
      </p:sp>
      <p:sp>
        <p:nvSpPr>
          <p:cNvPr id="3075" name="Rectangle 3"/>
          <p:cNvSpPr>
            <a:spLocks noGrp="1" noChangeArrowheads="1"/>
          </p:cNvSpPr>
          <p:nvPr>
            <p:ph idx="1"/>
          </p:nvPr>
        </p:nvSpPr>
        <p:spPr>
          <a:xfrm>
            <a:off x="228600" y="1066800"/>
            <a:ext cx="8458200" cy="5562600"/>
          </a:xfrm>
        </p:spPr>
        <p:txBody>
          <a:bodyPr>
            <a:normAutofit lnSpcReduction="10000"/>
          </a:bodyPr>
          <a:lstStyle/>
          <a:p>
            <a:pPr algn="just">
              <a:lnSpc>
                <a:spcPct val="150000"/>
              </a:lnSpc>
            </a:pPr>
            <a:r>
              <a:rPr lang="en-US" sz="2800" dirty="0" smtClean="0"/>
              <a:t>A class which is declared as abstract is known as an </a:t>
            </a:r>
            <a:r>
              <a:rPr lang="en-US" sz="2800" b="1" dirty="0" smtClean="0"/>
              <a:t>abstract class</a:t>
            </a:r>
            <a:r>
              <a:rPr lang="en-US" sz="2800" dirty="0" smtClean="0"/>
              <a:t>. It can have abstract and non-abstract methods. It needs to be extended and its method implemented. It cannot be instantiated.</a:t>
            </a:r>
          </a:p>
          <a:p>
            <a:pPr algn="just">
              <a:lnSpc>
                <a:spcPct val="150000"/>
              </a:lnSpc>
            </a:pPr>
            <a:r>
              <a:rPr lang="en-US" sz="2800" dirty="0" smtClean="0"/>
              <a:t>Points to Remember</a:t>
            </a:r>
          </a:p>
          <a:p>
            <a:pPr lvl="1" algn="just">
              <a:lnSpc>
                <a:spcPct val="150000"/>
              </a:lnSpc>
            </a:pPr>
            <a:r>
              <a:rPr lang="en-US" sz="2400" dirty="0" smtClean="0"/>
              <a:t>An abstract class must be declared with an abstract keyword.</a:t>
            </a:r>
          </a:p>
          <a:p>
            <a:pPr lvl="1" algn="just">
              <a:lnSpc>
                <a:spcPct val="150000"/>
              </a:lnSpc>
            </a:pPr>
            <a:r>
              <a:rPr lang="en-US" sz="2400" dirty="0" smtClean="0"/>
              <a:t>It can have abstract and non-abstract methods.</a:t>
            </a:r>
          </a:p>
          <a:p>
            <a:pPr lvl="1" algn="just">
              <a:lnSpc>
                <a:spcPct val="150000"/>
              </a:lnSpc>
            </a:pPr>
            <a:r>
              <a:rPr lang="en-US" sz="2400" dirty="0" smtClean="0"/>
              <a:t>It cannot be instantiated.</a:t>
            </a:r>
          </a:p>
          <a:p>
            <a:pPr lvl="1" algn="just">
              <a:lnSpc>
                <a:spcPct val="150000"/>
              </a:lnSpc>
            </a:pPr>
            <a:r>
              <a:rPr lang="en-US" sz="2400" dirty="0" smtClean="0"/>
              <a:t>It can have constructors and static methods also.</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In Java it is possible to inherit attributes and methods from one class to another</a:t>
            </a:r>
          </a:p>
          <a:p>
            <a:pPr algn="just">
              <a:lnSpc>
                <a:spcPct val="150000"/>
              </a:lnSpc>
            </a:pPr>
            <a:r>
              <a:rPr lang="en-US" sz="2800" dirty="0" smtClean="0"/>
              <a:t>Inheritance</a:t>
            </a:r>
          </a:p>
          <a:p>
            <a:pPr lvl="1" algn="just">
              <a:lnSpc>
                <a:spcPct val="150000"/>
              </a:lnSpc>
            </a:pPr>
            <a:r>
              <a:rPr lang="en-US" sz="2000" dirty="0" smtClean="0"/>
              <a:t>Subclass (Child): The class that inherits from another</a:t>
            </a:r>
          </a:p>
          <a:p>
            <a:pPr lvl="1" algn="just">
              <a:lnSpc>
                <a:spcPct val="150000"/>
              </a:lnSpc>
            </a:pPr>
            <a:r>
              <a:rPr lang="en-US" sz="2000" dirty="0" err="1" smtClean="0"/>
              <a:t>Superclass</a:t>
            </a:r>
            <a:r>
              <a:rPr lang="en-US" sz="2000" dirty="0" smtClean="0"/>
              <a:t>(Parent): The class being inherited from</a:t>
            </a:r>
          </a:p>
          <a:p>
            <a:pPr lvl="1" algn="just">
              <a:lnSpc>
                <a:spcPct val="150000"/>
              </a:lnSpc>
            </a:pPr>
            <a:endParaRPr lang="en-US" sz="2000" dirty="0" smtClean="0"/>
          </a:p>
          <a:p>
            <a:pPr lvl="1" algn="just">
              <a:lnSpc>
                <a:spcPct val="150000"/>
              </a:lnSpc>
              <a:buNone/>
            </a:pPr>
            <a:r>
              <a:rPr lang="en-US" sz="2000" dirty="0" smtClean="0"/>
              <a:t>To inherit from a class, use the extends keyword.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rmAutofit fontScale="90000"/>
          </a:bodyPr>
          <a:lstStyle/>
          <a:p>
            <a:r>
              <a:rPr lang="en-US" dirty="0" smtClean="0"/>
              <a:t>Abstract Method in Java</a:t>
            </a:r>
            <a:endParaRPr lang="en-US" dirty="0"/>
          </a:p>
        </p:txBody>
      </p:sp>
      <p:sp>
        <p:nvSpPr>
          <p:cNvPr id="3075" name="Rectangle 3"/>
          <p:cNvSpPr>
            <a:spLocks noGrp="1" noChangeArrowheads="1"/>
          </p:cNvSpPr>
          <p:nvPr>
            <p:ph idx="1"/>
          </p:nvPr>
        </p:nvSpPr>
        <p:spPr>
          <a:xfrm>
            <a:off x="228600" y="914400"/>
            <a:ext cx="8458200" cy="5715000"/>
          </a:xfrm>
        </p:spPr>
        <p:txBody>
          <a:bodyPr>
            <a:noAutofit/>
          </a:bodyPr>
          <a:lstStyle/>
          <a:p>
            <a:r>
              <a:rPr lang="en-US" sz="1500" dirty="0" smtClean="0"/>
              <a:t>A method which is declared as abstract and does not have implementation is known as an abstract method.</a:t>
            </a:r>
          </a:p>
          <a:p>
            <a:r>
              <a:rPr lang="en-US" sz="1500" b="1" dirty="0" smtClean="0"/>
              <a:t>Example of abstract method</a:t>
            </a:r>
          </a:p>
          <a:p>
            <a:pPr>
              <a:buNone/>
            </a:pPr>
            <a:r>
              <a:rPr lang="en-US" sz="1500" dirty="0" smtClean="0"/>
              <a:t>			abstract void Hello();//no method body and abstract </a:t>
            </a:r>
          </a:p>
          <a:p>
            <a:pPr>
              <a:buNone/>
            </a:pPr>
            <a:r>
              <a:rPr lang="en-US" sz="1500" b="1" u="sng" dirty="0" smtClean="0"/>
              <a:t>Example:</a:t>
            </a:r>
            <a:endParaRPr lang="en-US" sz="1500" dirty="0" smtClean="0"/>
          </a:p>
          <a:p>
            <a:pPr>
              <a:buNone/>
            </a:pPr>
            <a:r>
              <a:rPr lang="en-US" sz="1500" dirty="0" smtClean="0"/>
              <a:t>abstract  class  Car</a:t>
            </a:r>
          </a:p>
          <a:p>
            <a:pPr>
              <a:buNone/>
            </a:pPr>
            <a:r>
              <a:rPr lang="en-US" sz="1500" dirty="0" smtClean="0"/>
              <a:t>{  </a:t>
            </a:r>
          </a:p>
          <a:p>
            <a:pPr>
              <a:buNone/>
            </a:pPr>
            <a:r>
              <a:rPr lang="en-US" sz="1500" dirty="0" smtClean="0"/>
              <a:t>  abstract void run();  </a:t>
            </a:r>
          </a:p>
          <a:p>
            <a:pPr>
              <a:buNone/>
            </a:pPr>
            <a:r>
              <a:rPr lang="en-US" sz="1500" dirty="0" smtClean="0"/>
              <a:t>}  </a:t>
            </a:r>
          </a:p>
          <a:p>
            <a:pPr>
              <a:buNone/>
            </a:pPr>
            <a:r>
              <a:rPr lang="en-US" sz="1500" dirty="0" smtClean="0"/>
              <a:t>class </a:t>
            </a:r>
            <a:r>
              <a:rPr lang="en-US" sz="1500" dirty="0" err="1" smtClean="0"/>
              <a:t>Brezza</a:t>
            </a:r>
            <a:r>
              <a:rPr lang="en-US" sz="1500" dirty="0" smtClean="0"/>
              <a:t>  extends Car</a:t>
            </a:r>
          </a:p>
          <a:p>
            <a:pPr>
              <a:buNone/>
            </a:pPr>
            <a:r>
              <a:rPr lang="en-US" sz="1500" dirty="0" smtClean="0"/>
              <a:t>{  </a:t>
            </a:r>
          </a:p>
          <a:p>
            <a:pPr>
              <a:buNone/>
            </a:pPr>
            <a:r>
              <a:rPr lang="en-US" sz="1500" dirty="0" smtClean="0"/>
              <a:t>void run()</a:t>
            </a:r>
          </a:p>
          <a:p>
            <a:pPr>
              <a:buNone/>
            </a:pPr>
            <a:r>
              <a:rPr lang="en-US" sz="1500" dirty="0" smtClean="0"/>
              <a:t>{</a:t>
            </a:r>
          </a:p>
          <a:p>
            <a:pPr>
              <a:buNone/>
            </a:pPr>
            <a:r>
              <a:rPr lang="en-US" sz="1500" dirty="0" smtClean="0"/>
              <a:t>	</a:t>
            </a:r>
            <a:r>
              <a:rPr lang="en-US" sz="1500" dirty="0" err="1" smtClean="0"/>
              <a:t>System.out.println</a:t>
            </a:r>
            <a:r>
              <a:rPr lang="en-US" sz="1500" dirty="0" smtClean="0"/>
              <a:t>("running safely");</a:t>
            </a:r>
          </a:p>
          <a:p>
            <a:pPr>
              <a:buNone/>
            </a:pPr>
            <a:r>
              <a:rPr lang="en-US" sz="1500" dirty="0" smtClean="0"/>
              <a:t>}  </a:t>
            </a:r>
          </a:p>
          <a:p>
            <a:pPr>
              <a:buNone/>
            </a:pPr>
            <a:r>
              <a:rPr lang="en-US" sz="1500" dirty="0" smtClean="0"/>
              <a:t>public static void main(String </a:t>
            </a:r>
            <a:r>
              <a:rPr lang="en-US" sz="1500" dirty="0" err="1" smtClean="0"/>
              <a:t>args</a:t>
            </a:r>
            <a:r>
              <a:rPr lang="en-US" sz="1500" dirty="0" smtClean="0"/>
              <a:t>[])</a:t>
            </a:r>
          </a:p>
          <a:p>
            <a:pPr>
              <a:buNone/>
            </a:pPr>
            <a:r>
              <a:rPr lang="en-US" sz="1500" dirty="0" smtClean="0"/>
              <a:t>{  </a:t>
            </a:r>
          </a:p>
          <a:p>
            <a:pPr>
              <a:buNone/>
            </a:pPr>
            <a:r>
              <a:rPr lang="en-US" sz="1500" dirty="0" smtClean="0"/>
              <a:t> 	Car </a:t>
            </a:r>
            <a:r>
              <a:rPr lang="en-US" sz="1500" dirty="0" err="1" smtClean="0"/>
              <a:t>obj</a:t>
            </a:r>
            <a:r>
              <a:rPr lang="en-US" sz="1500" dirty="0" smtClean="0"/>
              <a:t> = new </a:t>
            </a:r>
            <a:r>
              <a:rPr lang="en-US" sz="1500" dirty="0" err="1" smtClean="0"/>
              <a:t>Brezza</a:t>
            </a:r>
            <a:r>
              <a:rPr lang="en-US" sz="1500" dirty="0" smtClean="0"/>
              <a:t>();  </a:t>
            </a:r>
          </a:p>
          <a:p>
            <a:pPr>
              <a:buNone/>
            </a:pPr>
            <a:r>
              <a:rPr lang="en-US" sz="1500" dirty="0" smtClean="0"/>
              <a:t> 	</a:t>
            </a:r>
            <a:r>
              <a:rPr lang="en-US" sz="1500" dirty="0" err="1" smtClean="0"/>
              <a:t>obj.run</a:t>
            </a:r>
            <a:r>
              <a:rPr lang="en-US" sz="1500" dirty="0" smtClean="0"/>
              <a:t>();  </a:t>
            </a:r>
          </a:p>
          <a:p>
            <a:pPr>
              <a:buNone/>
            </a:pPr>
            <a:r>
              <a:rPr lang="en-US" sz="1500" dirty="0" smtClean="0"/>
              <a:t>}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457200"/>
          </a:xfrm>
        </p:spPr>
        <p:txBody>
          <a:bodyPr>
            <a:noAutofit/>
          </a:bodyPr>
          <a:lstStyle/>
          <a:p>
            <a:r>
              <a:rPr lang="en-US" sz="2400" dirty="0" smtClean="0"/>
              <a:t>Abstract class having constructor, data member and methods</a:t>
            </a:r>
            <a:endParaRPr lang="en-US" sz="2400" dirty="0"/>
          </a:p>
        </p:txBody>
      </p:sp>
      <p:sp>
        <p:nvSpPr>
          <p:cNvPr id="3075" name="Rectangle 3"/>
          <p:cNvSpPr>
            <a:spLocks noGrp="1" noChangeArrowheads="1"/>
          </p:cNvSpPr>
          <p:nvPr>
            <p:ph idx="1"/>
          </p:nvPr>
        </p:nvSpPr>
        <p:spPr>
          <a:xfrm>
            <a:off x="228600" y="457200"/>
            <a:ext cx="8458200" cy="6400800"/>
          </a:xfrm>
        </p:spPr>
        <p:txBody>
          <a:bodyPr numCol="2">
            <a:normAutofit/>
          </a:bodyPr>
          <a:lstStyle/>
          <a:p>
            <a:pPr>
              <a:buNone/>
            </a:pPr>
            <a:r>
              <a:rPr lang="en-US" sz="2000" dirty="0" smtClean="0"/>
              <a:t> abstract class Car</a:t>
            </a:r>
          </a:p>
          <a:p>
            <a:pPr>
              <a:buNone/>
            </a:pPr>
            <a:r>
              <a:rPr lang="en-US" sz="2000" dirty="0" smtClean="0"/>
              <a:t>{  </a:t>
            </a:r>
          </a:p>
          <a:p>
            <a:pPr>
              <a:buNone/>
            </a:pPr>
            <a:r>
              <a:rPr lang="en-US" sz="2000" dirty="0" smtClean="0"/>
              <a:t>   Car()</a:t>
            </a:r>
          </a:p>
          <a:p>
            <a:pPr>
              <a:buNone/>
            </a:pPr>
            <a:r>
              <a:rPr lang="en-US" sz="2000" dirty="0" smtClean="0"/>
              <a:t>  {</a:t>
            </a:r>
          </a:p>
          <a:p>
            <a:pPr>
              <a:buNone/>
            </a:pPr>
            <a:r>
              <a:rPr lang="en-US" sz="2000" dirty="0" smtClean="0"/>
              <a:t>  </a:t>
            </a:r>
            <a:r>
              <a:rPr lang="en-US" sz="2000" dirty="0" err="1" smtClean="0"/>
              <a:t>System.out.println</a:t>
            </a:r>
            <a:r>
              <a:rPr lang="en-US" sz="2000" dirty="0" smtClean="0"/>
              <a:t>(“Car has started");</a:t>
            </a:r>
          </a:p>
          <a:p>
            <a:pPr>
              <a:buNone/>
            </a:pPr>
            <a:r>
              <a:rPr lang="en-US" sz="2000" dirty="0" smtClean="0"/>
              <a:t>  }  </a:t>
            </a:r>
          </a:p>
          <a:p>
            <a:pPr>
              <a:buNone/>
            </a:pPr>
            <a:r>
              <a:rPr lang="en-US" sz="2000" dirty="0" smtClean="0"/>
              <a:t>   abstract void run();  </a:t>
            </a:r>
          </a:p>
          <a:p>
            <a:pPr>
              <a:buNone/>
            </a:pPr>
            <a:r>
              <a:rPr lang="en-US" sz="2000" dirty="0" smtClean="0"/>
              <a:t>   void </a:t>
            </a:r>
            <a:r>
              <a:rPr lang="en-US" sz="2000" dirty="0" err="1" smtClean="0"/>
              <a:t>changeGear</a:t>
            </a:r>
            <a:r>
              <a:rPr lang="en-US" sz="2000" dirty="0" smtClean="0"/>
              <a:t>()</a:t>
            </a:r>
          </a:p>
          <a:p>
            <a:pPr>
              <a:buNone/>
            </a:pPr>
            <a:r>
              <a:rPr lang="en-US" sz="2000" dirty="0" smtClean="0"/>
              <a:t>  {</a:t>
            </a:r>
          </a:p>
          <a:p>
            <a:pPr>
              <a:buNone/>
            </a:pPr>
            <a:r>
              <a:rPr lang="en-US" sz="2000" dirty="0" smtClean="0"/>
              <a:t>  </a:t>
            </a:r>
            <a:r>
              <a:rPr lang="en-US" sz="2000" dirty="0" err="1" smtClean="0"/>
              <a:t>System.out.println</a:t>
            </a:r>
            <a:r>
              <a:rPr lang="en-US" sz="2000" dirty="0" smtClean="0"/>
              <a:t>("gear changed");</a:t>
            </a:r>
          </a:p>
          <a:p>
            <a:pPr>
              <a:buNone/>
            </a:pPr>
            <a:r>
              <a:rPr lang="en-US" sz="2000" dirty="0" smtClean="0"/>
              <a:t>  }  </a:t>
            </a:r>
          </a:p>
          <a:p>
            <a:pPr>
              <a:buNone/>
            </a:pPr>
            <a:r>
              <a:rPr lang="en-US" sz="2000" dirty="0" smtClean="0"/>
              <a:t>}  </a:t>
            </a:r>
          </a:p>
          <a:p>
            <a:pPr>
              <a:buNone/>
            </a:pPr>
            <a:r>
              <a:rPr lang="en-US" sz="2000" dirty="0" smtClean="0"/>
              <a:t>//Creating a Child class which inherits Abstract class  </a:t>
            </a:r>
          </a:p>
          <a:p>
            <a:pPr>
              <a:buNone/>
            </a:pPr>
            <a:r>
              <a:rPr lang="en-US" sz="2000" dirty="0" smtClean="0"/>
              <a:t> class </a:t>
            </a:r>
            <a:r>
              <a:rPr lang="en-US" sz="2000" dirty="0" err="1" smtClean="0"/>
              <a:t>Brezza</a:t>
            </a:r>
            <a:r>
              <a:rPr lang="en-US" sz="2000" dirty="0" smtClean="0"/>
              <a:t> extends Car</a:t>
            </a:r>
          </a:p>
          <a:p>
            <a:pPr>
              <a:buNone/>
            </a:pPr>
            <a:r>
              <a:rPr lang="en-US" sz="2000" dirty="0" smtClean="0"/>
              <a:t>{  </a:t>
            </a:r>
          </a:p>
          <a:p>
            <a:pPr>
              <a:buNone/>
            </a:pPr>
            <a:r>
              <a:rPr lang="en-US" sz="2000" dirty="0" smtClean="0"/>
              <a:t> void run()</a:t>
            </a:r>
          </a:p>
          <a:p>
            <a:pPr>
              <a:buNone/>
            </a:pPr>
            <a:r>
              <a:rPr lang="en-US" sz="2000" dirty="0" smtClean="0"/>
              <a:t>{</a:t>
            </a:r>
          </a:p>
          <a:p>
            <a:pPr>
              <a:buNone/>
            </a:pPr>
            <a:r>
              <a:rPr lang="en-US" sz="2000" dirty="0" err="1" smtClean="0"/>
              <a:t>System.out.println</a:t>
            </a:r>
            <a:r>
              <a:rPr lang="en-US" sz="2000" dirty="0" smtClean="0"/>
              <a:t>("running safely..");</a:t>
            </a:r>
          </a:p>
          <a:p>
            <a:pPr>
              <a:buNone/>
            </a:pPr>
            <a:r>
              <a:rPr lang="en-US" sz="2000" dirty="0" smtClean="0"/>
              <a:t>}  </a:t>
            </a:r>
          </a:p>
          <a:p>
            <a:pPr>
              <a:buNone/>
            </a:pPr>
            <a:r>
              <a:rPr lang="en-US" sz="2000" dirty="0" smtClean="0"/>
              <a:t> }  </a:t>
            </a:r>
          </a:p>
          <a:p>
            <a:pPr>
              <a:buNone/>
            </a:pPr>
            <a:r>
              <a:rPr lang="en-US" sz="2000" dirty="0" smtClean="0"/>
              <a:t>//Creating a Test class which calls abstract and non-abstract methods  </a:t>
            </a:r>
          </a:p>
          <a:p>
            <a:pPr>
              <a:buNone/>
            </a:pPr>
            <a:r>
              <a:rPr lang="en-US" sz="2000" dirty="0" smtClean="0"/>
              <a:t> class TestAbstraction2</a:t>
            </a:r>
          </a:p>
          <a:p>
            <a:pPr>
              <a:buNone/>
            </a:pPr>
            <a:r>
              <a:rPr lang="en-US" sz="2000" dirty="0" smtClean="0"/>
              <a:t>{  </a:t>
            </a:r>
          </a:p>
          <a:p>
            <a:pPr>
              <a:buNone/>
            </a:pPr>
            <a:r>
              <a:rPr lang="en-US" sz="2000" dirty="0" smtClean="0"/>
              <a:t> public static void main(String </a:t>
            </a:r>
            <a:r>
              <a:rPr lang="en-US" sz="2000" dirty="0" err="1" smtClean="0"/>
              <a:t>args</a:t>
            </a:r>
            <a:r>
              <a:rPr lang="en-US" sz="2000" dirty="0" smtClean="0"/>
              <a:t>[])</a:t>
            </a:r>
          </a:p>
          <a:p>
            <a:pPr>
              <a:buNone/>
            </a:pPr>
            <a:r>
              <a:rPr lang="en-US" sz="2000" dirty="0" smtClean="0"/>
              <a:t>{  </a:t>
            </a:r>
          </a:p>
          <a:p>
            <a:pPr>
              <a:buNone/>
            </a:pPr>
            <a:r>
              <a:rPr lang="en-US" sz="2000" dirty="0" smtClean="0"/>
              <a:t>  Car </a:t>
            </a:r>
            <a:r>
              <a:rPr lang="en-US" sz="2000" dirty="0" err="1" smtClean="0"/>
              <a:t>obj</a:t>
            </a:r>
            <a:r>
              <a:rPr lang="en-US" sz="2000" dirty="0" smtClean="0"/>
              <a:t> = new </a:t>
            </a:r>
            <a:r>
              <a:rPr lang="en-US" sz="2000" dirty="0" err="1" smtClean="0"/>
              <a:t>Brezza</a:t>
            </a:r>
            <a:r>
              <a:rPr lang="en-US" sz="2000" dirty="0" smtClean="0"/>
              <a:t>();  </a:t>
            </a:r>
          </a:p>
          <a:p>
            <a:pPr>
              <a:buNone/>
            </a:pPr>
            <a:r>
              <a:rPr lang="en-US" sz="2000" dirty="0" smtClean="0"/>
              <a:t>  </a:t>
            </a:r>
            <a:r>
              <a:rPr lang="en-US" sz="2000" dirty="0" err="1" smtClean="0"/>
              <a:t>obj.run</a:t>
            </a:r>
            <a:r>
              <a:rPr lang="en-US" sz="2000" dirty="0" smtClean="0"/>
              <a:t>();  </a:t>
            </a:r>
          </a:p>
          <a:p>
            <a:pPr>
              <a:buNone/>
            </a:pPr>
            <a:r>
              <a:rPr lang="en-US" sz="2000" dirty="0" smtClean="0"/>
              <a:t>  </a:t>
            </a:r>
            <a:r>
              <a:rPr lang="en-US" sz="2000" dirty="0" err="1" smtClean="0"/>
              <a:t>obj.changeGear</a:t>
            </a:r>
            <a:r>
              <a:rPr lang="en-US" sz="2000" dirty="0" smtClean="0"/>
              <a:t>();  </a:t>
            </a:r>
          </a:p>
          <a:p>
            <a:pPr>
              <a:buNone/>
            </a:pPr>
            <a:r>
              <a:rPr lang="en-US" sz="2000" dirty="0" smtClean="0"/>
              <a:t> }  </a:t>
            </a:r>
          </a:p>
          <a:p>
            <a:pPr>
              <a:buNone/>
            </a:pPr>
            <a:r>
              <a:rPr lang="en-US" sz="2000" dirty="0" smtClean="0"/>
              <a:t>}  </a:t>
            </a:r>
          </a:p>
          <a:p>
            <a:pPr>
              <a:buNone/>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Abstract Class Deﬁnition Rules: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latin typeface="Times New Roman" pitchFamily="18" charset="0"/>
                <a:cs typeface="Times New Roman" pitchFamily="18" charset="0"/>
              </a:rPr>
              <a:t>Abstract classes cannot be instantiated directly. </a:t>
            </a:r>
          </a:p>
          <a:p>
            <a:pPr marL="514350" indent="-514350">
              <a:buFont typeface="+mj-lt"/>
              <a:buAutoNum type="arabicPeriod"/>
            </a:pPr>
            <a:r>
              <a:rPr lang="en-US" dirty="0" smtClean="0">
                <a:latin typeface="Times New Roman" pitchFamily="18" charset="0"/>
                <a:cs typeface="Times New Roman" pitchFamily="18" charset="0"/>
              </a:rPr>
              <a:t>Abstract classes may be defined with any number, including zero, of abstract and </a:t>
            </a:r>
            <a:r>
              <a:rPr lang="en-US" dirty="0" err="1" smtClean="0">
                <a:latin typeface="Times New Roman" pitchFamily="18" charset="0"/>
                <a:cs typeface="Times New Roman" pitchFamily="18" charset="0"/>
              </a:rPr>
              <a:t>nonabstract</a:t>
            </a:r>
            <a:r>
              <a:rPr lang="en-US" dirty="0" smtClean="0">
                <a:latin typeface="Times New Roman" pitchFamily="18" charset="0"/>
                <a:cs typeface="Times New Roman" pitchFamily="18" charset="0"/>
              </a:rPr>
              <a:t> methods. </a:t>
            </a:r>
          </a:p>
          <a:p>
            <a:pPr marL="514350" indent="-514350">
              <a:buFont typeface="+mj-lt"/>
              <a:buAutoNum type="arabicPeriod"/>
            </a:pPr>
            <a:r>
              <a:rPr lang="en-US" dirty="0" smtClean="0">
                <a:latin typeface="Times New Roman" pitchFamily="18" charset="0"/>
                <a:cs typeface="Times New Roman" pitchFamily="18" charset="0"/>
              </a:rPr>
              <a:t>Abstract classes may not be marked as private or final. </a:t>
            </a:r>
          </a:p>
          <a:p>
            <a:pPr marL="514350" indent="-514350">
              <a:buFont typeface="+mj-lt"/>
              <a:buAutoNum type="arabicPeriod"/>
            </a:pPr>
            <a:r>
              <a:rPr lang="en-US" dirty="0" smtClean="0">
                <a:latin typeface="Times New Roman" pitchFamily="18" charset="0"/>
                <a:cs typeface="Times New Roman" pitchFamily="18" charset="0"/>
              </a:rPr>
              <a:t>An abstract class that extends another abstract class inherits all of its abstract methods as its own abstract methods. </a:t>
            </a:r>
          </a:p>
          <a:p>
            <a:pPr marL="514350" indent="-514350">
              <a:buFont typeface="+mj-lt"/>
              <a:buAutoNum type="arabicPeriod"/>
            </a:pPr>
            <a:r>
              <a:rPr lang="en-US" dirty="0" smtClean="0">
                <a:latin typeface="Times New Roman" pitchFamily="18" charset="0"/>
                <a:cs typeface="Times New Roman" pitchFamily="18" charset="0"/>
              </a:rPr>
              <a:t>The first concrete class that extends an abstract class must provide an implementation for all of the inherited abstract methods.</a:t>
            </a:r>
          </a:p>
          <a:p>
            <a:pPr marL="514350" indent="-514350">
              <a:buFont typeface="+mj-lt"/>
              <a:buAutoNum type="arabicPeriod"/>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392708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Abstract Method Deﬁnition Rules: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514350" indent="-514350">
              <a:lnSpc>
                <a:spcPct val="120000"/>
              </a:lnSpc>
              <a:buFont typeface="+mj-lt"/>
              <a:buAutoNum type="arabicPeriod"/>
            </a:pPr>
            <a:r>
              <a:rPr lang="en-US" dirty="0" smtClean="0"/>
              <a:t> Abstract methods may only be defined in abstract classes.</a:t>
            </a:r>
          </a:p>
          <a:p>
            <a:pPr marL="514350" indent="-514350">
              <a:lnSpc>
                <a:spcPct val="120000"/>
              </a:lnSpc>
              <a:buFont typeface="+mj-lt"/>
              <a:buAutoNum type="arabicPeriod"/>
            </a:pPr>
            <a:r>
              <a:rPr lang="en-US" dirty="0" smtClean="0"/>
              <a:t>Abstract methods may not be declared private or final. </a:t>
            </a:r>
          </a:p>
          <a:p>
            <a:pPr marL="514350" indent="-514350">
              <a:lnSpc>
                <a:spcPct val="120000"/>
              </a:lnSpc>
              <a:buFont typeface="+mj-lt"/>
              <a:buAutoNum type="arabicPeriod"/>
            </a:pPr>
            <a:r>
              <a:rPr lang="en-US" dirty="0" smtClean="0"/>
              <a:t>Abstract methods must not provide a method body/implementation in the abstract class for which is it declared. </a:t>
            </a:r>
          </a:p>
          <a:p>
            <a:pPr marL="514350" indent="-514350">
              <a:lnSpc>
                <a:spcPct val="120000"/>
              </a:lnSpc>
              <a:buFont typeface="+mj-lt"/>
              <a:buAutoNum type="arabicPeriod"/>
            </a:pPr>
            <a:r>
              <a:rPr lang="en-US" dirty="0" smtClean="0"/>
              <a:t>Implementing an abstract method in a subclass follows the same rules for overriding a method.</a:t>
            </a:r>
          </a:p>
          <a:p>
            <a:pPr marL="400050" lvl="1" indent="0">
              <a:lnSpc>
                <a:spcPct val="120000"/>
              </a:lnSpc>
              <a:buNone/>
            </a:pPr>
            <a:r>
              <a:rPr lang="en-US" dirty="0" smtClean="0"/>
              <a:t>For Ex:- </a:t>
            </a:r>
            <a:r>
              <a:rPr lang="en-US" dirty="0"/>
              <a:t>T</a:t>
            </a:r>
            <a:r>
              <a:rPr lang="en-US" dirty="0" smtClean="0"/>
              <a:t>he name and signature must be the same, and the visibility of the method in the subclass must be at least as accessible as the method in the parent class.</a:t>
            </a:r>
            <a:endParaRPr lang="en-IN" dirty="0"/>
          </a:p>
        </p:txBody>
      </p:sp>
    </p:spTree>
    <p:extLst>
      <p:ext uri="{BB962C8B-B14F-4D97-AF65-F5344CB8AC3E}">
        <p14:creationId xmlns="" xmlns:p14="http://schemas.microsoft.com/office/powerpoint/2010/main" val="114637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609600"/>
          </a:xfrm>
        </p:spPr>
        <p:txBody>
          <a:bodyPr>
            <a:noAutofit/>
          </a:bodyPr>
          <a:lstStyle/>
          <a:p>
            <a:r>
              <a:rPr lang="en-IN" sz="3200" dirty="0" smtClean="0"/>
              <a:t>Points to be noted</a:t>
            </a:r>
            <a:endParaRPr lang="en-US" sz="3200" dirty="0"/>
          </a:p>
        </p:txBody>
      </p:sp>
      <p:sp>
        <p:nvSpPr>
          <p:cNvPr id="3075" name="Rectangle 3"/>
          <p:cNvSpPr>
            <a:spLocks noGrp="1" noChangeArrowheads="1"/>
          </p:cNvSpPr>
          <p:nvPr>
            <p:ph idx="1"/>
          </p:nvPr>
        </p:nvSpPr>
        <p:spPr>
          <a:xfrm>
            <a:off x="228600" y="990600"/>
            <a:ext cx="8458200" cy="5486400"/>
          </a:xfrm>
        </p:spPr>
        <p:txBody>
          <a:bodyPr>
            <a:noAutofit/>
          </a:bodyPr>
          <a:lstStyle/>
          <a:p>
            <a:pPr algn="just"/>
            <a:r>
              <a:rPr lang="en-US" sz="2000" dirty="0" smtClean="0"/>
              <a:t>If there is an abstract method in a class, that class must be abstract.</a:t>
            </a:r>
          </a:p>
          <a:p>
            <a:pPr algn="just"/>
            <a:r>
              <a:rPr lang="en-US" sz="2000" dirty="0" smtClean="0"/>
              <a:t>An instance of an abstract class cannot be created, we can have references of abstract class type though.</a:t>
            </a:r>
          </a:p>
          <a:p>
            <a:pPr algn="just"/>
            <a:r>
              <a:rPr lang="en-US" sz="2000" dirty="0" smtClean="0"/>
              <a:t>An abstract class can contain constructors in Java. And a constructor of abstract class is called when an instance of a inherited class is created.</a:t>
            </a:r>
          </a:p>
          <a:p>
            <a:pPr algn="just"/>
            <a:r>
              <a:rPr lang="en-US" sz="2000" dirty="0" smtClean="0"/>
              <a:t>In Java, we can have an abstract class without any abstract method. This allows us to create classes that cannot be instantiated, but can only be inherited.</a:t>
            </a:r>
          </a:p>
          <a:p>
            <a:pPr algn="just"/>
            <a:r>
              <a:rPr lang="en-US" sz="2000" dirty="0" smtClean="0"/>
              <a:t>If you are extending an abstract class that has an abstract method, you must either provide the implementation of the method or make this class abstract.</a:t>
            </a:r>
          </a:p>
          <a:p>
            <a:pPr algn="just"/>
            <a:r>
              <a:rPr lang="en-US" sz="2000" dirty="0" smtClean="0"/>
              <a:t>It can have constructors and static methods also.</a:t>
            </a:r>
          </a:p>
          <a:p>
            <a:pPr algn="just"/>
            <a:r>
              <a:rPr lang="en-US" sz="2000" dirty="0" smtClean="0"/>
              <a:t>Abstract classes can also have final methods (methods that cannot be overridden), which will force the subclass not to change the body of the method.</a:t>
            </a:r>
          </a:p>
          <a:p>
            <a:pPr algn="just"/>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continued…</a:t>
            </a:r>
            <a:endParaRPr lang="en-US" dirty="0"/>
          </a:p>
        </p:txBody>
      </p:sp>
      <p:sp>
        <p:nvSpPr>
          <p:cNvPr id="3" name="Content Placeholder 2"/>
          <p:cNvSpPr>
            <a:spLocks noGrp="1"/>
          </p:cNvSpPr>
          <p:nvPr>
            <p:ph idx="1"/>
          </p:nvPr>
        </p:nvSpPr>
        <p:spPr/>
        <p:txBody>
          <a:bodyPr>
            <a:normAutofit/>
          </a:bodyPr>
          <a:lstStyle/>
          <a:p>
            <a:r>
              <a:rPr lang="en-US" sz="2400" dirty="0" smtClean="0"/>
              <a:t>The inheritance concept used for the number of purposes in the java programming language. One of the main purposes is substitutability. </a:t>
            </a:r>
          </a:p>
          <a:p>
            <a:r>
              <a:rPr lang="en-US" sz="2400" dirty="0" smtClean="0"/>
              <a:t>The substitutability means that when a child class acquires properties from its parent class, the object of the parent class may be substituted with the child class object. </a:t>
            </a:r>
          </a:p>
          <a:p>
            <a:r>
              <a:rPr lang="en-US" sz="2400" dirty="0" smtClean="0"/>
              <a:t>For example, if B is a child class of A, anywhere we expect an instance of A we can use an instance of B.</a:t>
            </a:r>
          </a:p>
          <a:p>
            <a:r>
              <a:rPr lang="en-US" sz="2400" dirty="0" smtClean="0"/>
              <a:t>The substitutability can achieve using inheritance, whether using extends or implements keywords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Forms of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fontScale="85000" lnSpcReduction="20000"/>
          </a:bodyPr>
          <a:lstStyle/>
          <a:p>
            <a:pPr marL="514350" indent="-514350" algn="just">
              <a:lnSpc>
                <a:spcPct val="150000"/>
              </a:lnSpc>
              <a:buFont typeface="Arial" pitchFamily="34" charset="0"/>
              <a:buAutoNum type="arabicPeriod"/>
            </a:pPr>
            <a:r>
              <a:rPr lang="en-US" sz="2800" b="1" err="1" smtClean="0"/>
              <a:t>Specialization</a:t>
            </a:r>
            <a:r>
              <a:rPr lang="en-US" sz="2800" b="1" smtClean="0"/>
              <a:t>: </a:t>
            </a:r>
            <a:r>
              <a:rPr lang="en-US" sz="2800" smtClean="0"/>
              <a:t>It </a:t>
            </a:r>
            <a:r>
              <a:rPr lang="en-US" sz="2800" dirty="0" smtClean="0"/>
              <a:t>is the most ideal form of inheritance. The subclass is a special case of the parent class. It holds the principle of substitutability.</a:t>
            </a:r>
          </a:p>
          <a:p>
            <a:pPr marL="514350" indent="-514350" algn="just">
              <a:lnSpc>
                <a:spcPct val="150000"/>
              </a:lnSpc>
              <a:buNone/>
            </a:pPr>
            <a:r>
              <a:rPr lang="en-US" sz="2800" dirty="0" smtClean="0"/>
              <a:t>		Example:</a:t>
            </a:r>
          </a:p>
          <a:p>
            <a:pPr marL="514350" indent="-514350" algn="just">
              <a:lnSpc>
                <a:spcPct val="150000"/>
              </a:lnSpc>
              <a:buNone/>
            </a:pPr>
            <a:r>
              <a:rPr lang="en-US" sz="2800" dirty="0" smtClean="0"/>
              <a:t>				</a:t>
            </a:r>
          </a:p>
          <a:p>
            <a:pPr marL="514350" indent="-514350" algn="just">
              <a:lnSpc>
                <a:spcPct val="150000"/>
              </a:lnSpc>
              <a:buNone/>
            </a:pPr>
            <a:r>
              <a:rPr lang="en-US" sz="2800" dirty="0" smtClean="0"/>
              <a:t>				Person class</a:t>
            </a:r>
          </a:p>
          <a:p>
            <a:pPr marL="514350" indent="-514350" algn="just">
              <a:lnSpc>
                <a:spcPct val="150000"/>
              </a:lnSpc>
              <a:buNone/>
            </a:pPr>
            <a:endParaRPr lang="en-US" sz="2800" dirty="0" smtClean="0"/>
          </a:p>
          <a:p>
            <a:pPr marL="514350" indent="-514350" algn="just">
              <a:lnSpc>
                <a:spcPct val="150000"/>
              </a:lnSpc>
              <a:buNone/>
            </a:pPr>
            <a:r>
              <a:rPr lang="en-US" sz="2800" dirty="0" smtClean="0"/>
              <a:t>				Employee class</a:t>
            </a:r>
          </a:p>
          <a:p>
            <a:pPr marL="514350" indent="-514350" algn="just">
              <a:lnSpc>
                <a:spcPct val="150000"/>
              </a:lnSpc>
              <a:buNone/>
            </a:pPr>
            <a:endParaRPr lang="en-US" sz="2800" dirty="0" smtClean="0"/>
          </a:p>
          <a:p>
            <a:pPr marL="514350" indent="-514350" algn="just">
              <a:lnSpc>
                <a:spcPct val="150000"/>
              </a:lnSpc>
              <a:buNone/>
            </a:pPr>
            <a:r>
              <a:rPr lang="en-US" sz="2800" dirty="0" smtClean="0"/>
              <a:t>				Manager class </a:t>
            </a:r>
            <a:r>
              <a:rPr lang="en-US" sz="2800" dirty="0" smtClean="0">
                <a:sym typeface="Wingdings" pitchFamily="2" charset="2"/>
              </a:rPr>
              <a:t> Specialized class</a:t>
            </a:r>
            <a:endParaRPr lang="en-US" sz="2800" dirty="0" smtClean="0"/>
          </a:p>
        </p:txBody>
      </p:sp>
      <p:sp>
        <p:nvSpPr>
          <p:cNvPr id="5" name="Up Arrow 4"/>
          <p:cNvSpPr/>
          <p:nvPr/>
        </p:nvSpPr>
        <p:spPr>
          <a:xfrm>
            <a:off x="3581400" y="5181600"/>
            <a:ext cx="3048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3581400" y="4114800"/>
            <a:ext cx="3048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Forms of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smtClean="0"/>
              <a:t>2. Specification: </a:t>
            </a:r>
            <a:r>
              <a:rPr lang="en-US" sz="2800" dirty="0" smtClean="0"/>
              <a:t>This is another commonly used form of inheritance. In this form of inheritance, the parent class just specifies which methods should be available to the child class but doesn't implement them. </a:t>
            </a:r>
          </a:p>
          <a:p>
            <a:pPr marL="514350" indent="-514350" algn="just">
              <a:lnSpc>
                <a:spcPct val="150000"/>
              </a:lnSpc>
            </a:pPr>
            <a:r>
              <a:rPr lang="en-US" sz="2800" dirty="0" smtClean="0"/>
              <a:t>The java provides concepts like abstract classes and interfaces to support this form of inheritance. It holds the principle of substitutability.</a:t>
            </a:r>
            <a:endParaRPr lang="en-US" sz="2800" b="1" dirty="0" smtClean="0"/>
          </a:p>
          <a:p>
            <a:pPr marL="514350" indent="-514350" algn="just">
              <a:lnSpc>
                <a:spcPct val="150000"/>
              </a:lnSpc>
              <a:buNone/>
            </a:pPr>
            <a:r>
              <a:rPr lang="en-US" sz="28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solidFill>
                  <a:schemeClr val="tx1"/>
                </a:solidFill>
              </a:rPr>
              <a:t>Forms of Inheritance</a:t>
            </a:r>
            <a:endParaRPr lang="en-US" dirty="0">
              <a:solidFill>
                <a:schemeClr val="tx1"/>
              </a:solidFill>
            </a:endParaRP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smtClean="0"/>
              <a:t>3. Construction: </a:t>
            </a:r>
            <a:r>
              <a:rPr lang="en-US" sz="2800" dirty="0" smtClean="0"/>
              <a:t>This is another form of inheritance where the child class may change the behavior defined by the parent class (overriding). It does not hold the principle of substitutability</a:t>
            </a:r>
          </a:p>
          <a:p>
            <a:pPr marL="514350" indent="-514350" algn="just">
              <a:lnSpc>
                <a:spcPct val="150000"/>
              </a:lnSpc>
              <a:buNone/>
            </a:pPr>
            <a:r>
              <a:rPr lang="en-US" sz="2800" dirty="0" smtClean="0"/>
              <a:t>		Example:</a:t>
            </a:r>
          </a:p>
          <a:p>
            <a:pPr marL="514350" indent="-514350" algn="just">
              <a:lnSpc>
                <a:spcPct val="150000"/>
              </a:lnSpc>
              <a:buNone/>
            </a:pPr>
            <a:r>
              <a:rPr lang="en-US" sz="2800" dirty="0" smtClean="0"/>
              <a:t>			Base 		Derived</a:t>
            </a:r>
          </a:p>
        </p:txBody>
      </p:sp>
      <p:sp>
        <p:nvSpPr>
          <p:cNvPr id="4" name="Oval 3"/>
          <p:cNvSpPr/>
          <p:nvPr/>
        </p:nvSpPr>
        <p:spPr>
          <a:xfrm>
            <a:off x="2286000" y="5334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M1()</a:t>
            </a:r>
          </a:p>
          <a:p>
            <a:pPr algn="ctr"/>
            <a:r>
              <a:rPr lang="en-US" sz="2000" dirty="0" smtClean="0">
                <a:solidFill>
                  <a:schemeClr val="tx1"/>
                </a:solidFill>
              </a:rPr>
              <a:t>M2()</a:t>
            </a:r>
            <a:endParaRPr lang="en-US" sz="2000" dirty="0">
              <a:solidFill>
                <a:schemeClr val="tx1"/>
              </a:solidFill>
            </a:endParaRPr>
          </a:p>
        </p:txBody>
      </p:sp>
      <p:sp>
        <p:nvSpPr>
          <p:cNvPr id="5" name="Oval 4"/>
          <p:cNvSpPr/>
          <p:nvPr/>
        </p:nvSpPr>
        <p:spPr>
          <a:xfrm>
            <a:off x="4114800" y="5334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M1()</a:t>
            </a:r>
          </a:p>
          <a:p>
            <a:pPr algn="ctr"/>
            <a:r>
              <a:rPr lang="en-US" sz="2000" dirty="0" smtClean="0">
                <a:solidFill>
                  <a:schemeClr val="tx1"/>
                </a:solidFill>
              </a:rPr>
              <a:t>M2()</a:t>
            </a:r>
            <a:endParaRPr lang="en-US" sz="2000" dirty="0">
              <a:solidFill>
                <a:schemeClr val="tx1"/>
              </a:solidFill>
            </a:endParaRPr>
          </a:p>
        </p:txBody>
      </p:sp>
      <p:sp>
        <p:nvSpPr>
          <p:cNvPr id="6" name="Right Arrow 5"/>
          <p:cNvSpPr/>
          <p:nvPr/>
        </p:nvSpPr>
        <p:spPr>
          <a:xfrm>
            <a:off x="3352800" y="5867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486400" y="5562600"/>
            <a:ext cx="3657600" cy="461665"/>
          </a:xfrm>
          <a:prstGeom prst="rect">
            <a:avLst/>
          </a:prstGeom>
          <a:noFill/>
        </p:spPr>
        <p:txBody>
          <a:bodyPr wrap="square" rtlCol="0">
            <a:spAutoFit/>
          </a:bodyPr>
          <a:lstStyle/>
          <a:p>
            <a:r>
              <a:rPr lang="en-US" dirty="0" smtClean="0">
                <a:solidFill>
                  <a:schemeClr val="tx1"/>
                </a:solidFill>
              </a:rPr>
              <a:t>Defined with new code</a:t>
            </a:r>
            <a:endParaRPr lang="en-US" dirty="0">
              <a:solidFill>
                <a:schemeClr val="tx1"/>
              </a:solidFill>
            </a:endParaRPr>
          </a:p>
        </p:txBody>
      </p:sp>
      <p:sp>
        <p:nvSpPr>
          <p:cNvPr id="8" name="TextBox 7"/>
          <p:cNvSpPr txBox="1"/>
          <p:nvPr/>
        </p:nvSpPr>
        <p:spPr>
          <a:xfrm>
            <a:off x="5410200" y="6019800"/>
            <a:ext cx="3200400" cy="461665"/>
          </a:xfrm>
          <a:prstGeom prst="rect">
            <a:avLst/>
          </a:prstGeom>
          <a:noFill/>
        </p:spPr>
        <p:txBody>
          <a:bodyPr wrap="square" rtlCol="0">
            <a:spAutoFit/>
          </a:bodyPr>
          <a:lstStyle/>
          <a:p>
            <a:r>
              <a:rPr lang="en-US" dirty="0" smtClean="0">
                <a:solidFill>
                  <a:schemeClr val="tx1"/>
                </a:solidFill>
              </a:rPr>
              <a:t>redefined with new code</a:t>
            </a:r>
            <a:endParaRPr lang="en-US" dirty="0">
              <a:solidFill>
                <a:schemeClr val="tx1"/>
              </a:solidFill>
            </a:endParaRPr>
          </a:p>
        </p:txBody>
      </p:sp>
      <p:cxnSp>
        <p:nvCxnSpPr>
          <p:cNvPr id="10" name="Straight Arrow Connector 9"/>
          <p:cNvCxnSpPr>
            <a:endCxn id="7" idx="1"/>
          </p:cNvCxnSpPr>
          <p:nvPr/>
        </p:nvCxnSpPr>
        <p:spPr>
          <a:xfrm>
            <a:off x="5029200" y="5791200"/>
            <a:ext cx="457200"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5029200" y="6172200"/>
            <a:ext cx="381000" cy="78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solidFill>
                  <a:schemeClr val="tx1"/>
                </a:solidFill>
              </a:rPr>
              <a:t>Forms of Inheritance</a:t>
            </a:r>
            <a:endParaRPr lang="en-US" dirty="0">
              <a:solidFill>
                <a:schemeClr val="tx1"/>
              </a:solidFill>
            </a:endParaRPr>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None/>
            </a:pPr>
            <a:r>
              <a:rPr lang="en-US" sz="2800" b="1" dirty="0" smtClean="0"/>
              <a:t>4. Extension: </a:t>
            </a:r>
            <a:r>
              <a:rPr lang="en-US" sz="2800" dirty="0" smtClean="0"/>
              <a:t>This is another form of inheritance where the child class may add its new properties. It holds the principle of substitutability.</a:t>
            </a:r>
          </a:p>
          <a:p>
            <a:pPr marL="514350" indent="-514350" algn="just">
              <a:lnSpc>
                <a:spcPct val="150000"/>
              </a:lnSpc>
              <a:buNone/>
            </a:pPr>
            <a:r>
              <a:rPr lang="en-US" sz="2800" dirty="0" smtClean="0"/>
              <a:t>		Example:</a:t>
            </a:r>
          </a:p>
          <a:p>
            <a:pPr marL="514350" indent="-514350" algn="just">
              <a:lnSpc>
                <a:spcPct val="150000"/>
              </a:lnSpc>
              <a:buNone/>
            </a:pPr>
            <a:r>
              <a:rPr lang="en-US" sz="2800" dirty="0" smtClean="0"/>
              <a:t>			Base 		Derived</a:t>
            </a:r>
          </a:p>
        </p:txBody>
      </p:sp>
      <p:sp>
        <p:nvSpPr>
          <p:cNvPr id="4" name="Oval 3"/>
          <p:cNvSpPr/>
          <p:nvPr/>
        </p:nvSpPr>
        <p:spPr>
          <a:xfrm>
            <a:off x="2057400" y="46482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M1()</a:t>
            </a:r>
          </a:p>
          <a:p>
            <a:pPr algn="ctr"/>
            <a:r>
              <a:rPr lang="en-US" sz="2000" dirty="0" smtClean="0">
                <a:solidFill>
                  <a:schemeClr val="tx1"/>
                </a:solidFill>
              </a:rPr>
              <a:t>M2()</a:t>
            </a:r>
            <a:endParaRPr lang="en-US" sz="2000" dirty="0">
              <a:solidFill>
                <a:schemeClr val="tx1"/>
              </a:solidFill>
            </a:endParaRPr>
          </a:p>
        </p:txBody>
      </p:sp>
      <p:sp>
        <p:nvSpPr>
          <p:cNvPr id="5" name="Oval 4"/>
          <p:cNvSpPr/>
          <p:nvPr/>
        </p:nvSpPr>
        <p:spPr>
          <a:xfrm>
            <a:off x="4114800" y="4572000"/>
            <a:ext cx="990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M1()</a:t>
            </a:r>
          </a:p>
          <a:p>
            <a:pPr algn="ctr"/>
            <a:r>
              <a:rPr lang="en-US" sz="2000" dirty="0" smtClean="0">
                <a:solidFill>
                  <a:schemeClr val="tx1"/>
                </a:solidFill>
              </a:rPr>
              <a:t>M2()</a:t>
            </a:r>
          </a:p>
          <a:p>
            <a:pPr algn="ctr"/>
            <a:r>
              <a:rPr lang="en-US" sz="2000" dirty="0" smtClean="0">
                <a:solidFill>
                  <a:schemeClr val="tx1"/>
                </a:solidFill>
              </a:rPr>
              <a:t>M3()</a:t>
            </a:r>
            <a:endParaRPr lang="en-US" sz="2000" dirty="0">
              <a:solidFill>
                <a:schemeClr val="tx1"/>
              </a:solidFill>
            </a:endParaRPr>
          </a:p>
        </p:txBody>
      </p:sp>
      <p:sp>
        <p:nvSpPr>
          <p:cNvPr id="6" name="Right Arrow 5"/>
          <p:cNvSpPr/>
          <p:nvPr/>
        </p:nvSpPr>
        <p:spPr>
          <a:xfrm>
            <a:off x="3200400" y="5029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486400" y="4648200"/>
            <a:ext cx="2743200" cy="830997"/>
          </a:xfrm>
          <a:prstGeom prst="rect">
            <a:avLst/>
          </a:prstGeom>
          <a:noFill/>
        </p:spPr>
        <p:txBody>
          <a:bodyPr wrap="square" rtlCol="0">
            <a:spAutoFit/>
          </a:bodyPr>
          <a:lstStyle/>
          <a:p>
            <a:r>
              <a:rPr lang="en-US" dirty="0" smtClean="0">
                <a:solidFill>
                  <a:schemeClr val="tx1"/>
                </a:solidFill>
              </a:rPr>
              <a:t>Defined with new code</a:t>
            </a:r>
            <a:endParaRPr lang="en-US" dirty="0">
              <a:solidFill>
                <a:schemeClr val="tx1"/>
              </a:solidFill>
            </a:endParaRPr>
          </a:p>
        </p:txBody>
      </p:sp>
      <p:sp>
        <p:nvSpPr>
          <p:cNvPr id="8" name="TextBox 7"/>
          <p:cNvSpPr txBox="1"/>
          <p:nvPr/>
        </p:nvSpPr>
        <p:spPr>
          <a:xfrm>
            <a:off x="5410200" y="5410200"/>
            <a:ext cx="2743200" cy="461665"/>
          </a:xfrm>
          <a:prstGeom prst="rect">
            <a:avLst/>
          </a:prstGeom>
          <a:noFill/>
        </p:spPr>
        <p:txBody>
          <a:bodyPr wrap="square" rtlCol="0">
            <a:spAutoFit/>
          </a:bodyPr>
          <a:lstStyle/>
          <a:p>
            <a:r>
              <a:rPr lang="en-US" dirty="0" smtClean="0">
                <a:solidFill>
                  <a:schemeClr val="tx1"/>
                </a:solidFill>
              </a:rPr>
              <a:t>New method</a:t>
            </a:r>
            <a:endParaRPr lang="en-US" dirty="0">
              <a:solidFill>
                <a:schemeClr val="tx1"/>
              </a:solidFill>
            </a:endParaRPr>
          </a:p>
        </p:txBody>
      </p:sp>
      <p:cxnSp>
        <p:nvCxnSpPr>
          <p:cNvPr id="10" name="Straight Arrow Connector 9"/>
          <p:cNvCxnSpPr>
            <a:endCxn id="7" idx="1"/>
          </p:cNvCxnSpPr>
          <p:nvPr/>
        </p:nvCxnSpPr>
        <p:spPr>
          <a:xfrm>
            <a:off x="5029200" y="4876800"/>
            <a:ext cx="457200" cy="186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5029200" y="5562600"/>
            <a:ext cx="381000" cy="78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Why use Inheritance in Java?</a:t>
            </a:r>
          </a:p>
          <a:p>
            <a:pPr lvl="1" algn="just">
              <a:lnSpc>
                <a:spcPct val="150000"/>
              </a:lnSpc>
            </a:pPr>
            <a:r>
              <a:rPr lang="en-US" sz="2400" dirty="0" smtClean="0"/>
              <a:t>For method overriding</a:t>
            </a:r>
          </a:p>
          <a:p>
            <a:pPr lvl="1" algn="just">
              <a:lnSpc>
                <a:spcPct val="150000"/>
              </a:lnSpc>
            </a:pPr>
            <a:r>
              <a:rPr lang="en-US" sz="2400" dirty="0" smtClean="0"/>
              <a:t>For code reusability</a:t>
            </a:r>
          </a:p>
          <a:p>
            <a:pPr algn="just">
              <a:lnSpc>
                <a:spcPct val="150000"/>
              </a:lnSpc>
            </a:pPr>
            <a:r>
              <a:rPr lang="en-US" sz="2800" dirty="0" smtClean="0"/>
              <a:t>Terms in Inheritance</a:t>
            </a:r>
            <a:endParaRPr lang="en-US" sz="1600" dirty="0" smtClean="0"/>
          </a:p>
          <a:p>
            <a:pPr lvl="1" algn="just">
              <a:lnSpc>
                <a:spcPct val="150000"/>
              </a:lnSpc>
            </a:pPr>
            <a:r>
              <a:rPr lang="en-US" sz="2400" dirty="0" smtClean="0"/>
              <a:t>Class</a:t>
            </a:r>
          </a:p>
          <a:p>
            <a:pPr lvl="1" algn="just">
              <a:lnSpc>
                <a:spcPct val="150000"/>
              </a:lnSpc>
            </a:pPr>
            <a:r>
              <a:rPr lang="en-US" sz="2400" dirty="0" smtClean="0"/>
              <a:t>Subclass/Child class</a:t>
            </a:r>
          </a:p>
          <a:p>
            <a:pPr lvl="1" algn="just">
              <a:lnSpc>
                <a:spcPct val="150000"/>
              </a:lnSpc>
            </a:pPr>
            <a:r>
              <a:rPr lang="en-US" sz="2400" dirty="0" smtClean="0"/>
              <a:t>Super class/Parent class</a:t>
            </a:r>
          </a:p>
          <a:p>
            <a:pPr lvl="1" algn="just">
              <a:lnSpc>
                <a:spcPct val="150000"/>
              </a:lnSpc>
            </a:pPr>
            <a:r>
              <a:rPr lang="en-US" sz="2400" dirty="0" smtClean="0"/>
              <a:t>Reusability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Forms of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fontScale="92500"/>
          </a:bodyPr>
          <a:lstStyle/>
          <a:p>
            <a:pPr marL="514350" indent="-514350" algn="just">
              <a:lnSpc>
                <a:spcPct val="150000"/>
              </a:lnSpc>
              <a:buNone/>
            </a:pPr>
            <a:r>
              <a:rPr lang="en-US" sz="2800" b="1" dirty="0" smtClean="0"/>
              <a:t>5. Limitation: </a:t>
            </a:r>
            <a:r>
              <a:rPr lang="en-US" sz="2800" dirty="0" smtClean="0"/>
              <a:t>This is another form of inheritance where the subclass restricts the inherited behavior. It does not hold the principle of substitutability.</a:t>
            </a:r>
            <a:endParaRPr lang="en-US" sz="2800" b="1" dirty="0" smtClean="0"/>
          </a:p>
          <a:p>
            <a:pPr marL="514350" indent="-514350" algn="just">
              <a:lnSpc>
                <a:spcPct val="150000"/>
              </a:lnSpc>
            </a:pPr>
            <a:r>
              <a:rPr lang="en-US" sz="2800" dirty="0" smtClean="0"/>
              <a:t>Example: Defining Queue as a subclass of </a:t>
            </a:r>
            <a:r>
              <a:rPr lang="en-US" sz="2800" dirty="0" err="1" smtClean="0"/>
              <a:t>Dequeue</a:t>
            </a:r>
            <a:endParaRPr lang="en-US" sz="2800" dirty="0" smtClean="0"/>
          </a:p>
          <a:p>
            <a:pPr marL="514350" indent="-514350" algn="just">
              <a:lnSpc>
                <a:spcPct val="150000"/>
              </a:lnSpc>
              <a:buNone/>
            </a:pPr>
            <a:r>
              <a:rPr lang="en-US" sz="2800" b="1" dirty="0" smtClean="0"/>
              <a:t>6. Combination: </a:t>
            </a:r>
            <a:r>
              <a:rPr lang="en-US" sz="2800" dirty="0" smtClean="0"/>
              <a:t>This is another form of inheritance where the subclass inherits properties from multiple parent classes. Java does not support multiple inheritance type.</a:t>
            </a:r>
            <a:endParaRPr lang="en-US" sz="2800" b="1" dirty="0" smtClean="0"/>
          </a:p>
          <a:p>
            <a:pPr marL="514350" indent="-514350" algn="just">
              <a:lnSpc>
                <a:spcPct val="150000"/>
              </a:lnSpc>
              <a:buNone/>
            </a:pPr>
            <a:r>
              <a:rPr lang="en-US" sz="2800" dirty="0" smtClean="0"/>
              <a:t>       </a:t>
            </a:r>
          </a:p>
          <a:p>
            <a:pPr marL="514350" indent="-514350" algn="just">
              <a:lnSpc>
                <a:spcPct val="150000"/>
              </a:lnSpc>
              <a:buNone/>
            </a:pPr>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Benefits of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fontScale="70000" lnSpcReduction="20000"/>
          </a:bodyPr>
          <a:lstStyle/>
          <a:p>
            <a:pPr marL="514350" indent="-514350" algn="just">
              <a:lnSpc>
                <a:spcPct val="150000"/>
              </a:lnSpc>
              <a:buNone/>
            </a:pPr>
            <a:r>
              <a:rPr lang="en-US" sz="2800" dirty="0" smtClean="0"/>
              <a:t>Minimizes the amount of duplicate code in an application by sharing common code amongst several subclasses</a:t>
            </a:r>
          </a:p>
          <a:p>
            <a:pPr marL="514350" indent="-514350" algn="just">
              <a:lnSpc>
                <a:spcPct val="150000"/>
              </a:lnSpc>
              <a:buAutoNum type="arabicParenR"/>
            </a:pPr>
            <a:r>
              <a:rPr lang="en-US" sz="2800" dirty="0" smtClean="0"/>
              <a:t>Reusability</a:t>
            </a:r>
          </a:p>
          <a:p>
            <a:pPr marL="914400" lvl="1" indent="-514350" algn="just">
              <a:lnSpc>
                <a:spcPct val="150000"/>
              </a:lnSpc>
              <a:buNone/>
            </a:pPr>
            <a:r>
              <a:rPr lang="en-US" sz="2400" dirty="0" smtClean="0"/>
              <a:t>	Facility to use public methods of base class without rewriting the same</a:t>
            </a:r>
          </a:p>
          <a:p>
            <a:pPr marL="514350" indent="-514350" algn="just">
              <a:lnSpc>
                <a:spcPct val="150000"/>
              </a:lnSpc>
              <a:buAutoNum type="arabicParenR"/>
            </a:pPr>
            <a:r>
              <a:rPr lang="en-US" sz="2800" dirty="0" smtClean="0"/>
              <a:t>Extensibility</a:t>
            </a:r>
          </a:p>
          <a:p>
            <a:pPr marL="514350" indent="-514350" algn="just">
              <a:lnSpc>
                <a:spcPct val="150000"/>
              </a:lnSpc>
              <a:buNone/>
            </a:pPr>
            <a:r>
              <a:rPr lang="en-US" sz="2800" dirty="0" smtClean="0"/>
              <a:t>		Extending the base class logic as per business logic of the derived class</a:t>
            </a:r>
          </a:p>
          <a:p>
            <a:pPr marL="514350" indent="-514350" algn="just">
              <a:lnSpc>
                <a:spcPct val="150000"/>
              </a:lnSpc>
              <a:buAutoNum type="arabicParenR" startAt="3"/>
            </a:pPr>
            <a:r>
              <a:rPr lang="en-US" sz="2800" dirty="0" smtClean="0"/>
              <a:t>Data binding</a:t>
            </a:r>
          </a:p>
          <a:p>
            <a:pPr marL="514350" indent="-514350" algn="just">
              <a:lnSpc>
                <a:spcPct val="150000"/>
              </a:lnSpc>
              <a:buNone/>
            </a:pPr>
            <a:r>
              <a:rPr lang="en-US" sz="2800" dirty="0" smtClean="0"/>
              <a:t>		Base class can decide to keep some data private so that it cannot be altered by the derived class</a:t>
            </a:r>
          </a:p>
          <a:p>
            <a:pPr marL="514350" indent="-514350" algn="just">
              <a:lnSpc>
                <a:spcPct val="150000"/>
              </a:lnSpc>
              <a:buAutoNum type="arabicParenR" startAt="4"/>
            </a:pPr>
            <a:r>
              <a:rPr lang="en-US" sz="2800" dirty="0" smtClean="0"/>
              <a:t>Overriding</a:t>
            </a:r>
          </a:p>
          <a:p>
            <a:pPr marL="514350" indent="-514350" algn="just">
              <a:lnSpc>
                <a:spcPct val="150000"/>
              </a:lnSpc>
              <a:buNone/>
            </a:pPr>
            <a:r>
              <a:rPr lang="en-US" sz="2800" dirty="0" smtClean="0"/>
              <a:t>		Override methods of the base class so that meaningful implementation can be designed in the derived class based on business logic.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Disadvantages</a:t>
            </a:r>
            <a:endParaRPr lang="en-US" dirty="0"/>
          </a:p>
        </p:txBody>
      </p:sp>
      <p:sp>
        <p:nvSpPr>
          <p:cNvPr id="3075" name="Rectangle 3"/>
          <p:cNvSpPr>
            <a:spLocks noGrp="1" noChangeArrowheads="1"/>
          </p:cNvSpPr>
          <p:nvPr>
            <p:ph idx="1"/>
          </p:nvPr>
        </p:nvSpPr>
        <p:spPr>
          <a:xfrm>
            <a:off x="228600" y="1066800"/>
            <a:ext cx="8458200" cy="5562600"/>
          </a:xfrm>
        </p:spPr>
        <p:txBody>
          <a:bodyPr>
            <a:normAutofit fontScale="70000" lnSpcReduction="20000"/>
          </a:bodyPr>
          <a:lstStyle/>
          <a:p>
            <a:pPr marL="514350" indent="-514350" algn="just">
              <a:lnSpc>
                <a:spcPct val="150000"/>
              </a:lnSpc>
              <a:buAutoNum type="arabicParenR"/>
            </a:pPr>
            <a:r>
              <a:rPr lang="en-US" sz="2800" dirty="0" smtClean="0"/>
              <a:t>Increased time/effort to jump through all the levels of overloaded classes</a:t>
            </a:r>
          </a:p>
          <a:p>
            <a:pPr marL="514350" indent="-514350" algn="just">
              <a:lnSpc>
                <a:spcPct val="150000"/>
              </a:lnSpc>
              <a:buNone/>
            </a:pPr>
            <a:r>
              <a:rPr lang="en-US" sz="2800" dirty="0" smtClean="0"/>
              <a:t>	Example:</a:t>
            </a:r>
          </a:p>
          <a:p>
            <a:pPr marL="514350" indent="-514350" algn="just">
              <a:lnSpc>
                <a:spcPct val="150000"/>
              </a:lnSpc>
              <a:buNone/>
            </a:pPr>
            <a:r>
              <a:rPr lang="en-US" sz="2800" dirty="0" smtClean="0"/>
              <a:t>		If a given class has 10 levels of abstraction then it has to take 10 jumps to run through a function defined in each of their classes</a:t>
            </a:r>
          </a:p>
          <a:p>
            <a:pPr marL="514350" indent="-514350" algn="just">
              <a:lnSpc>
                <a:spcPct val="150000"/>
              </a:lnSpc>
              <a:buAutoNum type="arabicParenR" startAt="2"/>
            </a:pPr>
            <a:r>
              <a:rPr lang="en-US" sz="2800" dirty="0" smtClean="0"/>
              <a:t>During maintenance adding new features will effect both base class and derived class. They both required to be changed. Example: change in method signature</a:t>
            </a:r>
          </a:p>
          <a:p>
            <a:pPr marL="514350" indent="-514350" algn="just">
              <a:lnSpc>
                <a:spcPct val="150000"/>
              </a:lnSpc>
              <a:buAutoNum type="arabicParenR" startAt="2"/>
            </a:pPr>
            <a:r>
              <a:rPr lang="en-US" sz="2800" dirty="0" smtClean="0"/>
              <a:t>In case of deleting a particular method in base class, things get a bit complicated in case of inheritance, because our programs will still compile, but methods of sub class will no longer be overriding base class methods. These methods will become like independent methods.</a:t>
            </a:r>
          </a:p>
          <a:p>
            <a:pPr marL="914400" lvl="1" indent="-514350" algn="just">
              <a:lnSpc>
                <a:spcPct val="150000"/>
              </a:lnSpc>
              <a:buNone/>
            </a:pPr>
            <a:r>
              <a:rPr lang="en-US" sz="2400" dirty="0" smtClean="0"/>
              <a:t>	</a:t>
            </a:r>
          </a:p>
          <a:p>
            <a:pPr marL="914400" lvl="1" indent="-514350" algn="just">
              <a:lnSpc>
                <a:spcPct val="150000"/>
              </a:lnSpc>
              <a:buNone/>
            </a:pPr>
            <a:endParaRPr lang="en-US" sz="2400" dirty="0" smtClean="0"/>
          </a:p>
          <a:p>
            <a:pPr marL="514350" indent="-514350" algn="just">
              <a:lnSpc>
                <a:spcPct val="150000"/>
              </a:lnSpc>
              <a:buNone/>
            </a:pPr>
            <a:endParaRPr lang="en-US"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Cost of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marL="514350" indent="-514350" algn="just">
              <a:lnSpc>
                <a:spcPct val="150000"/>
              </a:lnSpc>
              <a:buAutoNum type="arabicParenR"/>
            </a:pPr>
            <a:r>
              <a:rPr lang="en-US" sz="2800" dirty="0" smtClean="0"/>
              <a:t>Execution speed</a:t>
            </a:r>
          </a:p>
          <a:p>
            <a:pPr marL="514350" indent="-514350" algn="just">
              <a:lnSpc>
                <a:spcPct val="150000"/>
              </a:lnSpc>
              <a:buAutoNum type="arabicParenR"/>
            </a:pPr>
            <a:r>
              <a:rPr lang="en-US" sz="2800" dirty="0" smtClean="0"/>
              <a:t>Program size</a:t>
            </a:r>
          </a:p>
          <a:p>
            <a:pPr marL="514350" indent="-514350" algn="just">
              <a:lnSpc>
                <a:spcPct val="150000"/>
              </a:lnSpc>
              <a:buAutoNum type="arabicParenR"/>
            </a:pPr>
            <a:r>
              <a:rPr lang="en-US" sz="2800" dirty="0" smtClean="0"/>
              <a:t>Message passing Overhead</a:t>
            </a:r>
          </a:p>
          <a:p>
            <a:pPr marL="514350" indent="-514350" algn="just">
              <a:lnSpc>
                <a:spcPct val="150000"/>
              </a:lnSpc>
              <a:buAutoNum type="arabicParenR"/>
            </a:pPr>
            <a:r>
              <a:rPr lang="en-US" sz="2800" dirty="0" smtClean="0"/>
              <a:t>Program complexity (in overuse of inheritance)</a:t>
            </a:r>
          </a:p>
          <a:p>
            <a:pPr marL="914400" lvl="1" indent="-514350" algn="just">
              <a:lnSpc>
                <a:spcPct val="150000"/>
              </a:lnSpc>
              <a:buNone/>
            </a:pPr>
            <a:r>
              <a:rPr lang="en-US" sz="2400" dirty="0" smtClean="0"/>
              <a:t>	</a:t>
            </a:r>
          </a:p>
          <a:p>
            <a:pPr marL="914400" lvl="1" indent="-514350" algn="just">
              <a:lnSpc>
                <a:spcPct val="150000"/>
              </a:lnSpc>
              <a:buNone/>
            </a:pPr>
            <a:endParaRPr lang="en-US" sz="2400" dirty="0" smtClean="0"/>
          </a:p>
          <a:p>
            <a:pPr marL="514350" indent="-514350" algn="just">
              <a:lnSpc>
                <a:spcPct val="150000"/>
              </a:lnSpc>
              <a:buNone/>
            </a:pPr>
            <a:endParaRPr 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Object Class</a:t>
            </a:r>
            <a:endParaRPr lang="en-US" dirty="0"/>
          </a:p>
        </p:txBody>
      </p:sp>
      <p:sp>
        <p:nvSpPr>
          <p:cNvPr id="3" name="Content Placeholder 2"/>
          <p:cNvSpPr>
            <a:spLocks noGrp="1"/>
          </p:cNvSpPr>
          <p:nvPr>
            <p:ph idx="1"/>
          </p:nvPr>
        </p:nvSpPr>
        <p:spPr>
          <a:xfrm>
            <a:off x="457200" y="1066800"/>
            <a:ext cx="8229600" cy="5334000"/>
          </a:xfrm>
        </p:spPr>
        <p:txBody>
          <a:bodyPr>
            <a:normAutofit/>
          </a:bodyPr>
          <a:lstStyle/>
          <a:p>
            <a:r>
              <a:rPr lang="en-US" sz="2200" b="1" dirty="0" smtClean="0"/>
              <a:t>Object</a:t>
            </a:r>
            <a:r>
              <a:rPr lang="en-US" sz="2200" dirty="0" smtClean="0"/>
              <a:t> class is present in </a:t>
            </a:r>
            <a:r>
              <a:rPr lang="en-US" sz="2200" b="1" dirty="0" err="1" smtClean="0"/>
              <a:t>java.lang</a:t>
            </a:r>
            <a:r>
              <a:rPr lang="en-US" sz="2200" dirty="0" smtClean="0"/>
              <a:t> package.</a:t>
            </a:r>
          </a:p>
          <a:p>
            <a:r>
              <a:rPr lang="en-US" sz="2200" dirty="0" smtClean="0"/>
              <a:t>The </a:t>
            </a:r>
            <a:r>
              <a:rPr lang="en-US" sz="2200" b="1" dirty="0" smtClean="0"/>
              <a:t>Object class</a:t>
            </a:r>
            <a:r>
              <a:rPr lang="en-US" sz="2200" dirty="0" smtClean="0"/>
              <a:t> is the parent class of all the classes in java by default. </a:t>
            </a:r>
          </a:p>
          <a:p>
            <a:r>
              <a:rPr lang="en-US" sz="2200" dirty="0" smtClean="0"/>
              <a:t>Every class in Java is directly or indirectly derived from the </a:t>
            </a:r>
            <a:r>
              <a:rPr lang="en-US" sz="2200" b="1" dirty="0" smtClean="0"/>
              <a:t>Object</a:t>
            </a:r>
            <a:r>
              <a:rPr lang="en-US" sz="2200" dirty="0" smtClean="0"/>
              <a:t> class.</a:t>
            </a:r>
          </a:p>
          <a:p>
            <a:r>
              <a:rPr lang="en-US" sz="2200" dirty="0" smtClean="0"/>
              <a:t>In other words, it is the topmost class of java.</a:t>
            </a:r>
          </a:p>
          <a:p>
            <a:r>
              <a:rPr lang="en-US" sz="2200" dirty="0" smtClean="0"/>
              <a:t>Therefore the Object class methods are available to all Java classes. </a:t>
            </a:r>
          </a:p>
          <a:p>
            <a:r>
              <a:rPr lang="en-US" sz="2200" dirty="0" smtClean="0"/>
              <a:t>The Object class provides some common behaviors to all the objects such as</a:t>
            </a:r>
          </a:p>
          <a:p>
            <a:pPr lvl="1"/>
            <a:r>
              <a:rPr lang="en-US" sz="2200" dirty="0" smtClean="0"/>
              <a:t>object can be compared</a:t>
            </a:r>
          </a:p>
          <a:p>
            <a:pPr lvl="1"/>
            <a:r>
              <a:rPr lang="en-US" sz="2200" dirty="0" smtClean="0"/>
              <a:t>object can be cloned</a:t>
            </a:r>
          </a:p>
          <a:p>
            <a:pPr lvl="1"/>
            <a:r>
              <a:rPr lang="en-US" sz="2200" dirty="0" smtClean="0"/>
              <a:t>object can be notified</a:t>
            </a:r>
            <a:br>
              <a:rPr lang="en-US" sz="2200" dirty="0" smtClean="0"/>
            </a:br>
            <a:endParaRPr lang="en-US"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Methods of Object class</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pPr>
              <a:buNone/>
            </a:pPr>
            <a:r>
              <a:rPr lang="en-US" sz="2000" b="1" dirty="0" err="1" smtClean="0"/>
              <a:t>toString</a:t>
            </a:r>
            <a:r>
              <a:rPr lang="en-US" sz="2000" b="1" dirty="0" smtClean="0"/>
              <a:t>() </a:t>
            </a:r>
          </a:p>
          <a:p>
            <a:r>
              <a:rPr lang="en-US" sz="2000" dirty="0" err="1" smtClean="0"/>
              <a:t>toString</a:t>
            </a:r>
            <a:r>
              <a:rPr lang="en-US" sz="2000" dirty="0" smtClean="0"/>
              <a:t>() provides String representation of an Object and used to convert an object to String. </a:t>
            </a:r>
          </a:p>
          <a:p>
            <a:r>
              <a:rPr lang="en-US" sz="2000" dirty="0" smtClean="0"/>
              <a:t>The default </a:t>
            </a:r>
            <a:r>
              <a:rPr lang="en-US" sz="2000" dirty="0" err="1" smtClean="0"/>
              <a:t>toString</a:t>
            </a:r>
            <a:r>
              <a:rPr lang="en-US" sz="2000" dirty="0" smtClean="0"/>
              <a:t>() method for class Object returns </a:t>
            </a:r>
          </a:p>
          <a:p>
            <a:pPr>
              <a:buNone/>
            </a:pPr>
            <a:r>
              <a:rPr lang="en-US" sz="2000" dirty="0" smtClean="0"/>
              <a:t>	public String </a:t>
            </a:r>
            <a:r>
              <a:rPr lang="en-US" sz="2000" dirty="0" err="1" smtClean="0"/>
              <a:t>toString</a:t>
            </a:r>
            <a:r>
              <a:rPr lang="en-US" sz="2000" dirty="0" smtClean="0"/>
              <a:t>()</a:t>
            </a:r>
          </a:p>
          <a:p>
            <a:pPr>
              <a:buNone/>
            </a:pPr>
            <a:r>
              <a:rPr lang="en-US" sz="2000" dirty="0" smtClean="0"/>
              <a:t>	 { </a:t>
            </a:r>
          </a:p>
          <a:p>
            <a:pPr>
              <a:buNone/>
            </a:pPr>
            <a:r>
              <a:rPr lang="en-US" sz="2000" dirty="0" smtClean="0"/>
              <a:t>		return </a:t>
            </a:r>
            <a:r>
              <a:rPr lang="en-US" sz="2000" dirty="0" err="1" smtClean="0"/>
              <a:t>getClass</a:t>
            </a:r>
            <a:r>
              <a:rPr lang="en-US" sz="2000" dirty="0" smtClean="0"/>
              <a:t>().</a:t>
            </a:r>
            <a:r>
              <a:rPr lang="en-US" sz="2000" dirty="0" err="1" smtClean="0"/>
              <a:t>getName</a:t>
            </a:r>
            <a:r>
              <a:rPr lang="en-US" sz="2000" dirty="0" smtClean="0"/>
              <a:t>() + "@" +</a:t>
            </a:r>
            <a:r>
              <a:rPr lang="en-US" sz="2000" dirty="0" err="1" smtClean="0"/>
              <a:t>Integer.toHexString</a:t>
            </a:r>
            <a:r>
              <a:rPr lang="en-US" sz="2000" dirty="0" smtClean="0"/>
              <a:t>(</a:t>
            </a:r>
            <a:r>
              <a:rPr lang="en-US" sz="2000" dirty="0" err="1" smtClean="0"/>
              <a:t>hashCode</a:t>
            </a:r>
            <a:r>
              <a:rPr lang="en-US" sz="2000" dirty="0" smtClean="0"/>
              <a:t>()); </a:t>
            </a:r>
          </a:p>
          <a:p>
            <a:pPr>
              <a:buNone/>
            </a:pPr>
            <a:r>
              <a:rPr lang="en-US" sz="2000" dirty="0" smtClean="0"/>
              <a:t>	}</a:t>
            </a:r>
          </a:p>
          <a:p>
            <a:endParaRPr lang="en-US" sz="2000" b="1" dirty="0" smtClean="0"/>
          </a:p>
          <a:p>
            <a:pPr>
              <a:buNone/>
            </a:pPr>
            <a:r>
              <a:rPr lang="en-US" sz="2000" b="1" dirty="0" err="1" smtClean="0"/>
              <a:t>hashCode</a:t>
            </a:r>
            <a:r>
              <a:rPr lang="en-US" sz="2000" b="1" dirty="0" smtClean="0"/>
              <a:t>() </a:t>
            </a:r>
            <a:r>
              <a:rPr lang="en-US" sz="2000" dirty="0" smtClean="0"/>
              <a:t>: </a:t>
            </a:r>
          </a:p>
          <a:p>
            <a:r>
              <a:rPr lang="en-US" sz="2000" dirty="0" smtClean="0"/>
              <a:t>For every object, JVM generates a unique number which is </a:t>
            </a:r>
            <a:r>
              <a:rPr lang="en-US" sz="2000" dirty="0" err="1" smtClean="0"/>
              <a:t>hashcode</a:t>
            </a:r>
            <a:r>
              <a:rPr lang="en-US" sz="2000" dirty="0" smtClean="0"/>
              <a:t>. It returns distinct integers for distinct objects. </a:t>
            </a:r>
          </a:p>
          <a:p>
            <a:r>
              <a:rPr lang="en-US" sz="2000" dirty="0" smtClean="0"/>
              <a:t>It convert the internal address of object to an integer by using an algorithm.</a:t>
            </a:r>
          </a:p>
          <a:p>
            <a:r>
              <a:rPr lang="en-US" sz="2000" b="1" dirty="0" smtClean="0"/>
              <a:t>Use of </a:t>
            </a:r>
            <a:r>
              <a:rPr lang="en-US" sz="2000" b="1" dirty="0" err="1" smtClean="0"/>
              <a:t>hashCode</a:t>
            </a:r>
            <a:r>
              <a:rPr lang="en-US" sz="2000" b="1" dirty="0" smtClean="0"/>
              <a:t>() method :</a:t>
            </a:r>
            <a:r>
              <a:rPr lang="en-US" sz="2000" dirty="0" smtClean="0"/>
              <a:t> Returns a hash value that is used to search object in a collection which is an advantage.</a:t>
            </a:r>
          </a:p>
          <a:p>
            <a:r>
              <a:rPr lang="en-US" sz="2000" dirty="0" smtClean="0"/>
              <a:t>JVM uses </a:t>
            </a:r>
            <a:r>
              <a:rPr lang="en-US" sz="2000" dirty="0" err="1" smtClean="0"/>
              <a:t>hashcode</a:t>
            </a:r>
            <a:r>
              <a:rPr lang="en-US" sz="2000" dirty="0" smtClean="0"/>
              <a:t> method while saving objects into hashing related data structures like </a:t>
            </a:r>
            <a:r>
              <a:rPr lang="en-US" sz="2000" dirty="0" err="1" smtClean="0"/>
              <a:t>HashSet</a:t>
            </a:r>
            <a:r>
              <a:rPr lang="en-US" sz="2000" dirty="0" smtClean="0"/>
              <a:t>, </a:t>
            </a:r>
            <a:r>
              <a:rPr lang="en-US" sz="2000" dirty="0" err="1" smtClean="0"/>
              <a:t>HashMap</a:t>
            </a:r>
            <a:r>
              <a:rPr lang="en-US" sz="2000" dirty="0" smtClean="0"/>
              <a:t>, </a:t>
            </a:r>
            <a:r>
              <a:rPr lang="en-US" sz="2000" dirty="0" err="1" smtClean="0"/>
              <a:t>Hashtable</a:t>
            </a:r>
            <a:r>
              <a:rPr lang="en-US" sz="2000" dirty="0" smtClean="0"/>
              <a:t> etc</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buNone/>
            </a:pPr>
            <a:r>
              <a:rPr lang="en-US" sz="2200" b="1" dirty="0" smtClean="0"/>
              <a:t>equals(Object </a:t>
            </a:r>
            <a:r>
              <a:rPr lang="en-US" sz="2200" b="1" dirty="0" err="1" smtClean="0"/>
              <a:t>obj</a:t>
            </a:r>
            <a:r>
              <a:rPr lang="en-US" sz="2200" b="1" dirty="0" smtClean="0"/>
              <a:t>) </a:t>
            </a:r>
            <a:r>
              <a:rPr lang="en-US" sz="2200" dirty="0" smtClean="0"/>
              <a:t>: </a:t>
            </a:r>
          </a:p>
          <a:p>
            <a:r>
              <a:rPr lang="en-US" sz="2200" dirty="0" smtClean="0"/>
              <a:t>Compares the given object to current object (the object on which the method is called). </a:t>
            </a:r>
          </a:p>
          <a:p>
            <a:r>
              <a:rPr lang="en-US" sz="2200" dirty="0" smtClean="0"/>
              <a:t>It gives a generic way to compare objects for equality. </a:t>
            </a:r>
          </a:p>
          <a:p>
            <a:r>
              <a:rPr lang="en-US" sz="2200" dirty="0" smtClean="0"/>
              <a:t>It is recommended to override </a:t>
            </a:r>
            <a:r>
              <a:rPr lang="en-US" sz="2200" b="1" dirty="0" smtClean="0"/>
              <a:t>equals(Object </a:t>
            </a:r>
            <a:r>
              <a:rPr lang="en-US" sz="2200" b="1" dirty="0" err="1" smtClean="0"/>
              <a:t>obj</a:t>
            </a:r>
            <a:r>
              <a:rPr lang="en-US" sz="2200" b="1" dirty="0" smtClean="0"/>
              <a:t>)</a:t>
            </a:r>
            <a:r>
              <a:rPr lang="en-US" sz="2200" dirty="0" smtClean="0"/>
              <a:t> method to get our own equality condition on Objects.</a:t>
            </a:r>
          </a:p>
          <a:p>
            <a:r>
              <a:rPr lang="en-US" sz="2200" dirty="0" smtClean="0"/>
              <a:t>It is generally necessary to override the </a:t>
            </a:r>
            <a:r>
              <a:rPr lang="en-US" sz="2200" b="1" dirty="0" err="1" smtClean="0"/>
              <a:t>hashCode</a:t>
            </a:r>
            <a:r>
              <a:rPr lang="en-US" sz="2200" b="1" dirty="0" smtClean="0"/>
              <a:t>() </a:t>
            </a:r>
            <a:r>
              <a:rPr lang="en-US" sz="2200" dirty="0" smtClean="0"/>
              <a:t>method whenever this method is overridden.</a:t>
            </a:r>
          </a:p>
          <a:p>
            <a:endParaRPr lang="en-US" sz="2200" dirty="0" smtClean="0"/>
          </a:p>
          <a:p>
            <a:pPr>
              <a:buNone/>
            </a:pPr>
            <a:r>
              <a:rPr lang="en-US" sz="2200" b="1" dirty="0" err="1" smtClean="0"/>
              <a:t>getClass</a:t>
            </a:r>
            <a:r>
              <a:rPr lang="en-US" sz="2200" b="1" dirty="0" smtClean="0"/>
              <a:t>()</a:t>
            </a:r>
            <a:r>
              <a:rPr lang="en-US" sz="2200" dirty="0" smtClean="0"/>
              <a:t> : </a:t>
            </a:r>
          </a:p>
          <a:p>
            <a:r>
              <a:rPr lang="en-US" sz="2200" dirty="0" smtClean="0"/>
              <a:t>Returns the class object of current object.</a:t>
            </a:r>
          </a:p>
          <a:p>
            <a:r>
              <a:rPr lang="en-US" sz="2200" dirty="0" smtClean="0"/>
              <a:t>As it is final so we don’t override 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200" b="1" dirty="0" smtClean="0"/>
              <a:t>finalize()</a:t>
            </a:r>
            <a:r>
              <a:rPr lang="en-US" sz="2200" dirty="0" smtClean="0"/>
              <a:t> </a:t>
            </a:r>
          </a:p>
          <a:p>
            <a:r>
              <a:rPr lang="en-US" sz="2200" dirty="0" smtClean="0"/>
              <a:t>This method is called just before an object is garbage collected.</a:t>
            </a:r>
          </a:p>
          <a:p>
            <a:r>
              <a:rPr lang="en-US" sz="2200" dirty="0" smtClean="0"/>
              <a:t>Garbage collector destroys the unreferenced objects.</a:t>
            </a:r>
          </a:p>
          <a:p>
            <a:r>
              <a:rPr lang="en-US" sz="2200" dirty="0" smtClean="0"/>
              <a:t>finalize method is called just </a:t>
            </a:r>
            <a:r>
              <a:rPr lang="en-US" sz="2200" b="1" dirty="0" smtClean="0"/>
              <a:t>once</a:t>
            </a:r>
            <a:r>
              <a:rPr lang="en-US" sz="2200" dirty="0" smtClean="0"/>
              <a:t> on an object even though that object is eligible for garbage collection multiple times.</a:t>
            </a:r>
          </a:p>
          <a:p>
            <a:endParaRPr lang="en-US" sz="2200" dirty="0" smtClean="0"/>
          </a:p>
          <a:p>
            <a:pPr>
              <a:buNone/>
            </a:pPr>
            <a:r>
              <a:rPr lang="en-US" sz="2200" b="1" dirty="0" smtClean="0"/>
              <a:t>Clone() </a:t>
            </a:r>
            <a:endParaRPr lang="en-US" sz="2200" dirty="0" smtClean="0"/>
          </a:p>
          <a:p>
            <a:r>
              <a:rPr lang="en-US" sz="2200" dirty="0" smtClean="0"/>
              <a:t>Object cloning refers to creation of exact copy of an object. </a:t>
            </a:r>
          </a:p>
          <a:p>
            <a:r>
              <a:rPr lang="en-US" sz="2200" dirty="0" smtClean="0"/>
              <a:t>It creates a new instance of the class of current object and initializes all its fields with exactly the contents of the corresponding fields of this object.</a:t>
            </a:r>
          </a:p>
          <a:p>
            <a:pPr>
              <a:buNone/>
            </a:pPr>
            <a:endParaRPr lang="en-US" sz="2200" dirty="0" smtClean="0"/>
          </a:p>
          <a:p>
            <a:pPr>
              <a:buNone/>
            </a:pPr>
            <a:r>
              <a:rPr lang="en-US" sz="2200" dirty="0" smtClean="0"/>
              <a:t>	The remaining three methods </a:t>
            </a:r>
            <a:r>
              <a:rPr lang="en-US" sz="2200" b="1" dirty="0" smtClean="0"/>
              <a:t>wait()</a:t>
            </a:r>
            <a:r>
              <a:rPr lang="en-US" sz="2200" dirty="0" smtClean="0"/>
              <a:t>, </a:t>
            </a:r>
            <a:r>
              <a:rPr lang="en-US" sz="2200" b="1" dirty="0" smtClean="0"/>
              <a:t>notify()</a:t>
            </a:r>
            <a:r>
              <a:rPr lang="en-US" sz="2200" dirty="0" smtClean="0"/>
              <a:t> </a:t>
            </a:r>
            <a:r>
              <a:rPr lang="en-US" sz="2200" b="1" dirty="0" err="1" smtClean="0"/>
              <a:t>notifyAll</a:t>
            </a:r>
            <a:r>
              <a:rPr lang="en-US" sz="2200" b="1" dirty="0" smtClean="0"/>
              <a:t>()</a:t>
            </a:r>
            <a:r>
              <a:rPr lang="en-US" sz="2200" dirty="0" smtClean="0"/>
              <a:t> are related to Concurrency in threads.</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Syntax</a:t>
            </a:r>
          </a:p>
          <a:p>
            <a:pPr lvl="1" algn="just">
              <a:lnSpc>
                <a:spcPct val="150000"/>
              </a:lnSpc>
              <a:buNone/>
            </a:pPr>
            <a:r>
              <a:rPr lang="en-US" sz="2000" dirty="0" smtClean="0"/>
              <a:t>Class </a:t>
            </a:r>
            <a:r>
              <a:rPr lang="en-US" sz="2000" dirty="0" err="1" smtClean="0"/>
              <a:t>subclass_name</a:t>
            </a:r>
            <a:r>
              <a:rPr lang="en-US" sz="2000" dirty="0" smtClean="0"/>
              <a:t> extends </a:t>
            </a:r>
            <a:r>
              <a:rPr lang="en-US" sz="2000" dirty="0" err="1" smtClean="0"/>
              <a:t>superclass_name</a:t>
            </a:r>
            <a:endParaRPr lang="en-US" sz="2000" dirty="0" smtClean="0"/>
          </a:p>
          <a:p>
            <a:pPr lvl="1" algn="just">
              <a:lnSpc>
                <a:spcPct val="150000"/>
              </a:lnSpc>
              <a:buNone/>
            </a:pPr>
            <a:r>
              <a:rPr lang="en-US" sz="2000" dirty="0" smtClean="0"/>
              <a:t>{</a:t>
            </a:r>
          </a:p>
          <a:p>
            <a:pPr lvl="1" algn="just">
              <a:lnSpc>
                <a:spcPct val="150000"/>
              </a:lnSpc>
              <a:buNone/>
            </a:pPr>
            <a:r>
              <a:rPr lang="en-US" sz="2000" dirty="0" smtClean="0"/>
              <a:t>	//methods and fields</a:t>
            </a:r>
          </a:p>
          <a:p>
            <a:pPr lvl="1" algn="just">
              <a:lnSpc>
                <a:spcPct val="150000"/>
              </a:lnSpc>
              <a:buNone/>
            </a:pPr>
            <a:r>
              <a:rPr lang="en-US" sz="2000" dirty="0" smtClean="0"/>
              <a:t>}</a:t>
            </a:r>
          </a:p>
          <a:p>
            <a:pPr lvl="1" algn="just">
              <a:lnSpc>
                <a:spcPct val="150000"/>
              </a:lnSpc>
              <a:buNone/>
            </a:pPr>
            <a:r>
              <a:rPr lang="en-US" sz="2000" dirty="0" smtClean="0"/>
              <a:t>/*The extends keyword indicates that you are making a new class that derives from an existing class. The meaning of “extends” is to increase the functionality*/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Types of Inheritance</a:t>
            </a:r>
          </a:p>
          <a:p>
            <a:pPr lvl="1" algn="just">
              <a:lnSpc>
                <a:spcPct val="150000"/>
              </a:lnSpc>
            </a:pPr>
            <a:r>
              <a:rPr lang="en-US" sz="2400" dirty="0" smtClean="0"/>
              <a:t>Single</a:t>
            </a:r>
          </a:p>
          <a:p>
            <a:pPr lvl="1" algn="just">
              <a:lnSpc>
                <a:spcPct val="150000"/>
              </a:lnSpc>
              <a:buNone/>
            </a:pPr>
            <a:endParaRPr lang="en-US" sz="2400" dirty="0" smtClean="0"/>
          </a:p>
          <a:p>
            <a:pPr lvl="1" algn="just">
              <a:lnSpc>
                <a:spcPct val="150000"/>
              </a:lnSpc>
              <a:buNone/>
            </a:pPr>
            <a:endParaRPr lang="en-US" sz="2400" dirty="0" smtClean="0"/>
          </a:p>
          <a:p>
            <a:pPr lvl="1" algn="just">
              <a:lnSpc>
                <a:spcPct val="150000"/>
              </a:lnSpc>
            </a:pPr>
            <a:r>
              <a:rPr lang="en-US" sz="2400" dirty="0" smtClean="0"/>
              <a:t>Multilevel</a:t>
            </a:r>
          </a:p>
          <a:p>
            <a:pPr lvl="1" algn="just">
              <a:lnSpc>
                <a:spcPct val="150000"/>
              </a:lnSpc>
              <a:buNone/>
            </a:pPr>
            <a:endParaRPr lang="en-US" sz="2400" dirty="0" smtClean="0"/>
          </a:p>
          <a:p>
            <a:pPr lvl="1" algn="just">
              <a:lnSpc>
                <a:spcPct val="150000"/>
              </a:lnSpc>
              <a:buNone/>
            </a:pPr>
            <a:endParaRPr lang="en-US" sz="2400" dirty="0" smtClean="0"/>
          </a:p>
        </p:txBody>
      </p:sp>
      <p:sp>
        <p:nvSpPr>
          <p:cNvPr id="4" name="Rectangle 3"/>
          <p:cNvSpPr/>
          <p:nvPr/>
        </p:nvSpPr>
        <p:spPr>
          <a:xfrm>
            <a:off x="3200400" y="2057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A</a:t>
            </a:r>
            <a:endParaRPr lang="en-US" sz="2200" dirty="0">
              <a:solidFill>
                <a:schemeClr val="tx1"/>
              </a:solidFill>
            </a:endParaRPr>
          </a:p>
        </p:txBody>
      </p:sp>
      <p:sp>
        <p:nvSpPr>
          <p:cNvPr id="5" name="Rectangle 4"/>
          <p:cNvSpPr/>
          <p:nvPr/>
        </p:nvSpPr>
        <p:spPr>
          <a:xfrm>
            <a:off x="3200400" y="3200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B</a:t>
            </a:r>
            <a:endParaRPr lang="en-US" sz="2200" dirty="0">
              <a:solidFill>
                <a:schemeClr val="tx1"/>
              </a:solidFill>
            </a:endParaRPr>
          </a:p>
        </p:txBody>
      </p:sp>
      <p:cxnSp>
        <p:nvCxnSpPr>
          <p:cNvPr id="7" name="Straight Arrow Connector 6"/>
          <p:cNvCxnSpPr>
            <a:stCxn id="5" idx="0"/>
            <a:endCxn id="4" idx="2"/>
          </p:cNvCxnSpPr>
          <p:nvPr/>
        </p:nvCxnSpPr>
        <p:spPr>
          <a:xfrm rot="5400000" flipH="1" flipV="1">
            <a:off x="3429000"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19400" y="3962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A</a:t>
            </a:r>
            <a:endParaRPr lang="en-US" sz="2200" dirty="0">
              <a:solidFill>
                <a:schemeClr val="tx1"/>
              </a:solidFill>
            </a:endParaRPr>
          </a:p>
        </p:txBody>
      </p:sp>
      <p:sp>
        <p:nvSpPr>
          <p:cNvPr id="9" name="Rectangle 8"/>
          <p:cNvSpPr/>
          <p:nvPr/>
        </p:nvSpPr>
        <p:spPr>
          <a:xfrm>
            <a:off x="2819400" y="5105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B</a:t>
            </a:r>
            <a:endParaRPr lang="en-US" sz="2200" dirty="0">
              <a:solidFill>
                <a:schemeClr val="tx1"/>
              </a:solidFill>
            </a:endParaRPr>
          </a:p>
        </p:txBody>
      </p:sp>
      <p:cxnSp>
        <p:nvCxnSpPr>
          <p:cNvPr id="10" name="Straight Arrow Connector 9"/>
          <p:cNvCxnSpPr>
            <a:stCxn id="9" idx="0"/>
            <a:endCxn id="8" idx="2"/>
          </p:cNvCxnSpPr>
          <p:nvPr/>
        </p:nvCxnSpPr>
        <p:spPr>
          <a:xfrm rot="5400000" flipH="1" flipV="1">
            <a:off x="3048000" y="4762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19400" y="6248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C</a:t>
            </a:r>
            <a:endParaRPr lang="en-US" sz="2200" dirty="0">
              <a:solidFill>
                <a:schemeClr val="tx1"/>
              </a:solidFill>
            </a:endParaRPr>
          </a:p>
        </p:txBody>
      </p:sp>
      <p:cxnSp>
        <p:nvCxnSpPr>
          <p:cNvPr id="12" name="Straight Arrow Connector 11"/>
          <p:cNvCxnSpPr/>
          <p:nvPr/>
        </p:nvCxnSpPr>
        <p:spPr>
          <a:xfrm rot="5400000" flipH="1" flipV="1">
            <a:off x="2934494" y="59809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solidFill>
                  <a:schemeClr val="tx1"/>
                </a:solidFill>
              </a:rPr>
              <a:t>Introduction</a:t>
            </a:r>
            <a:endParaRPr lang="en-US" dirty="0">
              <a:solidFill>
                <a:schemeClr val="tx1"/>
              </a:solidFill>
            </a:endParaRPr>
          </a:p>
        </p:txBody>
      </p:sp>
      <p:sp>
        <p:nvSpPr>
          <p:cNvPr id="3075" name="Rectangle 3"/>
          <p:cNvSpPr>
            <a:spLocks noGrp="1" noChangeArrowheads="1"/>
          </p:cNvSpPr>
          <p:nvPr>
            <p:ph idx="1"/>
          </p:nvPr>
        </p:nvSpPr>
        <p:spPr>
          <a:xfrm>
            <a:off x="228600" y="1066800"/>
            <a:ext cx="8458200" cy="5562600"/>
          </a:xfrm>
        </p:spPr>
        <p:txBody>
          <a:bodyPr>
            <a:normAutofit fontScale="92500" lnSpcReduction="10000"/>
          </a:bodyPr>
          <a:lstStyle/>
          <a:p>
            <a:pPr algn="just">
              <a:lnSpc>
                <a:spcPct val="150000"/>
              </a:lnSpc>
            </a:pPr>
            <a:r>
              <a:rPr lang="en-US" sz="2800" dirty="0" smtClean="0"/>
              <a:t>Types of Inheritance</a:t>
            </a:r>
          </a:p>
          <a:p>
            <a:pPr lvl="1" algn="just">
              <a:lnSpc>
                <a:spcPct val="150000"/>
              </a:lnSpc>
            </a:pPr>
            <a:r>
              <a:rPr lang="en-US" sz="2400" dirty="0" smtClean="0"/>
              <a:t>Hierarchical</a:t>
            </a:r>
          </a:p>
          <a:p>
            <a:pPr lvl="1" algn="just">
              <a:lnSpc>
                <a:spcPct val="150000"/>
              </a:lnSpc>
            </a:pPr>
            <a:endParaRPr lang="en-US" sz="2400" dirty="0" smtClean="0"/>
          </a:p>
          <a:p>
            <a:pPr lvl="1" algn="just">
              <a:lnSpc>
                <a:spcPct val="150000"/>
              </a:lnSpc>
            </a:pPr>
            <a:endParaRPr lang="en-US" sz="2400" dirty="0" smtClean="0"/>
          </a:p>
          <a:p>
            <a:pPr lvl="1" algn="just">
              <a:lnSpc>
                <a:spcPct val="150000"/>
              </a:lnSpc>
            </a:pPr>
            <a:endParaRPr lang="en-US" sz="2400" dirty="0" smtClean="0"/>
          </a:p>
          <a:p>
            <a:pPr lvl="1" algn="just">
              <a:lnSpc>
                <a:spcPct val="150000"/>
              </a:lnSpc>
            </a:pPr>
            <a:r>
              <a:rPr lang="en-US" sz="2400" dirty="0" smtClean="0"/>
              <a:t>Multiple</a:t>
            </a:r>
          </a:p>
          <a:p>
            <a:pPr lvl="1" algn="just">
              <a:lnSpc>
                <a:spcPct val="150000"/>
              </a:lnSpc>
            </a:pPr>
            <a:endParaRPr lang="en-US" sz="2400" dirty="0" smtClean="0"/>
          </a:p>
          <a:p>
            <a:pPr lvl="1" algn="just">
              <a:lnSpc>
                <a:spcPct val="150000"/>
              </a:lnSpc>
            </a:pPr>
            <a:endParaRPr lang="en-US" sz="2400" dirty="0" smtClean="0"/>
          </a:p>
          <a:p>
            <a:pPr lvl="1" algn="just">
              <a:lnSpc>
                <a:spcPct val="150000"/>
              </a:lnSpc>
            </a:pPr>
            <a:endParaRPr lang="en-US" sz="2400" dirty="0" smtClean="0"/>
          </a:p>
          <a:p>
            <a:pPr lvl="1" algn="just">
              <a:lnSpc>
                <a:spcPct val="150000"/>
              </a:lnSpc>
            </a:pPr>
            <a:r>
              <a:rPr lang="en-US" sz="2400" dirty="0" smtClean="0"/>
              <a:t>Java does not support Multiple Inheritance to avoid ambiguity</a:t>
            </a:r>
          </a:p>
          <a:p>
            <a:pPr lvl="1" algn="just">
              <a:lnSpc>
                <a:spcPct val="150000"/>
              </a:lnSpc>
              <a:buNone/>
            </a:pPr>
            <a:endParaRPr lang="en-US" sz="2400" dirty="0" smtClean="0"/>
          </a:p>
          <a:p>
            <a:pPr lvl="1" algn="just">
              <a:lnSpc>
                <a:spcPct val="150000"/>
              </a:lnSpc>
              <a:buNone/>
            </a:pPr>
            <a:endParaRPr lang="en-US" sz="2400" dirty="0" smtClean="0"/>
          </a:p>
          <a:p>
            <a:pPr lvl="1" algn="just">
              <a:lnSpc>
                <a:spcPct val="150000"/>
              </a:lnSpc>
              <a:buNone/>
            </a:pPr>
            <a:endParaRPr lang="en-US" sz="2400" dirty="0" smtClean="0"/>
          </a:p>
          <a:p>
            <a:pPr lvl="1" algn="just">
              <a:lnSpc>
                <a:spcPct val="150000"/>
              </a:lnSpc>
              <a:buNone/>
            </a:pPr>
            <a:endParaRPr lang="en-US" sz="2400" dirty="0" smtClean="0"/>
          </a:p>
          <a:p>
            <a:pPr lvl="1" algn="just">
              <a:lnSpc>
                <a:spcPct val="150000"/>
              </a:lnSpc>
              <a:buNone/>
            </a:pPr>
            <a:endParaRPr lang="en-US" sz="2400" dirty="0" smtClean="0"/>
          </a:p>
        </p:txBody>
      </p:sp>
      <p:sp>
        <p:nvSpPr>
          <p:cNvPr id="4" name="Rectangle 3"/>
          <p:cNvSpPr/>
          <p:nvPr/>
        </p:nvSpPr>
        <p:spPr>
          <a:xfrm>
            <a:off x="3200400" y="2057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A</a:t>
            </a:r>
            <a:endParaRPr lang="en-US" sz="2200" dirty="0">
              <a:solidFill>
                <a:schemeClr val="tx1"/>
              </a:solidFill>
            </a:endParaRPr>
          </a:p>
        </p:txBody>
      </p:sp>
      <p:sp>
        <p:nvSpPr>
          <p:cNvPr id="5" name="Rectangle 4"/>
          <p:cNvSpPr/>
          <p:nvPr/>
        </p:nvSpPr>
        <p:spPr>
          <a:xfrm>
            <a:off x="2514600" y="3200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B</a:t>
            </a:r>
            <a:endParaRPr lang="en-US" sz="2200" dirty="0">
              <a:solidFill>
                <a:schemeClr val="tx1"/>
              </a:solidFill>
            </a:endParaRPr>
          </a:p>
        </p:txBody>
      </p:sp>
      <p:cxnSp>
        <p:nvCxnSpPr>
          <p:cNvPr id="7" name="Straight Arrow Connector 6"/>
          <p:cNvCxnSpPr>
            <a:stCxn id="5" idx="0"/>
            <a:endCxn id="4" idx="2"/>
          </p:cNvCxnSpPr>
          <p:nvPr/>
        </p:nvCxnSpPr>
        <p:spPr>
          <a:xfrm rot="5400000" flipH="1" flipV="1">
            <a:off x="3048000" y="2514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191000" y="3200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C</a:t>
            </a:r>
            <a:endParaRPr lang="en-US" sz="2200" dirty="0">
              <a:solidFill>
                <a:schemeClr val="tx1"/>
              </a:solidFill>
            </a:endParaRPr>
          </a:p>
        </p:txBody>
      </p:sp>
      <p:cxnSp>
        <p:nvCxnSpPr>
          <p:cNvPr id="16" name="Straight Arrow Connector 15"/>
          <p:cNvCxnSpPr>
            <a:stCxn id="14" idx="0"/>
            <a:endCxn id="4" idx="2"/>
          </p:cNvCxnSpPr>
          <p:nvPr/>
        </p:nvCxnSpPr>
        <p:spPr>
          <a:xfrm rot="16200000" flipV="1">
            <a:off x="3886200" y="2362200"/>
            <a:ext cx="685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95600" y="4343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A</a:t>
            </a:r>
            <a:endParaRPr lang="en-US" sz="2200" dirty="0">
              <a:solidFill>
                <a:schemeClr val="tx1"/>
              </a:solidFill>
            </a:endParaRPr>
          </a:p>
        </p:txBody>
      </p:sp>
      <p:sp>
        <p:nvSpPr>
          <p:cNvPr id="18" name="Rectangle 17"/>
          <p:cNvSpPr/>
          <p:nvPr/>
        </p:nvSpPr>
        <p:spPr>
          <a:xfrm>
            <a:off x="5029200" y="4343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B</a:t>
            </a:r>
            <a:endParaRPr lang="en-US" sz="2200" dirty="0">
              <a:solidFill>
                <a:schemeClr val="tx1"/>
              </a:solidFill>
            </a:endParaRPr>
          </a:p>
        </p:txBody>
      </p:sp>
      <p:sp>
        <p:nvSpPr>
          <p:cNvPr id="19" name="Rectangle 18"/>
          <p:cNvSpPr/>
          <p:nvPr/>
        </p:nvSpPr>
        <p:spPr>
          <a:xfrm>
            <a:off x="4038600" y="54864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Class C</a:t>
            </a:r>
            <a:endParaRPr lang="en-US" sz="2200" dirty="0">
              <a:solidFill>
                <a:schemeClr val="tx1"/>
              </a:solidFill>
            </a:endParaRPr>
          </a:p>
        </p:txBody>
      </p:sp>
      <p:cxnSp>
        <p:nvCxnSpPr>
          <p:cNvPr id="21" name="Straight Arrow Connector 20"/>
          <p:cNvCxnSpPr>
            <a:stCxn id="19" idx="0"/>
            <a:endCxn id="17" idx="2"/>
          </p:cNvCxnSpPr>
          <p:nvPr/>
        </p:nvCxnSpPr>
        <p:spPr>
          <a:xfrm rot="16200000" flipV="1">
            <a:off x="3657600" y="45720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a:endCxn id="18" idx="2"/>
          </p:cNvCxnSpPr>
          <p:nvPr/>
        </p:nvCxnSpPr>
        <p:spPr>
          <a:xfrm rot="5400000" flipH="1" flipV="1">
            <a:off x="4724400" y="4648200"/>
            <a:ext cx="685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Constructors and Inheritance</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Default constructor of parent class can be called directly at the time of object creation of child class</a:t>
            </a:r>
          </a:p>
          <a:p>
            <a:pPr algn="just">
              <a:lnSpc>
                <a:spcPct val="150000"/>
              </a:lnSpc>
            </a:pPr>
            <a:r>
              <a:rPr lang="en-US" sz="2800" dirty="0" smtClean="0"/>
              <a:t>But, to call a parameterized constructor we need to use the super keyword</a:t>
            </a:r>
          </a:p>
          <a:p>
            <a:pPr algn="just">
              <a:lnSpc>
                <a:spcPct val="150000"/>
              </a:lnSpc>
            </a:pPr>
            <a:r>
              <a:rPr lang="en-US" sz="2800" dirty="0" smtClean="0"/>
              <a:t>Note:</a:t>
            </a:r>
            <a:endParaRPr lang="en-US" sz="1600" dirty="0" smtClean="0"/>
          </a:p>
          <a:p>
            <a:pPr lvl="1" algn="just">
              <a:lnSpc>
                <a:spcPct val="150000"/>
              </a:lnSpc>
            </a:pPr>
            <a:r>
              <a:rPr lang="en-US" sz="2400" dirty="0" smtClean="0"/>
              <a:t>The base class constructor call must be the first line in derived class constructor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t>‘Poly’ means many, ‘morphs’ means forms</a:t>
            </a:r>
          </a:p>
          <a:p>
            <a:pPr algn="just">
              <a:lnSpc>
                <a:spcPct val="150000"/>
              </a:lnSpc>
            </a:pPr>
            <a:r>
              <a:rPr lang="en-US" sz="2800" dirty="0" smtClean="0"/>
              <a:t>Polymorphism means many forms</a:t>
            </a:r>
          </a:p>
          <a:p>
            <a:pPr algn="just">
              <a:lnSpc>
                <a:spcPct val="150000"/>
              </a:lnSpc>
            </a:pPr>
            <a:r>
              <a:rPr lang="en-US" sz="2800" dirty="0" smtClean="0"/>
              <a:t>It is concept by which one can perform a single action in different ways.</a:t>
            </a:r>
            <a:endParaRPr lang="en-US" sz="2000" dirty="0" smtClean="0"/>
          </a:p>
        </p:txBody>
      </p:sp>
      <p:graphicFrame>
        <p:nvGraphicFramePr>
          <p:cNvPr id="4" name="Diagram 3"/>
          <p:cNvGraphicFramePr/>
          <p:nvPr/>
        </p:nvGraphicFramePr>
        <p:xfrm>
          <a:off x="1447800" y="27940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TotalTime>
  <Words>1289</Words>
  <PresentationFormat>On-screen Show (4:3)</PresentationFormat>
  <Paragraphs>388</Paragraphs>
  <Slides>37</Slides>
  <Notes>27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Inheritance</vt:lpstr>
      <vt:lpstr>Introduction</vt:lpstr>
      <vt:lpstr>Introduction</vt:lpstr>
      <vt:lpstr>Introduction</vt:lpstr>
      <vt:lpstr>Introduction</vt:lpstr>
      <vt:lpstr>Introduction</vt:lpstr>
      <vt:lpstr>Constructors and Inheritance</vt:lpstr>
      <vt:lpstr>Polymorphism</vt:lpstr>
      <vt:lpstr>Introduction</vt:lpstr>
      <vt:lpstr>Introduction</vt:lpstr>
      <vt:lpstr>Ad-Hoc Polymorphism</vt:lpstr>
      <vt:lpstr>Pure Polymorphism</vt:lpstr>
      <vt:lpstr>Rules for overriding</vt:lpstr>
      <vt:lpstr>Rules for overriding</vt:lpstr>
      <vt:lpstr>Rules for overriding</vt:lpstr>
      <vt:lpstr>Abstract class</vt:lpstr>
      <vt:lpstr>Abstraction in Java</vt:lpstr>
      <vt:lpstr>Abstraction in Java</vt:lpstr>
      <vt:lpstr>Abstract class in Java</vt:lpstr>
      <vt:lpstr>Abstract Method in Java</vt:lpstr>
      <vt:lpstr>Abstract class having constructor, data member and methods</vt:lpstr>
      <vt:lpstr> Abstract Class Deﬁnition Rules: </vt:lpstr>
      <vt:lpstr> Abstract Method Deﬁnition Rules: </vt:lpstr>
      <vt:lpstr>Points to be noted</vt:lpstr>
      <vt:lpstr>Inheritance continued…</vt:lpstr>
      <vt:lpstr>Forms of Inheritance</vt:lpstr>
      <vt:lpstr>Forms of Inheritance</vt:lpstr>
      <vt:lpstr>Forms of Inheritance</vt:lpstr>
      <vt:lpstr>Forms of Inheritance</vt:lpstr>
      <vt:lpstr>Forms of Inheritance</vt:lpstr>
      <vt:lpstr>Benefits of Inheritance</vt:lpstr>
      <vt:lpstr>Disadvantages</vt:lpstr>
      <vt:lpstr>Cost of Inheritance</vt:lpstr>
      <vt:lpstr>Object Class</vt:lpstr>
      <vt:lpstr>Methods of Object class</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Object-Oriented Thinking</dc:title>
  <dc:creator>Nikitha</dc:creator>
  <cp:lastModifiedBy>Nikitha</cp:lastModifiedBy>
  <cp:revision>134</cp:revision>
  <cp:lastPrinted>1601-01-01T00:00:00Z</cp:lastPrinted>
  <dcterms:created xsi:type="dcterms:W3CDTF">2002-02-03T06:10:25Z</dcterms:created>
  <dcterms:modified xsi:type="dcterms:W3CDTF">2021-05-03T18:06:34Z</dcterms:modified>
</cp:coreProperties>
</file>