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4" r:id="rId15"/>
    <p:sldId id="285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embeddedFontLs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PT Sans" charset="0"/>
      <p:regular r:id="rId37"/>
      <p:bold r:id="rId38"/>
      <p:italic r:id="rId39"/>
      <p:boldItalic r:id="rId40"/>
    </p:embeddedFont>
    <p:embeddedFont>
      <p:font typeface="verdana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07" autoAdjust="0"/>
  </p:normalViewPr>
  <p:slideViewPr>
    <p:cSldViewPr snapToGrid="0">
      <p:cViewPr varScale="1">
        <p:scale>
          <a:sx n="68" d="100"/>
          <a:sy n="68" d="100"/>
        </p:scale>
        <p:origin x="-7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609600" y="2511188"/>
            <a:ext cx="11113828" cy="124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Write a Java program to read n elements and display n elements using array?</a:t>
            </a:r>
            <a:endParaRPr sz="4000"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609600" y="736979"/>
            <a:ext cx="382137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873457" y="335846"/>
            <a:ext cx="8270543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.*;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ArrayDemo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n;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("Enter the size");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Scanner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=new Scanner(System.in);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n=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sc.nextInt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[]=new int[n];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("Enter Elements");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=0;i&lt;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n;i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sc.nextInt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("Elements in Array");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=0;i&lt;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n;i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Arrays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711200" y="838200"/>
            <a:ext cx="108712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processing array elements, we often use either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loop or 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loop because all of the elements in an array are of the same type and the size of the array is known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printing , summing and find the largest element in the array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public static void main(String[]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{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//declaring and creating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arry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is the reference variable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e array name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double[]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{1.9, 2.9, 3.4, 3.5};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// Print all the array elements , </a:t>
            </a:r>
            <a:r>
              <a:rPr lang="en-US" sz="2800" b="1" dirty="0" err="1" smtClean="0"/>
              <a:t>myList.length</a:t>
            </a:r>
            <a:r>
              <a:rPr lang="en-US" sz="2800" b="1" dirty="0" smtClean="0"/>
              <a:t> gives us the number of elements in the array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for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myList.length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 + " ");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6400" y="762000"/>
            <a:ext cx="111760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// Summing all elements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double total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total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("Total is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// Finding the largest element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double max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for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myList.length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{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if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&gt; max) max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("Max is " + max);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457200"/>
            <a:ext cx="10972800" cy="6019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JDK 1.5 introduced a new for loop known as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loop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enhanced for loop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which enables you to traverse the complete array sequentially without using an index variable.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Example: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                 public class TestArray1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 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      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            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	 double[] </a:t>
            </a:r>
            <a:r>
              <a:rPr lang="en-US" sz="2000" dirty="0" err="1" smtClean="0"/>
              <a:t>myList</a:t>
            </a:r>
            <a:r>
              <a:rPr lang="en-US" sz="2000" dirty="0" smtClean="0"/>
              <a:t> = {1.9, 2.9, 3.4, 3.5};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	</a:t>
            </a:r>
            <a:r>
              <a:rPr lang="en-US" sz="2000" b="1" dirty="0" smtClean="0"/>
              <a:t>// Print all the array elements</a:t>
            </a:r>
            <a:r>
              <a:rPr lang="en-US" sz="2000" dirty="0" smtClean="0"/>
              <a:t>	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	 for (double element: 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	    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		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(element);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			 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                            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                  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9728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u="sng" dirty="0" smtClean="0"/>
              <a:t>Passing Arrays to Methods: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Calibri" pitchFamily="34" charset="0"/>
                <a:cs typeface="Calibri" pitchFamily="34" charset="0"/>
              </a:rPr>
              <a:t>Just as you can pass primitive type values to methods,</a:t>
            </a:r>
          </a:p>
          <a:p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you can also pass arrays to methods. 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      For example, the following method displays the elements in an </a:t>
            </a:r>
            <a:r>
              <a:rPr lang="en-US" sz="2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 array −</a:t>
            </a:r>
          </a:p>
          <a:p>
            <a:r>
              <a:rPr lang="en-US" sz="2100" b="1" u="sng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public static void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printArray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[] array) //it is a method 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	 for (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= 0;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&lt;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array.length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++) 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	 { 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System.out.print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(array[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] + " ");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	 }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	 }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21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You can invoke it by passing an array.</a:t>
            </a:r>
          </a:p>
          <a:p>
            <a:pPr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           For example, the following statement invokes the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printArray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method to display      3, 1, 2, 6, 4, and 2 .</a:t>
            </a:r>
          </a:p>
          <a:p>
            <a:pPr algn="ctr">
              <a:buNone/>
            </a:pPr>
            <a:r>
              <a:rPr lang="en-US" sz="2100" b="1" dirty="0" err="1" smtClean="0">
                <a:latin typeface="Calibri" pitchFamily="34" charset="0"/>
                <a:cs typeface="Calibri" pitchFamily="34" charset="0"/>
              </a:rPr>
              <a:t>printArray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(new </a:t>
            </a:r>
            <a:r>
              <a:rPr lang="en-US" sz="2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[]{3, 1, 2, 6, 4, 2});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381000"/>
            <a:ext cx="109728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Returning an Array from a Method:</a:t>
            </a:r>
          </a:p>
          <a:p>
            <a:r>
              <a:rPr lang="en-US" sz="2600" dirty="0" smtClean="0">
                <a:latin typeface="Calibri" pitchFamily="34" charset="0"/>
                <a:cs typeface="Calibri" pitchFamily="34" charset="0"/>
              </a:rPr>
              <a:t>A method may also return an array.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For example, the following method returns an array that is the reversal of another array −</a:t>
            </a:r>
          </a:p>
          <a:p>
            <a:pPr>
              <a:buNone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600" b="1" u="sng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	public static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[] reverse(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[] list)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{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[] result = new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list.length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];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for (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= 0, j =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result.length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- 1;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&lt;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list.length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;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++, j--)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{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    result[j] = list[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];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 } 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     return result;</a:t>
            </a:r>
          </a:p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}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092" y="2071678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9717" y="1210093"/>
            <a:ext cx="451421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50" b="1" i="1" spc="-105" dirty="0">
                <a:latin typeface="Times New Roman"/>
                <a:cs typeface="Times New Roman"/>
              </a:rPr>
              <a:t>What</a:t>
            </a:r>
            <a:r>
              <a:rPr sz="4650" b="1" i="1" spc="-114" dirty="0">
                <a:latin typeface="Times New Roman"/>
                <a:cs typeface="Times New Roman"/>
              </a:rPr>
              <a:t> </a:t>
            </a:r>
            <a:r>
              <a:rPr sz="4650" b="1" i="1" spc="-20" dirty="0">
                <a:latin typeface="Times New Roman"/>
                <a:cs typeface="Times New Roman"/>
              </a:rPr>
              <a:t>is</a:t>
            </a:r>
            <a:r>
              <a:rPr sz="4650" b="1" i="1" spc="-85" dirty="0">
                <a:latin typeface="Times New Roman"/>
                <a:cs typeface="Times New Roman"/>
              </a:rPr>
              <a:t> 2-D </a:t>
            </a:r>
            <a:r>
              <a:rPr sz="4650" b="1" i="1" spc="-229" dirty="0">
                <a:latin typeface="Times New Roman"/>
                <a:cs typeface="Times New Roman"/>
              </a:rPr>
              <a:t>Array?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0526" y="2566161"/>
            <a:ext cx="225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Arrays.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6920" y="4111879"/>
            <a:ext cx="6600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2-D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usually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rows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092" y="2285992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8550" y="1240358"/>
            <a:ext cx="4917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2-D</a:t>
            </a:r>
            <a:r>
              <a:rPr spc="-55" dirty="0"/>
              <a:t> </a:t>
            </a:r>
            <a:r>
              <a:rPr spc="-140" dirty="0"/>
              <a:t>Array</a:t>
            </a:r>
            <a:r>
              <a:rPr spc="-25" dirty="0"/>
              <a:t> </a:t>
            </a:r>
            <a:r>
              <a:rPr spc="-6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2436012"/>
            <a:ext cx="59061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932815" indent="-208915">
              <a:lnSpc>
                <a:spcPct val="122700"/>
              </a:lnSpc>
              <a:spcBef>
                <a:spcPts val="1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2200" spc="-32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declare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sz="2200" spc="10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foll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wing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sz="2200" spc="-114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ys 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type[][]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referencevariable;</a:t>
            </a:r>
            <a:endParaRPr sz="2200">
              <a:latin typeface="Times New Roman"/>
              <a:cs typeface="Times New Roman"/>
            </a:endParaRPr>
          </a:p>
          <a:p>
            <a:pPr marL="1339850">
              <a:lnSpc>
                <a:spcPct val="100000"/>
              </a:lnSpc>
              <a:spcBef>
                <a:spcPts val="600"/>
              </a:spcBef>
            </a:pP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12700" marR="2886710" indent="278765">
              <a:lnSpc>
                <a:spcPct val="122700"/>
              </a:lnSpc>
              <a:spcBef>
                <a:spcPts val="5"/>
              </a:spcBef>
            </a:pP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type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referencevariable[][];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220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marks[][];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2-D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type.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406" y="14287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694940" algn="l"/>
              </a:tabLst>
            </a:pPr>
            <a:r>
              <a:rPr spc="-65" dirty="0"/>
              <a:t>Creation</a:t>
            </a:r>
            <a:r>
              <a:rPr spc="15" dirty="0"/>
              <a:t> </a:t>
            </a:r>
            <a:r>
              <a:rPr dirty="0"/>
              <a:t>of	</a:t>
            </a:r>
            <a:r>
              <a:rPr spc="5" dirty="0"/>
              <a:t>2-D</a:t>
            </a:r>
            <a:r>
              <a:rPr spc="-100" dirty="0"/>
              <a:t> </a:t>
            </a:r>
            <a:r>
              <a:rPr spc="-14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349449"/>
            <a:ext cx="5631180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arrayreferencevariable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type[value][value];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1175"/>
              </a:spcBef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marks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int[3][4];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0091" y="2849879"/>
            <a:ext cx="5526023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55092" y="736979"/>
            <a:ext cx="2186581" cy="7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809765" y="1547799"/>
            <a:ext cx="1102284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426"/>
                </a:solidFill>
                <a:latin typeface="PT Sans"/>
                <a:ea typeface="PT Sans"/>
                <a:cs typeface="PT Sans"/>
                <a:sym typeface="PT Sans"/>
              </a:rPr>
              <a:t>Array is a collection of group of similar data types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42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are used to store multiple values in a single variable, instead of declaring separate variables for each value.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42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in java is index-based, the first element of the array is stored at the 0 index.</a:t>
            </a:r>
            <a:endParaRPr sz="1800">
              <a:solidFill>
                <a:srgbClr val="222426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426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952" y="3279968"/>
            <a:ext cx="7028685" cy="256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092" y="2214554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264" y="1240358"/>
            <a:ext cx="6274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More</a:t>
            </a:r>
            <a:r>
              <a:rPr spc="-35" dirty="0"/>
              <a:t> </a:t>
            </a:r>
            <a:r>
              <a:rPr spc="45" dirty="0"/>
              <a:t>on</a:t>
            </a:r>
            <a:r>
              <a:rPr spc="-20" dirty="0"/>
              <a:t> </a:t>
            </a:r>
            <a:r>
              <a:rPr spc="5" dirty="0"/>
              <a:t>2-D</a:t>
            </a:r>
            <a:r>
              <a:rPr spc="-40" dirty="0"/>
              <a:t> </a:t>
            </a:r>
            <a:r>
              <a:rPr spc="-140" dirty="0"/>
              <a:t>Array</a:t>
            </a:r>
            <a:r>
              <a:rPr spc="-10" dirty="0"/>
              <a:t> </a:t>
            </a:r>
            <a:r>
              <a:rPr spc="-65" dirty="0"/>
              <a:t>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794" y="2416810"/>
            <a:ext cx="5225698" cy="2108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</a:pPr>
            <a:r>
              <a:rPr lang="en-US" sz="2400" spc="-5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smtClean="0">
                <a:solidFill>
                  <a:srgbClr val="252525"/>
                </a:solidFill>
                <a:latin typeface="Times New Roman"/>
                <a:cs typeface="Times New Roman"/>
              </a:rPr>
              <a:t>marks</a:t>
            </a:r>
            <a:r>
              <a:rPr lang="en-US"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[][]</a:t>
            </a:r>
            <a:r>
              <a:rPr sz="2400" spc="-1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sz="2400" spc="-95" smtClean="0">
                <a:solidFill>
                  <a:srgbClr val="252525"/>
                </a:solidFill>
                <a:latin typeface="Times New Roman"/>
                <a:cs typeface="Times New Roman"/>
              </a:rPr>
              <a:t>[][]</a:t>
            </a:r>
            <a:r>
              <a:rPr lang="en-US" sz="2400" spc="-95" dirty="0" smtClean="0">
                <a:solidFill>
                  <a:srgbClr val="252525"/>
                </a:solidFill>
                <a:latin typeface="Times New Roman"/>
                <a:cs typeface="Times New Roman"/>
              </a:rPr>
              <a:t>;</a:t>
            </a:r>
            <a:r>
              <a:rPr sz="2400" spc="-1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30" dirty="0">
                <a:solidFill>
                  <a:srgbClr val="252525"/>
                </a:solidFill>
                <a:latin typeface="Times New Roman"/>
                <a:cs typeface="Times New Roman"/>
              </a:rPr>
              <a:t>//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incorrect</a:t>
            </a:r>
            <a:r>
              <a:rPr sz="2400" spc="-35">
                <a:solidFill>
                  <a:srgbClr val="252525"/>
                </a:solidFill>
                <a:latin typeface="Times New Roman"/>
                <a:cs typeface="Times New Roman"/>
              </a:rPr>
              <a:t>; </a:t>
            </a:r>
            <a:r>
              <a:rPr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400" spc="-3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100"/>
              </a:spcBef>
            </a:pPr>
            <a:r>
              <a:rPr lang="en-US" sz="2400" spc="-5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marks[][] </a:t>
            </a:r>
            <a:r>
              <a:rPr sz="2400" smtClean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5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int[][4]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30" dirty="0">
                <a:solidFill>
                  <a:srgbClr val="252525"/>
                </a:solidFill>
                <a:latin typeface="Times New Roman"/>
                <a:cs typeface="Times New Roman"/>
              </a:rPr>
              <a:t>//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incorrect;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spcBef>
                <a:spcPts val="2130"/>
              </a:spcBef>
            </a:pPr>
            <a:r>
              <a:rPr lang="en-US" sz="2400" spc="-5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lang="en-US"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marks[][]</a:t>
            </a:r>
            <a:r>
              <a:rPr sz="2400" spc="-5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int[3][]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30" dirty="0">
                <a:solidFill>
                  <a:srgbClr val="252525"/>
                </a:solidFill>
                <a:latin typeface="Times New Roman"/>
                <a:cs typeface="Times New Roman"/>
              </a:rPr>
              <a:t>//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correct;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164" y="403987"/>
            <a:ext cx="8789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7730" algn="l"/>
              </a:tabLst>
            </a:pP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2-D</a:t>
            </a:r>
            <a:r>
              <a:rPr sz="4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3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4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8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4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30" dirty="0">
                <a:solidFill>
                  <a:srgbClr val="252525"/>
                </a:solidFill>
                <a:latin typeface="Times New Roman"/>
                <a:cs typeface="Times New Roman"/>
              </a:rPr>
              <a:t>form</a:t>
            </a:r>
            <a:r>
              <a:rPr sz="4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of	</a:t>
            </a:r>
            <a:r>
              <a:rPr sz="4400" spc="-95" dirty="0">
                <a:solidFill>
                  <a:srgbClr val="252525"/>
                </a:solidFill>
                <a:latin typeface="Times New Roman"/>
                <a:cs typeface="Times New Roman"/>
              </a:rPr>
              <a:t>rows</a:t>
            </a:r>
            <a:r>
              <a:rPr sz="4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4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4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85" dirty="0">
                <a:solidFill>
                  <a:srgbClr val="252525"/>
                </a:solidFill>
                <a:latin typeface="Times New Roman"/>
                <a:cs typeface="Times New Roman"/>
              </a:rPr>
              <a:t>columns: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08" y="3214686"/>
            <a:ext cx="5429288" cy="23574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2530" y="1714488"/>
            <a:ext cx="9432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42845" algn="l"/>
                <a:tab pos="9419590" algn="l"/>
              </a:tabLst>
            </a:pPr>
            <a:r>
              <a:rPr sz="4400" u="heavy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400" u="heavy" spc="-3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marks=new</a:t>
            </a:r>
            <a:r>
              <a:rPr sz="4400" u="heavy" spc="-5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u="heavy" spc="-17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int[3][</a:t>
            </a:r>
            <a:r>
              <a:rPr sz="4400" u="heavy" spc="-175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4400" u="heavy" spc="-175" smtClean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];	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092" y="2214554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2685" y="1240358"/>
            <a:ext cx="5786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7110" algn="l"/>
              </a:tabLst>
            </a:pPr>
            <a:r>
              <a:rPr spc="-80" dirty="0"/>
              <a:t>Initialization</a:t>
            </a:r>
            <a:r>
              <a:rPr spc="25" dirty="0"/>
              <a:t> </a:t>
            </a:r>
            <a:r>
              <a:rPr dirty="0"/>
              <a:t>of	</a:t>
            </a:r>
            <a:r>
              <a:rPr spc="5" dirty="0"/>
              <a:t>2-D</a:t>
            </a:r>
            <a:r>
              <a:rPr spc="-110" dirty="0"/>
              <a:t> </a:t>
            </a:r>
            <a:r>
              <a:rPr spc="-14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2474324"/>
            <a:ext cx="7333615" cy="9372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creation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initialize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2-D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Arrayvariable[row][column]=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value;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925695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lets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initialize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marks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210" y="1088516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marks[0][0]=8;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506" y="1088516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marks[0][1]=9;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0018" y="1088516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marks[0][2]=10;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8749" y="1088516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marks[0][3]=7;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63801" y="2195957"/>
          <a:ext cx="8128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R="15875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1750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523744" y="1403603"/>
            <a:ext cx="6067425" cy="1657350"/>
          </a:xfrm>
          <a:custGeom>
            <a:avLst/>
            <a:gdLst/>
            <a:ahLst/>
            <a:cxnLst/>
            <a:rect l="l" t="t" r="r" b="b"/>
            <a:pathLst>
              <a:path w="6067425" h="1657350">
                <a:moveTo>
                  <a:pt x="76200" y="663829"/>
                </a:moveTo>
                <a:lnTo>
                  <a:pt x="44450" y="663829"/>
                </a:lnTo>
                <a:lnTo>
                  <a:pt x="44450" y="28956"/>
                </a:lnTo>
                <a:lnTo>
                  <a:pt x="31750" y="28956"/>
                </a:lnTo>
                <a:lnTo>
                  <a:pt x="31750" y="663829"/>
                </a:lnTo>
                <a:lnTo>
                  <a:pt x="0" y="663829"/>
                </a:lnTo>
                <a:lnTo>
                  <a:pt x="38100" y="740029"/>
                </a:lnTo>
                <a:lnTo>
                  <a:pt x="69850" y="676529"/>
                </a:lnTo>
                <a:lnTo>
                  <a:pt x="76200" y="663829"/>
                </a:lnTo>
                <a:close/>
              </a:path>
              <a:path w="6067425" h="1657350">
                <a:moveTo>
                  <a:pt x="1944624" y="680974"/>
                </a:moveTo>
                <a:lnTo>
                  <a:pt x="1912874" y="680974"/>
                </a:lnTo>
                <a:lnTo>
                  <a:pt x="1912874" y="0"/>
                </a:lnTo>
                <a:lnTo>
                  <a:pt x="1900174" y="0"/>
                </a:lnTo>
                <a:lnTo>
                  <a:pt x="1900174" y="680974"/>
                </a:lnTo>
                <a:lnTo>
                  <a:pt x="1868424" y="680974"/>
                </a:lnTo>
                <a:lnTo>
                  <a:pt x="1906524" y="757174"/>
                </a:lnTo>
                <a:lnTo>
                  <a:pt x="1938274" y="693674"/>
                </a:lnTo>
                <a:lnTo>
                  <a:pt x="1944624" y="680974"/>
                </a:lnTo>
                <a:close/>
              </a:path>
              <a:path w="6067425" h="1657350">
                <a:moveTo>
                  <a:pt x="3756660" y="1580896"/>
                </a:moveTo>
                <a:lnTo>
                  <a:pt x="3680460" y="1580896"/>
                </a:lnTo>
                <a:lnTo>
                  <a:pt x="3718560" y="1657096"/>
                </a:lnTo>
                <a:lnTo>
                  <a:pt x="3756660" y="1580896"/>
                </a:lnTo>
                <a:close/>
              </a:path>
              <a:path w="6067425" h="1657350">
                <a:moveTo>
                  <a:pt x="3919728" y="680085"/>
                </a:moveTo>
                <a:lnTo>
                  <a:pt x="3887978" y="680085"/>
                </a:lnTo>
                <a:lnTo>
                  <a:pt x="3887978" y="30480"/>
                </a:lnTo>
                <a:lnTo>
                  <a:pt x="3875278" y="30480"/>
                </a:lnTo>
                <a:lnTo>
                  <a:pt x="3875278" y="680085"/>
                </a:lnTo>
                <a:lnTo>
                  <a:pt x="3843528" y="680085"/>
                </a:lnTo>
                <a:lnTo>
                  <a:pt x="3881628" y="756285"/>
                </a:lnTo>
                <a:lnTo>
                  <a:pt x="3913378" y="692785"/>
                </a:lnTo>
                <a:lnTo>
                  <a:pt x="3919728" y="680085"/>
                </a:lnTo>
                <a:close/>
              </a:path>
              <a:path w="6067425" h="1657350">
                <a:moveTo>
                  <a:pt x="6067044" y="686562"/>
                </a:moveTo>
                <a:lnTo>
                  <a:pt x="6035294" y="686562"/>
                </a:lnTo>
                <a:lnTo>
                  <a:pt x="6035294" y="7620"/>
                </a:lnTo>
                <a:lnTo>
                  <a:pt x="6022594" y="7620"/>
                </a:lnTo>
                <a:lnTo>
                  <a:pt x="6022594" y="686562"/>
                </a:lnTo>
                <a:lnTo>
                  <a:pt x="5990844" y="686562"/>
                </a:lnTo>
                <a:lnTo>
                  <a:pt x="6028944" y="762762"/>
                </a:lnTo>
                <a:lnTo>
                  <a:pt x="6060694" y="699262"/>
                </a:lnTo>
                <a:lnTo>
                  <a:pt x="6067044" y="686562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2596" y="2175128"/>
            <a:ext cx="59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3361" y="1705813"/>
            <a:ext cx="502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4326" y="1705813"/>
            <a:ext cx="502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8076" y="1637157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4197" y="1655190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59355" y="405498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62555" y="5645861"/>
          <a:ext cx="8128000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2901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4241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262888" y="4060697"/>
            <a:ext cx="59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0541" y="5665419"/>
            <a:ext cx="59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3725" y="3623309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1539" y="3569970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6654" y="3562350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3095" y="3569919"/>
            <a:ext cx="502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3725" y="5172278"/>
            <a:ext cx="502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1539" y="5172278"/>
            <a:ext cx="502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7135" y="5140578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8552" y="3021584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marks[1][0]=12;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86749" y="3021584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marks[1][1]=21;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4945" y="3021584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marks[1][2]=30;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53449" y="3021584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marks[1][3]=7;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77948" y="4638802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marks[2][0]=31;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5609" y="4638802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marks[2][1]=45;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6020" y="4638802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marks[2][2]=10;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64523" y="4638802"/>
            <a:ext cx="144081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marks[2][3]=40;</a:t>
            </a:r>
            <a:endParaRPr sz="1800">
              <a:latin typeface="Times New Roman"/>
              <a:cs typeface="Times New Roman"/>
            </a:endParaRPr>
          </a:p>
          <a:p>
            <a:pPr marL="803275">
              <a:lnSpc>
                <a:spcPct val="100000"/>
              </a:lnSpc>
              <a:spcBef>
                <a:spcPts val="1605"/>
              </a:spcBef>
            </a:pPr>
            <a:r>
              <a:rPr sz="1800" spc="-45" dirty="0">
                <a:latin typeface="Times New Roman"/>
                <a:cs typeface="Times New Roman"/>
              </a:rPr>
              <a:t>Col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93264" y="3317747"/>
            <a:ext cx="6143625" cy="2348230"/>
          </a:xfrm>
          <a:custGeom>
            <a:avLst/>
            <a:gdLst/>
            <a:ahLst/>
            <a:cxnLst/>
            <a:rect l="l" t="t" r="r" b="b"/>
            <a:pathLst>
              <a:path w="6143625" h="2348229">
                <a:moveTo>
                  <a:pt x="76200" y="642493"/>
                </a:moveTo>
                <a:lnTo>
                  <a:pt x="44450" y="642493"/>
                </a:lnTo>
                <a:lnTo>
                  <a:pt x="44450" y="7620"/>
                </a:lnTo>
                <a:lnTo>
                  <a:pt x="31750" y="7620"/>
                </a:lnTo>
                <a:lnTo>
                  <a:pt x="31750" y="642493"/>
                </a:lnTo>
                <a:lnTo>
                  <a:pt x="0" y="642493"/>
                </a:lnTo>
                <a:lnTo>
                  <a:pt x="38100" y="718693"/>
                </a:lnTo>
                <a:lnTo>
                  <a:pt x="69850" y="655193"/>
                </a:lnTo>
                <a:lnTo>
                  <a:pt x="76200" y="642493"/>
                </a:lnTo>
                <a:close/>
              </a:path>
              <a:path w="6143625" h="2348229">
                <a:moveTo>
                  <a:pt x="313944" y="2215261"/>
                </a:moveTo>
                <a:lnTo>
                  <a:pt x="282194" y="2215261"/>
                </a:lnTo>
                <a:lnTo>
                  <a:pt x="282194" y="1580388"/>
                </a:lnTo>
                <a:lnTo>
                  <a:pt x="269494" y="1580388"/>
                </a:lnTo>
                <a:lnTo>
                  <a:pt x="269494" y="2215261"/>
                </a:lnTo>
                <a:lnTo>
                  <a:pt x="237744" y="2215261"/>
                </a:lnTo>
                <a:lnTo>
                  <a:pt x="275844" y="2291397"/>
                </a:lnTo>
                <a:lnTo>
                  <a:pt x="307581" y="2227961"/>
                </a:lnTo>
                <a:lnTo>
                  <a:pt x="313944" y="2215261"/>
                </a:lnTo>
                <a:close/>
              </a:path>
              <a:path w="6143625" h="2348229">
                <a:moveTo>
                  <a:pt x="1988820" y="634873"/>
                </a:moveTo>
                <a:lnTo>
                  <a:pt x="1957070" y="634873"/>
                </a:lnTo>
                <a:lnTo>
                  <a:pt x="1957070" y="0"/>
                </a:lnTo>
                <a:lnTo>
                  <a:pt x="1944370" y="0"/>
                </a:lnTo>
                <a:lnTo>
                  <a:pt x="1944370" y="634873"/>
                </a:lnTo>
                <a:lnTo>
                  <a:pt x="1912620" y="634873"/>
                </a:lnTo>
                <a:lnTo>
                  <a:pt x="1950720" y="711073"/>
                </a:lnTo>
                <a:lnTo>
                  <a:pt x="1982470" y="647573"/>
                </a:lnTo>
                <a:lnTo>
                  <a:pt x="1988820" y="634873"/>
                </a:lnTo>
                <a:close/>
              </a:path>
              <a:path w="6143625" h="2348229">
                <a:moveTo>
                  <a:pt x="2145792" y="2247265"/>
                </a:moveTo>
                <a:lnTo>
                  <a:pt x="2114042" y="2247265"/>
                </a:lnTo>
                <a:lnTo>
                  <a:pt x="2114042" y="1612392"/>
                </a:lnTo>
                <a:lnTo>
                  <a:pt x="2101342" y="1612392"/>
                </a:lnTo>
                <a:lnTo>
                  <a:pt x="2101342" y="2247265"/>
                </a:lnTo>
                <a:lnTo>
                  <a:pt x="2069592" y="2247265"/>
                </a:lnTo>
                <a:lnTo>
                  <a:pt x="2107692" y="2323401"/>
                </a:lnTo>
                <a:lnTo>
                  <a:pt x="2139429" y="2259965"/>
                </a:lnTo>
                <a:lnTo>
                  <a:pt x="2145792" y="2247265"/>
                </a:lnTo>
                <a:close/>
              </a:path>
              <a:path w="6143625" h="2348229">
                <a:moveTo>
                  <a:pt x="3787140" y="651637"/>
                </a:moveTo>
                <a:lnTo>
                  <a:pt x="3755390" y="651637"/>
                </a:lnTo>
                <a:lnTo>
                  <a:pt x="3755390" y="16764"/>
                </a:lnTo>
                <a:lnTo>
                  <a:pt x="3742690" y="16764"/>
                </a:lnTo>
                <a:lnTo>
                  <a:pt x="3742690" y="651637"/>
                </a:lnTo>
                <a:lnTo>
                  <a:pt x="3710940" y="651637"/>
                </a:lnTo>
                <a:lnTo>
                  <a:pt x="3749040" y="727837"/>
                </a:lnTo>
                <a:lnTo>
                  <a:pt x="3780790" y="664337"/>
                </a:lnTo>
                <a:lnTo>
                  <a:pt x="3787140" y="651637"/>
                </a:lnTo>
                <a:close/>
              </a:path>
              <a:path w="6143625" h="2348229">
                <a:moveTo>
                  <a:pt x="4255008" y="2271585"/>
                </a:moveTo>
                <a:lnTo>
                  <a:pt x="4223258" y="2271585"/>
                </a:lnTo>
                <a:lnTo>
                  <a:pt x="4223258" y="1636776"/>
                </a:lnTo>
                <a:lnTo>
                  <a:pt x="4210558" y="1636776"/>
                </a:lnTo>
                <a:lnTo>
                  <a:pt x="4210558" y="2271585"/>
                </a:lnTo>
                <a:lnTo>
                  <a:pt x="4178808" y="2271585"/>
                </a:lnTo>
                <a:lnTo>
                  <a:pt x="4216908" y="2347785"/>
                </a:lnTo>
                <a:lnTo>
                  <a:pt x="4248658" y="2284285"/>
                </a:lnTo>
                <a:lnTo>
                  <a:pt x="4255008" y="2271585"/>
                </a:lnTo>
                <a:close/>
              </a:path>
              <a:path w="6143625" h="2348229">
                <a:moveTo>
                  <a:pt x="6097524" y="2271585"/>
                </a:moveTo>
                <a:lnTo>
                  <a:pt x="6065774" y="2271585"/>
                </a:lnTo>
                <a:lnTo>
                  <a:pt x="6065774" y="1636776"/>
                </a:lnTo>
                <a:lnTo>
                  <a:pt x="6053074" y="1636776"/>
                </a:lnTo>
                <a:lnTo>
                  <a:pt x="6053074" y="2271585"/>
                </a:lnTo>
                <a:lnTo>
                  <a:pt x="6021324" y="2271585"/>
                </a:lnTo>
                <a:lnTo>
                  <a:pt x="6059424" y="2347785"/>
                </a:lnTo>
                <a:lnTo>
                  <a:pt x="6091174" y="2284285"/>
                </a:lnTo>
                <a:lnTo>
                  <a:pt x="6097524" y="2271585"/>
                </a:lnTo>
                <a:close/>
              </a:path>
              <a:path w="6143625" h="2348229">
                <a:moveTo>
                  <a:pt x="6143244" y="642493"/>
                </a:moveTo>
                <a:lnTo>
                  <a:pt x="6111494" y="642493"/>
                </a:lnTo>
                <a:lnTo>
                  <a:pt x="6111494" y="7620"/>
                </a:lnTo>
                <a:lnTo>
                  <a:pt x="6098794" y="7620"/>
                </a:lnTo>
                <a:lnTo>
                  <a:pt x="6098794" y="642493"/>
                </a:lnTo>
                <a:lnTo>
                  <a:pt x="6067044" y="642493"/>
                </a:lnTo>
                <a:lnTo>
                  <a:pt x="6105144" y="718693"/>
                </a:lnTo>
                <a:lnTo>
                  <a:pt x="6136894" y="655193"/>
                </a:lnTo>
                <a:lnTo>
                  <a:pt x="6143244" y="642493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58646" y="995807"/>
          <a:ext cx="9952354" cy="239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7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9464"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2373630" algn="l"/>
                          <a:tab pos="4918710" algn="l"/>
                        </a:tabLst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	9	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11214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591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373630" algn="l"/>
                          <a:tab pos="5090795" algn="l"/>
                        </a:tabLst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12	21	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9591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2373630" algn="l"/>
                          <a:tab pos="5090795" algn="l"/>
                        </a:tabLst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31	45	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11214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72970" y="677671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8129" y="633476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0000"/>
                </a:solidFill>
              </a:rPr>
              <a:t>Co</a:t>
            </a:r>
            <a:r>
              <a:rPr sz="1800" spc="-25" dirty="0">
                <a:solidFill>
                  <a:srgbClr val="000000"/>
                </a:solidFill>
              </a:rPr>
              <a:t>l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spc="-60" dirty="0">
                <a:solidFill>
                  <a:srgbClr val="000000"/>
                </a:solidFill>
              </a:rPr>
              <a:t>2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783826" y="662685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051" y="645414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Co</a:t>
            </a:r>
            <a:r>
              <a:rPr sz="1800" spc="-2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527" y="1229055"/>
            <a:ext cx="612775" cy="180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100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-12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spc="-12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0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4944" y="3444062"/>
            <a:ext cx="4906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you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want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access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any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element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2-D </a:t>
            </a:r>
            <a:r>
              <a:rPr sz="1800" spc="-55" dirty="0">
                <a:latin typeface="Times New Roman"/>
                <a:cs typeface="Times New Roman"/>
              </a:rPr>
              <a:t>array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858" y="4547996"/>
            <a:ext cx="29019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System.Out.Println(marks[1][2]);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Times New Roman"/>
                <a:cs typeface="Times New Roman"/>
              </a:rPr>
              <a:t>System.Out.Println(marks[0][0]);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1331" y="1121663"/>
            <a:ext cx="5863590" cy="4342130"/>
            <a:chOff x="751331" y="1121663"/>
            <a:chExt cx="5863590" cy="4342130"/>
          </a:xfrm>
        </p:grpSpPr>
        <p:sp>
          <p:nvSpPr>
            <p:cNvPr id="11" name="object 11"/>
            <p:cNvSpPr/>
            <p:nvPr/>
          </p:nvSpPr>
          <p:spPr>
            <a:xfrm>
              <a:off x="755903" y="1126235"/>
              <a:ext cx="768985" cy="4029710"/>
            </a:xfrm>
            <a:custGeom>
              <a:avLst/>
              <a:gdLst/>
              <a:ahLst/>
              <a:cxnLst/>
              <a:rect l="l" t="t" r="r" b="b"/>
              <a:pathLst>
                <a:path w="768985" h="4029710">
                  <a:moveTo>
                    <a:pt x="768604" y="0"/>
                  </a:moveTo>
                  <a:lnTo>
                    <a:pt x="0" y="4029582"/>
                  </a:lnTo>
                </a:path>
              </a:pathLst>
            </a:custGeom>
            <a:ln w="9144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399" y="5135625"/>
              <a:ext cx="2770505" cy="328295"/>
            </a:xfrm>
            <a:custGeom>
              <a:avLst/>
              <a:gdLst/>
              <a:ahLst/>
              <a:cxnLst/>
              <a:rect l="l" t="t" r="r" b="b"/>
              <a:pathLst>
                <a:path w="2770504" h="328295">
                  <a:moveTo>
                    <a:pt x="2698521" y="251968"/>
                  </a:moveTo>
                  <a:lnTo>
                    <a:pt x="2695230" y="283651"/>
                  </a:lnTo>
                  <a:lnTo>
                    <a:pt x="2707919" y="284988"/>
                  </a:lnTo>
                  <a:lnTo>
                    <a:pt x="2706522" y="297561"/>
                  </a:lnTo>
                  <a:lnTo>
                    <a:pt x="2693786" y="297561"/>
                  </a:lnTo>
                  <a:lnTo>
                    <a:pt x="2690647" y="327787"/>
                  </a:lnTo>
                  <a:lnTo>
                    <a:pt x="2770403" y="297942"/>
                  </a:lnTo>
                  <a:lnTo>
                    <a:pt x="2769807" y="297561"/>
                  </a:lnTo>
                  <a:lnTo>
                    <a:pt x="2706522" y="297561"/>
                  </a:lnTo>
                  <a:lnTo>
                    <a:pt x="2693924" y="296235"/>
                  </a:lnTo>
                  <a:lnTo>
                    <a:pt x="2767734" y="296235"/>
                  </a:lnTo>
                  <a:lnTo>
                    <a:pt x="2698521" y="251968"/>
                  </a:lnTo>
                  <a:close/>
                </a:path>
                <a:path w="2770504" h="328295">
                  <a:moveTo>
                    <a:pt x="2695230" y="283651"/>
                  </a:moveTo>
                  <a:lnTo>
                    <a:pt x="2693924" y="296235"/>
                  </a:lnTo>
                  <a:lnTo>
                    <a:pt x="2706522" y="297561"/>
                  </a:lnTo>
                  <a:lnTo>
                    <a:pt x="2707919" y="284988"/>
                  </a:lnTo>
                  <a:lnTo>
                    <a:pt x="2695230" y="283651"/>
                  </a:lnTo>
                  <a:close/>
                </a:path>
                <a:path w="2770504" h="328295">
                  <a:moveTo>
                    <a:pt x="1320" y="0"/>
                  </a:moveTo>
                  <a:lnTo>
                    <a:pt x="0" y="12700"/>
                  </a:lnTo>
                  <a:lnTo>
                    <a:pt x="2693924" y="296235"/>
                  </a:lnTo>
                  <a:lnTo>
                    <a:pt x="2695230" y="283651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63647" y="1921890"/>
              <a:ext cx="3851275" cy="2610485"/>
            </a:xfrm>
            <a:custGeom>
              <a:avLst/>
              <a:gdLst/>
              <a:ahLst/>
              <a:cxnLst/>
              <a:rect l="l" t="t" r="r" b="b"/>
              <a:pathLst>
                <a:path w="3851275" h="2610485">
                  <a:moveTo>
                    <a:pt x="3850894" y="11938"/>
                  </a:moveTo>
                  <a:lnTo>
                    <a:pt x="3846322" y="0"/>
                  </a:lnTo>
                  <a:lnTo>
                    <a:pt x="74155" y="1474000"/>
                  </a:lnTo>
                  <a:lnTo>
                    <a:pt x="62611" y="1444371"/>
                  </a:lnTo>
                  <a:lnTo>
                    <a:pt x="6464" y="1506499"/>
                  </a:lnTo>
                  <a:lnTo>
                    <a:pt x="0" y="1510411"/>
                  </a:lnTo>
                  <a:lnTo>
                    <a:pt x="636079" y="2548699"/>
                  </a:lnTo>
                  <a:lnTo>
                    <a:pt x="608965" y="2565273"/>
                  </a:lnTo>
                  <a:lnTo>
                    <a:pt x="681355" y="2610358"/>
                  </a:lnTo>
                  <a:lnTo>
                    <a:pt x="676935" y="2559558"/>
                  </a:lnTo>
                  <a:lnTo>
                    <a:pt x="673989" y="2525522"/>
                  </a:lnTo>
                  <a:lnTo>
                    <a:pt x="646938" y="2542057"/>
                  </a:lnTo>
                  <a:lnTo>
                    <a:pt x="13716" y="1508379"/>
                  </a:lnTo>
                  <a:lnTo>
                    <a:pt x="90297" y="1515364"/>
                  </a:lnTo>
                  <a:lnTo>
                    <a:pt x="80581" y="1490472"/>
                  </a:lnTo>
                  <a:lnTo>
                    <a:pt x="78778" y="1485849"/>
                  </a:lnTo>
                  <a:lnTo>
                    <a:pt x="3850894" y="11938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3357" y="970915"/>
            <a:ext cx="87014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4190" marR="5080" indent="-3032125">
              <a:lnSpc>
                <a:spcPct val="100000"/>
              </a:lnSpc>
              <a:spcBef>
                <a:spcPts val="95"/>
              </a:spcBef>
            </a:pPr>
            <a:r>
              <a:rPr sz="4000" spc="-565" dirty="0"/>
              <a:t>W</a:t>
            </a:r>
            <a:r>
              <a:rPr sz="4000" spc="-114" dirty="0"/>
              <a:t>e</a:t>
            </a:r>
            <a:r>
              <a:rPr sz="4000" spc="-10" dirty="0"/>
              <a:t> </a:t>
            </a:r>
            <a:r>
              <a:rPr sz="4000" spc="-75" dirty="0"/>
              <a:t>can</a:t>
            </a:r>
            <a:r>
              <a:rPr sz="4000" dirty="0"/>
              <a:t> </a:t>
            </a:r>
            <a:r>
              <a:rPr sz="4000" spc="-155" dirty="0"/>
              <a:t>al</a:t>
            </a:r>
            <a:r>
              <a:rPr sz="4000" spc="-175" dirty="0"/>
              <a:t>s</a:t>
            </a:r>
            <a:r>
              <a:rPr sz="4000" spc="35" dirty="0"/>
              <a:t>o</a:t>
            </a:r>
            <a:r>
              <a:rPr sz="4000" spc="15" dirty="0"/>
              <a:t> </a:t>
            </a:r>
            <a:r>
              <a:rPr sz="4000" spc="-105" dirty="0"/>
              <a:t>initi</a:t>
            </a:r>
            <a:r>
              <a:rPr sz="4000" spc="-155" dirty="0"/>
              <a:t>a</a:t>
            </a:r>
            <a:r>
              <a:rPr sz="4000" spc="-145" dirty="0"/>
              <a:t>lize</a:t>
            </a:r>
            <a:r>
              <a:rPr sz="4000" spc="-5" dirty="0"/>
              <a:t> </a:t>
            </a:r>
            <a:r>
              <a:rPr sz="4000" spc="-10" dirty="0"/>
              <a:t>the</a:t>
            </a:r>
            <a:r>
              <a:rPr sz="4000" dirty="0"/>
              <a:t> </a:t>
            </a:r>
            <a:r>
              <a:rPr sz="4000" spc="-175" dirty="0"/>
              <a:t>a</a:t>
            </a:r>
            <a:r>
              <a:rPr sz="4000" spc="85" dirty="0"/>
              <a:t>r</a:t>
            </a:r>
            <a:r>
              <a:rPr sz="4000" spc="-70" dirty="0"/>
              <a:t>r</a:t>
            </a:r>
            <a:r>
              <a:rPr sz="4000" spc="-140" dirty="0"/>
              <a:t>a</a:t>
            </a:r>
            <a:r>
              <a:rPr sz="4000" spc="-340" dirty="0"/>
              <a:t>y</a:t>
            </a:r>
            <a:r>
              <a:rPr sz="4000" spc="20" dirty="0"/>
              <a:t> </a:t>
            </a:r>
            <a:r>
              <a:rPr sz="4000" spc="-70" dirty="0"/>
              <a:t>a</a:t>
            </a:r>
            <a:r>
              <a:rPr sz="4000" spc="-40" dirty="0"/>
              <a:t>t</a:t>
            </a:r>
            <a:r>
              <a:rPr sz="4000" spc="-5" dirty="0"/>
              <a:t> </a:t>
            </a:r>
            <a:r>
              <a:rPr sz="4000" spc="-10" dirty="0"/>
              <a:t>the</a:t>
            </a:r>
            <a:r>
              <a:rPr sz="4000" dirty="0"/>
              <a:t> </a:t>
            </a:r>
            <a:r>
              <a:rPr sz="4000" spc="40" dirty="0"/>
              <a:t>t</a:t>
            </a:r>
            <a:r>
              <a:rPr sz="4000" spc="-114" dirty="0"/>
              <a:t>ime</a:t>
            </a:r>
            <a:r>
              <a:rPr sz="4000" spc="-5" dirty="0"/>
              <a:t> </a:t>
            </a:r>
            <a:r>
              <a:rPr sz="4000" spc="-10" dirty="0"/>
              <a:t>of  </a:t>
            </a:r>
            <a:r>
              <a:rPr sz="4000" spc="-125" dirty="0"/>
              <a:t>array</a:t>
            </a:r>
            <a:r>
              <a:rPr sz="4000" spc="10" dirty="0"/>
              <a:t> </a:t>
            </a:r>
            <a:r>
              <a:rPr sz="4000" spc="-55" dirty="0"/>
              <a:t>creation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822194" y="2416810"/>
            <a:ext cx="3368675" cy="26015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int[][]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marks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int{</a:t>
            </a:r>
            <a:endParaRPr sz="240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  <a:spcBef>
                <a:spcPts val="1175"/>
              </a:spcBef>
            </a:pP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{1,2,0,5},</a:t>
            </a:r>
            <a:endParaRPr sz="2400">
              <a:latin typeface="Times New Roman"/>
              <a:cs typeface="Times New Roman"/>
            </a:endParaRPr>
          </a:p>
          <a:p>
            <a:pPr marL="2222500">
              <a:lnSpc>
                <a:spcPct val="100000"/>
              </a:lnSpc>
              <a:spcBef>
                <a:spcPts val="1175"/>
              </a:spcBef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{4,5,1,4},</a:t>
            </a:r>
            <a:endParaRPr sz="2400">
              <a:latin typeface="Times New Roman"/>
              <a:cs typeface="Times New Roman"/>
            </a:endParaRPr>
          </a:p>
          <a:p>
            <a:pPr marL="2222500">
              <a:lnSpc>
                <a:spcPct val="100000"/>
              </a:lnSpc>
              <a:spcBef>
                <a:spcPts val="1180"/>
              </a:spcBef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{7,6,5,9}</a:t>
            </a:r>
            <a:endParaRPr sz="2400">
              <a:latin typeface="Times New Roman"/>
              <a:cs typeface="Times New Roman"/>
            </a:endParaRPr>
          </a:p>
          <a:p>
            <a:pPr marL="290830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lang="en-US" spc="-30" dirty="0" smtClean="0"/>
              <a:t>How</a:t>
            </a:r>
            <a:r>
              <a:rPr lang="en-US" spc="-5" dirty="0" smtClean="0"/>
              <a:t> </a:t>
            </a:r>
            <a:r>
              <a:rPr lang="en-US" spc="-210" dirty="0" smtClean="0"/>
              <a:t>we</a:t>
            </a:r>
            <a:r>
              <a:rPr lang="en-US" spc="-5" dirty="0" smtClean="0"/>
              <a:t> </a:t>
            </a:r>
            <a:r>
              <a:rPr lang="en-US" spc="-80" dirty="0" smtClean="0"/>
              <a:t>can</a:t>
            </a:r>
            <a:r>
              <a:rPr lang="en-US" spc="-5" dirty="0" smtClean="0"/>
              <a:t> </a:t>
            </a:r>
            <a:r>
              <a:rPr lang="en-US" spc="-75" dirty="0" smtClean="0"/>
              <a:t>get</a:t>
            </a:r>
            <a:r>
              <a:rPr lang="en-US" spc="5" dirty="0" smtClean="0"/>
              <a:t> </a:t>
            </a:r>
            <a:r>
              <a:rPr lang="en-US" spc="-135" dirty="0" smtClean="0"/>
              <a:t>array</a:t>
            </a:r>
            <a:r>
              <a:rPr lang="en-US" spc="-5" dirty="0" smtClean="0"/>
              <a:t> </a:t>
            </a:r>
            <a:r>
              <a:rPr lang="en-US" spc="-70" dirty="0" smtClean="0"/>
              <a:t>length</a:t>
            </a:r>
            <a:endParaRPr spc="-70" dirty="0"/>
          </a:p>
        </p:txBody>
      </p:sp>
      <p:sp>
        <p:nvSpPr>
          <p:cNvPr id="4" name="object 4"/>
          <p:cNvSpPr txBox="1"/>
          <p:nvPr/>
        </p:nvSpPr>
        <p:spPr>
          <a:xfrm>
            <a:off x="4095736" y="3929066"/>
            <a:ext cx="4208145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  <a:tabLst>
                <a:tab pos="1819910" algn="l"/>
                <a:tab pos="1986914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marks.length	</a:t>
            </a:r>
            <a:r>
              <a:rPr sz="2400" spc="530" dirty="0">
                <a:solidFill>
                  <a:srgbClr val="252525"/>
                </a:solidFill>
                <a:latin typeface="Times New Roman"/>
                <a:cs typeface="Times New Roman"/>
              </a:rPr>
              <a:t>//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tell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rows.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marks[0].length	</a:t>
            </a:r>
            <a:r>
              <a:rPr sz="2400" spc="530" dirty="0">
                <a:solidFill>
                  <a:srgbClr val="252525"/>
                </a:solidFill>
                <a:latin typeface="Times New Roman"/>
                <a:cs typeface="Times New Roman"/>
              </a:rPr>
              <a:t>//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tell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columns.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9789F-4F1C-4515-ACD5-D3D6407B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71480"/>
            <a:ext cx="10589260" cy="60722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sz="2200" b="1" dirty="0" smtClean="0"/>
              <a:t>A </a:t>
            </a:r>
            <a:r>
              <a:rPr lang="en-IN" sz="2200" b="1" dirty="0"/>
              <a:t>JAVA program to read and display </a:t>
            </a:r>
            <a:r>
              <a:rPr lang="en-US" sz="2200" b="1" i="0" u="none" strike="noStrike" dirty="0">
                <a:solidFill>
                  <a:srgbClr val="222222"/>
                </a:solidFill>
                <a:effectLst/>
              </a:rPr>
              <a:t>two dimensional array (Matrix) in </a:t>
            </a:r>
            <a:r>
              <a:rPr lang="en-US" sz="2200" b="1" i="0" u="none" strike="noStrike" dirty="0" smtClean="0">
                <a:solidFill>
                  <a:srgbClr val="222222"/>
                </a:solidFill>
                <a:effectLst/>
              </a:rPr>
              <a:t>java</a:t>
            </a:r>
            <a:endParaRPr lang="en-US" sz="2200" b="1" i="0" u="none" strike="noStrike" dirty="0">
              <a:solidFill>
                <a:srgbClr val="222222"/>
              </a:solidFill>
              <a:effectLst/>
            </a:endParaRPr>
          </a:p>
          <a:p>
            <a:pPr>
              <a:buNone/>
            </a:pPr>
            <a:endParaRPr lang="en-IN" sz="2200" dirty="0"/>
          </a:p>
          <a:p>
            <a:pPr>
              <a:buNone/>
            </a:pPr>
            <a:r>
              <a:rPr lang="en-IN" sz="2200" dirty="0"/>
              <a:t> import </a:t>
            </a:r>
            <a:r>
              <a:rPr lang="en-IN" sz="2200" dirty="0" err="1"/>
              <a:t>java.util.Scanner</a:t>
            </a:r>
            <a:r>
              <a:rPr lang="en-IN" sz="2200" dirty="0" smtClean="0"/>
              <a:t>;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public class Ex2DArray</a:t>
            </a:r>
          </a:p>
          <a:p>
            <a:pPr>
              <a:buNone/>
            </a:pPr>
            <a:r>
              <a:rPr lang="en-IN" sz="2200" dirty="0"/>
              <a:t>{</a:t>
            </a:r>
          </a:p>
          <a:p>
            <a:pPr>
              <a:buNone/>
            </a:pPr>
            <a:r>
              <a:rPr lang="en-IN" sz="2200" dirty="0"/>
              <a:t>   public static void main(String </a:t>
            </a:r>
            <a:r>
              <a:rPr lang="en-IN" sz="2200" dirty="0" err="1"/>
              <a:t>args</a:t>
            </a:r>
            <a:r>
              <a:rPr lang="en-IN" sz="2200" dirty="0"/>
              <a:t>[])</a:t>
            </a:r>
          </a:p>
          <a:p>
            <a:pPr>
              <a:buNone/>
            </a:pPr>
            <a:r>
              <a:rPr lang="en-IN" sz="2200" dirty="0"/>
              <a:t>   {</a:t>
            </a:r>
          </a:p>
          <a:p>
            <a:pPr>
              <a:buNone/>
            </a:pPr>
            <a:r>
              <a:rPr lang="en-IN" sz="2200" dirty="0"/>
              <a:t>       int row, col, </a:t>
            </a:r>
            <a:r>
              <a:rPr lang="en-IN" sz="2200" dirty="0" err="1"/>
              <a:t>i</a:t>
            </a:r>
            <a:r>
              <a:rPr lang="en-IN" sz="2200" dirty="0"/>
              <a:t>, j;</a:t>
            </a:r>
          </a:p>
          <a:p>
            <a:pPr>
              <a:buNone/>
            </a:pPr>
            <a:r>
              <a:rPr lang="en-IN" sz="2200" dirty="0"/>
              <a:t>       int </a:t>
            </a:r>
            <a:r>
              <a:rPr lang="en-IN" sz="2200" dirty="0" err="1"/>
              <a:t>arr</a:t>
            </a:r>
            <a:r>
              <a:rPr lang="en-IN" sz="2200" dirty="0"/>
              <a:t>[][] = new int[10][10];</a:t>
            </a:r>
          </a:p>
          <a:p>
            <a:pPr>
              <a:buNone/>
            </a:pPr>
            <a:r>
              <a:rPr lang="en-IN" sz="2200" dirty="0"/>
              <a:t>       Scanner scan = new Scanner(</a:t>
            </a:r>
            <a:r>
              <a:rPr lang="en-IN" sz="2200" dirty="0" err="1"/>
              <a:t>System.in</a:t>
            </a:r>
            <a:r>
              <a:rPr lang="en-IN" sz="2200" dirty="0" smtClean="0"/>
              <a:t>);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       </a:t>
            </a:r>
            <a:r>
              <a:rPr lang="en-IN" sz="2200" dirty="0" err="1"/>
              <a:t>System.out.print</a:t>
            </a:r>
            <a:r>
              <a:rPr lang="en-IN" sz="2200" dirty="0"/>
              <a:t>("Enter row for the array (max 10) : ");</a:t>
            </a:r>
          </a:p>
          <a:p>
            <a:pPr>
              <a:buNone/>
            </a:pPr>
            <a:r>
              <a:rPr lang="en-IN" sz="2200" dirty="0"/>
              <a:t>       row = </a:t>
            </a:r>
            <a:r>
              <a:rPr lang="en-IN" sz="2200" dirty="0" err="1"/>
              <a:t>scan.nextInt</a:t>
            </a:r>
            <a:r>
              <a:rPr lang="en-IN" sz="2200" dirty="0"/>
              <a:t>();</a:t>
            </a:r>
          </a:p>
          <a:p>
            <a:pPr>
              <a:buNone/>
            </a:pPr>
            <a:r>
              <a:rPr lang="en-IN" sz="2200" dirty="0"/>
              <a:t>       </a:t>
            </a:r>
            <a:r>
              <a:rPr lang="en-IN" sz="2200" dirty="0" err="1"/>
              <a:t>System.out.print</a:t>
            </a:r>
            <a:r>
              <a:rPr lang="en-IN" sz="2200" dirty="0"/>
              <a:t>("Enter column for the array (max 10) : ");</a:t>
            </a:r>
          </a:p>
          <a:p>
            <a:pPr>
              <a:buNone/>
            </a:pPr>
            <a:r>
              <a:rPr lang="en-IN" sz="2200" dirty="0"/>
              <a:t>       col = </a:t>
            </a:r>
            <a:r>
              <a:rPr lang="en-IN" sz="2200" dirty="0" err="1"/>
              <a:t>scan.nextInt</a:t>
            </a:r>
            <a:r>
              <a:rPr lang="en-IN" sz="2200" dirty="0"/>
              <a:t>();	</a:t>
            </a:r>
          </a:p>
        </p:txBody>
      </p:sp>
    </p:spTree>
    <p:extLst>
      <p:ext uri="{BB962C8B-B14F-4D97-AF65-F5344CB8AC3E}">
        <p14:creationId xmlns:p14="http://schemas.microsoft.com/office/powerpoint/2010/main" xmlns="" val="32262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765E1A-94DF-44CE-A35A-1B4CD340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71546"/>
            <a:ext cx="10358120" cy="4857785"/>
          </a:xfrm>
        </p:spPr>
        <p:txBody>
          <a:bodyPr numCol="2">
            <a:normAutofit lnSpcReduction="10000"/>
          </a:bodyPr>
          <a:lstStyle/>
          <a:p>
            <a:pPr>
              <a:buNone/>
            </a:pPr>
            <a:r>
              <a:rPr lang="en-IN" sz="2200" dirty="0"/>
              <a:t>     </a:t>
            </a:r>
            <a:r>
              <a:rPr lang="en-IN" sz="2200" dirty="0" smtClean="0"/>
              <a:t>//To Read matrix elements  </a:t>
            </a:r>
          </a:p>
          <a:p>
            <a:pPr>
              <a:buNone/>
            </a:pPr>
            <a:r>
              <a:rPr lang="en-IN" sz="2200" dirty="0"/>
              <a:t> </a:t>
            </a:r>
            <a:r>
              <a:rPr lang="en-IN" sz="2200" dirty="0" smtClean="0"/>
              <a:t>   </a:t>
            </a:r>
            <a:r>
              <a:rPr lang="en-IN" sz="2200" dirty="0" err="1"/>
              <a:t>System.out.println</a:t>
            </a:r>
            <a:r>
              <a:rPr lang="en-IN" sz="2200" dirty="0"/>
              <a:t>("Enter " +(row*col)+ " Array Elements : ");</a:t>
            </a:r>
          </a:p>
          <a:p>
            <a:pPr>
              <a:buNone/>
            </a:pPr>
            <a:r>
              <a:rPr lang="en-IN" sz="2200" dirty="0"/>
              <a:t>       for(</a:t>
            </a:r>
            <a:r>
              <a:rPr lang="en-IN" sz="2200" dirty="0" err="1"/>
              <a:t>i</a:t>
            </a:r>
            <a:r>
              <a:rPr lang="en-IN" sz="2200" dirty="0"/>
              <a:t>=0; </a:t>
            </a:r>
            <a:r>
              <a:rPr lang="en-IN" sz="2200" dirty="0" err="1"/>
              <a:t>i</a:t>
            </a:r>
            <a:r>
              <a:rPr lang="en-IN" sz="2200" dirty="0"/>
              <a:t>&lt;row; </a:t>
            </a:r>
            <a:r>
              <a:rPr lang="en-IN" sz="2200" dirty="0" err="1"/>
              <a:t>i</a:t>
            </a:r>
            <a:r>
              <a:rPr lang="en-IN" sz="2200" dirty="0"/>
              <a:t>++)</a:t>
            </a:r>
          </a:p>
          <a:p>
            <a:pPr>
              <a:buNone/>
            </a:pPr>
            <a:r>
              <a:rPr lang="en-IN" sz="2200" dirty="0"/>
              <a:t>       {</a:t>
            </a:r>
          </a:p>
          <a:p>
            <a:pPr>
              <a:buNone/>
            </a:pPr>
            <a:r>
              <a:rPr lang="en-IN" sz="2200" dirty="0"/>
              <a:t>           for(j=0; j&lt;col; </a:t>
            </a:r>
            <a:r>
              <a:rPr lang="en-IN" sz="2200" dirty="0" err="1"/>
              <a:t>j++</a:t>
            </a:r>
            <a:r>
              <a:rPr lang="en-IN" sz="2200" dirty="0"/>
              <a:t>)</a:t>
            </a:r>
          </a:p>
          <a:p>
            <a:pPr>
              <a:buNone/>
            </a:pPr>
            <a:r>
              <a:rPr lang="en-IN" sz="2200" dirty="0"/>
              <a:t>           {</a:t>
            </a:r>
          </a:p>
          <a:p>
            <a:pPr>
              <a:buNone/>
            </a:pPr>
            <a:r>
              <a:rPr lang="en-IN" sz="2200" dirty="0"/>
              <a:t>               </a:t>
            </a:r>
            <a:r>
              <a:rPr lang="en-IN" sz="2200" dirty="0" err="1"/>
              <a:t>arr</a:t>
            </a:r>
            <a:r>
              <a:rPr lang="en-IN" sz="2200" dirty="0"/>
              <a:t>[</a:t>
            </a:r>
            <a:r>
              <a:rPr lang="en-IN" sz="2200" dirty="0" err="1"/>
              <a:t>i</a:t>
            </a:r>
            <a:r>
              <a:rPr lang="en-IN" sz="2200" dirty="0"/>
              <a:t>][j] = </a:t>
            </a:r>
            <a:r>
              <a:rPr lang="en-IN" sz="2200" dirty="0" err="1"/>
              <a:t>scan.nextInt</a:t>
            </a:r>
            <a:r>
              <a:rPr lang="en-IN" sz="2200" dirty="0"/>
              <a:t>();</a:t>
            </a:r>
          </a:p>
          <a:p>
            <a:pPr>
              <a:buNone/>
            </a:pPr>
            <a:r>
              <a:rPr lang="en-IN" sz="2200" dirty="0"/>
              <a:t>           }</a:t>
            </a:r>
          </a:p>
          <a:p>
            <a:pPr>
              <a:buNone/>
            </a:pPr>
            <a:r>
              <a:rPr lang="en-IN" sz="2200" dirty="0"/>
              <a:t>       }	   </a:t>
            </a:r>
          </a:p>
          <a:p>
            <a:pPr>
              <a:buNone/>
            </a:pPr>
            <a:r>
              <a:rPr lang="en-IN" sz="2200" dirty="0"/>
              <a:t>      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r>
              <a:rPr lang="en-IN" sz="2200" dirty="0" smtClean="0"/>
              <a:t>       //To print matrix</a:t>
            </a:r>
          </a:p>
          <a:p>
            <a:pPr>
              <a:buNone/>
            </a:pPr>
            <a:r>
              <a:rPr lang="en-IN" sz="2200" dirty="0" smtClean="0"/>
              <a:t>       </a:t>
            </a:r>
            <a:r>
              <a:rPr lang="en-IN" sz="2200" dirty="0" err="1" smtClean="0"/>
              <a:t>System.out.print</a:t>
            </a:r>
            <a:r>
              <a:rPr lang="en-IN" sz="2200" dirty="0"/>
              <a:t>("The Array is :\n");</a:t>
            </a:r>
          </a:p>
          <a:p>
            <a:pPr>
              <a:buNone/>
            </a:pPr>
            <a:r>
              <a:rPr lang="en-IN" sz="2200" dirty="0"/>
              <a:t>       for(</a:t>
            </a:r>
            <a:r>
              <a:rPr lang="en-IN" sz="2200" dirty="0" err="1"/>
              <a:t>i</a:t>
            </a:r>
            <a:r>
              <a:rPr lang="en-IN" sz="2200" dirty="0"/>
              <a:t>=0; </a:t>
            </a:r>
            <a:r>
              <a:rPr lang="en-IN" sz="2200" dirty="0" err="1"/>
              <a:t>i</a:t>
            </a:r>
            <a:r>
              <a:rPr lang="en-IN" sz="2200" dirty="0"/>
              <a:t>&lt;row; </a:t>
            </a:r>
            <a:r>
              <a:rPr lang="en-IN" sz="2200" dirty="0" err="1"/>
              <a:t>i</a:t>
            </a:r>
            <a:r>
              <a:rPr lang="en-IN" sz="2200" dirty="0"/>
              <a:t>++)</a:t>
            </a:r>
          </a:p>
          <a:p>
            <a:pPr>
              <a:buNone/>
            </a:pPr>
            <a:r>
              <a:rPr lang="en-IN" sz="2200" dirty="0"/>
              <a:t>       {</a:t>
            </a:r>
          </a:p>
          <a:p>
            <a:pPr>
              <a:buNone/>
            </a:pPr>
            <a:r>
              <a:rPr lang="en-IN" sz="2200" dirty="0"/>
              <a:t>           for(j=0; j&lt;col; </a:t>
            </a:r>
            <a:r>
              <a:rPr lang="en-IN" sz="2200" dirty="0" err="1"/>
              <a:t>j++</a:t>
            </a:r>
            <a:r>
              <a:rPr lang="en-IN" sz="2200" dirty="0"/>
              <a:t>)</a:t>
            </a:r>
          </a:p>
          <a:p>
            <a:pPr>
              <a:buNone/>
            </a:pPr>
            <a:r>
              <a:rPr lang="en-IN" sz="2200" dirty="0"/>
              <a:t>           {</a:t>
            </a:r>
          </a:p>
          <a:p>
            <a:pPr>
              <a:buNone/>
            </a:pPr>
            <a:r>
              <a:rPr lang="en-IN" sz="2200" dirty="0"/>
              <a:t>               </a:t>
            </a:r>
            <a:r>
              <a:rPr lang="en-IN" sz="2200" dirty="0" err="1"/>
              <a:t>System.out.print</a:t>
            </a:r>
            <a:r>
              <a:rPr lang="en-IN" sz="2200" dirty="0"/>
              <a:t>(</a:t>
            </a:r>
            <a:r>
              <a:rPr lang="en-IN" sz="2200" dirty="0" err="1"/>
              <a:t>arr</a:t>
            </a:r>
            <a:r>
              <a:rPr lang="en-IN" sz="2200" dirty="0"/>
              <a:t>[</a:t>
            </a:r>
            <a:r>
              <a:rPr lang="en-IN" sz="2200" dirty="0" err="1"/>
              <a:t>i</a:t>
            </a:r>
            <a:r>
              <a:rPr lang="en-IN" sz="2200" dirty="0"/>
              <a:t>][j]+ "  ");</a:t>
            </a:r>
          </a:p>
          <a:p>
            <a:pPr>
              <a:buNone/>
            </a:pPr>
            <a:r>
              <a:rPr lang="en-IN" sz="2200" dirty="0"/>
              <a:t>           }</a:t>
            </a:r>
          </a:p>
          <a:p>
            <a:pPr>
              <a:buNone/>
            </a:pPr>
            <a:r>
              <a:rPr lang="en-IN" sz="2200" dirty="0"/>
              <a:t>           </a:t>
            </a:r>
            <a:r>
              <a:rPr lang="en-IN" sz="2200" dirty="0" err="1"/>
              <a:t>System.out.println</a:t>
            </a:r>
            <a:r>
              <a:rPr lang="en-IN" sz="2200" dirty="0"/>
              <a:t>();</a:t>
            </a:r>
          </a:p>
          <a:p>
            <a:pPr>
              <a:buNone/>
            </a:pPr>
            <a:r>
              <a:rPr lang="en-IN" sz="2200" dirty="0"/>
              <a:t>       }</a:t>
            </a:r>
          </a:p>
          <a:p>
            <a:pPr>
              <a:buNone/>
            </a:pPr>
            <a:r>
              <a:rPr lang="en-IN" sz="2200" dirty="0"/>
              <a:t>   }</a:t>
            </a:r>
          </a:p>
          <a:p>
            <a:pPr>
              <a:buNone/>
            </a:pPr>
            <a:r>
              <a:rPr lang="en-I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88436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210381"/>
            <a:ext cx="10515600" cy="1325563"/>
          </a:xfrm>
        </p:spPr>
        <p:txBody>
          <a:bodyPr/>
          <a:lstStyle/>
          <a:p>
            <a:r>
              <a:rPr lang="en-IN" dirty="0" smtClean="0"/>
              <a:t>Jagged Array (non-rectangular array)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sz="2200" dirty="0" smtClean="0"/>
              <a:t>A </a:t>
            </a:r>
            <a:r>
              <a:rPr lang="en-US" sz="2200" b="1" dirty="0" smtClean="0"/>
              <a:t>jagged array</a:t>
            </a:r>
            <a:r>
              <a:rPr lang="en-US" sz="2200" dirty="0" smtClean="0"/>
              <a:t> is an </a:t>
            </a:r>
            <a:r>
              <a:rPr lang="en-US" sz="2200" b="1" dirty="0" smtClean="0"/>
              <a:t>array</a:t>
            </a:r>
            <a:r>
              <a:rPr lang="en-US" sz="2200" dirty="0" smtClean="0"/>
              <a:t> of </a:t>
            </a:r>
            <a:r>
              <a:rPr lang="en-US" sz="2200" b="1" dirty="0" smtClean="0"/>
              <a:t>arrays</a:t>
            </a:r>
            <a:r>
              <a:rPr lang="en-US" sz="2200" dirty="0" smtClean="0"/>
              <a:t> such that member </a:t>
            </a:r>
            <a:r>
              <a:rPr lang="en-US" sz="2200" b="1" dirty="0" smtClean="0"/>
              <a:t>arrays</a:t>
            </a:r>
            <a:r>
              <a:rPr lang="en-US" sz="2200" dirty="0" smtClean="0"/>
              <a:t> can be of different sizes, i.e., we can create a 2-D </a:t>
            </a:r>
            <a:r>
              <a:rPr lang="en-US" sz="2200" b="1" dirty="0" smtClean="0"/>
              <a:t>array</a:t>
            </a:r>
            <a:r>
              <a:rPr lang="en-US" sz="2200" dirty="0" smtClean="0"/>
              <a:t> but with a variable number of columns in each row.</a:t>
            </a:r>
          </a:p>
          <a:p>
            <a:r>
              <a:rPr lang="en-IN" sz="2200" dirty="0" smtClean="0"/>
              <a:t>Example: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[][] num = new </a:t>
            </a:r>
            <a:r>
              <a:rPr lang="en-US" sz="2200" dirty="0" err="1" smtClean="0"/>
              <a:t>int</a:t>
            </a:r>
            <a:r>
              <a:rPr lang="en-US" sz="2200" dirty="0" smtClean="0"/>
              <a:t>[5][]; </a:t>
            </a:r>
          </a:p>
          <a:p>
            <a:pPr>
              <a:buNone/>
            </a:pPr>
            <a:r>
              <a:rPr lang="en-US" sz="2200" dirty="0" smtClean="0"/>
              <a:t>	num[0] = new </a:t>
            </a:r>
            <a:r>
              <a:rPr lang="en-US" sz="2200" dirty="0" err="1" smtClean="0"/>
              <a:t>int</a:t>
            </a:r>
            <a:r>
              <a:rPr lang="en-US" sz="2200" dirty="0" smtClean="0"/>
              <a:t>[1];</a:t>
            </a:r>
          </a:p>
          <a:p>
            <a:pPr>
              <a:buNone/>
            </a:pPr>
            <a:r>
              <a:rPr lang="en-US" sz="2200" dirty="0" smtClean="0"/>
              <a:t>	 num[1] = new </a:t>
            </a:r>
            <a:r>
              <a:rPr lang="en-US" sz="2200" dirty="0" err="1" smtClean="0"/>
              <a:t>int</a:t>
            </a:r>
            <a:r>
              <a:rPr lang="en-US" sz="2200" dirty="0" smtClean="0"/>
              <a:t>[5]; </a:t>
            </a:r>
          </a:p>
          <a:p>
            <a:pPr>
              <a:buNone/>
            </a:pPr>
            <a:r>
              <a:rPr lang="en-US" sz="2200" dirty="0" smtClean="0"/>
              <a:t>	num[2] = new </a:t>
            </a:r>
            <a:r>
              <a:rPr lang="en-US" sz="2200" dirty="0" err="1" smtClean="0"/>
              <a:t>int</a:t>
            </a:r>
            <a:r>
              <a:rPr lang="en-US" sz="2200" dirty="0" smtClean="0"/>
              <a:t>[2];</a:t>
            </a:r>
          </a:p>
          <a:p>
            <a:pPr>
              <a:buNone/>
            </a:pPr>
            <a:r>
              <a:rPr lang="en-US" sz="2200" dirty="0" smtClean="0"/>
              <a:t>	 num[3] = new </a:t>
            </a:r>
            <a:r>
              <a:rPr lang="en-US" sz="2200" dirty="0" err="1" smtClean="0"/>
              <a:t>int</a:t>
            </a:r>
            <a:r>
              <a:rPr lang="en-US" sz="2200" dirty="0" smtClean="0"/>
              <a:t>[3];</a:t>
            </a:r>
          </a:p>
          <a:p>
            <a:pPr>
              <a:buNone/>
            </a:pPr>
            <a:r>
              <a:rPr lang="en-US" sz="2200" dirty="0" smtClean="0"/>
              <a:t>	So here we are defining columns explicitly.</a:t>
            </a:r>
          </a:p>
          <a:p>
            <a:pPr>
              <a:buNone/>
            </a:pPr>
            <a:r>
              <a:rPr lang="en-US" sz="2200" b="1" u="sng" dirty="0" smtClean="0"/>
              <a:t>Another Way: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int</a:t>
            </a:r>
            <a:r>
              <a:rPr lang="en-US" sz="2200" dirty="0" smtClean="0"/>
              <a:t>[][] num={ {1}, {1,2}, {1,2,3,4,5}, {1,2}, {1,2,3} };</a:t>
            </a:r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07782" y="1238113"/>
            <a:ext cx="10826297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makes the code optimized, we can retrieve or sort the data efficiently.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We can get any data located at an index position.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Limit: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We can store only the fixed size of elements in the array. It doesn't grow its size at runtime.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To solve this problem, collection framework is used in Java which grows automatically.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0166"/>
            <a:ext cx="10515600" cy="5726797"/>
          </a:xfrm>
        </p:spPr>
        <p:txBody>
          <a:bodyPr/>
          <a:lstStyle/>
          <a:p>
            <a:pPr>
              <a:buNone/>
            </a:pPr>
            <a:r>
              <a:rPr lang="en-US" sz="2200" b="1" u="sng" dirty="0" smtClean="0"/>
              <a:t>For Accessing:</a:t>
            </a:r>
          </a:p>
          <a:p>
            <a:pPr>
              <a:buNone/>
            </a:pPr>
            <a:r>
              <a:rPr lang="en-US" sz="2200" dirty="0" smtClean="0"/>
              <a:t>	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=0; </a:t>
            </a:r>
            <a:r>
              <a:rPr lang="en-US" sz="2200" dirty="0" err="1" smtClean="0"/>
              <a:t>i</a:t>
            </a:r>
            <a:r>
              <a:rPr lang="en-US" sz="2200" dirty="0" smtClean="0"/>
              <a:t>&lt;</a:t>
            </a:r>
            <a:r>
              <a:rPr lang="en-US" sz="2200" dirty="0" err="1" smtClean="0"/>
              <a:t>num.length</a:t>
            </a:r>
            <a:r>
              <a:rPr lang="en-US" sz="2200" dirty="0" smtClean="0"/>
              <a:t>; </a:t>
            </a:r>
            <a:r>
              <a:rPr lang="en-US" sz="2200" dirty="0" err="1" smtClean="0"/>
              <a:t>i</a:t>
            </a:r>
            <a:r>
              <a:rPr lang="en-US" sz="2200" dirty="0" smtClean="0"/>
              <a:t>++ )</a:t>
            </a:r>
          </a:p>
          <a:p>
            <a:pPr lvl="1">
              <a:buNone/>
            </a:pPr>
            <a:r>
              <a:rPr lang="en-US" sz="2200" dirty="0" smtClean="0"/>
              <a:t>{</a:t>
            </a:r>
          </a:p>
          <a:p>
            <a:pPr lvl="1">
              <a:buNone/>
            </a:pPr>
            <a:r>
              <a:rPr lang="en-US" sz="2200" dirty="0" smtClean="0"/>
              <a:t> 	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j=0; j&lt;num[</a:t>
            </a:r>
            <a:r>
              <a:rPr lang="en-US" sz="2200" dirty="0" err="1" smtClean="0"/>
              <a:t>i</a:t>
            </a:r>
            <a:r>
              <a:rPr lang="en-US" sz="2200" dirty="0" smtClean="0"/>
              <a:t>].length; j++)</a:t>
            </a:r>
          </a:p>
          <a:p>
            <a:pPr lvl="1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(num[</a:t>
            </a:r>
            <a:r>
              <a:rPr lang="en-US" sz="2200" dirty="0" err="1" smtClean="0"/>
              <a:t>i</a:t>
            </a:r>
            <a:r>
              <a:rPr lang="en-US" sz="2200" dirty="0" smtClean="0"/>
              <a:t>][j]);</a:t>
            </a:r>
          </a:p>
          <a:p>
            <a:pPr lvl="1">
              <a:buNone/>
            </a:pPr>
            <a:r>
              <a:rPr lang="en-US" sz="2200" dirty="0" smtClean="0"/>
              <a:t> }</a:t>
            </a:r>
          </a:p>
          <a:p>
            <a:pPr>
              <a:buNone/>
            </a:pPr>
            <a:r>
              <a:rPr lang="en-US" sz="2600" b="1" u="sng" dirty="0" smtClean="0"/>
              <a:t>Alternatively:</a:t>
            </a:r>
          </a:p>
          <a:p>
            <a:pPr>
              <a:buNone/>
            </a:pPr>
            <a:r>
              <a:rPr lang="en-US" sz="2200" dirty="0" smtClean="0"/>
              <a:t>	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[] a : num)</a:t>
            </a:r>
          </a:p>
          <a:p>
            <a:pPr>
              <a:buNone/>
            </a:pPr>
            <a:r>
              <a:rPr lang="en-US" sz="2200" dirty="0" smtClean="0"/>
              <a:t>	 { </a:t>
            </a:r>
          </a:p>
          <a:p>
            <a:pPr>
              <a:buNone/>
            </a:pPr>
            <a:r>
              <a:rPr lang="en-US" sz="2200" dirty="0" smtClean="0"/>
              <a:t>		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: a)</a:t>
            </a:r>
          </a:p>
          <a:p>
            <a:pPr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i</a:t>
            </a:r>
            <a:r>
              <a:rPr lang="en-US" sz="2200" dirty="0" smtClean="0"/>
              <a:t>); </a:t>
            </a:r>
          </a:p>
          <a:p>
            <a:pPr>
              <a:buNone/>
            </a:pPr>
            <a:r>
              <a:rPr lang="en-US" sz="2200" dirty="0" smtClean="0"/>
              <a:t>      }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632343" y="1102521"/>
            <a:ext cx="860719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Steps to use arrays in 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an Array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array/giving memory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array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an array/ accessing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36728" y="341195"/>
            <a:ext cx="3211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Declaring an Array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934269" y="14603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946244" y="1734950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dataType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[] </a:t>
            </a: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dataType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[]</a:t>
            </a: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 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dataType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[];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dataType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[] arr1,arr2,arr3;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[] 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[]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[] arr1,arr2,arr3;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</a:t>
            </a:r>
            <a:endParaRPr sz="1800"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472753" y="1051439"/>
            <a:ext cx="5816849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args[])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int[] arr;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[]arr;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arr[];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int[] arr1,arr2,arr3;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23080" y="280705"/>
            <a:ext cx="90093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Creating an array and giving memory or instantiating array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934269" y="14603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946244" y="1734950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Array is an object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has to created using </a:t>
            </a:r>
            <a:r>
              <a:rPr lang="en-US" sz="18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operator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arr[]=new int[10];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</a:t>
            </a:r>
            <a:endParaRPr sz="1800"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964072" y="1288673"/>
            <a:ext cx="5816849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=new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=new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 flipH="1">
            <a:off x="3807725" y="4584970"/>
            <a:ext cx="2784143" cy="887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550123" y="5472075"/>
            <a:ext cx="51377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and instantiating in single 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423080" y="280705"/>
            <a:ext cx="34102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Initializing the array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934269" y="14603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18209" y="1070810"/>
            <a:ext cx="5816849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IN" sz="2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java.util.Scanner</a:t>
            </a:r>
            <a:r>
              <a:rPr lang="en-IN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Scanner </a:t>
            </a:r>
            <a:r>
              <a:rPr lang="en-IN" sz="22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obj</a:t>
            </a:r>
            <a:r>
              <a:rPr lang="en-IN" sz="2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=new Scanner(</a:t>
            </a:r>
            <a:r>
              <a:rPr lang="en-IN" sz="2200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System.in</a:t>
            </a:r>
            <a:r>
              <a:rPr lang="en-IN" sz="2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=new int[10];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for(int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=1;i&lt;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arr.length;i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++)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]=</a:t>
            </a:r>
            <a:r>
              <a:rPr lang="en-US" sz="2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obj.nextInt</a:t>
            </a:r>
            <a:r>
              <a:rPr lang="en-US" sz="2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lang="en-US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          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121551" y="5284091"/>
            <a:ext cx="66173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,instantiating and initializing in single 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121551" y="1240653"/>
            <a:ext cx="581684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a[]={33,3,4,5};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7820167" y="3425588"/>
            <a:ext cx="272955" cy="18585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18364" y="292140"/>
            <a:ext cx="34102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Initializing the array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934269" y="14603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844" y="943085"/>
            <a:ext cx="5816849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num3;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num3={3,4,5,6};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51" y="4610240"/>
            <a:ext cx="5800298" cy="19092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/>
          <p:nvPr/>
        </p:nvCxnSpPr>
        <p:spPr>
          <a:xfrm rot="10800000" flipH="1">
            <a:off x="3223829" y="3440351"/>
            <a:ext cx="832934" cy="259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20"/>
          <p:cNvSpPr txBox="1"/>
          <p:nvPr/>
        </p:nvSpPr>
        <p:spPr>
          <a:xfrm>
            <a:off x="4056763" y="3281649"/>
            <a:ext cx="2196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valid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518323" y="1070810"/>
            <a:ext cx="587384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num3;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num3=new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[]{3,4,5,6};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218364" y="292140"/>
            <a:ext cx="39531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Accessing the elements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934269" y="146031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54937" y="961628"/>
            <a:ext cx="5816849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public static void main(String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num3;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num3=new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[]{3,4,5,6};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=0;i&lt;num3.length;i++)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(num3[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1054</Words>
  <Application>Microsoft Office PowerPoint</Application>
  <PresentationFormat>Custom</PresentationFormat>
  <Paragraphs>374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PT Sans</vt:lpstr>
      <vt:lpstr>verdana</vt:lpstr>
      <vt:lpstr>Times New Roman</vt:lpstr>
      <vt:lpstr>Wingdings</vt:lpstr>
      <vt:lpstr>Arial MT</vt:lpstr>
      <vt:lpstr>Office Theme</vt:lpstr>
      <vt:lpstr>Arrays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Write a Java program to read n elements and display n elements using array?</vt:lpstr>
      <vt:lpstr>Slide 11</vt:lpstr>
      <vt:lpstr> Processing Arrays </vt:lpstr>
      <vt:lpstr>Slide 13</vt:lpstr>
      <vt:lpstr>Slide 14</vt:lpstr>
      <vt:lpstr>Slide 15</vt:lpstr>
      <vt:lpstr>Slide 16</vt:lpstr>
      <vt:lpstr>What is 2-D Array?</vt:lpstr>
      <vt:lpstr>2-D Array Declaration</vt:lpstr>
      <vt:lpstr>Creation of 2-D Array</vt:lpstr>
      <vt:lpstr>More on 2-D Array Creation</vt:lpstr>
      <vt:lpstr>Slide 21</vt:lpstr>
      <vt:lpstr>Initialization of 2-D Array</vt:lpstr>
      <vt:lpstr>Slide 23</vt:lpstr>
      <vt:lpstr>Col 2</vt:lpstr>
      <vt:lpstr>We can also initialize the array at the time of  array creation</vt:lpstr>
      <vt:lpstr>How we can get array length</vt:lpstr>
      <vt:lpstr>Slide 27</vt:lpstr>
      <vt:lpstr>Slide 28</vt:lpstr>
      <vt:lpstr>Jagged Array (non-rectangular array)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Nikitha</cp:lastModifiedBy>
  <cp:revision>14</cp:revision>
  <dcterms:modified xsi:type="dcterms:W3CDTF">2021-04-22T04:40:46Z</dcterms:modified>
</cp:coreProperties>
</file>