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101"/>
  </p:notesMasterIdLst>
  <p:sldIdLst>
    <p:sldId id="278" r:id="rId2"/>
    <p:sldId id="403" r:id="rId3"/>
    <p:sldId id="404" r:id="rId4"/>
    <p:sldId id="405" r:id="rId5"/>
    <p:sldId id="408" r:id="rId6"/>
    <p:sldId id="413" r:id="rId7"/>
    <p:sldId id="414" r:id="rId8"/>
    <p:sldId id="416" r:id="rId9"/>
    <p:sldId id="417" r:id="rId10"/>
    <p:sldId id="418" r:id="rId11"/>
    <p:sldId id="262" r:id="rId12"/>
    <p:sldId id="263" r:id="rId13"/>
    <p:sldId id="264" r:id="rId14"/>
    <p:sldId id="276" r:id="rId15"/>
    <p:sldId id="273" r:id="rId16"/>
    <p:sldId id="400" r:id="rId17"/>
    <p:sldId id="401" r:id="rId18"/>
    <p:sldId id="419" r:id="rId19"/>
    <p:sldId id="402" r:id="rId20"/>
    <p:sldId id="399" r:id="rId21"/>
    <p:sldId id="343" r:id="rId22"/>
    <p:sldId id="345" r:id="rId23"/>
    <p:sldId id="351" r:id="rId24"/>
    <p:sldId id="347" r:id="rId25"/>
    <p:sldId id="350" r:id="rId26"/>
    <p:sldId id="346" r:id="rId27"/>
    <p:sldId id="335" r:id="rId28"/>
    <p:sldId id="336" r:id="rId29"/>
    <p:sldId id="338" r:id="rId30"/>
    <p:sldId id="281" r:id="rId31"/>
    <p:sldId id="341" r:id="rId32"/>
    <p:sldId id="354" r:id="rId33"/>
    <p:sldId id="355" r:id="rId34"/>
    <p:sldId id="356" r:id="rId35"/>
    <p:sldId id="357" r:id="rId36"/>
    <p:sldId id="358" r:id="rId37"/>
    <p:sldId id="300" r:id="rId38"/>
    <p:sldId id="359" r:id="rId39"/>
    <p:sldId id="360" r:id="rId40"/>
    <p:sldId id="303" r:id="rId41"/>
    <p:sldId id="304" r:id="rId42"/>
    <p:sldId id="299" r:id="rId43"/>
    <p:sldId id="306" r:id="rId44"/>
    <p:sldId id="307" r:id="rId45"/>
    <p:sldId id="302" r:id="rId46"/>
    <p:sldId id="309" r:id="rId47"/>
    <p:sldId id="310" r:id="rId48"/>
    <p:sldId id="311" r:id="rId49"/>
    <p:sldId id="312" r:id="rId50"/>
    <p:sldId id="313" r:id="rId51"/>
    <p:sldId id="314" r:id="rId52"/>
    <p:sldId id="315" r:id="rId53"/>
    <p:sldId id="298" r:id="rId54"/>
    <p:sldId id="323" r:id="rId55"/>
    <p:sldId id="324" r:id="rId56"/>
    <p:sldId id="325" r:id="rId57"/>
    <p:sldId id="326" r:id="rId58"/>
    <p:sldId id="327" r:id="rId59"/>
    <p:sldId id="328" r:id="rId60"/>
    <p:sldId id="329" r:id="rId61"/>
    <p:sldId id="330" r:id="rId62"/>
    <p:sldId id="331" r:id="rId63"/>
    <p:sldId id="332" r:id="rId64"/>
    <p:sldId id="334" r:id="rId65"/>
    <p:sldId id="361" r:id="rId66"/>
    <p:sldId id="362" r:id="rId67"/>
    <p:sldId id="363" r:id="rId68"/>
    <p:sldId id="364" r:id="rId69"/>
    <p:sldId id="365" r:id="rId70"/>
    <p:sldId id="366" r:id="rId71"/>
    <p:sldId id="367" r:id="rId72"/>
    <p:sldId id="368" r:id="rId73"/>
    <p:sldId id="369" r:id="rId74"/>
    <p:sldId id="370" r:id="rId75"/>
    <p:sldId id="371" r:id="rId76"/>
    <p:sldId id="372" r:id="rId77"/>
    <p:sldId id="373" r:id="rId78"/>
    <p:sldId id="374" r:id="rId79"/>
    <p:sldId id="375" r:id="rId80"/>
    <p:sldId id="385" r:id="rId81"/>
    <p:sldId id="386" r:id="rId82"/>
    <p:sldId id="387" r:id="rId83"/>
    <p:sldId id="388" r:id="rId84"/>
    <p:sldId id="389" r:id="rId85"/>
    <p:sldId id="390" r:id="rId86"/>
    <p:sldId id="391" r:id="rId87"/>
    <p:sldId id="376" r:id="rId88"/>
    <p:sldId id="377" r:id="rId89"/>
    <p:sldId id="378" r:id="rId90"/>
    <p:sldId id="379" r:id="rId91"/>
    <p:sldId id="380" r:id="rId92"/>
    <p:sldId id="381" r:id="rId93"/>
    <p:sldId id="382" r:id="rId94"/>
    <p:sldId id="383" r:id="rId95"/>
    <p:sldId id="384" r:id="rId96"/>
    <p:sldId id="392" r:id="rId97"/>
    <p:sldId id="393" r:id="rId98"/>
    <p:sldId id="394" r:id="rId99"/>
    <p:sldId id="395" r:id="rId100"/>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1pPr>
    <a:lvl2pPr marL="742950" indent="-28575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2pPr>
    <a:lvl3pPr marL="1143000" indent="-22860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3pPr>
    <a:lvl4pPr marL="1600200" indent="-22860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4pPr>
    <a:lvl5pPr marL="2057400" indent="-22860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5pPr>
    <a:lvl6pPr marL="2286000" algn="l" defTabSz="914400" rtl="0" eaLnBrk="1" latinLnBrk="0" hangingPunct="1">
      <a:defRPr sz="2400" kern="1200">
        <a:solidFill>
          <a:schemeClr val="bg1"/>
        </a:solidFill>
        <a:latin typeface="Times New Roman" pitchFamily="18" charset="0"/>
        <a:ea typeface="Droid Sans Fallback" charset="0"/>
        <a:cs typeface="Droid Sans Fallback" charset="0"/>
      </a:defRPr>
    </a:lvl6pPr>
    <a:lvl7pPr marL="2743200" algn="l" defTabSz="914400" rtl="0" eaLnBrk="1" latinLnBrk="0" hangingPunct="1">
      <a:defRPr sz="2400" kern="1200">
        <a:solidFill>
          <a:schemeClr val="bg1"/>
        </a:solidFill>
        <a:latin typeface="Times New Roman" pitchFamily="18" charset="0"/>
        <a:ea typeface="Droid Sans Fallback" charset="0"/>
        <a:cs typeface="Droid Sans Fallback" charset="0"/>
      </a:defRPr>
    </a:lvl7pPr>
    <a:lvl8pPr marL="3200400" algn="l" defTabSz="914400" rtl="0" eaLnBrk="1" latinLnBrk="0" hangingPunct="1">
      <a:defRPr sz="2400" kern="1200">
        <a:solidFill>
          <a:schemeClr val="bg1"/>
        </a:solidFill>
        <a:latin typeface="Times New Roman" pitchFamily="18" charset="0"/>
        <a:ea typeface="Droid Sans Fallback" charset="0"/>
        <a:cs typeface="Droid Sans Fallback" charset="0"/>
      </a:defRPr>
    </a:lvl8pPr>
    <a:lvl9pPr marL="3657600" algn="l" defTabSz="914400" rtl="0" eaLnBrk="1" latinLnBrk="0" hangingPunct="1">
      <a:defRPr sz="2400" kern="1200">
        <a:solidFill>
          <a:schemeClr val="bg1"/>
        </a:solidFill>
        <a:latin typeface="Times New Roman" pitchFamily="18"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83" d="100"/>
          <a:sy n="83" d="100"/>
        </p:scale>
        <p:origin x="1215" y="5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61D78-6CAC-478D-A6E5-08087C76485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80502FA-F89D-4C67-BABC-655892ECC192}">
      <dgm:prSet phldrT="[Text]"/>
      <dgm:spPr/>
      <dgm:t>
        <a:bodyPr/>
        <a:lstStyle/>
        <a:p>
          <a:r>
            <a:rPr lang="en-US" dirty="0"/>
            <a:t>Polymorphism</a:t>
          </a:r>
        </a:p>
      </dgm:t>
    </dgm:pt>
    <dgm:pt modelId="{9824B883-830C-47DC-A360-91EB3D809DEE}" type="parTrans" cxnId="{5D6C37EB-DB1F-43B9-9CEA-86DEC72E2A5D}">
      <dgm:prSet/>
      <dgm:spPr/>
      <dgm:t>
        <a:bodyPr/>
        <a:lstStyle/>
        <a:p>
          <a:endParaRPr lang="en-US"/>
        </a:p>
      </dgm:t>
    </dgm:pt>
    <dgm:pt modelId="{4B4CA4E3-5119-45E7-B77E-DD54C8E9013B}" type="sibTrans" cxnId="{5D6C37EB-DB1F-43B9-9CEA-86DEC72E2A5D}">
      <dgm:prSet/>
      <dgm:spPr/>
      <dgm:t>
        <a:bodyPr/>
        <a:lstStyle/>
        <a:p>
          <a:endParaRPr lang="en-US"/>
        </a:p>
      </dgm:t>
    </dgm:pt>
    <dgm:pt modelId="{C9DCE159-931E-4435-B83D-A1C64791EAD5}">
      <dgm:prSet phldrT="[Text]"/>
      <dgm:spPr/>
      <dgm:t>
        <a:bodyPr/>
        <a:lstStyle/>
        <a:p>
          <a:r>
            <a:rPr lang="en-US" dirty="0"/>
            <a:t>Ad-Hoc</a:t>
          </a:r>
        </a:p>
        <a:p>
          <a:r>
            <a:rPr lang="en-US" dirty="0"/>
            <a:t>Or</a:t>
          </a:r>
        </a:p>
        <a:p>
          <a:r>
            <a:rPr lang="en-US" dirty="0"/>
            <a:t>Compile time (Static)</a:t>
          </a:r>
        </a:p>
        <a:p>
          <a:r>
            <a:rPr lang="en-US" dirty="0"/>
            <a:t>Or</a:t>
          </a:r>
        </a:p>
        <a:p>
          <a:r>
            <a:rPr lang="en-US" dirty="0"/>
            <a:t>Method overloading</a:t>
          </a:r>
        </a:p>
      </dgm:t>
    </dgm:pt>
    <dgm:pt modelId="{0CDA608E-8AD0-4C11-9F1F-C61AC2F5B28E}" type="parTrans" cxnId="{3FAB5BC9-052F-43D1-BC6F-57BFF7284C9B}">
      <dgm:prSet/>
      <dgm:spPr/>
      <dgm:t>
        <a:bodyPr/>
        <a:lstStyle/>
        <a:p>
          <a:endParaRPr lang="en-US"/>
        </a:p>
      </dgm:t>
    </dgm:pt>
    <dgm:pt modelId="{6AB45F3A-A470-457B-BBF1-888B80E8489E}" type="sibTrans" cxnId="{3FAB5BC9-052F-43D1-BC6F-57BFF7284C9B}">
      <dgm:prSet/>
      <dgm:spPr/>
      <dgm:t>
        <a:bodyPr/>
        <a:lstStyle/>
        <a:p>
          <a:endParaRPr lang="en-US"/>
        </a:p>
      </dgm:t>
    </dgm:pt>
    <dgm:pt modelId="{DB407787-2DCB-4976-882A-1899FE76CD78}">
      <dgm:prSet phldrT="[Text]"/>
      <dgm:spPr/>
      <dgm:t>
        <a:bodyPr/>
        <a:lstStyle/>
        <a:p>
          <a:r>
            <a:rPr lang="en-US" dirty="0"/>
            <a:t>Pure</a:t>
          </a:r>
        </a:p>
        <a:p>
          <a:r>
            <a:rPr lang="en-US" dirty="0"/>
            <a:t>Or</a:t>
          </a:r>
        </a:p>
        <a:p>
          <a:r>
            <a:rPr lang="en-US" dirty="0"/>
            <a:t>Dynamic method dispatch (runtime)</a:t>
          </a:r>
        </a:p>
        <a:p>
          <a:r>
            <a:rPr lang="en-US" dirty="0"/>
            <a:t>Or</a:t>
          </a:r>
        </a:p>
        <a:p>
          <a:r>
            <a:rPr lang="en-US" dirty="0"/>
            <a:t>Method </a:t>
          </a:r>
          <a:r>
            <a:rPr lang="en-US" dirty="0" err="1"/>
            <a:t>overridding</a:t>
          </a:r>
          <a:endParaRPr lang="en-US" dirty="0"/>
        </a:p>
      </dgm:t>
    </dgm:pt>
    <dgm:pt modelId="{8EA105B6-EECE-4E1A-9850-E502CACA2197}" type="parTrans" cxnId="{4DB56C75-ABFF-492D-8808-B4409B2FB582}">
      <dgm:prSet/>
      <dgm:spPr/>
      <dgm:t>
        <a:bodyPr/>
        <a:lstStyle/>
        <a:p>
          <a:endParaRPr lang="en-US"/>
        </a:p>
      </dgm:t>
    </dgm:pt>
    <dgm:pt modelId="{E105F28F-448A-489C-804E-922EE254A416}" type="sibTrans" cxnId="{4DB56C75-ABFF-492D-8808-B4409B2FB582}">
      <dgm:prSet/>
      <dgm:spPr/>
      <dgm:t>
        <a:bodyPr/>
        <a:lstStyle/>
        <a:p>
          <a:endParaRPr lang="en-US"/>
        </a:p>
      </dgm:t>
    </dgm:pt>
    <dgm:pt modelId="{44E96A65-1F45-4FC3-A31E-EE41AA4F5CA5}" type="pres">
      <dgm:prSet presAssocID="{5DF61D78-6CAC-478D-A6E5-08087C764856}" presName="diagram" presStyleCnt="0">
        <dgm:presLayoutVars>
          <dgm:chPref val="1"/>
          <dgm:dir/>
          <dgm:animOne val="branch"/>
          <dgm:animLvl val="lvl"/>
          <dgm:resizeHandles val="exact"/>
        </dgm:presLayoutVars>
      </dgm:prSet>
      <dgm:spPr/>
    </dgm:pt>
    <dgm:pt modelId="{766B0FD7-D5B5-4245-9EED-D101972F73CF}" type="pres">
      <dgm:prSet presAssocID="{980502FA-F89D-4C67-BABC-655892ECC192}" presName="root1" presStyleCnt="0"/>
      <dgm:spPr/>
    </dgm:pt>
    <dgm:pt modelId="{21558D70-C7B7-46E9-ABB4-E9E558DB58A1}" type="pres">
      <dgm:prSet presAssocID="{980502FA-F89D-4C67-BABC-655892ECC192}" presName="LevelOneTextNode" presStyleLbl="node0" presStyleIdx="0" presStyleCnt="1">
        <dgm:presLayoutVars>
          <dgm:chPref val="3"/>
        </dgm:presLayoutVars>
      </dgm:prSet>
      <dgm:spPr/>
    </dgm:pt>
    <dgm:pt modelId="{1E12C91A-C5C0-43DF-83E0-180B9BDF7C4F}" type="pres">
      <dgm:prSet presAssocID="{980502FA-F89D-4C67-BABC-655892ECC192}" presName="level2hierChild" presStyleCnt="0"/>
      <dgm:spPr/>
    </dgm:pt>
    <dgm:pt modelId="{B23EF087-25CD-4924-94E1-27683F49CAC5}" type="pres">
      <dgm:prSet presAssocID="{0CDA608E-8AD0-4C11-9F1F-C61AC2F5B28E}" presName="conn2-1" presStyleLbl="parChTrans1D2" presStyleIdx="0" presStyleCnt="2"/>
      <dgm:spPr/>
    </dgm:pt>
    <dgm:pt modelId="{FAA2E469-6AD3-4613-972A-488FDB3A0F00}" type="pres">
      <dgm:prSet presAssocID="{0CDA608E-8AD0-4C11-9F1F-C61AC2F5B28E}" presName="connTx" presStyleLbl="parChTrans1D2" presStyleIdx="0" presStyleCnt="2"/>
      <dgm:spPr/>
    </dgm:pt>
    <dgm:pt modelId="{384EC04B-00A4-494D-9B07-8A56E9E5D0D1}" type="pres">
      <dgm:prSet presAssocID="{C9DCE159-931E-4435-B83D-A1C64791EAD5}" presName="root2" presStyleCnt="0"/>
      <dgm:spPr/>
    </dgm:pt>
    <dgm:pt modelId="{5802956B-ACA6-48CC-90F8-D0F42EFB992B}" type="pres">
      <dgm:prSet presAssocID="{C9DCE159-931E-4435-B83D-A1C64791EAD5}" presName="LevelTwoTextNode" presStyleLbl="node2" presStyleIdx="0" presStyleCnt="2">
        <dgm:presLayoutVars>
          <dgm:chPref val="3"/>
        </dgm:presLayoutVars>
      </dgm:prSet>
      <dgm:spPr/>
    </dgm:pt>
    <dgm:pt modelId="{95385ED1-BB85-4272-B2CF-A215796A00FD}" type="pres">
      <dgm:prSet presAssocID="{C9DCE159-931E-4435-B83D-A1C64791EAD5}" presName="level3hierChild" presStyleCnt="0"/>
      <dgm:spPr/>
    </dgm:pt>
    <dgm:pt modelId="{D47EA3E9-2900-4CFB-BF84-1CFE57FF33E6}" type="pres">
      <dgm:prSet presAssocID="{8EA105B6-EECE-4E1A-9850-E502CACA2197}" presName="conn2-1" presStyleLbl="parChTrans1D2" presStyleIdx="1" presStyleCnt="2"/>
      <dgm:spPr/>
    </dgm:pt>
    <dgm:pt modelId="{2896BA59-D30E-4853-9438-12CFD28E7195}" type="pres">
      <dgm:prSet presAssocID="{8EA105B6-EECE-4E1A-9850-E502CACA2197}" presName="connTx" presStyleLbl="parChTrans1D2" presStyleIdx="1" presStyleCnt="2"/>
      <dgm:spPr/>
    </dgm:pt>
    <dgm:pt modelId="{B38763E4-9F53-41E9-978A-12496F808903}" type="pres">
      <dgm:prSet presAssocID="{DB407787-2DCB-4976-882A-1899FE76CD78}" presName="root2" presStyleCnt="0"/>
      <dgm:spPr/>
    </dgm:pt>
    <dgm:pt modelId="{C31B8E6F-D48B-44E5-A435-2A27C1A54D9D}" type="pres">
      <dgm:prSet presAssocID="{DB407787-2DCB-4976-882A-1899FE76CD78}" presName="LevelTwoTextNode" presStyleLbl="node2" presStyleIdx="1" presStyleCnt="2">
        <dgm:presLayoutVars>
          <dgm:chPref val="3"/>
        </dgm:presLayoutVars>
      </dgm:prSet>
      <dgm:spPr/>
    </dgm:pt>
    <dgm:pt modelId="{30F0A506-0987-436C-A97E-6323E4B30C6C}" type="pres">
      <dgm:prSet presAssocID="{DB407787-2DCB-4976-882A-1899FE76CD78}" presName="level3hierChild" presStyleCnt="0"/>
      <dgm:spPr/>
    </dgm:pt>
  </dgm:ptLst>
  <dgm:cxnLst>
    <dgm:cxn modelId="{ECD9EC07-FFED-430E-A4CC-9CCE13778881}" type="presOf" srcId="{0CDA608E-8AD0-4C11-9F1F-C61AC2F5B28E}" destId="{B23EF087-25CD-4924-94E1-27683F49CAC5}" srcOrd="0" destOrd="0" presId="urn:microsoft.com/office/officeart/2005/8/layout/hierarchy2"/>
    <dgm:cxn modelId="{AD294029-9288-4F46-BF9C-D6F99B631E36}" type="presOf" srcId="{980502FA-F89D-4C67-BABC-655892ECC192}" destId="{21558D70-C7B7-46E9-ABB4-E9E558DB58A1}" srcOrd="0" destOrd="0" presId="urn:microsoft.com/office/officeart/2005/8/layout/hierarchy2"/>
    <dgm:cxn modelId="{4DB56C75-ABFF-492D-8808-B4409B2FB582}" srcId="{980502FA-F89D-4C67-BABC-655892ECC192}" destId="{DB407787-2DCB-4976-882A-1899FE76CD78}" srcOrd="1" destOrd="0" parTransId="{8EA105B6-EECE-4E1A-9850-E502CACA2197}" sibTransId="{E105F28F-448A-489C-804E-922EE254A416}"/>
    <dgm:cxn modelId="{9F8AA089-3131-45E9-B31B-2930F2956648}" type="presOf" srcId="{8EA105B6-EECE-4E1A-9850-E502CACA2197}" destId="{2896BA59-D30E-4853-9438-12CFD28E7195}" srcOrd="1" destOrd="0" presId="urn:microsoft.com/office/officeart/2005/8/layout/hierarchy2"/>
    <dgm:cxn modelId="{670A78B4-2993-4319-B886-737BC660B66C}" type="presOf" srcId="{8EA105B6-EECE-4E1A-9850-E502CACA2197}" destId="{D47EA3E9-2900-4CFB-BF84-1CFE57FF33E6}" srcOrd="0" destOrd="0" presId="urn:microsoft.com/office/officeart/2005/8/layout/hierarchy2"/>
    <dgm:cxn modelId="{B160F9B5-B884-4EA7-9E6F-EE9F5A32B18F}" type="presOf" srcId="{0CDA608E-8AD0-4C11-9F1F-C61AC2F5B28E}" destId="{FAA2E469-6AD3-4613-972A-488FDB3A0F00}" srcOrd="1" destOrd="0" presId="urn:microsoft.com/office/officeart/2005/8/layout/hierarchy2"/>
    <dgm:cxn modelId="{F52868B7-673A-4000-A8A3-36E4AE111F4A}" type="presOf" srcId="{C9DCE159-931E-4435-B83D-A1C64791EAD5}" destId="{5802956B-ACA6-48CC-90F8-D0F42EFB992B}" srcOrd="0" destOrd="0" presId="urn:microsoft.com/office/officeart/2005/8/layout/hierarchy2"/>
    <dgm:cxn modelId="{3FAB5BC9-052F-43D1-BC6F-57BFF7284C9B}" srcId="{980502FA-F89D-4C67-BABC-655892ECC192}" destId="{C9DCE159-931E-4435-B83D-A1C64791EAD5}" srcOrd="0" destOrd="0" parTransId="{0CDA608E-8AD0-4C11-9F1F-C61AC2F5B28E}" sibTransId="{6AB45F3A-A470-457B-BBF1-888B80E8489E}"/>
    <dgm:cxn modelId="{76E064D9-8CDC-43F5-B9A0-369707A8AD75}" type="presOf" srcId="{5DF61D78-6CAC-478D-A6E5-08087C764856}" destId="{44E96A65-1F45-4FC3-A31E-EE41AA4F5CA5}" srcOrd="0" destOrd="0" presId="urn:microsoft.com/office/officeart/2005/8/layout/hierarchy2"/>
    <dgm:cxn modelId="{5D6C37EB-DB1F-43B9-9CEA-86DEC72E2A5D}" srcId="{5DF61D78-6CAC-478D-A6E5-08087C764856}" destId="{980502FA-F89D-4C67-BABC-655892ECC192}" srcOrd="0" destOrd="0" parTransId="{9824B883-830C-47DC-A360-91EB3D809DEE}" sibTransId="{4B4CA4E3-5119-45E7-B77E-DD54C8E9013B}"/>
    <dgm:cxn modelId="{9F1C89F3-380C-42BA-A4E0-1DAEFB72A097}" type="presOf" srcId="{DB407787-2DCB-4976-882A-1899FE76CD78}" destId="{C31B8E6F-D48B-44E5-A435-2A27C1A54D9D}" srcOrd="0" destOrd="0" presId="urn:microsoft.com/office/officeart/2005/8/layout/hierarchy2"/>
    <dgm:cxn modelId="{6DBC1825-7B89-4F21-ACAF-FBCE1FB4B217}" type="presParOf" srcId="{44E96A65-1F45-4FC3-A31E-EE41AA4F5CA5}" destId="{766B0FD7-D5B5-4245-9EED-D101972F73CF}" srcOrd="0" destOrd="0" presId="urn:microsoft.com/office/officeart/2005/8/layout/hierarchy2"/>
    <dgm:cxn modelId="{683D857C-64A7-4A92-8DCD-8B625307E25C}" type="presParOf" srcId="{766B0FD7-D5B5-4245-9EED-D101972F73CF}" destId="{21558D70-C7B7-46E9-ABB4-E9E558DB58A1}" srcOrd="0" destOrd="0" presId="urn:microsoft.com/office/officeart/2005/8/layout/hierarchy2"/>
    <dgm:cxn modelId="{D9CA56E1-866E-42E0-9CD6-065AA559DFA0}" type="presParOf" srcId="{766B0FD7-D5B5-4245-9EED-D101972F73CF}" destId="{1E12C91A-C5C0-43DF-83E0-180B9BDF7C4F}" srcOrd="1" destOrd="0" presId="urn:microsoft.com/office/officeart/2005/8/layout/hierarchy2"/>
    <dgm:cxn modelId="{0264E387-286A-4615-9723-B7604A5CCB3B}" type="presParOf" srcId="{1E12C91A-C5C0-43DF-83E0-180B9BDF7C4F}" destId="{B23EF087-25CD-4924-94E1-27683F49CAC5}" srcOrd="0" destOrd="0" presId="urn:microsoft.com/office/officeart/2005/8/layout/hierarchy2"/>
    <dgm:cxn modelId="{B55029D8-57CB-425E-B3F0-2CFAE0D617A8}" type="presParOf" srcId="{B23EF087-25CD-4924-94E1-27683F49CAC5}" destId="{FAA2E469-6AD3-4613-972A-488FDB3A0F00}" srcOrd="0" destOrd="0" presId="urn:microsoft.com/office/officeart/2005/8/layout/hierarchy2"/>
    <dgm:cxn modelId="{6395FEB0-42AB-4E93-99FF-332AA181A6B5}" type="presParOf" srcId="{1E12C91A-C5C0-43DF-83E0-180B9BDF7C4F}" destId="{384EC04B-00A4-494D-9B07-8A56E9E5D0D1}" srcOrd="1" destOrd="0" presId="urn:microsoft.com/office/officeart/2005/8/layout/hierarchy2"/>
    <dgm:cxn modelId="{4D9D0862-C17C-4CE1-8B94-785E27A5DCE5}" type="presParOf" srcId="{384EC04B-00A4-494D-9B07-8A56E9E5D0D1}" destId="{5802956B-ACA6-48CC-90F8-D0F42EFB992B}" srcOrd="0" destOrd="0" presId="urn:microsoft.com/office/officeart/2005/8/layout/hierarchy2"/>
    <dgm:cxn modelId="{9F2B7A1E-9579-4B50-9A2B-CDC4AA15FFDF}" type="presParOf" srcId="{384EC04B-00A4-494D-9B07-8A56E9E5D0D1}" destId="{95385ED1-BB85-4272-B2CF-A215796A00FD}" srcOrd="1" destOrd="0" presId="urn:microsoft.com/office/officeart/2005/8/layout/hierarchy2"/>
    <dgm:cxn modelId="{71EC67C0-02F3-4DD5-BBF3-04A53D65C58C}" type="presParOf" srcId="{1E12C91A-C5C0-43DF-83E0-180B9BDF7C4F}" destId="{D47EA3E9-2900-4CFB-BF84-1CFE57FF33E6}" srcOrd="2" destOrd="0" presId="urn:microsoft.com/office/officeart/2005/8/layout/hierarchy2"/>
    <dgm:cxn modelId="{74463721-0E3A-473F-9230-B3184539DF54}" type="presParOf" srcId="{D47EA3E9-2900-4CFB-BF84-1CFE57FF33E6}" destId="{2896BA59-D30E-4853-9438-12CFD28E7195}" srcOrd="0" destOrd="0" presId="urn:microsoft.com/office/officeart/2005/8/layout/hierarchy2"/>
    <dgm:cxn modelId="{6670D430-5B74-4723-8C0A-A960BDDBDDFE}" type="presParOf" srcId="{1E12C91A-C5C0-43DF-83E0-180B9BDF7C4F}" destId="{B38763E4-9F53-41E9-978A-12496F808903}" srcOrd="3" destOrd="0" presId="urn:microsoft.com/office/officeart/2005/8/layout/hierarchy2"/>
    <dgm:cxn modelId="{177D53F9-79FC-4806-B116-07645EF9A703}" type="presParOf" srcId="{B38763E4-9F53-41E9-978A-12496F808903}" destId="{C31B8E6F-D48B-44E5-A435-2A27C1A54D9D}" srcOrd="0" destOrd="0" presId="urn:microsoft.com/office/officeart/2005/8/layout/hierarchy2"/>
    <dgm:cxn modelId="{CEE22538-BF13-4C9C-ACA3-7957005BAAC5}" type="presParOf" srcId="{B38763E4-9F53-41E9-978A-12496F808903}" destId="{30F0A506-0987-436C-A97E-6323E4B30C6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58D70-C7B7-46E9-ABB4-E9E558DB58A1}">
      <dsp:nvSpPr>
        <dsp:cNvPr id="0" name=""/>
        <dsp:cNvSpPr/>
      </dsp:nvSpPr>
      <dsp:spPr>
        <a:xfrm>
          <a:off x="0" y="1293812"/>
          <a:ext cx="2952749" cy="14763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Polymorphism</a:t>
          </a:r>
        </a:p>
      </dsp:txBody>
      <dsp:txXfrm>
        <a:off x="43242" y="1337054"/>
        <a:ext cx="2866265" cy="1389890"/>
      </dsp:txXfrm>
    </dsp:sp>
    <dsp:sp modelId="{B23EF087-25CD-4924-94E1-27683F49CAC5}">
      <dsp:nvSpPr>
        <dsp:cNvPr id="0" name=""/>
        <dsp:cNvSpPr/>
      </dsp:nvSpPr>
      <dsp:spPr>
        <a:xfrm rot="19457599">
          <a:off x="2816035" y="1574846"/>
          <a:ext cx="1454529" cy="65390"/>
        </a:xfrm>
        <a:custGeom>
          <a:avLst/>
          <a:gdLst/>
          <a:ahLst/>
          <a:cxnLst/>
          <a:rect l="0" t="0" r="0" b="0"/>
          <a:pathLst>
            <a:path>
              <a:moveTo>
                <a:pt x="0" y="32695"/>
              </a:moveTo>
              <a:lnTo>
                <a:pt x="1454529" y="326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6936" y="1571178"/>
        <a:ext cx="72726" cy="72726"/>
      </dsp:txXfrm>
    </dsp:sp>
    <dsp:sp modelId="{5802956B-ACA6-48CC-90F8-D0F42EFB992B}">
      <dsp:nvSpPr>
        <dsp:cNvPr id="0" name=""/>
        <dsp:cNvSpPr/>
      </dsp:nvSpPr>
      <dsp:spPr>
        <a:xfrm>
          <a:off x="4133850" y="444896"/>
          <a:ext cx="2952749" cy="14763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Ad-Hoc</a:t>
          </a:r>
        </a:p>
        <a:p>
          <a:pPr marL="0" lvl="0" indent="0" algn="ctr" defTabSz="622300">
            <a:lnSpc>
              <a:spcPct val="90000"/>
            </a:lnSpc>
            <a:spcBef>
              <a:spcPct val="0"/>
            </a:spcBef>
            <a:spcAft>
              <a:spcPct val="35000"/>
            </a:spcAft>
            <a:buNone/>
          </a:pPr>
          <a:r>
            <a:rPr lang="en-US" sz="1400" kern="1200" dirty="0"/>
            <a:t>Or</a:t>
          </a:r>
        </a:p>
        <a:p>
          <a:pPr marL="0" lvl="0" indent="0" algn="ctr" defTabSz="622300">
            <a:lnSpc>
              <a:spcPct val="90000"/>
            </a:lnSpc>
            <a:spcBef>
              <a:spcPct val="0"/>
            </a:spcBef>
            <a:spcAft>
              <a:spcPct val="35000"/>
            </a:spcAft>
            <a:buNone/>
          </a:pPr>
          <a:r>
            <a:rPr lang="en-US" sz="1400" kern="1200" dirty="0"/>
            <a:t>Compile time (Static)</a:t>
          </a:r>
        </a:p>
        <a:p>
          <a:pPr marL="0" lvl="0" indent="0" algn="ctr" defTabSz="622300">
            <a:lnSpc>
              <a:spcPct val="90000"/>
            </a:lnSpc>
            <a:spcBef>
              <a:spcPct val="0"/>
            </a:spcBef>
            <a:spcAft>
              <a:spcPct val="35000"/>
            </a:spcAft>
            <a:buNone/>
          </a:pPr>
          <a:r>
            <a:rPr lang="en-US" sz="1400" kern="1200" dirty="0"/>
            <a:t>Or</a:t>
          </a:r>
        </a:p>
        <a:p>
          <a:pPr marL="0" lvl="0" indent="0" algn="ctr" defTabSz="622300">
            <a:lnSpc>
              <a:spcPct val="90000"/>
            </a:lnSpc>
            <a:spcBef>
              <a:spcPct val="0"/>
            </a:spcBef>
            <a:spcAft>
              <a:spcPct val="35000"/>
            </a:spcAft>
            <a:buNone/>
          </a:pPr>
          <a:r>
            <a:rPr lang="en-US" sz="1400" kern="1200" dirty="0"/>
            <a:t>Method overloading</a:t>
          </a:r>
        </a:p>
      </dsp:txBody>
      <dsp:txXfrm>
        <a:off x="4177092" y="488138"/>
        <a:ext cx="2866265" cy="1389890"/>
      </dsp:txXfrm>
    </dsp:sp>
    <dsp:sp modelId="{D47EA3E9-2900-4CFB-BF84-1CFE57FF33E6}">
      <dsp:nvSpPr>
        <dsp:cNvPr id="0" name=""/>
        <dsp:cNvSpPr/>
      </dsp:nvSpPr>
      <dsp:spPr>
        <a:xfrm rot="2142401">
          <a:off x="2816035" y="2423762"/>
          <a:ext cx="1454529" cy="65390"/>
        </a:xfrm>
        <a:custGeom>
          <a:avLst/>
          <a:gdLst/>
          <a:ahLst/>
          <a:cxnLst/>
          <a:rect l="0" t="0" r="0" b="0"/>
          <a:pathLst>
            <a:path>
              <a:moveTo>
                <a:pt x="0" y="32695"/>
              </a:moveTo>
              <a:lnTo>
                <a:pt x="1454529" y="326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6936" y="2420094"/>
        <a:ext cx="72726" cy="72726"/>
      </dsp:txXfrm>
    </dsp:sp>
    <dsp:sp modelId="{C31B8E6F-D48B-44E5-A435-2A27C1A54D9D}">
      <dsp:nvSpPr>
        <dsp:cNvPr id="0" name=""/>
        <dsp:cNvSpPr/>
      </dsp:nvSpPr>
      <dsp:spPr>
        <a:xfrm>
          <a:off x="4133850" y="2142728"/>
          <a:ext cx="2952749" cy="14763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Pure</a:t>
          </a:r>
        </a:p>
        <a:p>
          <a:pPr marL="0" lvl="0" indent="0" algn="ctr" defTabSz="622300">
            <a:lnSpc>
              <a:spcPct val="90000"/>
            </a:lnSpc>
            <a:spcBef>
              <a:spcPct val="0"/>
            </a:spcBef>
            <a:spcAft>
              <a:spcPct val="35000"/>
            </a:spcAft>
            <a:buNone/>
          </a:pPr>
          <a:r>
            <a:rPr lang="en-US" sz="1400" kern="1200" dirty="0"/>
            <a:t>Or</a:t>
          </a:r>
        </a:p>
        <a:p>
          <a:pPr marL="0" lvl="0" indent="0" algn="ctr" defTabSz="622300">
            <a:lnSpc>
              <a:spcPct val="90000"/>
            </a:lnSpc>
            <a:spcBef>
              <a:spcPct val="0"/>
            </a:spcBef>
            <a:spcAft>
              <a:spcPct val="35000"/>
            </a:spcAft>
            <a:buNone/>
          </a:pPr>
          <a:r>
            <a:rPr lang="en-US" sz="1400" kern="1200" dirty="0"/>
            <a:t>Dynamic method dispatch (runtime)</a:t>
          </a:r>
        </a:p>
        <a:p>
          <a:pPr marL="0" lvl="0" indent="0" algn="ctr" defTabSz="622300">
            <a:lnSpc>
              <a:spcPct val="90000"/>
            </a:lnSpc>
            <a:spcBef>
              <a:spcPct val="0"/>
            </a:spcBef>
            <a:spcAft>
              <a:spcPct val="35000"/>
            </a:spcAft>
            <a:buNone/>
          </a:pPr>
          <a:r>
            <a:rPr lang="en-US" sz="1400" kern="1200" dirty="0"/>
            <a:t>Or</a:t>
          </a:r>
        </a:p>
        <a:p>
          <a:pPr marL="0" lvl="0" indent="0" algn="ctr" defTabSz="622300">
            <a:lnSpc>
              <a:spcPct val="90000"/>
            </a:lnSpc>
            <a:spcBef>
              <a:spcPct val="0"/>
            </a:spcBef>
            <a:spcAft>
              <a:spcPct val="35000"/>
            </a:spcAft>
            <a:buNone/>
          </a:pPr>
          <a:r>
            <a:rPr lang="en-US" sz="1400" kern="1200" dirty="0"/>
            <a:t>Method </a:t>
          </a:r>
          <a:r>
            <a:rPr lang="en-US" sz="1400" kern="1200" dirty="0" err="1"/>
            <a:t>overridding</a:t>
          </a:r>
          <a:endParaRPr lang="en-US" sz="1400" kern="1200" dirty="0"/>
        </a:p>
      </dsp:txBody>
      <dsp:txXfrm>
        <a:off x="4177092" y="2185970"/>
        <a:ext cx="2866265" cy="13898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p:cNvSpPr>
          <p:nvPr>
            <p:ph type="sldImg"/>
          </p:nvPr>
        </p:nvSpPr>
        <p:spPr bwMode="auto">
          <a:xfrm>
            <a:off x="0" y="695325"/>
            <a:ext cx="0" cy="0"/>
          </a:xfrm>
          <a:prstGeom prst="rect">
            <a:avLst/>
          </a:prstGeom>
          <a:noFill/>
          <a:ln w="9525">
            <a:noFill/>
            <a:round/>
            <a:headEnd/>
            <a:tailEnd/>
          </a:ln>
        </p:spPr>
      </p:sp>
      <p:sp>
        <p:nvSpPr>
          <p:cNvPr id="3074" name="Rectangle 2"/>
          <p:cNvSpPr>
            <a:spLocks noGrp="1" noChangeArrowheads="1"/>
          </p:cNvSpPr>
          <p:nvPr>
            <p:ph type="body"/>
          </p:nvPr>
        </p:nvSpPr>
        <p:spPr bwMode="auto">
          <a:xfrm>
            <a:off x="685800" y="4343400"/>
            <a:ext cx="5484813" cy="4113213"/>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31747" name="Rectangle 2"/>
          <p:cNvSpPr>
            <a:spLocks noGrp="1" noChangeArrowheads="1"/>
          </p:cNvSpPr>
          <p:nvPr>
            <p:ph type="body" idx="1"/>
          </p:nvPr>
        </p:nvSpPr>
        <p:spPr>
          <a:xfrm>
            <a:off x="685800" y="4343400"/>
            <a:ext cx="5486400" cy="4114800"/>
          </a:xfrm>
          <a:noFill/>
        </p:spPr>
        <p:txBody>
          <a:bodyPr wrap="none" anchor="ctr"/>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32771" name="Rectangle 2"/>
          <p:cNvSpPr>
            <a:spLocks noGrp="1" noChangeArrowheads="1"/>
          </p:cNvSpPr>
          <p:nvPr>
            <p:ph type="body" idx="1"/>
          </p:nvPr>
        </p:nvSpPr>
        <p:spPr>
          <a:xfrm>
            <a:off x="685800" y="4343400"/>
            <a:ext cx="5486400" cy="4114800"/>
          </a:xfrm>
          <a:noFill/>
        </p:spPr>
        <p:txBody>
          <a:bodyPr wrap="none" anchor="ctr"/>
          <a:lstStyle/>
          <a:p>
            <a:r>
              <a:rPr lang="en-IN" dirty="0">
                <a:latin typeface="Times New Roman" pitchFamily="18" charset="0"/>
              </a:rPr>
              <a:t>*s = &amp;</a:t>
            </a:r>
            <a:r>
              <a:rPr lang="en-IN" dirty="0" err="1">
                <a:latin typeface="Times New Roman" pitchFamily="18" charset="0"/>
              </a:rPr>
              <a:t>ws</a:t>
            </a:r>
            <a:endParaRPr lang="en-IN" dirty="0">
              <a:latin typeface="Times New Roman" pitchFamily="18" charset="0"/>
            </a:endParaRPr>
          </a:p>
          <a:p>
            <a:r>
              <a:rPr lang="en-IN" dirty="0">
                <a:latin typeface="Times New Roman" pitchFamily="18" charset="0"/>
              </a:rPr>
              <a:t>S-&gt;</a:t>
            </a:r>
            <a:r>
              <a:rPr lang="en-IN" dirty="0" err="1">
                <a:latin typeface="Times New Roman" pitchFamily="18" charset="0"/>
              </a:rPr>
              <a:t>makeCall</a:t>
            </a:r>
            <a:r>
              <a:rPr lang="en-IN" dirty="0">
                <a:latin typeface="Times New Roman" pitchFamily="18" charset="0"/>
              </a:rPr>
              <a:t>()</a:t>
            </a:r>
            <a:endParaRPr lang="en-US" dirty="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33795" name="Rectangle 2"/>
          <p:cNvSpPr>
            <a:spLocks noGrp="1" noChangeArrowheads="1"/>
          </p:cNvSpPr>
          <p:nvPr>
            <p:ph type="body" idx="1"/>
          </p:nvPr>
        </p:nvSpPr>
        <p:spPr>
          <a:xfrm>
            <a:off x="685800" y="4343400"/>
            <a:ext cx="5486400" cy="4114800"/>
          </a:xfrm>
          <a:noFill/>
        </p:spPr>
        <p:txBody>
          <a:bodyPr wrap="none" anchor="ctr"/>
          <a:lstStyle/>
          <a:p>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JAVA Install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5B46F815-DF0A-422C-A44B-4FA7C2DBBB57}"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F1EBF1-B626-4FEA-96BD-ABA164E6B678}"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A7305601-6EAB-499C-971E-EC842F521350}"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5F4E4D4-7810-4C20-88F0-34B028232E43}"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77B4A67-F39A-4F6E-AC3D-8BF513A720D9}"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794D8D04-5B16-4474-90E9-1020BA4BC38F}"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771F9270-D001-4C1D-BE1D-C81290314F6C}"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D0FB6691-E174-4F20-83F0-7AC82E789954}"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C1554DF3-563F-4EC9-9DE8-C7958C0311F9}"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88006E1A-DF84-46D8-9D9D-14297FDC834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0AEB969D-8DDA-40F2-A34D-78CA23B18BC0}"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6DE4556-5D18-40F5-A222-B0C3E3AD051C}"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2"/>
          <p:cNvSpPr>
            <a:spLocks noGrp="1"/>
          </p:cNvSpPr>
          <p:nvPr>
            <p:ph type="ctrTitle"/>
          </p:nvPr>
        </p:nvSpPr>
        <p:spPr/>
        <p:txBody>
          <a:bodyPr>
            <a:normAutofit/>
          </a:bodyPr>
          <a:lstStyle/>
          <a:p>
            <a:pPr eaLnBrk="1" hangingPunct="1"/>
            <a:r>
              <a:rPr sz="5400"/>
              <a:t>Java Programming</a:t>
            </a:r>
          </a:p>
        </p:txBody>
      </p:sp>
      <p:sp>
        <p:nvSpPr>
          <p:cNvPr id="6146" name="Subtitle 1"/>
          <p:cNvSpPr>
            <a:spLocks noGrp="1"/>
          </p:cNvSpPr>
          <p:nvPr>
            <p:ph type="subTitle" idx="1"/>
          </p:nvPr>
        </p:nvSpPr>
        <p:spPr/>
        <p:txBody>
          <a:bodyPr/>
          <a:lstStyle/>
          <a:p>
            <a:pPr eaLnBrk="1" hangingPunct="1"/>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0070" y="354842"/>
            <a:ext cx="8766981" cy="5868538"/>
          </a:xfrm>
        </p:spPr>
        <p:txBody>
          <a:bodyPr>
            <a:normAutofit/>
          </a:bodyPr>
          <a:lstStyle/>
          <a:p>
            <a:r>
              <a:rPr lang="en-IN" sz="4400" u="sng" dirty="0">
                <a:solidFill>
                  <a:schemeClr val="tx1"/>
                </a:solidFill>
              </a:rPr>
              <a:t>Class Example - Dog</a:t>
            </a:r>
          </a:p>
          <a:p>
            <a:r>
              <a:rPr lang="en-US" sz="3600" b="1" dirty="0"/>
              <a:t>	</a:t>
            </a:r>
            <a:endParaRPr lang="en-US" sz="3600" dirty="0"/>
          </a:p>
          <a:p>
            <a:pPr algn="l">
              <a:lnSpc>
                <a:spcPct val="107000"/>
              </a:lnSpc>
              <a:spcBef>
                <a:spcPts val="0"/>
              </a:spcBef>
              <a:spcAft>
                <a:spcPts val="800"/>
              </a:spcAft>
              <a:defRPr/>
            </a:pPr>
            <a:endParaRPr lang="en-US" sz="4000" dirty="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48" y="1405721"/>
            <a:ext cx="7866889" cy="4317144"/>
          </a:xfrm>
          <a:prstGeom prst="rect">
            <a:avLst/>
          </a:prstGeom>
        </p:spPr>
      </p:pic>
    </p:spTree>
    <p:extLst>
      <p:ext uri="{BB962C8B-B14F-4D97-AF65-F5344CB8AC3E}">
        <p14:creationId xmlns:p14="http://schemas.microsoft.com/office/powerpoint/2010/main" val="311495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11188" y="198438"/>
            <a:ext cx="7588250" cy="685800"/>
          </a:xfrm>
        </p:spPr>
        <p:txBody>
          <a:bodyPr>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t>Class Hierarchies-Inheritance</a:t>
            </a:r>
          </a:p>
        </p:txBody>
      </p:sp>
      <p:sp>
        <p:nvSpPr>
          <p:cNvPr id="10242" name="Rectangle 2"/>
          <p:cNvSpPr>
            <a:spLocks noGrp="1" noChangeArrowheads="1"/>
          </p:cNvSpPr>
          <p:nvPr>
            <p:ph idx="1"/>
          </p:nvPr>
        </p:nvSpPr>
        <p:spPr>
          <a:xfrm>
            <a:off x="609600" y="1266825"/>
            <a:ext cx="8305800" cy="4905375"/>
          </a:xfrm>
        </p:spPr>
        <p:txBody>
          <a:bodyPr/>
          <a:lstStyle/>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Classes are organized into a hierarchical inheritance structure.</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A child class (or subclass) will inherit attributes from a parent class higher in the tree</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An abstract parent class for which there are no direct instances, it is used only to create subclasses.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9" presetClass="entr" fill="hold" nodeType="afterEffect">
                                  <p:stCondLst>
                                    <p:cond delay="0"/>
                                  </p:stCondLst>
                                  <p:childTnLst>
                                    <p:set>
                                      <p:cBhvr additive="repl">
                                        <p:cTn id="6" dur="1" fill="hold">
                                          <p:stCondLst>
                                            <p:cond delay="0"/>
                                          </p:stCondLst>
                                        </p:cTn>
                                        <p:tgtEl>
                                          <p:spTgt spid="10241">
                                            <p:txEl>
                                              <p:pRg st="0" end="0"/>
                                            </p:txEl>
                                          </p:spTgt>
                                        </p:tgtEl>
                                        <p:attrNameLst>
                                          <p:attrName>style.visibility</p:attrName>
                                        </p:attrNameLst>
                                      </p:cBhvr>
                                      <p:to>
                                        <p:strVal val="visible"/>
                                      </p:to>
                                    </p:set>
                                    <p:animEffect transition="in" filter="dissolve">
                                      <p:cBhvr additive="repl">
                                        <p:cTn id="7" dur="500"/>
                                        <p:tgtEl>
                                          <p:spTgt spid="102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additive="repl">
                                        <p:cTn id="11" dur="1" fill="hold">
                                          <p:stCondLst>
                                            <p:cond delay="0"/>
                                          </p:stCondLst>
                                        </p:cTn>
                                        <p:tgtEl>
                                          <p:spTgt spid="10242">
                                            <p:txEl>
                                              <p:pRg st="0" end="0"/>
                                            </p:txEl>
                                          </p:spTgt>
                                        </p:tgtEl>
                                        <p:attrNameLst>
                                          <p:attrName>style.visibility</p:attrName>
                                        </p:attrNameLst>
                                      </p:cBhvr>
                                      <p:to>
                                        <p:strVal val="visible"/>
                                      </p:to>
                                    </p:set>
                                    <p:animEffect transition="in" filter="wipe(up)">
                                      <p:cBhvr additive="repl">
                                        <p:cTn id="12" dur="500"/>
                                        <p:tgtEl>
                                          <p:spTgt spid="102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10242">
                                            <p:txEl>
                                              <p:pRg st="1" end="1"/>
                                            </p:txEl>
                                          </p:spTgt>
                                        </p:tgtEl>
                                        <p:attrNameLst>
                                          <p:attrName>style.visibility</p:attrName>
                                        </p:attrNameLst>
                                      </p:cBhvr>
                                      <p:to>
                                        <p:strVal val="visible"/>
                                      </p:to>
                                    </p:set>
                                    <p:animEffect transition="in" filter="wipe(up)">
                                      <p:cBhvr additive="repl">
                                        <p:cTn id="17" dur="500"/>
                                        <p:tgtEl>
                                          <p:spTgt spid="102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additive="repl">
                                        <p:cTn id="21" dur="1" fill="hold">
                                          <p:stCondLst>
                                            <p:cond delay="0"/>
                                          </p:stCondLst>
                                        </p:cTn>
                                        <p:tgtEl>
                                          <p:spTgt spid="10242">
                                            <p:txEl>
                                              <p:pRg st="2" end="2"/>
                                            </p:txEl>
                                          </p:spTgt>
                                        </p:tgtEl>
                                        <p:attrNameLst>
                                          <p:attrName>style.visibility</p:attrName>
                                        </p:attrNameLst>
                                      </p:cBhvr>
                                      <p:to>
                                        <p:strVal val="visible"/>
                                      </p:to>
                                    </p:set>
                                    <p:animEffect transition="in" filter="wipe(up)">
                                      <p:cBhvr additive="repl">
                                        <p:cTn id="22" dur="500"/>
                                        <p:tgtEl>
                                          <p:spTgt spid="102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11188" y="198438"/>
            <a:ext cx="7588250" cy="685800"/>
          </a:xfrm>
        </p:spPr>
        <p:txBody>
          <a:bodyPr>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t>Binding, Overriding, and Exceptions</a:t>
            </a:r>
          </a:p>
        </p:txBody>
      </p:sp>
      <p:sp>
        <p:nvSpPr>
          <p:cNvPr id="11266" name="Rectangle 2"/>
          <p:cNvSpPr>
            <a:spLocks noGrp="1" noChangeArrowheads="1"/>
          </p:cNvSpPr>
          <p:nvPr>
            <p:ph idx="1"/>
          </p:nvPr>
        </p:nvSpPr>
        <p:spPr>
          <a:xfrm>
            <a:off x="609600" y="1266825"/>
            <a:ext cx="8305800" cy="4905375"/>
          </a:xfrm>
        </p:spPr>
        <p:txBody>
          <a:bodyPr>
            <a:noAutofit/>
          </a:bodyPr>
          <a:lstStyle/>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Determining which method will be invoked at run-time </a:t>
            </a:r>
          </a:p>
          <a:p>
            <a:pPr marL="341313" indent="-341313">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Methods of the same name in the class hierarchy is overriding</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In response to a message, the search for a method begins with the class of the receiver</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If no method is found, the search is conducted in the parent class</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The search continues up the parent class chain until either a method is found or the chain is exhausted</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If the method is found, it will be executed</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500" dirty="0"/>
              <a:t>If not, an error message is issued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9" presetClass="entr" fill="hold" nodeType="afterEffect">
                                  <p:stCondLst>
                                    <p:cond delay="0"/>
                                  </p:stCondLst>
                                  <p:childTnLst>
                                    <p:set>
                                      <p:cBhvr additive="repl">
                                        <p:cTn id="6" dur="1" fill="hold">
                                          <p:stCondLst>
                                            <p:cond delay="0"/>
                                          </p:stCondLst>
                                        </p:cTn>
                                        <p:tgtEl>
                                          <p:spTgt spid="11265">
                                            <p:txEl>
                                              <p:pRg st="0" end="0"/>
                                            </p:txEl>
                                          </p:spTgt>
                                        </p:tgtEl>
                                        <p:attrNameLst>
                                          <p:attrName>style.visibility</p:attrName>
                                        </p:attrNameLst>
                                      </p:cBhvr>
                                      <p:to>
                                        <p:strVal val="visible"/>
                                      </p:to>
                                    </p:set>
                                    <p:animEffect transition="in" filter="dissolve">
                                      <p:cBhvr additive="repl">
                                        <p:cTn id="7" dur="500"/>
                                        <p:tgtEl>
                                          <p:spTgt spid="112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additive="repl">
                                        <p:cTn id="11" dur="1" fill="hold">
                                          <p:stCondLst>
                                            <p:cond delay="0"/>
                                          </p:stCondLst>
                                        </p:cTn>
                                        <p:tgtEl>
                                          <p:spTgt spid="11266">
                                            <p:txEl>
                                              <p:pRg st="0" end="0"/>
                                            </p:txEl>
                                          </p:spTgt>
                                        </p:tgtEl>
                                        <p:attrNameLst>
                                          <p:attrName>style.visibility</p:attrName>
                                        </p:attrNameLst>
                                      </p:cBhvr>
                                      <p:to>
                                        <p:strVal val="visible"/>
                                      </p:to>
                                    </p:set>
                                    <p:animEffect transition="in" filter="wipe(up)">
                                      <p:cBhvr additive="repl">
                                        <p:cTn id="12" dur="500"/>
                                        <p:tgtEl>
                                          <p:spTgt spid="112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11266">
                                            <p:txEl>
                                              <p:pRg st="1" end="1"/>
                                            </p:txEl>
                                          </p:spTgt>
                                        </p:tgtEl>
                                        <p:attrNameLst>
                                          <p:attrName>style.visibility</p:attrName>
                                        </p:attrNameLst>
                                      </p:cBhvr>
                                      <p:to>
                                        <p:strVal val="visible"/>
                                      </p:to>
                                    </p:set>
                                    <p:animEffect transition="in" filter="wipe(up)">
                                      <p:cBhvr additive="repl">
                                        <p:cTn id="17" dur="500"/>
                                        <p:tgtEl>
                                          <p:spTgt spid="1126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additive="repl">
                                        <p:cTn id="21" dur="1" fill="hold">
                                          <p:stCondLst>
                                            <p:cond delay="0"/>
                                          </p:stCondLst>
                                        </p:cTn>
                                        <p:tgtEl>
                                          <p:spTgt spid="11266">
                                            <p:txEl>
                                              <p:pRg st="2" end="2"/>
                                            </p:txEl>
                                          </p:spTgt>
                                        </p:tgtEl>
                                        <p:attrNameLst>
                                          <p:attrName>style.visibility</p:attrName>
                                        </p:attrNameLst>
                                      </p:cBhvr>
                                      <p:to>
                                        <p:strVal val="visible"/>
                                      </p:to>
                                    </p:set>
                                    <p:animEffect transition="in" filter="wipe(up)">
                                      <p:cBhvr additive="repl">
                                        <p:cTn id="22" dur="500"/>
                                        <p:tgtEl>
                                          <p:spTgt spid="1126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11266">
                                            <p:txEl>
                                              <p:pRg st="3" end="3"/>
                                            </p:txEl>
                                          </p:spTgt>
                                        </p:tgtEl>
                                        <p:attrNameLst>
                                          <p:attrName>style.visibility</p:attrName>
                                        </p:attrNameLst>
                                      </p:cBhvr>
                                      <p:to>
                                        <p:strVal val="visible"/>
                                      </p:to>
                                    </p:set>
                                    <p:animEffect transition="in" filter="wipe(up)">
                                      <p:cBhvr additive="repl">
                                        <p:cTn id="27" dur="500"/>
                                        <p:tgtEl>
                                          <p:spTgt spid="1126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additive="repl">
                                        <p:cTn id="31" dur="1" fill="hold">
                                          <p:stCondLst>
                                            <p:cond delay="0"/>
                                          </p:stCondLst>
                                        </p:cTn>
                                        <p:tgtEl>
                                          <p:spTgt spid="11266">
                                            <p:txEl>
                                              <p:pRg st="4" end="4"/>
                                            </p:txEl>
                                          </p:spTgt>
                                        </p:tgtEl>
                                        <p:attrNameLst>
                                          <p:attrName>style.visibility</p:attrName>
                                        </p:attrNameLst>
                                      </p:cBhvr>
                                      <p:to>
                                        <p:strVal val="visible"/>
                                      </p:to>
                                    </p:set>
                                    <p:animEffect transition="in" filter="wipe(up)">
                                      <p:cBhvr additive="repl">
                                        <p:cTn id="32" dur="500"/>
                                        <p:tgtEl>
                                          <p:spTgt spid="1126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additive="repl">
                                        <p:cTn id="36" dur="1" fill="hold">
                                          <p:stCondLst>
                                            <p:cond delay="0"/>
                                          </p:stCondLst>
                                        </p:cTn>
                                        <p:tgtEl>
                                          <p:spTgt spid="11266">
                                            <p:txEl>
                                              <p:pRg st="5" end="5"/>
                                            </p:txEl>
                                          </p:spTgt>
                                        </p:tgtEl>
                                        <p:attrNameLst>
                                          <p:attrName>style.visibility</p:attrName>
                                        </p:attrNameLst>
                                      </p:cBhvr>
                                      <p:to>
                                        <p:strVal val="visible"/>
                                      </p:to>
                                    </p:set>
                                    <p:animEffect transition="in" filter="wipe(up)">
                                      <p:cBhvr additive="repl">
                                        <p:cTn id="37" dur="500"/>
                                        <p:tgtEl>
                                          <p:spTgt spid="1126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additive="repl">
                                        <p:cTn id="41" dur="1" fill="hold">
                                          <p:stCondLst>
                                            <p:cond delay="0"/>
                                          </p:stCondLst>
                                        </p:cTn>
                                        <p:tgtEl>
                                          <p:spTgt spid="11266">
                                            <p:txEl>
                                              <p:pRg st="6" end="6"/>
                                            </p:txEl>
                                          </p:spTgt>
                                        </p:tgtEl>
                                        <p:attrNameLst>
                                          <p:attrName>style.visibility</p:attrName>
                                        </p:attrNameLst>
                                      </p:cBhvr>
                                      <p:to>
                                        <p:strVal val="visible"/>
                                      </p:to>
                                    </p:set>
                                    <p:animEffect transition="in" filter="wipe(up)">
                                      <p:cBhvr additive="repl">
                                        <p:cTn id="42" dur="500"/>
                                        <p:tgtEl>
                                          <p:spTgt spid="11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11188" y="198438"/>
            <a:ext cx="8075612" cy="1096962"/>
          </a:xfrm>
        </p:spPr>
        <p:txBody>
          <a:bodyPr>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dirty="0"/>
              <a:t>Summary of Object-Oriented Concepts</a:t>
            </a:r>
          </a:p>
        </p:txBody>
      </p:sp>
      <p:sp>
        <p:nvSpPr>
          <p:cNvPr id="12290" name="Rectangle 2"/>
          <p:cNvSpPr>
            <a:spLocks noGrp="1" noChangeArrowheads="1"/>
          </p:cNvSpPr>
          <p:nvPr>
            <p:ph idx="1"/>
          </p:nvPr>
        </p:nvSpPr>
        <p:spPr>
          <a:xfrm>
            <a:off x="609600" y="1447800"/>
            <a:ext cx="8305800" cy="4724400"/>
          </a:xfrm>
        </p:spPr>
        <p:txBody>
          <a:bodyPr>
            <a:normAutofit/>
          </a:bodyPr>
          <a:lstStyle/>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t>Everything is an object.</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t>Computation is performed by objects communicating with each other by sending and receiving messages.</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t>Each object has its own memory.</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t>Every object is an instance of a class.</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t>The class is the repository for behaviour associated with an object.</a:t>
            </a:r>
          </a:p>
          <a:p>
            <a:pPr marL="341313" indent="-341313" eaLnBrk="1" hangingPunct="1">
              <a:buClr>
                <a:srgbClr val="A50021"/>
              </a:buClr>
              <a:buSzPct val="75000"/>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t>Classes are organized into a singly rooted tree structure, called the inheritance hierarchy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9" presetClass="entr" fill="hold" nodeType="afterEffect">
                                  <p:stCondLst>
                                    <p:cond delay="0"/>
                                  </p:stCondLst>
                                  <p:childTnLst>
                                    <p:set>
                                      <p:cBhvr additive="repl">
                                        <p:cTn id="6" dur="1" fill="hold">
                                          <p:stCondLst>
                                            <p:cond delay="0"/>
                                          </p:stCondLst>
                                        </p:cTn>
                                        <p:tgtEl>
                                          <p:spTgt spid="12289">
                                            <p:txEl>
                                              <p:pRg st="0" end="0"/>
                                            </p:txEl>
                                          </p:spTgt>
                                        </p:tgtEl>
                                        <p:attrNameLst>
                                          <p:attrName>style.visibility</p:attrName>
                                        </p:attrNameLst>
                                      </p:cBhvr>
                                      <p:to>
                                        <p:strVal val="visible"/>
                                      </p:to>
                                    </p:set>
                                    <p:animEffect transition="in" filter="dissolve">
                                      <p:cBhvr additive="repl">
                                        <p:cTn id="7" dur="500"/>
                                        <p:tgtEl>
                                          <p:spTgt spid="122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additive="repl">
                                        <p:cTn id="11" dur="1" fill="hold">
                                          <p:stCondLst>
                                            <p:cond delay="0"/>
                                          </p:stCondLst>
                                        </p:cTn>
                                        <p:tgtEl>
                                          <p:spTgt spid="12290">
                                            <p:txEl>
                                              <p:pRg st="0" end="0"/>
                                            </p:txEl>
                                          </p:spTgt>
                                        </p:tgtEl>
                                        <p:attrNameLst>
                                          <p:attrName>style.visibility</p:attrName>
                                        </p:attrNameLst>
                                      </p:cBhvr>
                                      <p:to>
                                        <p:strVal val="visible"/>
                                      </p:to>
                                    </p:set>
                                    <p:animEffect transition="in" filter="wipe(up)">
                                      <p:cBhvr additive="repl">
                                        <p:cTn id="12" dur="500"/>
                                        <p:tgtEl>
                                          <p:spTgt spid="122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12290">
                                            <p:txEl>
                                              <p:pRg st="1" end="1"/>
                                            </p:txEl>
                                          </p:spTgt>
                                        </p:tgtEl>
                                        <p:attrNameLst>
                                          <p:attrName>style.visibility</p:attrName>
                                        </p:attrNameLst>
                                      </p:cBhvr>
                                      <p:to>
                                        <p:strVal val="visible"/>
                                      </p:to>
                                    </p:set>
                                    <p:animEffect transition="in" filter="wipe(up)">
                                      <p:cBhvr additive="repl">
                                        <p:cTn id="17" dur="500"/>
                                        <p:tgtEl>
                                          <p:spTgt spid="1229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additive="repl">
                                        <p:cTn id="21" dur="1" fill="hold">
                                          <p:stCondLst>
                                            <p:cond delay="0"/>
                                          </p:stCondLst>
                                        </p:cTn>
                                        <p:tgtEl>
                                          <p:spTgt spid="12290">
                                            <p:txEl>
                                              <p:pRg st="2" end="2"/>
                                            </p:txEl>
                                          </p:spTgt>
                                        </p:tgtEl>
                                        <p:attrNameLst>
                                          <p:attrName>style.visibility</p:attrName>
                                        </p:attrNameLst>
                                      </p:cBhvr>
                                      <p:to>
                                        <p:strVal val="visible"/>
                                      </p:to>
                                    </p:set>
                                    <p:animEffect transition="in" filter="wipe(up)">
                                      <p:cBhvr additive="repl">
                                        <p:cTn id="22" dur="500"/>
                                        <p:tgtEl>
                                          <p:spTgt spid="1229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12290">
                                            <p:txEl>
                                              <p:pRg st="3" end="3"/>
                                            </p:txEl>
                                          </p:spTgt>
                                        </p:tgtEl>
                                        <p:attrNameLst>
                                          <p:attrName>style.visibility</p:attrName>
                                        </p:attrNameLst>
                                      </p:cBhvr>
                                      <p:to>
                                        <p:strVal val="visible"/>
                                      </p:to>
                                    </p:set>
                                    <p:animEffect transition="in" filter="wipe(up)">
                                      <p:cBhvr additive="repl">
                                        <p:cTn id="27" dur="500"/>
                                        <p:tgtEl>
                                          <p:spTgt spid="1229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additive="repl">
                                        <p:cTn id="31" dur="1" fill="hold">
                                          <p:stCondLst>
                                            <p:cond delay="0"/>
                                          </p:stCondLst>
                                        </p:cTn>
                                        <p:tgtEl>
                                          <p:spTgt spid="12290">
                                            <p:txEl>
                                              <p:pRg st="4" end="4"/>
                                            </p:txEl>
                                          </p:spTgt>
                                        </p:tgtEl>
                                        <p:attrNameLst>
                                          <p:attrName>style.visibility</p:attrName>
                                        </p:attrNameLst>
                                      </p:cBhvr>
                                      <p:to>
                                        <p:strVal val="visible"/>
                                      </p:to>
                                    </p:set>
                                    <p:animEffect transition="in" filter="wipe(up)">
                                      <p:cBhvr additive="repl">
                                        <p:cTn id="32" dur="500"/>
                                        <p:tgtEl>
                                          <p:spTgt spid="1229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additive="repl">
                                        <p:cTn id="36" dur="1" fill="hold">
                                          <p:stCondLst>
                                            <p:cond delay="0"/>
                                          </p:stCondLst>
                                        </p:cTn>
                                        <p:tgtEl>
                                          <p:spTgt spid="12290">
                                            <p:txEl>
                                              <p:pRg st="5" end="5"/>
                                            </p:txEl>
                                          </p:spTgt>
                                        </p:tgtEl>
                                        <p:attrNameLst>
                                          <p:attrName>style.visibility</p:attrName>
                                        </p:attrNameLst>
                                      </p:cBhvr>
                                      <p:to>
                                        <p:strVal val="visible"/>
                                      </p:to>
                                    </p:set>
                                    <p:animEffect transition="in" filter="wipe(up)">
                                      <p:cBhvr additive="repl">
                                        <p:cTn id="37" dur="500"/>
                                        <p:tgtEl>
                                          <p:spTgt spid="12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14400" y="274638"/>
            <a:ext cx="7772400" cy="944562"/>
          </a:xfrm>
        </p:spPr>
        <p:txBody>
          <a:bodyPr/>
          <a:lstStyle/>
          <a:p>
            <a:pPr eaLnBrk="1" hangingPunct="1"/>
            <a:r>
              <a:rPr lang="en-US" dirty="0"/>
              <a:t>An overview of Java</a:t>
            </a:r>
          </a:p>
        </p:txBody>
      </p:sp>
      <p:sp>
        <p:nvSpPr>
          <p:cNvPr id="3" name="Content Placeholder 2"/>
          <p:cNvSpPr>
            <a:spLocks noGrp="1"/>
          </p:cNvSpPr>
          <p:nvPr>
            <p:ph idx="1"/>
          </p:nvPr>
        </p:nvSpPr>
        <p:spPr>
          <a:xfrm>
            <a:off x="457200" y="1524000"/>
            <a:ext cx="8229600" cy="4602163"/>
          </a:xfrm>
        </p:spPr>
        <p:txBody>
          <a:bodyPr>
            <a:normAutofit/>
          </a:bodyPr>
          <a:lstStyle/>
          <a:p>
            <a:pPr eaLnBrk="1" hangingPunct="1">
              <a:buFont typeface="Wingdings" pitchFamily="2" charset="2"/>
              <a:buChar char="Ø"/>
            </a:pPr>
            <a:r>
              <a:rPr lang="en-US" sz="2600" dirty="0"/>
              <a:t>Java was originally developed by </a:t>
            </a:r>
            <a:r>
              <a:rPr lang="en-US" sz="2600" b="1" dirty="0"/>
              <a:t>James Gosling</a:t>
            </a:r>
            <a:r>
              <a:rPr lang="en-US" sz="2600" dirty="0"/>
              <a:t> at </a:t>
            </a:r>
            <a:r>
              <a:rPr lang="en-US" sz="2600" i="1" dirty="0"/>
              <a:t>Sun Microsystems </a:t>
            </a:r>
            <a:r>
              <a:rPr lang="en-US" sz="2600" dirty="0"/>
              <a:t>(which has since been acquired by Oracle Corporation)</a:t>
            </a:r>
            <a:endParaRPr lang="en-US" sz="2600" i="1" dirty="0"/>
          </a:p>
          <a:p>
            <a:pPr eaLnBrk="1" hangingPunct="1">
              <a:buFont typeface="Wingdings" pitchFamily="2" charset="2"/>
              <a:buChar char="Ø"/>
            </a:pPr>
            <a:r>
              <a:rPr lang="en-US" sz="2600" dirty="0"/>
              <a:t>1991, first version called “OAK” was released and in 1995 the name “Java” came into existence.</a:t>
            </a:r>
          </a:p>
          <a:p>
            <a:pPr eaLnBrk="1" hangingPunct="1">
              <a:buFont typeface="Wingdings" pitchFamily="2" charset="2"/>
              <a:buChar char="Ø"/>
            </a:pPr>
            <a:r>
              <a:rPr lang="en-US" sz="2600" i="1" dirty="0"/>
              <a:t>Oracle Corporation</a:t>
            </a:r>
            <a:r>
              <a:rPr lang="en-US" sz="2600" dirty="0"/>
              <a:t> is the current owner of the official implementation of the Java SE platform.</a:t>
            </a:r>
          </a:p>
          <a:p>
            <a:pPr eaLnBrk="1" hangingPunct="1">
              <a:buFont typeface="Wingdings" pitchFamily="2" charset="2"/>
              <a:buChar char="Ø"/>
            </a:pPr>
            <a:r>
              <a:rPr lang="en-US" sz="2600" dirty="0"/>
              <a:t>The Oracle implementation is available for Microsoft Windows, Mac OS X, Linux and Solaris.</a:t>
            </a:r>
          </a:p>
          <a:p>
            <a:pPr eaLnBrk="1" hangingPunct="1">
              <a:buFont typeface="Wingdings" pitchFamily="2" charset="2"/>
              <a:buChar char="Ø"/>
            </a:pPr>
            <a:r>
              <a:rPr lang="en-US" sz="2600" dirty="0"/>
              <a:t>Java is reliable, portable and easy to use.</a:t>
            </a:r>
          </a:p>
          <a:p>
            <a:pPr eaLnBrk="1" hangingPunct="1">
              <a:buFont typeface="Wingdings 2" pitchFamily="18"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868362"/>
          </a:xfrm>
        </p:spPr>
        <p:txBody>
          <a:bodyPr/>
          <a:lstStyle/>
          <a:p>
            <a:pPr eaLnBrk="1" hangingPunct="1"/>
            <a:r>
              <a:rPr lang="en-US" sz="3800" dirty="0"/>
              <a:t>What is Java Programming language</a:t>
            </a:r>
          </a:p>
        </p:txBody>
      </p:sp>
      <p:sp>
        <p:nvSpPr>
          <p:cNvPr id="3" name="Content Placeholder 2"/>
          <p:cNvSpPr>
            <a:spLocks noGrp="1"/>
          </p:cNvSpPr>
          <p:nvPr>
            <p:ph idx="1"/>
          </p:nvPr>
        </p:nvSpPr>
        <p:spPr/>
        <p:txBody>
          <a:bodyPr>
            <a:normAutofit/>
          </a:bodyPr>
          <a:lstStyle/>
          <a:p>
            <a:pPr eaLnBrk="1" hangingPunct="1">
              <a:buFont typeface="Wingdings" pitchFamily="2" charset="2"/>
              <a:buChar char="Ø"/>
            </a:pPr>
            <a:r>
              <a:rPr lang="en-US" sz="2400" dirty="0"/>
              <a:t>Java is a general-purpose computer </a:t>
            </a:r>
            <a:r>
              <a:rPr lang="en-US" sz="2400" b="1" dirty="0"/>
              <a:t>programming language</a:t>
            </a:r>
            <a:r>
              <a:rPr lang="en-US" sz="2400" dirty="0"/>
              <a:t> .</a:t>
            </a:r>
          </a:p>
          <a:p>
            <a:pPr eaLnBrk="1" hangingPunct="1">
              <a:buFont typeface="Wingdings" pitchFamily="2" charset="2"/>
              <a:buChar char="Ø"/>
            </a:pPr>
            <a:r>
              <a:rPr lang="en-US" sz="2400" dirty="0"/>
              <a:t>It is intended to let application developers </a:t>
            </a:r>
            <a:r>
              <a:rPr lang="en-US" sz="2400" b="1" dirty="0"/>
              <a:t>“write once, run anywhere” (WORA).</a:t>
            </a:r>
          </a:p>
          <a:p>
            <a:pPr eaLnBrk="1" hangingPunct="1">
              <a:buFont typeface="Wingdings" pitchFamily="2" charset="2"/>
              <a:buChar char="Ø"/>
            </a:pPr>
            <a:r>
              <a:rPr lang="en-US" sz="2400" dirty="0"/>
              <a:t>WORA is achieved by compiling a Java program into an intermediate language called </a:t>
            </a:r>
            <a:r>
              <a:rPr lang="en-US" sz="2400" b="1" dirty="0" err="1"/>
              <a:t>bytecode</a:t>
            </a:r>
            <a:r>
              <a:rPr lang="en-US" sz="2400" b="1" dirty="0"/>
              <a:t>.</a:t>
            </a:r>
          </a:p>
          <a:p>
            <a:pPr eaLnBrk="1" hangingPunct="1">
              <a:buFont typeface="Wingdings" pitchFamily="2" charset="2"/>
              <a:buChar char="Ø"/>
            </a:pPr>
            <a:r>
              <a:rPr lang="en-US" sz="2400" dirty="0"/>
              <a:t>The format of </a:t>
            </a:r>
            <a:r>
              <a:rPr lang="en-US" sz="2400" dirty="0" err="1"/>
              <a:t>bytecode</a:t>
            </a:r>
            <a:r>
              <a:rPr lang="en-US" sz="2400" dirty="0"/>
              <a:t> is </a:t>
            </a:r>
            <a:r>
              <a:rPr lang="en-US" sz="2400" b="1" dirty="0"/>
              <a:t>platform-independent.</a:t>
            </a:r>
          </a:p>
          <a:p>
            <a:pPr eaLnBrk="1" hangingPunct="1">
              <a:buFont typeface="Wingdings" pitchFamily="2" charset="2"/>
              <a:buChar char="Ø"/>
            </a:pPr>
            <a:r>
              <a:rPr lang="en-US" sz="2400" dirty="0"/>
              <a:t>A virtual machine, called the Java Virtual Machine (JVM), is used to run the </a:t>
            </a:r>
            <a:r>
              <a:rPr lang="en-US" sz="2400" dirty="0" err="1"/>
              <a:t>bytecode</a:t>
            </a:r>
            <a:r>
              <a:rPr lang="en-US" sz="2400" dirty="0"/>
              <a:t> on each platform.</a:t>
            </a:r>
          </a:p>
          <a:p>
            <a:pPr eaLnBrk="1" hangingPunct="1">
              <a:buFont typeface="Wingdings" pitchFamily="2" charset="2"/>
              <a:buChar char="Ø"/>
            </a:pPr>
            <a:r>
              <a:rPr lang="en-US" sz="2400" dirty="0"/>
              <a:t>Different JVMs are written specifically for different host hardware and 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t>What is Java JDK, JRE and JVM?</a:t>
            </a:r>
          </a:p>
        </p:txBody>
      </p:sp>
      <p:pic>
        <p:nvPicPr>
          <p:cNvPr id="21507" name="Picture 7"/>
          <p:cNvPicPr>
            <a:picLocks noChangeAspect="1" noChangeArrowheads="1"/>
          </p:cNvPicPr>
          <p:nvPr/>
        </p:nvPicPr>
        <p:blipFill>
          <a:blip r:embed="rId2"/>
          <a:srcRect/>
          <a:stretch>
            <a:fillRect/>
          </a:stretch>
        </p:blipFill>
        <p:spPr bwMode="auto">
          <a:xfrm>
            <a:off x="1676400" y="5181600"/>
            <a:ext cx="5254625" cy="1066800"/>
          </a:xfrm>
          <a:prstGeom prst="rect">
            <a:avLst/>
          </a:prstGeom>
          <a:noFill/>
          <a:ln w="9525">
            <a:noFill/>
            <a:miter lim="800000"/>
            <a:headEnd/>
            <a:tailEnd/>
          </a:ln>
        </p:spPr>
      </p:pic>
      <p:grpSp>
        <p:nvGrpSpPr>
          <p:cNvPr id="2" name="Group 5"/>
          <p:cNvGrpSpPr>
            <a:grpSpLocks/>
          </p:cNvGrpSpPr>
          <p:nvPr/>
        </p:nvGrpSpPr>
        <p:grpSpPr bwMode="auto">
          <a:xfrm>
            <a:off x="1600200" y="1676400"/>
            <a:ext cx="5715000" cy="2952750"/>
            <a:chOff x="1676400" y="1676400"/>
            <a:chExt cx="5715000" cy="2952750"/>
          </a:xfrm>
        </p:grpSpPr>
        <p:pic>
          <p:nvPicPr>
            <p:cNvPr id="21509" name="Picture 6" descr="Related image"/>
            <p:cNvPicPr>
              <a:picLocks noChangeAspect="1" noChangeArrowheads="1"/>
            </p:cNvPicPr>
            <p:nvPr/>
          </p:nvPicPr>
          <p:blipFill>
            <a:blip r:embed="rId3"/>
            <a:srcRect/>
            <a:stretch>
              <a:fillRect/>
            </a:stretch>
          </p:blipFill>
          <p:spPr bwMode="auto">
            <a:xfrm>
              <a:off x="1676400" y="1676400"/>
              <a:ext cx="5715000" cy="2952750"/>
            </a:xfrm>
            <a:prstGeom prst="rect">
              <a:avLst/>
            </a:prstGeom>
            <a:noFill/>
            <a:ln w="9525">
              <a:noFill/>
              <a:miter lim="800000"/>
              <a:headEnd/>
              <a:tailEnd/>
            </a:ln>
          </p:spPr>
        </p:pic>
        <p:sp>
          <p:nvSpPr>
            <p:cNvPr id="5" name="Rectangle 4"/>
            <p:cNvSpPr/>
            <p:nvPr/>
          </p:nvSpPr>
          <p:spPr>
            <a:xfrm>
              <a:off x="4267200" y="3124200"/>
              <a:ext cx="381000" cy="228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792162"/>
          </a:xfrm>
        </p:spPr>
        <p:txBody>
          <a:bodyPr/>
          <a:lstStyle/>
          <a:p>
            <a:pPr eaLnBrk="1" hangingPunct="1"/>
            <a:r>
              <a:rPr lang="en-US"/>
              <a:t>What is Java JDK, JRE and JVM?</a:t>
            </a:r>
          </a:p>
        </p:txBody>
      </p:sp>
      <p:sp>
        <p:nvSpPr>
          <p:cNvPr id="22531" name="Content Placeholder 2"/>
          <p:cNvSpPr>
            <a:spLocks noGrp="1"/>
          </p:cNvSpPr>
          <p:nvPr>
            <p:ph idx="1"/>
          </p:nvPr>
        </p:nvSpPr>
        <p:spPr>
          <a:xfrm>
            <a:off x="914400" y="1447800"/>
            <a:ext cx="7772400" cy="4953000"/>
          </a:xfrm>
        </p:spPr>
        <p:txBody>
          <a:bodyPr>
            <a:normAutofit/>
          </a:bodyPr>
          <a:lstStyle/>
          <a:p>
            <a:pPr eaLnBrk="1" hangingPunct="1">
              <a:buFont typeface="Wingdings" pitchFamily="2" charset="2"/>
              <a:buChar char="Ø"/>
            </a:pPr>
            <a:r>
              <a:rPr lang="en-US" sz="2500" b="1" dirty="0"/>
              <a:t>Java Virtual machine</a:t>
            </a:r>
            <a:r>
              <a:rPr lang="en-US" sz="2500" dirty="0"/>
              <a:t> (JVM) is the virtual machine that runs the Java </a:t>
            </a:r>
            <a:r>
              <a:rPr lang="en-US" sz="2500" dirty="0" err="1"/>
              <a:t>bytecodes</a:t>
            </a:r>
            <a:r>
              <a:rPr lang="en-US" sz="2500" dirty="0"/>
              <a:t>.</a:t>
            </a:r>
          </a:p>
          <a:p>
            <a:pPr eaLnBrk="1" hangingPunct="1">
              <a:buFont typeface="Wingdings" pitchFamily="2" charset="2"/>
              <a:buChar char="Ø"/>
            </a:pPr>
            <a:r>
              <a:rPr lang="en-US" sz="2500" dirty="0"/>
              <a:t>JVM uses two inbuilt </a:t>
            </a:r>
            <a:r>
              <a:rPr lang="en-US" sz="2500" i="1" dirty="0"/>
              <a:t>interpreter</a:t>
            </a:r>
            <a:r>
              <a:rPr lang="en-US" sz="2500" dirty="0"/>
              <a:t> and </a:t>
            </a:r>
            <a:r>
              <a:rPr lang="en-US" sz="2500" i="1" dirty="0"/>
              <a:t>JIT compiler</a:t>
            </a:r>
            <a:r>
              <a:rPr lang="en-US" sz="2500" dirty="0"/>
              <a:t> </a:t>
            </a:r>
            <a:r>
              <a:rPr lang="en-US" sz="2500" b="1" dirty="0"/>
              <a:t>to convert the </a:t>
            </a:r>
            <a:r>
              <a:rPr lang="en-US" sz="2500" b="1" dirty="0" err="1"/>
              <a:t>bytecode</a:t>
            </a:r>
            <a:r>
              <a:rPr lang="en-US" sz="2500" b="1" dirty="0"/>
              <a:t> to machine code and execute it</a:t>
            </a:r>
            <a:r>
              <a:rPr lang="en-US" sz="2500" dirty="0"/>
              <a:t>.</a:t>
            </a:r>
          </a:p>
          <a:p>
            <a:pPr eaLnBrk="1" hangingPunct="1">
              <a:buFont typeface="Wingdings" pitchFamily="2" charset="2"/>
              <a:buChar char="Ø"/>
            </a:pPr>
            <a:r>
              <a:rPr lang="en-US" sz="2500" dirty="0"/>
              <a:t>The </a:t>
            </a:r>
            <a:r>
              <a:rPr lang="en-US" sz="2500" b="1" dirty="0"/>
              <a:t>Java Runtime Environment</a:t>
            </a:r>
            <a:r>
              <a:rPr lang="en-US" sz="2500" dirty="0"/>
              <a:t> (JRE) is a software package which bundles the libraries (jars) and the Java Virtual Machine to run applications written in the Java.</a:t>
            </a:r>
          </a:p>
          <a:p>
            <a:pPr eaLnBrk="1" hangingPunct="1">
              <a:buFont typeface="Wingdings" pitchFamily="2" charset="2"/>
              <a:buChar char="Ø"/>
            </a:pPr>
            <a:r>
              <a:rPr lang="en-US" sz="2500" b="1" dirty="0"/>
              <a:t>JDK is a superset of JRE</a:t>
            </a:r>
            <a:r>
              <a:rPr lang="en-US" sz="2500" dirty="0"/>
              <a:t>. JDK contains everything that JRE has along with development tools for developing, debugging, and monitoring Java applications.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Installation &amp; path setting</a:t>
            </a:r>
          </a:p>
        </p:txBody>
      </p:sp>
      <p:sp>
        <p:nvSpPr>
          <p:cNvPr id="3" name="Content Placeholder 2"/>
          <p:cNvSpPr>
            <a:spLocks noGrp="1"/>
          </p:cNvSpPr>
          <p:nvPr>
            <p:ph idx="1"/>
          </p:nvPr>
        </p:nvSpPr>
        <p:spPr/>
        <p:txBody>
          <a:bodyPr>
            <a:normAutofit/>
          </a:bodyPr>
          <a:lstStyle/>
          <a:p>
            <a:r>
              <a:rPr lang="en-US" sz="2800" b="1" dirty="0"/>
              <a:t>Java oracle: </a:t>
            </a:r>
            <a:r>
              <a:rPr lang="en-US" sz="2800" dirty="0"/>
              <a:t>https://www.oracle.com/in/java/technologies/javase/javase-jdk8-downloads.html</a:t>
            </a:r>
          </a:p>
          <a:p>
            <a:endParaRPr lang="en-US" sz="2800" dirty="0"/>
          </a:p>
          <a:p>
            <a:r>
              <a:rPr lang="en-US" sz="2800" b="1" dirty="0"/>
              <a:t>YouTube link: </a:t>
            </a:r>
            <a:r>
              <a:rPr lang="en-US" sz="2800" dirty="0"/>
              <a:t>https://www.youtube.com/watch?v=f7rT0h1Q5Wo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program</a:t>
            </a:r>
          </a:p>
        </p:txBody>
      </p:sp>
      <p:sp>
        <p:nvSpPr>
          <p:cNvPr id="3" name="Content Placeholder 2"/>
          <p:cNvSpPr>
            <a:spLocks noGrp="1"/>
          </p:cNvSpPr>
          <p:nvPr>
            <p:ph idx="1"/>
          </p:nvPr>
        </p:nvSpPr>
        <p:spPr/>
        <p:txBody>
          <a:bodyPr/>
          <a:lstStyle/>
          <a:p>
            <a:pPr>
              <a:buNone/>
            </a:pPr>
            <a:r>
              <a:rPr lang="en-US" dirty="0"/>
              <a:t>class Test</a:t>
            </a:r>
          </a:p>
          <a:p>
            <a:pPr>
              <a:buNone/>
            </a:pPr>
            <a:r>
              <a:rPr lang="en-US" dirty="0"/>
              <a:t>{</a:t>
            </a:r>
          </a:p>
          <a:p>
            <a:pPr>
              <a:buNone/>
            </a:pPr>
            <a:r>
              <a:rPr lang="en-US" dirty="0"/>
              <a:t>	public static void main(String </a:t>
            </a:r>
            <a:r>
              <a:rPr lang="en-US" dirty="0" err="1"/>
              <a:t>args</a:t>
            </a:r>
            <a:r>
              <a:rPr lang="en-US" dirty="0"/>
              <a:t>[])</a:t>
            </a:r>
          </a:p>
          <a:p>
            <a:pPr>
              <a:buNone/>
            </a:pPr>
            <a:r>
              <a:rPr lang="en-US" dirty="0"/>
              <a:t>	{</a:t>
            </a:r>
          </a:p>
          <a:p>
            <a:pPr>
              <a:buNone/>
            </a:pPr>
            <a:r>
              <a:rPr lang="en-US" dirty="0"/>
              <a:t>		</a:t>
            </a:r>
            <a:r>
              <a:rPr lang="en-US" dirty="0" err="1"/>
              <a:t>System.out.println</a:t>
            </a:r>
            <a:r>
              <a:rPr lang="en-US" dirty="0"/>
              <a:t>("Hello World");</a:t>
            </a:r>
          </a:p>
          <a:p>
            <a:pPr>
              <a:buNone/>
            </a:pPr>
            <a:r>
              <a:rPr lang="en-US" dirty="0"/>
              <a:t>	}</a:t>
            </a:r>
          </a:p>
          <a:p>
            <a:pPr>
              <a:buNone/>
            </a:pP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33401" y="163774"/>
            <a:ext cx="8305800" cy="5800299"/>
          </a:xfrm>
        </p:spPr>
        <p:txBody>
          <a:bodyPr/>
          <a:lstStyle/>
          <a:p>
            <a:r>
              <a:rPr lang="en-IN" sz="5400" b="1" dirty="0">
                <a:solidFill>
                  <a:schemeClr val="tx1"/>
                </a:solidFill>
              </a:rPr>
              <a:t>Object-Oriented Thinking</a:t>
            </a:r>
            <a:r>
              <a:rPr lang="en-US" sz="3600" b="1" dirty="0">
                <a:solidFill>
                  <a:schemeClr val="tx1"/>
                </a:solidFill>
              </a:rPr>
              <a:t>	</a:t>
            </a:r>
            <a:endParaRPr lang="en-US" sz="3600" dirty="0">
              <a:solidFill>
                <a:schemeClr val="tx1"/>
              </a:solidFill>
            </a:endParaRPr>
          </a:p>
          <a:p>
            <a:endParaRPr lang="en-US" sz="1000" u="sng" dirty="0">
              <a:solidFill>
                <a:schemeClr val="tx1"/>
              </a:solidFill>
            </a:endParaRPr>
          </a:p>
          <a:p>
            <a:r>
              <a:rPr lang="en-US" sz="4000" u="sng" dirty="0">
                <a:solidFill>
                  <a:schemeClr val="tx1"/>
                </a:solidFill>
              </a:rPr>
              <a:t>A way of Viewing the World</a:t>
            </a:r>
          </a:p>
          <a:p>
            <a:endParaRPr lang="en-US" dirty="0">
              <a:solidFill>
                <a:schemeClr val="tx1"/>
              </a:solidFill>
            </a:endParaRPr>
          </a:p>
          <a:p>
            <a:pPr marL="571500" indent="-571500" algn="l">
              <a:buFont typeface="Wingdings" panose="05000000000000000000" pitchFamily="2" charset="2"/>
              <a:buChar char="Ø"/>
            </a:pPr>
            <a:r>
              <a:rPr lang="en-US" dirty="0">
                <a:solidFill>
                  <a:schemeClr val="tx1"/>
                </a:solidFill>
                <a:latin typeface="+mj-lt"/>
              </a:rPr>
              <a:t>Agents and Communities</a:t>
            </a:r>
          </a:p>
          <a:p>
            <a:pPr marL="571500" indent="-571500" algn="l">
              <a:buFont typeface="Wingdings" panose="05000000000000000000" pitchFamily="2" charset="2"/>
              <a:buChar char="Ø"/>
            </a:pPr>
            <a:r>
              <a:rPr lang="en-US" dirty="0">
                <a:solidFill>
                  <a:schemeClr val="tx1"/>
                </a:solidFill>
                <a:latin typeface="+mj-lt"/>
              </a:rPr>
              <a:t>Messages and Methods</a:t>
            </a:r>
          </a:p>
          <a:p>
            <a:pPr marL="571500" indent="-571500" algn="l">
              <a:buFont typeface="Wingdings" panose="05000000000000000000" pitchFamily="2" charset="2"/>
              <a:buChar char="Ø"/>
            </a:pPr>
            <a:r>
              <a:rPr lang="en-US" dirty="0">
                <a:solidFill>
                  <a:schemeClr val="tx1"/>
                </a:solidFill>
                <a:latin typeface="+mj-lt"/>
              </a:rPr>
              <a:t>Responsibilities</a:t>
            </a:r>
          </a:p>
          <a:p>
            <a:pPr marL="571500" indent="-571500" algn="l">
              <a:buFont typeface="Wingdings" panose="05000000000000000000" pitchFamily="2" charset="2"/>
              <a:buChar char="Ø"/>
            </a:pPr>
            <a:r>
              <a:rPr lang="en-US" dirty="0">
                <a:solidFill>
                  <a:schemeClr val="tx1"/>
                </a:solidFill>
                <a:latin typeface="+mj-lt"/>
              </a:rPr>
              <a:t>Classes and Instances</a:t>
            </a:r>
            <a:endParaRPr lang="en-US" sz="4000" dirty="0">
              <a:solidFill>
                <a:schemeClr val="tx1"/>
              </a:solidFill>
              <a:latin typeface="+mj-lt"/>
            </a:endParaRPr>
          </a:p>
          <a:p>
            <a:endParaRPr lang="en-US" dirty="0"/>
          </a:p>
        </p:txBody>
      </p:sp>
    </p:spTree>
    <p:extLst>
      <p:ext uri="{BB962C8B-B14F-4D97-AF65-F5344CB8AC3E}">
        <p14:creationId xmlns:p14="http://schemas.microsoft.com/office/powerpoint/2010/main" val="9833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t>Execution of a Java Program</a:t>
            </a:r>
          </a:p>
        </p:txBody>
      </p:sp>
      <p:pic>
        <p:nvPicPr>
          <p:cNvPr id="20483" name="Picture 2" descr="Java Execution Flow"/>
          <p:cNvPicPr>
            <a:picLocks noChangeAspect="1" noChangeArrowheads="1"/>
          </p:cNvPicPr>
          <p:nvPr/>
        </p:nvPicPr>
        <p:blipFill>
          <a:blip r:embed="rId2"/>
          <a:srcRect/>
          <a:stretch>
            <a:fillRect/>
          </a:stretch>
        </p:blipFill>
        <p:spPr bwMode="auto">
          <a:xfrm>
            <a:off x="304800" y="1676400"/>
            <a:ext cx="8534400" cy="31956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2" name="Rectangle 5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609600" y="228600"/>
            <a:ext cx="4447066" cy="787743"/>
          </a:xfrm>
        </p:spPr>
        <p:txBody>
          <a:bodyPr anchor="b">
            <a:normAutofit/>
          </a:bodyPr>
          <a:lstStyle/>
          <a:p>
            <a:r>
              <a:rPr lang="en-IN" altLang="en-US" sz="3500" dirty="0"/>
              <a:t>The Java Buzzwords</a:t>
            </a:r>
            <a:endParaRPr lang="en-US" altLang="en-US" sz="3500" dirty="0"/>
          </a:p>
        </p:txBody>
      </p:sp>
      <p:sp>
        <p:nvSpPr>
          <p:cNvPr id="3" name="Content Placeholder 2"/>
          <p:cNvSpPr>
            <a:spLocks noGrp="1"/>
          </p:cNvSpPr>
          <p:nvPr>
            <p:ph idx="1"/>
          </p:nvPr>
        </p:nvSpPr>
        <p:spPr>
          <a:xfrm>
            <a:off x="715537" y="1244943"/>
            <a:ext cx="4770863" cy="5113660"/>
          </a:xfrm>
        </p:spPr>
        <p:txBody>
          <a:bodyPr>
            <a:normAutofit/>
          </a:bodyPr>
          <a:lstStyle/>
          <a:p>
            <a:pPr>
              <a:defRPr/>
            </a:pPr>
            <a:r>
              <a:rPr lang="en-US" altLang="en-US" sz="2200" dirty="0">
                <a:cs typeface="Times New Roman" panose="02020603050405020304" pitchFamily="18" charset="0"/>
              </a:rPr>
              <a:t>Java Is Object-Oriented</a:t>
            </a:r>
          </a:p>
          <a:p>
            <a:pPr>
              <a:defRPr/>
            </a:pPr>
            <a:r>
              <a:rPr lang="en-US" altLang="en-US" sz="2200" dirty="0">
                <a:cs typeface="Times New Roman" panose="02020603050405020304" pitchFamily="18" charset="0"/>
              </a:rPr>
              <a:t>Java Is Simple</a:t>
            </a:r>
            <a:r>
              <a:rPr lang="en-US" altLang="en-US" sz="2200" dirty="0"/>
              <a:t> </a:t>
            </a:r>
          </a:p>
          <a:p>
            <a:pPr>
              <a:defRPr/>
            </a:pPr>
            <a:r>
              <a:rPr lang="en-US" altLang="en-US" sz="2200" dirty="0">
                <a:cs typeface="Times New Roman" panose="02020603050405020304" pitchFamily="18" charset="0"/>
              </a:rPr>
              <a:t>Java Is Secure</a:t>
            </a:r>
            <a:r>
              <a:rPr lang="en-US" altLang="en-US" sz="2200" dirty="0"/>
              <a:t> </a:t>
            </a:r>
          </a:p>
          <a:p>
            <a:pPr>
              <a:defRPr/>
            </a:pPr>
            <a:r>
              <a:rPr lang="en-US" altLang="en-US" sz="2200" dirty="0">
                <a:cs typeface="Times New Roman" panose="02020603050405020304" pitchFamily="18" charset="0"/>
              </a:rPr>
              <a:t>Java Is Platform Independent</a:t>
            </a:r>
          </a:p>
          <a:p>
            <a:pPr>
              <a:defRPr/>
            </a:pPr>
            <a:r>
              <a:rPr lang="en-US" altLang="en-US" sz="2200" dirty="0">
                <a:cs typeface="Times New Roman" panose="02020603050405020304" pitchFamily="18" charset="0"/>
              </a:rPr>
              <a:t>Java Is Robust</a:t>
            </a:r>
          </a:p>
          <a:p>
            <a:pPr>
              <a:defRPr/>
            </a:pPr>
            <a:r>
              <a:rPr lang="en-US" altLang="en-US" sz="2200" dirty="0">
                <a:cs typeface="Times New Roman" panose="02020603050405020304" pitchFamily="18" charset="0"/>
              </a:rPr>
              <a:t>Java Is Portable</a:t>
            </a:r>
          </a:p>
          <a:p>
            <a:pPr>
              <a:defRPr/>
            </a:pPr>
            <a:r>
              <a:rPr lang="en-US" altLang="en-US" sz="2200" dirty="0">
                <a:cs typeface="Times New Roman" panose="02020603050405020304" pitchFamily="18" charset="0"/>
              </a:rPr>
              <a:t>Java Is Architecture-Neutral</a:t>
            </a:r>
            <a:r>
              <a:rPr lang="en-US" altLang="en-US" sz="2200" dirty="0"/>
              <a:t> </a:t>
            </a:r>
          </a:p>
          <a:p>
            <a:pPr>
              <a:defRPr/>
            </a:pPr>
            <a:r>
              <a:rPr lang="en-US" altLang="en-US" sz="2200" dirty="0">
                <a:cs typeface="Times New Roman" panose="02020603050405020304" pitchFamily="18" charset="0"/>
              </a:rPr>
              <a:t>Java Is Dynamic</a:t>
            </a:r>
            <a:r>
              <a:rPr lang="en-US" altLang="en-US" sz="2200" dirty="0"/>
              <a:t> </a:t>
            </a:r>
          </a:p>
          <a:p>
            <a:pPr>
              <a:defRPr/>
            </a:pPr>
            <a:r>
              <a:rPr lang="en-US" altLang="en-US" sz="2200" dirty="0">
                <a:cs typeface="Times New Roman" panose="02020603050405020304" pitchFamily="18" charset="0"/>
              </a:rPr>
              <a:t>Java Is Interpreted</a:t>
            </a:r>
            <a:r>
              <a:rPr lang="en-US" altLang="en-US" sz="2200" dirty="0"/>
              <a:t> and High performance</a:t>
            </a:r>
          </a:p>
          <a:p>
            <a:pPr>
              <a:defRPr/>
            </a:pPr>
            <a:r>
              <a:rPr lang="en-US" altLang="en-US" sz="2200" dirty="0">
                <a:cs typeface="Times New Roman" panose="02020603050405020304" pitchFamily="18" charset="0"/>
              </a:rPr>
              <a:t>Java Is Multithreaded</a:t>
            </a:r>
            <a:r>
              <a:rPr lang="en-US" altLang="en-US" sz="2200" dirty="0"/>
              <a:t> </a:t>
            </a:r>
          </a:p>
          <a:p>
            <a:pPr>
              <a:defRPr/>
            </a:pPr>
            <a:r>
              <a:rPr lang="en-US" altLang="en-US" sz="2200" dirty="0">
                <a:cs typeface="Times New Roman" panose="02020603050405020304" pitchFamily="18" charset="0"/>
              </a:rPr>
              <a:t>Java Is Distributed</a:t>
            </a:r>
            <a:r>
              <a:rPr lang="en-US" altLang="en-US" sz="2200" dirty="0"/>
              <a:t> </a:t>
            </a:r>
          </a:p>
        </p:txBody>
      </p:sp>
      <p:pic>
        <p:nvPicPr>
          <p:cNvPr id="1026" name="Picture 2" descr="Java Features">
            <a:extLst>
              <a:ext uri="{FF2B5EF4-FFF2-40B4-BE49-F238E27FC236}">
                <a16:creationId xmlns:a16="http://schemas.microsoft.com/office/drawing/2014/main" id="{0D7F74AE-1D42-5C51-B51E-470CFC195A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09129" y="1943504"/>
            <a:ext cx="2823882" cy="2863416"/>
          </a:xfrm>
          <a:prstGeom prst="rect">
            <a:avLst/>
          </a:prstGeom>
          <a:noFill/>
          <a:extLst>
            <a:ext uri="{909E8E84-426E-40DD-AFC4-6F175D3DCCD1}">
              <a14:hiddenFill xmlns:a14="http://schemas.microsoft.com/office/drawing/2010/main">
                <a:solidFill>
                  <a:srgbClr val="FFFFFF"/>
                </a:solidFill>
              </a14:hiddenFill>
            </a:ext>
          </a:extLst>
        </p:spPr>
      </p:pic>
      <p:sp>
        <p:nvSpPr>
          <p:cNvPr id="5153" name="Rectangle 515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6" name="Rectangle 5145">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ltLang="en-US" sz="4400" dirty="0"/>
              <a:t>Java Buzzwords (cont.)</a:t>
            </a:r>
            <a:endParaRPr lang="en-US" altLang="en-US" dirty="0"/>
          </a:p>
        </p:txBody>
      </p:sp>
      <p:sp>
        <p:nvSpPr>
          <p:cNvPr id="3" name="Content Placeholder 2"/>
          <p:cNvSpPr>
            <a:spLocks noGrp="1"/>
          </p:cNvSpPr>
          <p:nvPr>
            <p:ph idx="1"/>
          </p:nvPr>
        </p:nvSpPr>
        <p:spPr/>
        <p:txBody>
          <a:bodyPr>
            <a:normAutofit/>
          </a:bodyPr>
          <a:lstStyle/>
          <a:p>
            <a:pPr>
              <a:defRPr/>
            </a:pPr>
            <a:r>
              <a:rPr lang="en-US" altLang="en-US" sz="2800" b="1" dirty="0">
                <a:cs typeface="Times New Roman" panose="02020603050405020304" pitchFamily="18" charset="0"/>
              </a:rPr>
              <a:t>Object-oriented: </a:t>
            </a:r>
            <a:r>
              <a:rPr lang="en-US" altLang="en-US" sz="2800" dirty="0">
                <a:cs typeface="Times New Roman" panose="02020603050405020304" pitchFamily="18" charset="0"/>
              </a:rPr>
              <a:t>Java is designed around the concept of objects, which encapsulate data and behavior. It supports principles such as </a:t>
            </a:r>
            <a:r>
              <a:rPr lang="en-US" sz="2800" dirty="0">
                <a:cs typeface="Times New Roman" panose="02020603050405020304" pitchFamily="18" charset="0"/>
              </a:rPr>
              <a:t>Abstraction, </a:t>
            </a:r>
            <a:r>
              <a:rPr lang="en-US" sz="2800" dirty="0">
                <a:cs typeface="Times New Roman" panose="02020603050405020304" pitchFamily="18" charset="0"/>
                <a:sym typeface="Wingdings" panose="05000000000000000000" pitchFamily="2" charset="2"/>
              </a:rPr>
              <a:t>Encapsulation, Inheritance and Polymorphism.</a:t>
            </a:r>
          </a:p>
          <a:p>
            <a:pPr>
              <a:defRPr/>
            </a:pPr>
            <a:r>
              <a:rPr lang="en-US" sz="2800" b="1" dirty="0">
                <a:cs typeface="Times New Roman" panose="02020603050405020304" pitchFamily="18" charset="0"/>
              </a:rPr>
              <a:t>Simple:</a:t>
            </a:r>
            <a:r>
              <a:rPr lang="en-US" sz="2800" dirty="0">
                <a:cs typeface="Times New Roman" panose="02020603050405020304" pitchFamily="18" charset="0"/>
              </a:rPr>
              <a:t> </a:t>
            </a:r>
            <a:r>
              <a:rPr lang="en-US" altLang="en-US" sz="2800" dirty="0">
                <a:cs typeface="Times New Roman" panose="02020603050405020304" pitchFamily="18" charset="0"/>
              </a:rPr>
              <a:t>Java is designed to be easy to learn and use, with syntax similar to C++. It avoids complex features present in other languages like pointers and operator overloading.</a:t>
            </a:r>
          </a:p>
          <a:p>
            <a:pPr>
              <a:defRPr/>
            </a:pPr>
            <a:endParaRPr lang="en-US" sz="2800" dirty="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N" altLang="en-US" sz="4400" dirty="0"/>
              <a:t>Java Buzzwords (cont.)</a:t>
            </a:r>
            <a:endParaRPr lang="en-US" altLang="en-US" dirty="0"/>
          </a:p>
        </p:txBody>
      </p:sp>
      <p:sp>
        <p:nvSpPr>
          <p:cNvPr id="3" name="Content Placeholder 2"/>
          <p:cNvSpPr>
            <a:spLocks noGrp="1"/>
          </p:cNvSpPr>
          <p:nvPr>
            <p:ph idx="1"/>
          </p:nvPr>
        </p:nvSpPr>
        <p:spPr/>
        <p:txBody>
          <a:bodyPr>
            <a:normAutofit/>
          </a:bodyPr>
          <a:lstStyle/>
          <a:p>
            <a:pPr algn="l"/>
            <a:r>
              <a:rPr lang="en-US" sz="2800" b="1" i="0" dirty="0">
                <a:solidFill>
                  <a:srgbClr val="0D0D0D"/>
                </a:solidFill>
                <a:effectLst/>
                <a:latin typeface="Söhne"/>
              </a:rPr>
              <a:t>Secure</a:t>
            </a:r>
            <a:r>
              <a:rPr lang="en-US" sz="2800" b="0" i="0" dirty="0">
                <a:solidFill>
                  <a:srgbClr val="0D0D0D"/>
                </a:solidFill>
                <a:effectLst/>
                <a:latin typeface="Söhne"/>
              </a:rPr>
              <a:t>: Java's robust security features include a bytecode verifier to ensure code integrity, runtime security checks, and a security manager to control access to system resources.</a:t>
            </a:r>
          </a:p>
          <a:p>
            <a:pPr algn="l"/>
            <a:r>
              <a:rPr lang="en-US" sz="2800" b="1" i="0" dirty="0">
                <a:solidFill>
                  <a:srgbClr val="0D0D0D"/>
                </a:solidFill>
                <a:effectLst/>
                <a:latin typeface="Söhne"/>
              </a:rPr>
              <a:t>Robust</a:t>
            </a:r>
            <a:r>
              <a:rPr lang="en-US" sz="2800" b="0" i="0" dirty="0">
                <a:solidFill>
                  <a:srgbClr val="0D0D0D"/>
                </a:solidFill>
                <a:effectLst/>
                <a:latin typeface="Söhne"/>
              </a:rPr>
              <a:t>: Java emphasizes reliability through features like strong memory management, exception handling, and type checking.</a:t>
            </a:r>
          </a:p>
          <a:p>
            <a:pPr>
              <a:buFont typeface="Wingdings" panose="05000000000000000000" pitchFamily="2" charset="2"/>
              <a:buChar char="Ø"/>
              <a:defRPr/>
            </a:pP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IN" altLang="en-US" sz="4400" dirty="0"/>
              <a:t>Java Buzzwords (cont.)</a:t>
            </a:r>
            <a:endParaRPr lang="en-US" altLang="en-US" dirty="0"/>
          </a:p>
        </p:txBody>
      </p:sp>
      <p:sp>
        <p:nvSpPr>
          <p:cNvPr id="3" name="Content Placeholder 2"/>
          <p:cNvSpPr>
            <a:spLocks noGrp="1"/>
          </p:cNvSpPr>
          <p:nvPr>
            <p:ph idx="1"/>
          </p:nvPr>
        </p:nvSpPr>
        <p:spPr/>
        <p:txBody>
          <a:bodyPr>
            <a:normAutofit/>
          </a:bodyPr>
          <a:lstStyle/>
          <a:p>
            <a:pPr>
              <a:defRPr/>
            </a:pPr>
            <a:r>
              <a:rPr lang="en-US" sz="2600" b="1" dirty="0"/>
              <a:t>Portable: </a:t>
            </a:r>
            <a:r>
              <a:rPr lang="en-US" sz="2600" dirty="0"/>
              <a:t>Java's "Write Once, Run Anywhere" (WORA) philosophy enables developers to write code once and deploy it across multiple platforms without modification.</a:t>
            </a:r>
          </a:p>
          <a:p>
            <a:pPr>
              <a:defRPr/>
            </a:pPr>
            <a:r>
              <a:rPr lang="en-US" sz="2600" b="1" dirty="0"/>
              <a:t>Platform-independent: </a:t>
            </a:r>
            <a:r>
              <a:rPr lang="en-US" sz="2600" dirty="0"/>
              <a:t>Java programs can run on any device or platform that supports Java Virtual Machine (JVM), making it highly portable.</a:t>
            </a:r>
          </a:p>
          <a:p>
            <a:pPr>
              <a:defRPr/>
            </a:pPr>
            <a:r>
              <a:rPr lang="en-US" sz="2600" b="1" dirty="0"/>
              <a:t>Architecture-neutral:</a:t>
            </a:r>
            <a:r>
              <a:rPr lang="en-US" sz="2600" dirty="0"/>
              <a:t> Java is architecture neutral because there are no implementation dependent features, for example, the size of primitive types is fixed.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51360" y="152656"/>
            <a:ext cx="8648640" cy="1065712"/>
          </a:xfrm>
        </p:spPr>
        <p:txBody>
          <a:bodyPr/>
          <a:lstStyle/>
          <a:p>
            <a:r>
              <a:rPr lang="en-IN" altLang="en-US" sz="4000" dirty="0"/>
              <a:t>Java Buzzwords (cont.)</a:t>
            </a:r>
            <a:endParaRPr lang="en-US" altLang="en-US" sz="3800" dirty="0"/>
          </a:p>
        </p:txBody>
      </p:sp>
      <p:sp>
        <p:nvSpPr>
          <p:cNvPr id="10243" name="Content Placeholder 2"/>
          <p:cNvSpPr>
            <a:spLocks noGrp="1"/>
          </p:cNvSpPr>
          <p:nvPr>
            <p:ph idx="1"/>
          </p:nvPr>
        </p:nvSpPr>
        <p:spPr>
          <a:xfrm>
            <a:off x="351360" y="1355183"/>
            <a:ext cx="8335440" cy="4967081"/>
          </a:xfrm>
        </p:spPr>
        <p:txBody>
          <a:bodyPr>
            <a:normAutofit/>
          </a:bodyPr>
          <a:lstStyle/>
          <a:p>
            <a:pPr algn="just">
              <a:defRPr/>
            </a:pPr>
            <a:r>
              <a:rPr lang="en-US" altLang="en-US" sz="2600" b="1" dirty="0"/>
              <a:t>Interpreted: </a:t>
            </a:r>
            <a:r>
              <a:rPr lang="en-US" altLang="en-US" sz="2600" dirty="0"/>
              <a:t>Java source code is initially compiled into bytecode, which is a platform-independent intermediate representation. This bytecode is then interpreted by the Java Virtual Machine (JVM) at runtime. This interpretation allows Java programs to be executed on any system with a compatible JVM without the need for recompilation.</a:t>
            </a:r>
          </a:p>
          <a:p>
            <a:pPr algn="just">
              <a:defRPr/>
            </a:pPr>
            <a:r>
              <a:rPr lang="en-US" altLang="en-US" sz="2600" b="1" dirty="0"/>
              <a:t>High performance: </a:t>
            </a:r>
            <a:r>
              <a:rPr lang="en-US" altLang="en-US" sz="2600" dirty="0"/>
              <a:t>While Java's performance was initially a concern, advancements in JVM technology and just-in-time (JIT) compilation have significantly improved its execution speed.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altLang="en-US" sz="4400" dirty="0"/>
              <a:t>Java Buzzwords (cont.)</a:t>
            </a:r>
            <a:endParaRPr lang="en-US" altLang="en-US" dirty="0"/>
          </a:p>
        </p:txBody>
      </p:sp>
      <p:sp>
        <p:nvSpPr>
          <p:cNvPr id="3" name="Content Placeholder 2"/>
          <p:cNvSpPr>
            <a:spLocks noGrp="1"/>
          </p:cNvSpPr>
          <p:nvPr>
            <p:ph idx="1"/>
          </p:nvPr>
        </p:nvSpPr>
        <p:spPr/>
        <p:txBody>
          <a:bodyPr>
            <a:normAutofit/>
          </a:bodyPr>
          <a:lstStyle/>
          <a:p>
            <a:pPr>
              <a:defRPr/>
            </a:pPr>
            <a:r>
              <a:rPr lang="en-US" altLang="en-US" sz="2600" b="1" dirty="0">
                <a:cs typeface="Times New Roman" panose="02020603050405020304" pitchFamily="18" charset="0"/>
              </a:rPr>
              <a:t>Dynamic: </a:t>
            </a:r>
            <a:r>
              <a:rPr lang="en-US" altLang="en-US" sz="2600" dirty="0">
                <a:cs typeface="Times New Roman" panose="02020603050405020304" pitchFamily="18" charset="0"/>
              </a:rPr>
              <a:t>Java supports dynamic loading of classes, which enables applications to dynamically extend their functionality.</a:t>
            </a:r>
          </a:p>
          <a:p>
            <a:pPr>
              <a:defRPr/>
            </a:pPr>
            <a:r>
              <a:rPr lang="en-US" altLang="en-US" sz="2600" b="1" dirty="0">
                <a:cs typeface="Times New Roman" panose="02020603050405020304" pitchFamily="18" charset="0"/>
              </a:rPr>
              <a:t>Distributed:</a:t>
            </a:r>
            <a:r>
              <a:rPr lang="en-US" altLang="en-US" sz="2600" dirty="0">
                <a:cs typeface="Times New Roman" panose="02020603050405020304" pitchFamily="18" charset="0"/>
              </a:rPr>
              <a:t> Java is designed to make distributed computing easy with </a:t>
            </a:r>
            <a:r>
              <a:rPr lang="en-US" sz="2600" dirty="0">
                <a:cs typeface="Times New Roman" panose="02020603050405020304" pitchFamily="18" charset="0"/>
              </a:rPr>
              <a:t>Technologies like R</a:t>
            </a:r>
            <a:r>
              <a:rPr lang="en-US" sz="2600" dirty="0">
                <a:cs typeface="Times New Roman" panose="02020603050405020304" pitchFamily="18" charset="0"/>
                <a:sym typeface="Wingdings" panose="05000000000000000000" pitchFamily="2" charset="2"/>
              </a:rPr>
              <a:t>MI(Remote Method Invocation) and EJB(Enterprise Java Bean).</a:t>
            </a:r>
          </a:p>
          <a:p>
            <a:pPr>
              <a:defRPr/>
            </a:pPr>
            <a:r>
              <a:rPr lang="en-US" sz="2600" b="1" dirty="0">
                <a:solidFill>
                  <a:schemeClr val="tx1"/>
                </a:solidFill>
              </a:rPr>
              <a:t>Multithreaded: </a:t>
            </a:r>
            <a:r>
              <a:rPr lang="en-US" sz="2600" dirty="0">
                <a:solidFill>
                  <a:schemeClr val="tx1"/>
                </a:solidFill>
              </a:rPr>
              <a:t>Java provides built-in support for multithreading, allowing concurrent execution of multiple threads within a single program.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Java 1.5 (5.0)’s Scanner class </a:t>
            </a:r>
          </a:p>
        </p:txBody>
      </p:sp>
      <p:sp>
        <p:nvSpPr>
          <p:cNvPr id="3075" name="Rectangle 3"/>
          <p:cNvSpPr>
            <a:spLocks noGrp="1" noChangeArrowheads="1"/>
          </p:cNvSpPr>
          <p:nvPr>
            <p:ph idx="1"/>
          </p:nvPr>
        </p:nvSpPr>
        <p:spPr>
          <a:xfrm>
            <a:off x="228600" y="1066800"/>
            <a:ext cx="8458200" cy="5059363"/>
          </a:xfrm>
        </p:spPr>
        <p:txBody>
          <a:bodyPr/>
          <a:lstStyle/>
          <a:p>
            <a:pPr algn="just">
              <a:lnSpc>
                <a:spcPct val="150000"/>
              </a:lnSpc>
            </a:pPr>
            <a:r>
              <a:rPr lang="en-US" sz="2800" dirty="0"/>
              <a:t>Prior to Java 1.5 getting input from the console involved multiple steps.</a:t>
            </a:r>
          </a:p>
          <a:p>
            <a:pPr algn="just">
              <a:lnSpc>
                <a:spcPct val="150000"/>
              </a:lnSpc>
            </a:pPr>
            <a:r>
              <a:rPr lang="en-US" sz="2800" dirty="0"/>
              <a:t>Java 1.5 introduced the Scanner class which simplifies console input.  It can also be used to read from files and Strings (among other sources).</a:t>
            </a:r>
          </a:p>
          <a:p>
            <a:pPr algn="just">
              <a:lnSpc>
                <a:spcPct val="150000"/>
              </a:lnSpc>
            </a:pPr>
            <a:r>
              <a:rPr lang="en-US" sz="2800" dirty="0"/>
              <a:t>Scanner is in the </a:t>
            </a:r>
            <a:r>
              <a:rPr lang="en-US" sz="2800" dirty="0" err="1"/>
              <a:t>java.util</a:t>
            </a:r>
            <a:r>
              <a:rPr lang="en-US" sz="2800" dirty="0"/>
              <a:t> package. So you must: 	</a:t>
            </a:r>
            <a:r>
              <a:rPr lang="en-US" sz="2800" dirty="0">
                <a:latin typeface="Courier New" pitchFamily="49" charset="0"/>
              </a:rPr>
              <a:t>import </a:t>
            </a:r>
            <a:r>
              <a:rPr lang="en-US" sz="2800" dirty="0" err="1">
                <a:latin typeface="Courier New" pitchFamily="49" charset="0"/>
              </a:rPr>
              <a:t>java.util.Scanner</a:t>
            </a:r>
            <a:r>
              <a:rPr lang="en-US" sz="2800" dirty="0">
                <a:latin typeface="Courier New"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Scanner class </a:t>
            </a:r>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a:t>Scanner class is used for obtaining the input of the primitive types like </a:t>
            </a:r>
            <a:r>
              <a:rPr lang="en-US" sz="2800" dirty="0" err="1"/>
              <a:t>int,double,strings</a:t>
            </a:r>
            <a:r>
              <a:rPr lang="en-US" sz="2800" dirty="0"/>
              <a:t>, etc.</a:t>
            </a:r>
          </a:p>
          <a:p>
            <a:pPr algn="just">
              <a:lnSpc>
                <a:spcPct val="150000"/>
              </a:lnSpc>
            </a:pPr>
            <a:r>
              <a:rPr lang="en-US" sz="2800" dirty="0"/>
              <a:t>To create an object of Scanner class, we usually pass the predefined object </a:t>
            </a:r>
            <a:r>
              <a:rPr lang="en-US" sz="2800" dirty="0" err="1"/>
              <a:t>System.in</a:t>
            </a:r>
            <a:r>
              <a:rPr lang="en-US" sz="2800" dirty="0"/>
              <a:t>, which represents the Standard input stream.</a:t>
            </a:r>
          </a:p>
          <a:p>
            <a:pPr algn="just">
              <a:lnSpc>
                <a:spcPct val="150000"/>
              </a:lnSpc>
            </a:pPr>
            <a:r>
              <a:rPr lang="en-US" sz="2800" dirty="0"/>
              <a:t>We may pass an object of class File if we want to read input from a file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Creating Scanner objects</a:t>
            </a:r>
          </a:p>
        </p:txBody>
      </p:sp>
      <p:sp>
        <p:nvSpPr>
          <p:cNvPr id="4099" name="Rectangle 3"/>
          <p:cNvSpPr>
            <a:spLocks noGrp="1" noChangeArrowheads="1"/>
          </p:cNvSpPr>
          <p:nvPr>
            <p:ph idx="1"/>
          </p:nvPr>
        </p:nvSpPr>
        <p:spPr>
          <a:xfrm>
            <a:off x="457200" y="1600200"/>
            <a:ext cx="8229600" cy="5029200"/>
          </a:xfrm>
        </p:spPr>
        <p:txBody>
          <a:bodyPr>
            <a:normAutofit lnSpcReduction="10000"/>
          </a:bodyPr>
          <a:lstStyle/>
          <a:p>
            <a:pPr>
              <a:defRPr/>
            </a:pPr>
            <a:r>
              <a:rPr lang="en-US" altLang="en-US" sz="2800" dirty="0"/>
              <a:t>Constructing a </a:t>
            </a:r>
            <a:r>
              <a:rPr lang="en-US" altLang="en-US" sz="2800" dirty="0">
                <a:latin typeface="Courier New" pitchFamily="49" charset="0"/>
              </a:rPr>
              <a:t>Scanner</a:t>
            </a:r>
            <a:r>
              <a:rPr lang="en-US" altLang="en-US" sz="2800" dirty="0"/>
              <a:t> object to read console input:</a:t>
            </a:r>
          </a:p>
          <a:p>
            <a:pPr lvl="1">
              <a:buFont typeface="Wingdings 2" pitchFamily="18" charset="2"/>
              <a:buNone/>
              <a:defRPr/>
            </a:pPr>
            <a:endParaRPr lang="en-US" altLang="en-US" sz="700" dirty="0">
              <a:latin typeface="Courier New" pitchFamily="49" charset="0"/>
            </a:endParaRPr>
          </a:p>
          <a:p>
            <a:pPr lvl="1">
              <a:buFont typeface="Wingdings 2" pitchFamily="18" charset="2"/>
              <a:buNone/>
              <a:defRPr/>
            </a:pPr>
            <a:r>
              <a:rPr lang="en-US" altLang="en-US" sz="2400" dirty="0">
                <a:latin typeface="Courier New" pitchFamily="49" charset="0"/>
              </a:rPr>
              <a:t>	Scanner </a:t>
            </a:r>
            <a:r>
              <a:rPr lang="en-US" altLang="en-US" sz="2400" b="1" dirty="0"/>
              <a:t>name</a:t>
            </a:r>
            <a:r>
              <a:rPr lang="en-US" altLang="en-US" sz="2400" dirty="0">
                <a:latin typeface="Courier New" pitchFamily="49" charset="0"/>
              </a:rPr>
              <a:t> = new Scanner(</a:t>
            </a:r>
            <a:r>
              <a:rPr lang="en-US" altLang="en-US" sz="2400" dirty="0" err="1">
                <a:latin typeface="Courier New" pitchFamily="49" charset="0"/>
              </a:rPr>
              <a:t>System.in</a:t>
            </a:r>
            <a:r>
              <a:rPr lang="en-US" altLang="en-US" sz="2400" dirty="0">
                <a:latin typeface="Courier New" pitchFamily="49" charset="0"/>
              </a:rPr>
              <a:t>);</a:t>
            </a:r>
          </a:p>
          <a:p>
            <a:pPr lvl="1">
              <a:buFont typeface="Wingdings 2" pitchFamily="18" charset="2"/>
              <a:buNone/>
              <a:defRPr/>
            </a:pPr>
            <a:endParaRPr lang="en-US" altLang="en-US" sz="700" dirty="0"/>
          </a:p>
          <a:p>
            <a:pPr lvl="1">
              <a:buFont typeface="Wingdings 2" pitchFamily="18" charset="2"/>
              <a:buNone/>
              <a:defRPr/>
            </a:pPr>
            <a:endParaRPr lang="en-US" altLang="en-US" sz="700" dirty="0"/>
          </a:p>
          <a:p>
            <a:pPr lvl="1">
              <a:defRPr/>
            </a:pPr>
            <a:r>
              <a:rPr lang="en-US" altLang="en-US" sz="2400" dirty="0"/>
              <a:t>Example:</a:t>
            </a:r>
          </a:p>
          <a:p>
            <a:pPr lvl="1">
              <a:buFont typeface="Wingdings 2" pitchFamily="18" charset="2"/>
              <a:buNone/>
              <a:defRPr/>
            </a:pPr>
            <a:r>
              <a:rPr lang="en-US" altLang="en-US" sz="2400" dirty="0">
                <a:latin typeface="Courier New" pitchFamily="49" charset="0"/>
              </a:rPr>
              <a:t>	Scanner s = new Scanner(</a:t>
            </a:r>
            <a:r>
              <a:rPr lang="en-US" altLang="en-US" sz="2400" dirty="0" err="1">
                <a:latin typeface="Courier New" pitchFamily="49" charset="0"/>
              </a:rPr>
              <a:t>System.in</a:t>
            </a:r>
            <a:r>
              <a:rPr lang="en-US" altLang="en-US" sz="2400" dirty="0">
                <a:latin typeface="Courier New" pitchFamily="49" charset="0"/>
              </a:rPr>
              <a:t>);</a:t>
            </a:r>
          </a:p>
          <a:p>
            <a:pPr lvl="1">
              <a:buFont typeface="Wingdings 2" pitchFamily="18" charset="2"/>
              <a:buNone/>
              <a:defRPr/>
            </a:pPr>
            <a:endParaRPr lang="en-US" altLang="en-US" sz="2400" dirty="0">
              <a:latin typeface="Courier New" pitchFamily="49" charset="0"/>
            </a:endParaRPr>
          </a:p>
          <a:p>
            <a:pPr lvl="1">
              <a:buNone/>
              <a:defRPr/>
            </a:pPr>
            <a:r>
              <a:rPr lang="en-US" altLang="en-US" sz="2400" dirty="0"/>
              <a:t>**You make a new object of Scanner class and you store it in variable s.</a:t>
            </a:r>
          </a:p>
          <a:p>
            <a:pPr lvl="1">
              <a:buNone/>
              <a:defRPr/>
            </a:pPr>
            <a:endParaRPr lang="en-US" altLang="en-US" sz="2400" dirty="0"/>
          </a:p>
          <a:p>
            <a:pPr lvl="1">
              <a:buNone/>
              <a:defRPr/>
            </a:pPr>
            <a:r>
              <a:rPr lang="en-US" altLang="en-US" sz="2400" dirty="0"/>
              <a:t>**At the same time you are calling the constructor of the class, with the parameter </a:t>
            </a:r>
            <a:r>
              <a:rPr lang="en-US" altLang="en-US" sz="2400" dirty="0" err="1"/>
              <a:t>System.in</a:t>
            </a: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0070" y="163774"/>
            <a:ext cx="8766981" cy="6455391"/>
          </a:xfrm>
        </p:spPr>
        <p:txBody>
          <a:bodyPr/>
          <a:lstStyle/>
          <a:p>
            <a:r>
              <a:rPr lang="en-US" sz="4400" u="sng" dirty="0">
                <a:solidFill>
                  <a:schemeClr val="tx1"/>
                </a:solidFill>
              </a:rPr>
              <a:t>Agents and Communities</a:t>
            </a:r>
          </a:p>
          <a:p>
            <a:endParaRPr lang="en-US" sz="4400" dirty="0"/>
          </a:p>
        </p:txBody>
      </p:sp>
      <p:pic>
        <p:nvPicPr>
          <p:cNvPr id="2" name="Picture 1"/>
          <p:cNvPicPr>
            <a:picLocks noChangeAspect="1"/>
          </p:cNvPicPr>
          <p:nvPr/>
        </p:nvPicPr>
        <p:blipFill>
          <a:blip r:embed="rId2"/>
          <a:stretch>
            <a:fillRect/>
          </a:stretch>
        </p:blipFill>
        <p:spPr>
          <a:xfrm>
            <a:off x="762000" y="1066800"/>
            <a:ext cx="7903980" cy="5294823"/>
          </a:xfrm>
          <a:prstGeom prst="rect">
            <a:avLst/>
          </a:prstGeom>
        </p:spPr>
      </p:pic>
    </p:spTree>
    <p:extLst>
      <p:ext uri="{BB962C8B-B14F-4D97-AF65-F5344CB8AC3E}">
        <p14:creationId xmlns:p14="http://schemas.microsoft.com/office/powerpoint/2010/main" val="5479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t>Scanner class methods</a:t>
            </a:r>
          </a:p>
        </p:txBody>
      </p:sp>
      <p:graphicFrame>
        <p:nvGraphicFramePr>
          <p:cNvPr id="4" name="Content Placeholder 3"/>
          <p:cNvGraphicFramePr>
            <a:graphicFrameLocks noGrp="1"/>
          </p:cNvGraphicFramePr>
          <p:nvPr>
            <p:ph idx="1"/>
          </p:nvPr>
        </p:nvGraphicFramePr>
        <p:xfrm>
          <a:off x="914400" y="1928813"/>
          <a:ext cx="7772400" cy="4022316"/>
        </p:xfrm>
        <a:graphic>
          <a:graphicData uri="http://schemas.openxmlformats.org/drawingml/2006/table">
            <a:tbl>
              <a:tblPr/>
              <a:tblGrid>
                <a:gridCol w="2027583">
                  <a:extLst>
                    <a:ext uri="{9D8B030D-6E8A-4147-A177-3AD203B41FA5}">
                      <a16:colId xmlns:a16="http://schemas.microsoft.com/office/drawing/2014/main" val="20000"/>
                    </a:ext>
                  </a:extLst>
                </a:gridCol>
                <a:gridCol w="5744817">
                  <a:extLst>
                    <a:ext uri="{9D8B030D-6E8A-4147-A177-3AD203B41FA5}">
                      <a16:colId xmlns:a16="http://schemas.microsoft.com/office/drawing/2014/main" val="20001"/>
                    </a:ext>
                  </a:extLst>
                </a:gridCol>
              </a:tblGrid>
              <a:tr h="397947">
                <a:tc>
                  <a:txBody>
                    <a:bodyPr/>
                    <a:lstStyle/>
                    <a:p>
                      <a:pPr algn="l" fontAlgn="t"/>
                      <a:r>
                        <a:rPr lang="en-US" sz="2000" b="1" dirty="0"/>
                        <a:t>Method</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t>Description</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7947">
                <a:tc>
                  <a:txBody>
                    <a:bodyPr/>
                    <a:lstStyle/>
                    <a:p>
                      <a:pPr algn="l" fontAlgn="t"/>
                      <a:r>
                        <a:rPr lang="en-US" sz="2000"/>
                        <a:t>nextBoolean()</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boolean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7947">
                <a:tc>
                  <a:txBody>
                    <a:bodyPr/>
                    <a:lstStyle/>
                    <a:p>
                      <a:pPr algn="l" fontAlgn="t"/>
                      <a:r>
                        <a:rPr lang="en-US" sz="2000" dirty="0" err="1"/>
                        <a:t>nextByte</a:t>
                      </a:r>
                      <a:r>
                        <a:rPr lang="en-US" sz="2000" dirty="0"/>
                        <a:t>()</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Reads a byte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7947">
                <a:tc>
                  <a:txBody>
                    <a:bodyPr/>
                    <a:lstStyle/>
                    <a:p>
                      <a:pPr algn="l" fontAlgn="t"/>
                      <a:r>
                        <a:rPr lang="en-US" sz="2000"/>
                        <a:t>nextDouble()</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double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97947">
                <a:tc>
                  <a:txBody>
                    <a:bodyPr/>
                    <a:lstStyle/>
                    <a:p>
                      <a:pPr algn="l" fontAlgn="t"/>
                      <a:r>
                        <a:rPr lang="en-US" sz="2000"/>
                        <a:t>nextFloat()</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Reads a float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7947">
                <a:tc>
                  <a:txBody>
                    <a:bodyPr/>
                    <a:lstStyle/>
                    <a:p>
                      <a:pPr algn="l" fontAlgn="t"/>
                      <a:r>
                        <a:rPr lang="en-US" sz="2000"/>
                        <a:t>nextInt()</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int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97947">
                <a:tc>
                  <a:txBody>
                    <a:bodyPr/>
                    <a:lstStyle/>
                    <a:p>
                      <a:pPr algn="l" fontAlgn="t"/>
                      <a:r>
                        <a:rPr lang="en-US" sz="2000"/>
                        <a:t>nextLine()</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t>Reads a String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7947">
                <a:tc>
                  <a:txBody>
                    <a:bodyPr/>
                    <a:lstStyle/>
                    <a:p>
                      <a:pPr algn="l" fontAlgn="t"/>
                      <a:r>
                        <a:rPr lang="en-US" sz="2000"/>
                        <a:t>nextLong()</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t>Reads a long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97947">
                <a:tc>
                  <a:txBody>
                    <a:bodyPr/>
                    <a:lstStyle/>
                    <a:p>
                      <a:pPr algn="l" fontAlgn="t"/>
                      <a:r>
                        <a:rPr lang="en-US" sz="2000"/>
                        <a:t>nextShort()</a:t>
                      </a:r>
                    </a:p>
                  </a:txBody>
                  <a:tcPr marL="142124"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t>Reads a short value from the user</a:t>
                      </a:r>
                    </a:p>
                  </a:txBody>
                  <a:tcPr marL="71062" marR="71062" marT="71062" marB="710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533400"/>
          </a:xfrm>
        </p:spPr>
        <p:txBody>
          <a:bodyPr>
            <a:normAutofit fontScale="90000"/>
          </a:bodyPr>
          <a:lstStyle/>
          <a:p>
            <a:r>
              <a:rPr lang="en-US" dirty="0"/>
              <a:t>Example</a:t>
            </a:r>
          </a:p>
        </p:txBody>
      </p:sp>
      <p:sp>
        <p:nvSpPr>
          <p:cNvPr id="4099" name="Rectangle 3"/>
          <p:cNvSpPr>
            <a:spLocks noGrp="1" noChangeArrowheads="1"/>
          </p:cNvSpPr>
          <p:nvPr>
            <p:ph idx="1"/>
          </p:nvPr>
        </p:nvSpPr>
        <p:spPr>
          <a:xfrm>
            <a:off x="457200" y="914400"/>
            <a:ext cx="8229600" cy="5715000"/>
          </a:xfrm>
        </p:spPr>
        <p:txBody>
          <a:bodyPr>
            <a:normAutofit/>
          </a:bodyPr>
          <a:lstStyle/>
          <a:p>
            <a:pPr lvl="1">
              <a:buFont typeface="Wingdings 2" pitchFamily="18" charset="2"/>
              <a:buNone/>
              <a:defRPr/>
            </a:pPr>
            <a:r>
              <a:rPr lang="en-US" altLang="en-US" sz="2400" dirty="0">
                <a:latin typeface="Courier New" pitchFamily="49" charset="0"/>
              </a:rPr>
              <a:t>import </a:t>
            </a:r>
            <a:r>
              <a:rPr lang="en-US" altLang="en-US" sz="2400" dirty="0" err="1">
                <a:latin typeface="Courier New" pitchFamily="49" charset="0"/>
              </a:rPr>
              <a:t>java.util.Scanner</a:t>
            </a:r>
            <a:r>
              <a:rPr lang="en-US" altLang="en-US" sz="2400" dirty="0">
                <a:latin typeface="Courier New" pitchFamily="49" charset="0"/>
              </a:rPr>
              <a:t>;</a:t>
            </a:r>
          </a:p>
          <a:p>
            <a:pPr lvl="1">
              <a:buFont typeface="Wingdings 2" pitchFamily="18" charset="2"/>
              <a:buNone/>
              <a:defRPr/>
            </a:pPr>
            <a:r>
              <a:rPr lang="en-US" altLang="en-US" sz="2400" dirty="0">
                <a:latin typeface="Courier New" pitchFamily="49" charset="0"/>
              </a:rPr>
              <a:t>class Example</a:t>
            </a:r>
          </a:p>
          <a:p>
            <a:pPr lvl="1">
              <a:buFont typeface="Wingdings 2" pitchFamily="18" charset="2"/>
              <a:buNone/>
              <a:defRPr/>
            </a:pPr>
            <a:r>
              <a:rPr lang="en-US" altLang="en-US" sz="2400" dirty="0">
                <a:latin typeface="Courier New" pitchFamily="49" charset="0"/>
              </a:rPr>
              <a:t>{</a:t>
            </a:r>
          </a:p>
          <a:p>
            <a:pPr lvl="1">
              <a:buFont typeface="Wingdings 2" pitchFamily="18" charset="2"/>
              <a:buNone/>
              <a:defRPr/>
            </a:pPr>
            <a:r>
              <a:rPr lang="en-US" altLang="en-US" sz="2400" dirty="0">
                <a:latin typeface="Courier New" pitchFamily="49" charset="0"/>
              </a:rPr>
              <a:t>	public static void main(String </a:t>
            </a:r>
            <a:r>
              <a:rPr lang="en-US" altLang="en-US" sz="2400" dirty="0" err="1">
                <a:latin typeface="Courier New" pitchFamily="49" charset="0"/>
              </a:rPr>
              <a:t>args</a:t>
            </a:r>
            <a:r>
              <a:rPr lang="en-US" altLang="en-US" sz="2400" dirty="0">
                <a:latin typeface="Courier New" pitchFamily="49" charset="0"/>
              </a:rPr>
              <a:t>[])</a:t>
            </a:r>
          </a:p>
          <a:p>
            <a:pPr lvl="1">
              <a:buFont typeface="Wingdings 2" pitchFamily="18" charset="2"/>
              <a:buNone/>
              <a:defRPr/>
            </a:pPr>
            <a:r>
              <a:rPr lang="en-US" altLang="en-US" sz="2400" dirty="0">
                <a:latin typeface="Courier New" pitchFamily="49" charset="0"/>
              </a:rPr>
              <a:t>	{</a:t>
            </a:r>
          </a:p>
          <a:p>
            <a:pPr lvl="1">
              <a:buFont typeface="Wingdings 2" pitchFamily="18" charset="2"/>
              <a:buNone/>
              <a:defRPr/>
            </a:pPr>
            <a:r>
              <a:rPr lang="en-US" altLang="en-US" sz="2400" dirty="0">
                <a:latin typeface="Courier New" pitchFamily="49" charset="0"/>
              </a:rPr>
              <a:t>		Scanner s = new Scanner(</a:t>
            </a:r>
            <a:r>
              <a:rPr lang="en-US" altLang="en-US" sz="2400" dirty="0" err="1">
                <a:latin typeface="Courier New" pitchFamily="49" charset="0"/>
              </a:rPr>
              <a:t>System.in</a:t>
            </a:r>
            <a:r>
              <a:rPr lang="en-US" altLang="en-US" sz="2400" dirty="0">
                <a:latin typeface="Courier New" pitchFamily="49" charset="0"/>
              </a:rPr>
              <a:t>);</a:t>
            </a:r>
          </a:p>
          <a:p>
            <a:pPr lvl="1">
              <a:buFont typeface="Wingdings 2" pitchFamily="18" charset="2"/>
              <a:buNone/>
              <a:defRPr/>
            </a:pPr>
            <a:r>
              <a:rPr lang="en-US" altLang="en-US" sz="2400" dirty="0">
                <a:latin typeface="Courier New" pitchFamily="49" charset="0"/>
              </a:rPr>
              <a:t>		</a:t>
            </a:r>
            <a:r>
              <a:rPr lang="en-US" altLang="en-US" sz="2400" dirty="0" err="1">
                <a:latin typeface="Courier New" pitchFamily="49" charset="0"/>
              </a:rPr>
              <a:t>System.out.println</a:t>
            </a:r>
            <a:r>
              <a:rPr lang="en-US" altLang="en-US" sz="2400" dirty="0">
                <a:latin typeface="Courier New" pitchFamily="49" charset="0"/>
              </a:rPr>
              <a:t>(“Enter your name:”);</a:t>
            </a:r>
          </a:p>
          <a:p>
            <a:pPr lvl="1">
              <a:buFont typeface="Wingdings 2" pitchFamily="18" charset="2"/>
              <a:buNone/>
              <a:defRPr/>
            </a:pPr>
            <a:r>
              <a:rPr lang="en-US" altLang="en-US" sz="2400" dirty="0">
                <a:latin typeface="Courier New" pitchFamily="49" charset="0"/>
              </a:rPr>
              <a:t>		String name = </a:t>
            </a:r>
            <a:r>
              <a:rPr lang="en-US" altLang="en-US" sz="2400" dirty="0" err="1">
                <a:latin typeface="Courier New" pitchFamily="49" charset="0"/>
              </a:rPr>
              <a:t>s.nextLine</a:t>
            </a:r>
            <a:r>
              <a:rPr lang="en-US" altLang="en-US" sz="2400" dirty="0">
                <a:latin typeface="Courier New" pitchFamily="49" charset="0"/>
              </a:rPr>
              <a:t>();</a:t>
            </a:r>
          </a:p>
          <a:p>
            <a:pPr lvl="1">
              <a:buFont typeface="Wingdings 2" pitchFamily="18" charset="2"/>
              <a:buNone/>
              <a:defRPr/>
            </a:pPr>
            <a:r>
              <a:rPr lang="en-US" altLang="en-US" sz="2400" dirty="0">
                <a:latin typeface="Courier New" pitchFamily="49" charset="0"/>
              </a:rPr>
              <a:t>		</a:t>
            </a:r>
            <a:r>
              <a:rPr lang="en-US" altLang="en-US" sz="2400" dirty="0" err="1">
                <a:latin typeface="Courier New" pitchFamily="49" charset="0"/>
              </a:rPr>
              <a:t>System.out.println</a:t>
            </a:r>
            <a:r>
              <a:rPr lang="en-US" altLang="en-US" sz="2400" dirty="0">
                <a:latin typeface="Courier New" pitchFamily="49" charset="0"/>
              </a:rPr>
              <a:t>(“Name = “+name);</a:t>
            </a:r>
          </a:p>
          <a:p>
            <a:pPr lvl="1">
              <a:buFont typeface="Wingdings 2" pitchFamily="18" charset="2"/>
              <a:buNone/>
              <a:defRPr/>
            </a:pPr>
            <a:r>
              <a:rPr lang="en-US" altLang="en-US" sz="2400" dirty="0">
                <a:latin typeface="Courier New" pitchFamily="49" charset="0"/>
              </a:rPr>
              <a:t>	}</a:t>
            </a:r>
          </a:p>
          <a:p>
            <a:pPr lvl="1">
              <a:buFont typeface="Wingdings 2" pitchFamily="18" charset="2"/>
              <a:buNone/>
              <a:defRPr/>
            </a:pPr>
            <a:r>
              <a:rPr lang="en-US" altLang="en-US" sz="2400" dirty="0">
                <a:latin typeface="Courier New" pitchFamily="49" charset="0"/>
              </a:rPr>
              <a:t>}</a:t>
            </a:r>
          </a:p>
          <a:p>
            <a:pPr lvl="1">
              <a:buFont typeface="Wingdings 2" pitchFamily="18" charset="2"/>
              <a:buNone/>
              <a:defRPr/>
            </a:pPr>
            <a:endParaRPr lang="en-US" altLang="en-US" sz="2400" dirty="0">
              <a:latin typeface="Courier New" pitchFamily="49" charset="0"/>
            </a:endParaRPr>
          </a:p>
          <a:p>
            <a:pPr lvl="1">
              <a:buNone/>
              <a:defRPr/>
            </a:pPr>
            <a:endParaRPr lang="en-US"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ENTITIES</a:t>
            </a:r>
          </a:p>
        </p:txBody>
      </p:sp>
      <p:sp>
        <p:nvSpPr>
          <p:cNvPr id="3" name="Content Placeholder 2"/>
          <p:cNvSpPr>
            <a:spLocks noGrp="1"/>
          </p:cNvSpPr>
          <p:nvPr>
            <p:ph idx="1"/>
          </p:nvPr>
        </p:nvSpPr>
        <p:spPr/>
        <p:txBody>
          <a:bodyPr>
            <a:normAutofit lnSpcReduction="10000"/>
          </a:bodyPr>
          <a:lstStyle/>
          <a:p>
            <a:r>
              <a:rPr lang="en-US" dirty="0"/>
              <a:t>Object oriented concepts will model the real world entities into a Java program</a:t>
            </a:r>
          </a:p>
          <a:p>
            <a:r>
              <a:rPr lang="en-US" dirty="0"/>
              <a:t>Entities that exist in real world like</a:t>
            </a:r>
          </a:p>
          <a:p>
            <a:pPr lvl="1"/>
            <a:r>
              <a:rPr lang="en-US" dirty="0"/>
              <a:t>Man made objects</a:t>
            </a:r>
          </a:p>
          <a:p>
            <a:pPr lvl="1"/>
            <a:r>
              <a:rPr lang="en-US" dirty="0"/>
              <a:t>Purchase order</a:t>
            </a:r>
          </a:p>
          <a:p>
            <a:pPr lvl="1"/>
            <a:r>
              <a:rPr lang="en-US" dirty="0"/>
              <a:t>Materials</a:t>
            </a:r>
          </a:p>
          <a:p>
            <a:pPr lvl="1"/>
            <a:r>
              <a:rPr lang="en-US" dirty="0"/>
              <a:t>Human beings</a:t>
            </a:r>
          </a:p>
          <a:p>
            <a:pPr lvl="1"/>
            <a:r>
              <a:rPr lang="en-US" dirty="0"/>
              <a:t>Plants, animals</a:t>
            </a:r>
          </a:p>
          <a:p>
            <a:pPr lvl="1"/>
            <a:r>
              <a:rPr lang="en-US" dirty="0"/>
              <a:t>Computer object,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fontScale="92500" lnSpcReduction="20000"/>
          </a:bodyPr>
          <a:lstStyle/>
          <a:p>
            <a:r>
              <a:rPr lang="en-US" dirty="0"/>
              <a:t>Every real world entity has  2 qualities</a:t>
            </a:r>
          </a:p>
          <a:p>
            <a:pPr lvl="1"/>
            <a:r>
              <a:rPr lang="en-US" dirty="0"/>
              <a:t>State </a:t>
            </a:r>
            <a:r>
              <a:rPr lang="en-US" dirty="0">
                <a:sym typeface="Wingdings" pitchFamily="2" charset="2"/>
              </a:rPr>
              <a:t> Data</a:t>
            </a:r>
            <a:endParaRPr lang="en-US" dirty="0"/>
          </a:p>
          <a:p>
            <a:pPr lvl="1"/>
            <a:r>
              <a:rPr lang="en-US" dirty="0"/>
              <a:t>Behavior </a:t>
            </a:r>
            <a:r>
              <a:rPr lang="en-US" dirty="0">
                <a:sym typeface="Wingdings" pitchFamily="2" charset="2"/>
              </a:rPr>
              <a:t>What it does</a:t>
            </a:r>
          </a:p>
          <a:p>
            <a:pPr lvl="1"/>
            <a:r>
              <a:rPr lang="en-US" dirty="0">
                <a:sym typeface="Wingdings" pitchFamily="2" charset="2"/>
              </a:rPr>
              <a:t>Example:</a:t>
            </a:r>
          </a:p>
          <a:p>
            <a:pPr lvl="2"/>
            <a:r>
              <a:rPr lang="en-US" dirty="0">
                <a:sym typeface="Wingdings" pitchFamily="2" charset="2"/>
              </a:rPr>
              <a:t>Account</a:t>
            </a:r>
          </a:p>
          <a:p>
            <a:pPr lvl="2"/>
            <a:r>
              <a:rPr lang="en-US" dirty="0">
                <a:sym typeface="Wingdings" pitchFamily="2" charset="2"/>
              </a:rPr>
              <a:t>State</a:t>
            </a:r>
          </a:p>
          <a:p>
            <a:pPr lvl="3"/>
            <a:r>
              <a:rPr lang="en-US" dirty="0">
                <a:sym typeface="Wingdings" pitchFamily="2" charset="2"/>
              </a:rPr>
              <a:t>Account number</a:t>
            </a:r>
          </a:p>
          <a:p>
            <a:pPr lvl="3"/>
            <a:r>
              <a:rPr lang="en-US" dirty="0">
                <a:sym typeface="Wingdings" pitchFamily="2" charset="2"/>
              </a:rPr>
              <a:t>Account Holder</a:t>
            </a:r>
          </a:p>
          <a:p>
            <a:pPr lvl="3"/>
            <a:r>
              <a:rPr lang="en-US" dirty="0">
                <a:sym typeface="Wingdings" pitchFamily="2" charset="2"/>
              </a:rPr>
              <a:t>Account Balance</a:t>
            </a:r>
          </a:p>
          <a:p>
            <a:pPr lvl="3"/>
            <a:r>
              <a:rPr lang="en-US" dirty="0">
                <a:sym typeface="Wingdings" pitchFamily="2" charset="2"/>
              </a:rPr>
              <a:t>Account Bank Name</a:t>
            </a:r>
          </a:p>
          <a:p>
            <a:pPr lvl="3"/>
            <a:r>
              <a:rPr lang="en-US" dirty="0">
                <a:sym typeface="Wingdings" pitchFamily="2" charset="2"/>
              </a:rPr>
              <a:t>Account Branch Name, etc</a:t>
            </a:r>
          </a:p>
          <a:p>
            <a:pPr lvl="2"/>
            <a:r>
              <a:rPr lang="en-US" dirty="0">
                <a:sym typeface="Wingdings" pitchFamily="2" charset="2"/>
              </a:rPr>
              <a:t>Behavior</a:t>
            </a:r>
          </a:p>
          <a:p>
            <a:pPr lvl="3"/>
            <a:r>
              <a:rPr lang="en-US" dirty="0">
                <a:sym typeface="Wingdings" pitchFamily="2" charset="2"/>
              </a:rPr>
              <a:t>Withdraw amount</a:t>
            </a:r>
          </a:p>
          <a:p>
            <a:pPr lvl="3"/>
            <a:r>
              <a:rPr lang="en-US" dirty="0">
                <a:sym typeface="Wingdings" pitchFamily="2" charset="2"/>
              </a:rPr>
              <a:t>Deposit amount</a:t>
            </a:r>
          </a:p>
          <a:p>
            <a:pPr lvl="3"/>
            <a:r>
              <a:rPr lang="en-US" dirty="0">
                <a:sym typeface="Wingdings" pitchFamily="2" charset="2"/>
              </a:rPr>
              <a:t>Update passbook</a:t>
            </a:r>
          </a:p>
          <a:p>
            <a:pPr lvl="3"/>
            <a:r>
              <a:rPr lang="en-US" dirty="0">
                <a:sym typeface="Wingdings" pitchFamily="2" charset="2"/>
              </a:rPr>
              <a:t>Transfer amount</a:t>
            </a:r>
          </a:p>
          <a:p>
            <a:pPr lvl="3"/>
            <a:r>
              <a:rPr lang="en-US" dirty="0">
                <a:sym typeface="Wingdings" pitchFamily="2" charset="2"/>
              </a:rPr>
              <a:t>Transfer Account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real world entity in Java?</a:t>
            </a:r>
          </a:p>
        </p:txBody>
      </p:sp>
      <p:sp>
        <p:nvSpPr>
          <p:cNvPr id="3" name="Content Placeholder 2"/>
          <p:cNvSpPr>
            <a:spLocks noGrp="1"/>
          </p:cNvSpPr>
          <p:nvPr>
            <p:ph idx="1"/>
          </p:nvPr>
        </p:nvSpPr>
        <p:spPr/>
        <p:txBody>
          <a:bodyPr>
            <a:normAutofit lnSpcReduction="10000"/>
          </a:bodyPr>
          <a:lstStyle/>
          <a:p>
            <a:pPr>
              <a:buNone/>
            </a:pPr>
            <a:r>
              <a:rPr lang="en-US" dirty="0"/>
              <a:t>Class Account</a:t>
            </a:r>
          </a:p>
          <a:p>
            <a:pPr>
              <a:buNone/>
            </a:pPr>
            <a:r>
              <a:rPr lang="en-US" dirty="0"/>
              <a:t>{</a:t>
            </a:r>
          </a:p>
          <a:p>
            <a:pPr lvl="1">
              <a:buNone/>
            </a:pPr>
            <a:r>
              <a:rPr lang="en-US" dirty="0"/>
              <a:t>State</a:t>
            </a:r>
          </a:p>
          <a:p>
            <a:pPr lvl="1">
              <a:buNone/>
            </a:pPr>
            <a:r>
              <a:rPr lang="en-US" dirty="0"/>
              <a:t>-</a:t>
            </a:r>
          </a:p>
          <a:p>
            <a:pPr lvl="1">
              <a:buNone/>
            </a:pPr>
            <a:r>
              <a:rPr lang="en-US" dirty="0"/>
              <a:t>-</a:t>
            </a:r>
          </a:p>
          <a:p>
            <a:pPr lvl="1">
              <a:buNone/>
            </a:pPr>
            <a:r>
              <a:rPr lang="en-US" dirty="0"/>
              <a:t>Behavior</a:t>
            </a:r>
          </a:p>
          <a:p>
            <a:pPr lvl="1">
              <a:buNone/>
            </a:pPr>
            <a:r>
              <a:rPr lang="en-US" dirty="0"/>
              <a:t>-</a:t>
            </a:r>
          </a:p>
          <a:p>
            <a:pPr lvl="1">
              <a:buNone/>
            </a:pPr>
            <a:r>
              <a:rPr lang="en-US" dirty="0"/>
              <a:t>-</a:t>
            </a:r>
          </a:p>
          <a:p>
            <a:pPr lvl="1">
              <a:buNone/>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create object?</a:t>
            </a:r>
          </a:p>
        </p:txBody>
      </p:sp>
      <p:sp>
        <p:nvSpPr>
          <p:cNvPr id="3" name="Content Placeholder 2"/>
          <p:cNvSpPr>
            <a:spLocks noGrp="1"/>
          </p:cNvSpPr>
          <p:nvPr>
            <p:ph idx="1"/>
          </p:nvPr>
        </p:nvSpPr>
        <p:spPr/>
        <p:txBody>
          <a:bodyPr>
            <a:normAutofit fontScale="92500"/>
          </a:bodyPr>
          <a:lstStyle/>
          <a:p>
            <a:pPr>
              <a:buNone/>
            </a:pPr>
            <a:r>
              <a:rPr lang="en-US" dirty="0"/>
              <a:t>Account a;</a:t>
            </a:r>
          </a:p>
          <a:p>
            <a:r>
              <a:rPr lang="en-US" dirty="0"/>
              <a:t>a is used to point an object but still not pointing</a:t>
            </a:r>
          </a:p>
          <a:p>
            <a:pPr>
              <a:buNone/>
            </a:pPr>
            <a:r>
              <a:rPr lang="en-US" dirty="0"/>
              <a:t>a  = new Account();</a:t>
            </a:r>
          </a:p>
          <a:p>
            <a:r>
              <a:rPr lang="en-US" dirty="0"/>
              <a:t>new is an operator</a:t>
            </a:r>
          </a:p>
          <a:p>
            <a:r>
              <a:rPr lang="en-US" dirty="0"/>
              <a:t>a is a pointer reference to object(memory)</a:t>
            </a:r>
          </a:p>
          <a:p>
            <a:r>
              <a:rPr lang="en-US" dirty="0"/>
              <a:t>Account is the object</a:t>
            </a:r>
          </a:p>
          <a:p>
            <a:pPr>
              <a:buNone/>
            </a:pPr>
            <a:endParaRPr lang="en-US" dirty="0"/>
          </a:p>
          <a:p>
            <a:pPr>
              <a:buNone/>
            </a:pPr>
            <a:r>
              <a:rPr lang="en-US" dirty="0"/>
              <a:t>Account  a = new Account();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Calling methods using objects</a:t>
            </a:r>
          </a:p>
        </p:txBody>
      </p:sp>
      <p:sp>
        <p:nvSpPr>
          <p:cNvPr id="3" name="Content Placeholder 2"/>
          <p:cNvSpPr>
            <a:spLocks noGrp="1"/>
          </p:cNvSpPr>
          <p:nvPr>
            <p:ph idx="1"/>
          </p:nvPr>
        </p:nvSpPr>
        <p:spPr/>
        <p:txBody>
          <a:bodyPr>
            <a:normAutofit/>
          </a:bodyPr>
          <a:lstStyle/>
          <a:p>
            <a:pPr>
              <a:buNone/>
            </a:pPr>
            <a:r>
              <a:rPr lang="en-US" dirty="0"/>
              <a:t>Account a = new Account();</a:t>
            </a:r>
          </a:p>
          <a:p>
            <a:pPr>
              <a:buNone/>
            </a:pPr>
            <a:r>
              <a:rPr lang="en-US" dirty="0"/>
              <a:t>Account a1;</a:t>
            </a:r>
          </a:p>
          <a:p>
            <a:pPr>
              <a:buNone/>
            </a:pPr>
            <a:r>
              <a:rPr lang="en-US" dirty="0"/>
              <a:t>a1=new Account();</a:t>
            </a:r>
          </a:p>
          <a:p>
            <a:pPr>
              <a:buNone/>
            </a:pPr>
            <a:r>
              <a:rPr lang="en-US" dirty="0" err="1"/>
              <a:t>a.withdraw</a:t>
            </a:r>
            <a:r>
              <a:rPr lang="en-US" dirty="0"/>
              <a:t>();</a:t>
            </a:r>
          </a:p>
          <a:p>
            <a:pPr>
              <a:buNone/>
            </a:pPr>
            <a:r>
              <a:rPr lang="en-US" dirty="0"/>
              <a:t>a1.deposit();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p:txBody>
          <a:bodyPr>
            <a:normAutofit lnSpcReduction="10000"/>
          </a:bodyPr>
          <a:lstStyle/>
          <a:p>
            <a:r>
              <a:rPr lang="en-US" dirty="0"/>
              <a:t>Arguments which are given along with commands.</a:t>
            </a:r>
          </a:p>
          <a:p>
            <a:r>
              <a:rPr lang="en-US" dirty="0"/>
              <a:t>A </a:t>
            </a:r>
            <a:r>
              <a:rPr lang="en-US" b="1" dirty="0"/>
              <a:t>command</a:t>
            </a:r>
            <a:r>
              <a:rPr lang="en-US" dirty="0"/>
              <a:t>-</a:t>
            </a:r>
            <a:r>
              <a:rPr lang="en-US" b="1" dirty="0"/>
              <a:t>line argument</a:t>
            </a:r>
            <a:r>
              <a:rPr lang="en-US" dirty="0"/>
              <a:t> is the information that directly follows the program's name on the </a:t>
            </a:r>
            <a:r>
              <a:rPr lang="en-US" b="1" dirty="0"/>
              <a:t>command line</a:t>
            </a:r>
            <a:r>
              <a:rPr lang="en-US" dirty="0"/>
              <a:t> when it is executed. </a:t>
            </a:r>
          </a:p>
          <a:p>
            <a:r>
              <a:rPr lang="en-US" dirty="0"/>
              <a:t>They are stored as strings in a String array passed to the </a:t>
            </a:r>
            <a:r>
              <a:rPr lang="en-US" b="1" dirty="0" err="1"/>
              <a:t>args</a:t>
            </a:r>
            <a:r>
              <a:rPr lang="en-US" b="1" dirty="0"/>
              <a:t> parameter</a:t>
            </a:r>
            <a:r>
              <a:rPr lang="en-US" dirty="0"/>
              <a:t> of main( ). </a:t>
            </a:r>
          </a:p>
          <a:p>
            <a:r>
              <a:rPr lang="en-US" dirty="0"/>
              <a:t>So, accessing the </a:t>
            </a:r>
            <a:r>
              <a:rPr lang="en-US" b="1" dirty="0"/>
              <a:t>command</a:t>
            </a:r>
            <a:r>
              <a:rPr lang="en-US" dirty="0"/>
              <a:t>-</a:t>
            </a:r>
            <a:r>
              <a:rPr lang="en-US" b="1" dirty="0"/>
              <a:t>line arguments</a:t>
            </a:r>
            <a:r>
              <a:rPr lang="en-US" dirty="0"/>
              <a:t> inside a </a:t>
            </a:r>
            <a:r>
              <a:rPr lang="en-US" b="1" dirty="0"/>
              <a:t>Java</a:t>
            </a:r>
            <a:r>
              <a:rPr lang="en-US" dirty="0"/>
              <a:t> program is quite easy.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Command line arguments</a:t>
            </a:r>
          </a:p>
        </p:txBody>
      </p:sp>
      <p:sp>
        <p:nvSpPr>
          <p:cNvPr id="3" name="Content Placeholder 2"/>
          <p:cNvSpPr>
            <a:spLocks noGrp="1"/>
          </p:cNvSpPr>
          <p:nvPr>
            <p:ph idx="1"/>
          </p:nvPr>
        </p:nvSpPr>
        <p:spPr>
          <a:xfrm>
            <a:off x="914400" y="1066800"/>
            <a:ext cx="7772400" cy="5334000"/>
          </a:xfrm>
        </p:spPr>
        <p:txBody>
          <a:bodyPr>
            <a:normAutofit fontScale="92500" lnSpcReduction="20000"/>
          </a:bodyPr>
          <a:lstStyle/>
          <a:p>
            <a:r>
              <a:rPr lang="en-US" dirty="0"/>
              <a:t>The command line arguments are given in the following format</a:t>
            </a:r>
          </a:p>
          <a:p>
            <a:pPr>
              <a:buNone/>
            </a:pPr>
            <a:r>
              <a:rPr lang="en-US" dirty="0"/>
              <a:t>C:\&gt; java Test 1 2 3</a:t>
            </a:r>
          </a:p>
          <a:p>
            <a:pPr>
              <a:buNone/>
            </a:pPr>
            <a:r>
              <a:rPr lang="en-US" dirty="0"/>
              <a:t>Test is command</a:t>
            </a:r>
          </a:p>
          <a:p>
            <a:pPr>
              <a:buNone/>
            </a:pPr>
            <a:r>
              <a:rPr lang="en-US" dirty="0"/>
              <a:t>1 2 3 are command line arguments</a:t>
            </a:r>
          </a:p>
          <a:p>
            <a:r>
              <a:rPr lang="en-US" dirty="0"/>
              <a:t>The number of arguments can be calculated using the function length</a:t>
            </a:r>
          </a:p>
          <a:p>
            <a:pPr>
              <a:buNone/>
            </a:pPr>
            <a:r>
              <a:rPr lang="en-US" dirty="0"/>
              <a:t>E.g. </a:t>
            </a:r>
            <a:r>
              <a:rPr lang="en-US" dirty="0" err="1"/>
              <a:t>args.length</a:t>
            </a:r>
            <a:endParaRPr lang="en-US" dirty="0"/>
          </a:p>
          <a:p>
            <a:r>
              <a:rPr lang="en-US" dirty="0"/>
              <a:t>To print arguments we can use a for loop</a:t>
            </a:r>
          </a:p>
          <a:p>
            <a:r>
              <a:rPr lang="en-US" dirty="0"/>
              <a:t>E.g. for(</a:t>
            </a:r>
            <a:r>
              <a:rPr lang="en-US" dirty="0" err="1"/>
              <a:t>int</a:t>
            </a:r>
            <a:r>
              <a:rPr lang="en-US" dirty="0"/>
              <a:t> </a:t>
            </a:r>
            <a:r>
              <a:rPr lang="en-US" dirty="0" err="1"/>
              <a:t>i</a:t>
            </a:r>
            <a:r>
              <a:rPr lang="en-US" dirty="0"/>
              <a:t>=0;i&lt;</a:t>
            </a:r>
            <a:r>
              <a:rPr lang="en-US" dirty="0" err="1"/>
              <a:t>args.length;i</a:t>
            </a:r>
            <a:r>
              <a:rPr lang="en-US" dirty="0"/>
              <a:t>++)</a:t>
            </a:r>
          </a:p>
          <a:p>
            <a:r>
              <a:rPr lang="en-US" dirty="0" err="1"/>
              <a:t>System.out.println</a:t>
            </a:r>
            <a:r>
              <a:rPr lang="en-US" dirty="0"/>
              <a:t>(</a:t>
            </a:r>
            <a:r>
              <a:rPr lang="en-US" dirty="0" err="1"/>
              <a:t>args</a:t>
            </a:r>
            <a:r>
              <a:rPr lang="en-US" dirty="0"/>
              <a:t>[</a:t>
            </a:r>
            <a:r>
              <a:rPr lang="en-US" dirty="0" err="1"/>
              <a:t>i</a:t>
            </a:r>
            <a:r>
              <a:rPr lang="en-US" dirty="0"/>
              <a: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Command Line arguments</a:t>
            </a:r>
          </a:p>
        </p:txBody>
      </p:sp>
      <p:sp>
        <p:nvSpPr>
          <p:cNvPr id="3" name="Content Placeholder 2"/>
          <p:cNvSpPr>
            <a:spLocks noGrp="1"/>
          </p:cNvSpPr>
          <p:nvPr>
            <p:ph idx="1"/>
          </p:nvPr>
        </p:nvSpPr>
        <p:spPr/>
        <p:txBody>
          <a:bodyPr>
            <a:normAutofit fontScale="92500" lnSpcReduction="20000"/>
          </a:bodyPr>
          <a:lstStyle/>
          <a:p>
            <a:r>
              <a:rPr lang="en-US" dirty="0"/>
              <a:t>Initializing the state of a class using command line arguments.</a:t>
            </a:r>
          </a:p>
          <a:p>
            <a:r>
              <a:rPr lang="en-US" dirty="0"/>
              <a:t>E.g. a.ano=</a:t>
            </a:r>
            <a:r>
              <a:rPr lang="en-US" dirty="0" err="1"/>
              <a:t>args</a:t>
            </a:r>
            <a:r>
              <a:rPr lang="en-US" dirty="0"/>
              <a:t>[0];</a:t>
            </a:r>
          </a:p>
          <a:p>
            <a:r>
              <a:rPr lang="en-US" dirty="0"/>
              <a:t>        </a:t>
            </a:r>
            <a:r>
              <a:rPr lang="en-US" dirty="0" err="1"/>
              <a:t>a.aholder</a:t>
            </a:r>
            <a:r>
              <a:rPr lang="en-US" dirty="0"/>
              <a:t>=</a:t>
            </a:r>
            <a:r>
              <a:rPr lang="en-US" dirty="0" err="1"/>
              <a:t>args</a:t>
            </a:r>
            <a:r>
              <a:rPr lang="en-US" dirty="0"/>
              <a:t>[1];, etc.</a:t>
            </a:r>
          </a:p>
          <a:p>
            <a:pPr>
              <a:buNone/>
            </a:pPr>
            <a:endParaRPr lang="en-US" dirty="0"/>
          </a:p>
          <a:p>
            <a:pPr>
              <a:buNone/>
            </a:pPr>
            <a:r>
              <a:rPr lang="en-US" dirty="0"/>
              <a:t>Type casting in Java.</a:t>
            </a:r>
          </a:p>
          <a:p>
            <a:pPr>
              <a:buNone/>
            </a:pPr>
            <a:r>
              <a:rPr lang="en-US" dirty="0"/>
              <a:t>To convert integer to string</a:t>
            </a:r>
          </a:p>
          <a:p>
            <a:pPr>
              <a:buNone/>
            </a:pPr>
            <a:r>
              <a:rPr lang="en-US" dirty="0"/>
              <a:t>	</a:t>
            </a:r>
            <a:r>
              <a:rPr lang="en-US" dirty="0" err="1"/>
              <a:t>Integer.parseInt</a:t>
            </a:r>
            <a:r>
              <a:rPr lang="en-US" dirty="0"/>
              <a:t>(</a:t>
            </a:r>
            <a:r>
              <a:rPr lang="en-US" dirty="0" err="1"/>
              <a:t>args</a:t>
            </a:r>
            <a:r>
              <a:rPr lang="en-US" dirty="0"/>
              <a:t>);</a:t>
            </a:r>
          </a:p>
          <a:p>
            <a:pPr>
              <a:buNone/>
            </a:pPr>
            <a:r>
              <a:rPr lang="en-US" dirty="0"/>
              <a:t>Integer is a class</a:t>
            </a:r>
          </a:p>
          <a:p>
            <a:pPr>
              <a:buNone/>
            </a:pPr>
            <a:r>
              <a:rPr lang="en-US" dirty="0"/>
              <a:t>p</a:t>
            </a:r>
            <a:r>
              <a:rPr lang="en-US"/>
              <a:t>arseint</a:t>
            </a:r>
            <a:r>
              <a:rPr lang="en-US" dirty="0"/>
              <a:t> will convert String to Integer.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0070" y="163774"/>
            <a:ext cx="8766981" cy="6455391"/>
          </a:xfrm>
        </p:spPr>
        <p:txBody>
          <a:bodyPr/>
          <a:lstStyle/>
          <a:p>
            <a:r>
              <a:rPr lang="en-US" sz="4400" u="sng" dirty="0">
                <a:solidFill>
                  <a:schemeClr val="tx1"/>
                </a:solidFill>
              </a:rPr>
              <a:t>Agents and Communities</a:t>
            </a:r>
          </a:p>
          <a:p>
            <a:endParaRPr lang="en-US" sz="4400" dirty="0">
              <a:solidFill>
                <a:schemeClr val="tx1"/>
              </a:solidFill>
            </a:endParaRPr>
          </a:p>
        </p:txBody>
      </p:sp>
      <p:sp>
        <p:nvSpPr>
          <p:cNvPr id="3" name="Rectangle 2"/>
          <p:cNvSpPr/>
          <p:nvPr/>
        </p:nvSpPr>
        <p:spPr>
          <a:xfrm>
            <a:off x="609601" y="1371600"/>
            <a:ext cx="7772400" cy="3539430"/>
          </a:xfrm>
          <a:prstGeom prst="rect">
            <a:avLst/>
          </a:prstGeom>
        </p:spPr>
        <p:txBody>
          <a:bodyPr wrap="square">
            <a:spAutoFit/>
          </a:bodyPr>
          <a:lstStyle/>
          <a:p>
            <a:pPr marL="571500" indent="-571500">
              <a:buFont typeface="Wingdings" panose="05000000000000000000" pitchFamily="2" charset="2"/>
              <a:buChar char="Ø"/>
            </a:pPr>
            <a:r>
              <a:rPr lang="en-US" sz="2800" dirty="0">
                <a:solidFill>
                  <a:schemeClr val="tx1"/>
                </a:solidFill>
              </a:rPr>
              <a:t>An object-oriented program is structured as a community of interacting agents, called objects.</a:t>
            </a:r>
          </a:p>
          <a:p>
            <a:pPr marL="571500" indent="-571500">
              <a:buFont typeface="Wingdings" panose="05000000000000000000" pitchFamily="2" charset="2"/>
              <a:buChar char="Ø"/>
            </a:pPr>
            <a:r>
              <a:rPr lang="en-IN" sz="2800" dirty="0">
                <a:solidFill>
                  <a:schemeClr val="tx1"/>
                </a:solidFill>
              </a:rPr>
              <a:t>Each object has a role to play.</a:t>
            </a:r>
          </a:p>
          <a:p>
            <a:pPr marL="571500" indent="-571500">
              <a:buFont typeface="Wingdings" panose="05000000000000000000" pitchFamily="2" charset="2"/>
              <a:buChar char="Ø"/>
            </a:pPr>
            <a:r>
              <a:rPr lang="en-IN" sz="2800" dirty="0">
                <a:solidFill>
                  <a:schemeClr val="tx1"/>
                </a:solidFill>
              </a:rPr>
              <a:t>Each object provides a service, or performs an action, that is used by other members of the community.</a:t>
            </a:r>
          </a:p>
          <a:p>
            <a:pPr marL="571500" indent="-571500">
              <a:buFont typeface="Wingdings" panose="05000000000000000000" pitchFamily="2" charset="2"/>
              <a:buChar char="Ø"/>
            </a:pPr>
            <a:endParaRPr lang="en-IN" sz="2800" dirty="0">
              <a:solidFill>
                <a:schemeClr val="tx1"/>
              </a:solidFill>
            </a:endParaRPr>
          </a:p>
          <a:p>
            <a:pPr marL="571500" indent="-571500">
              <a:buFont typeface="Wingdings" panose="05000000000000000000" pitchFamily="2" charset="2"/>
              <a:buChar char="Ø"/>
            </a:pPr>
            <a:endParaRPr lang="en-US" sz="2800" dirty="0">
              <a:solidFill>
                <a:schemeClr val="tx1"/>
              </a:solidFill>
            </a:endParaRPr>
          </a:p>
        </p:txBody>
      </p:sp>
    </p:spTree>
    <p:extLst>
      <p:ext uri="{BB962C8B-B14F-4D97-AF65-F5344CB8AC3E}">
        <p14:creationId xmlns:p14="http://schemas.microsoft.com/office/powerpoint/2010/main" val="70291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Data types</a:t>
            </a:r>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a:t>There are 2 types of languages:</a:t>
            </a:r>
          </a:p>
          <a:p>
            <a:pPr lvl="1" algn="just">
              <a:lnSpc>
                <a:spcPct val="150000"/>
              </a:lnSpc>
            </a:pPr>
            <a:r>
              <a:rPr lang="en-US" sz="2400" dirty="0">
                <a:latin typeface="Calibri" pitchFamily="34" charset="0"/>
                <a:cs typeface="Calibri" pitchFamily="34" charset="0"/>
              </a:rPr>
              <a:t>First, </a:t>
            </a:r>
            <a:r>
              <a:rPr lang="en-US" sz="2400" u="sng" dirty="0">
                <a:latin typeface="Calibri" pitchFamily="34" charset="0"/>
                <a:cs typeface="Calibri" pitchFamily="34" charset="0"/>
              </a:rPr>
              <a:t>Statically typed language</a:t>
            </a:r>
            <a:r>
              <a:rPr lang="en-US" sz="2400" dirty="0">
                <a:latin typeface="Calibri" pitchFamily="34" charset="0"/>
                <a:cs typeface="Calibri" pitchFamily="34" charset="0"/>
              </a:rPr>
              <a:t>, where each variable and expression type is already known at compile time. Once the variable is declared to be of a certain data type, it cannot hold values of other data types. E.g. C,C++,Java</a:t>
            </a:r>
          </a:p>
          <a:p>
            <a:pPr lvl="1" algn="just">
              <a:lnSpc>
                <a:spcPct val="150000"/>
              </a:lnSpc>
            </a:pPr>
            <a:r>
              <a:rPr lang="en-US" sz="2400" dirty="0">
                <a:latin typeface="Calibri" pitchFamily="34" charset="0"/>
                <a:cs typeface="Calibri" pitchFamily="34" charset="0"/>
              </a:rPr>
              <a:t>The other is </a:t>
            </a:r>
            <a:r>
              <a:rPr lang="en-US" sz="2400" u="sng" dirty="0">
                <a:latin typeface="Calibri" pitchFamily="34" charset="0"/>
                <a:cs typeface="Calibri" pitchFamily="34" charset="0"/>
              </a:rPr>
              <a:t>Dynamically typed languages</a:t>
            </a:r>
            <a:r>
              <a:rPr lang="en-US" sz="2400" dirty="0">
                <a:latin typeface="Calibri" pitchFamily="34" charset="0"/>
                <a:cs typeface="Calibri" pitchFamily="34" charset="0"/>
              </a:rPr>
              <a:t>. These languages can receive different data types over time. E.g. Ruby, Python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Data types</a:t>
            </a:r>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a:t>Java is statically typed and also a strongly typed language.</a:t>
            </a:r>
          </a:p>
          <a:p>
            <a:pPr algn="just">
              <a:lnSpc>
                <a:spcPct val="150000"/>
              </a:lnSpc>
            </a:pPr>
            <a:r>
              <a:rPr lang="en-US" sz="2800" dirty="0">
                <a:latin typeface="Calibri" pitchFamily="34" charset="0"/>
                <a:cs typeface="Calibri" pitchFamily="34" charset="0"/>
              </a:rPr>
              <a:t>Java is strongly typed language because every variable must be declared with a data type.</a:t>
            </a:r>
          </a:p>
          <a:p>
            <a:pPr algn="just">
              <a:lnSpc>
                <a:spcPct val="150000"/>
              </a:lnSpc>
            </a:pPr>
            <a:r>
              <a:rPr lang="en-US" sz="2800" dirty="0">
                <a:latin typeface="Calibri" pitchFamily="34" charset="0"/>
                <a:cs typeface="Calibri" pitchFamily="34" charset="0"/>
              </a:rPr>
              <a:t>A variable cannot start off life without knowing the range of values it can hold, and once it is declared, the data type of the variable cannot change.</a:t>
            </a:r>
            <a:endParaRPr lang="en-US" sz="2400" dirty="0">
              <a:latin typeface="Calibri" pitchFamily="34" charset="0"/>
              <a:cs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pic>
        <p:nvPicPr>
          <p:cNvPr id="1026" name="Picture 2" descr="Image result for data types in java"/>
          <p:cNvPicPr>
            <a:picLocks noChangeAspect="1" noChangeArrowheads="1"/>
          </p:cNvPicPr>
          <p:nvPr/>
        </p:nvPicPr>
        <p:blipFill>
          <a:blip r:embed="rId2"/>
          <a:srcRect/>
          <a:stretch>
            <a:fillRect/>
          </a:stretch>
        </p:blipFill>
        <p:spPr bwMode="auto">
          <a:xfrm>
            <a:off x="1219200" y="1981200"/>
            <a:ext cx="6896100" cy="379285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Data types</a:t>
            </a:r>
          </a:p>
        </p:txBody>
      </p:sp>
      <p:sp>
        <p:nvSpPr>
          <p:cNvPr id="3075" name="Rectangle 3"/>
          <p:cNvSpPr>
            <a:spLocks noGrp="1" noChangeArrowheads="1"/>
          </p:cNvSpPr>
          <p:nvPr>
            <p:ph idx="1"/>
          </p:nvPr>
        </p:nvSpPr>
        <p:spPr>
          <a:xfrm>
            <a:off x="228600" y="1066800"/>
            <a:ext cx="8458200" cy="5059363"/>
          </a:xfrm>
        </p:spPr>
        <p:txBody>
          <a:bodyPr>
            <a:normAutofit fontScale="85000" lnSpcReduction="10000"/>
          </a:bodyPr>
          <a:lstStyle/>
          <a:p>
            <a:pPr algn="just">
              <a:lnSpc>
                <a:spcPct val="150000"/>
              </a:lnSpc>
            </a:pPr>
            <a:r>
              <a:rPr lang="en-US" sz="2800" dirty="0"/>
              <a:t>There are 8 types of primitive data types: (the size of primitive data types does not change from one operating system to another)</a:t>
            </a:r>
          </a:p>
          <a:p>
            <a:pPr lvl="1" algn="just">
              <a:lnSpc>
                <a:spcPct val="150000"/>
              </a:lnSpc>
            </a:pPr>
            <a:r>
              <a:rPr lang="en-US" sz="2000" dirty="0" err="1">
                <a:latin typeface="Courier New" pitchFamily="49" charset="0"/>
              </a:rPr>
              <a:t>boolean</a:t>
            </a:r>
            <a:endParaRPr lang="en-US" sz="2000" dirty="0">
              <a:latin typeface="Courier New" pitchFamily="49" charset="0"/>
            </a:endParaRPr>
          </a:p>
          <a:p>
            <a:pPr lvl="1" algn="just">
              <a:lnSpc>
                <a:spcPct val="150000"/>
              </a:lnSpc>
            </a:pPr>
            <a:r>
              <a:rPr lang="en-US" sz="2000" dirty="0">
                <a:latin typeface="Courier New" pitchFamily="49" charset="0"/>
              </a:rPr>
              <a:t>char</a:t>
            </a:r>
          </a:p>
          <a:p>
            <a:pPr lvl="1" algn="just">
              <a:lnSpc>
                <a:spcPct val="150000"/>
              </a:lnSpc>
            </a:pPr>
            <a:r>
              <a:rPr lang="en-US" sz="2000" dirty="0">
                <a:latin typeface="Courier New" pitchFamily="49" charset="0"/>
              </a:rPr>
              <a:t>byte</a:t>
            </a:r>
          </a:p>
          <a:p>
            <a:pPr lvl="1" algn="just">
              <a:lnSpc>
                <a:spcPct val="150000"/>
              </a:lnSpc>
            </a:pPr>
            <a:r>
              <a:rPr lang="en-US" sz="2000" dirty="0">
                <a:latin typeface="Courier New" pitchFamily="49" charset="0"/>
              </a:rPr>
              <a:t>short</a:t>
            </a:r>
          </a:p>
          <a:p>
            <a:pPr lvl="1" algn="just">
              <a:lnSpc>
                <a:spcPct val="150000"/>
              </a:lnSpc>
            </a:pPr>
            <a:r>
              <a:rPr lang="en-US" sz="2000" dirty="0" err="1">
                <a:latin typeface="Courier New" pitchFamily="49" charset="0"/>
              </a:rPr>
              <a:t>int</a:t>
            </a:r>
            <a:endParaRPr lang="en-US" sz="2000" dirty="0">
              <a:latin typeface="Courier New" pitchFamily="49" charset="0"/>
            </a:endParaRPr>
          </a:p>
          <a:p>
            <a:pPr lvl="1" algn="just">
              <a:lnSpc>
                <a:spcPct val="150000"/>
              </a:lnSpc>
            </a:pPr>
            <a:r>
              <a:rPr lang="en-US" sz="2000" dirty="0">
                <a:latin typeface="Courier New" pitchFamily="49" charset="0"/>
              </a:rPr>
              <a:t>long</a:t>
            </a:r>
          </a:p>
          <a:p>
            <a:pPr lvl="1" algn="just">
              <a:lnSpc>
                <a:spcPct val="150000"/>
              </a:lnSpc>
            </a:pPr>
            <a:r>
              <a:rPr lang="en-US" sz="2000" dirty="0">
                <a:latin typeface="Courier New" pitchFamily="49" charset="0"/>
              </a:rPr>
              <a:t>float</a:t>
            </a:r>
          </a:p>
          <a:p>
            <a:pPr lvl="1" algn="just">
              <a:lnSpc>
                <a:spcPct val="150000"/>
              </a:lnSpc>
            </a:pPr>
            <a:r>
              <a:rPr lang="en-US" sz="2000" dirty="0">
                <a:latin typeface="Courier New" pitchFamily="49" charset="0"/>
              </a:rPr>
              <a:t>double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Data types</a:t>
            </a:r>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a:latin typeface="Calibri" pitchFamily="34" charset="0"/>
                <a:cs typeface="Calibri" pitchFamily="34" charset="0"/>
              </a:rPr>
              <a:t>byte, short, </a:t>
            </a:r>
            <a:r>
              <a:rPr lang="en-US" sz="2800" dirty="0" err="1">
                <a:latin typeface="Calibri" pitchFamily="34" charset="0"/>
                <a:cs typeface="Calibri" pitchFamily="34" charset="0"/>
              </a:rPr>
              <a:t>int</a:t>
            </a:r>
            <a:r>
              <a:rPr lang="en-US" sz="2800" dirty="0">
                <a:latin typeface="Calibri" pitchFamily="34" charset="0"/>
                <a:cs typeface="Calibri" pitchFamily="34" charset="0"/>
              </a:rPr>
              <a:t> and long data types are used for storing whole numbers.</a:t>
            </a:r>
          </a:p>
          <a:p>
            <a:pPr algn="just">
              <a:lnSpc>
                <a:spcPct val="150000"/>
              </a:lnSpc>
            </a:pPr>
            <a:r>
              <a:rPr lang="en-US" sz="2800" dirty="0">
                <a:latin typeface="Calibri" pitchFamily="34" charset="0"/>
                <a:cs typeface="Calibri" pitchFamily="34" charset="0"/>
              </a:rPr>
              <a:t>float and double are used for fractional numbers.</a:t>
            </a:r>
          </a:p>
          <a:p>
            <a:pPr algn="just">
              <a:lnSpc>
                <a:spcPct val="150000"/>
              </a:lnSpc>
            </a:pPr>
            <a:r>
              <a:rPr lang="en-US" sz="2800" dirty="0">
                <a:latin typeface="Calibri" pitchFamily="34" charset="0"/>
                <a:cs typeface="Calibri" pitchFamily="34" charset="0"/>
              </a:rPr>
              <a:t>char is used for storing characters(letters)</a:t>
            </a:r>
          </a:p>
          <a:p>
            <a:pPr algn="just">
              <a:lnSpc>
                <a:spcPct val="150000"/>
              </a:lnSpc>
            </a:pPr>
            <a:r>
              <a:rPr lang="en-US" sz="2800" dirty="0" err="1">
                <a:latin typeface="Calibri" pitchFamily="34" charset="0"/>
                <a:cs typeface="Calibri" pitchFamily="34" charset="0"/>
              </a:rPr>
              <a:t>boolean</a:t>
            </a:r>
            <a:r>
              <a:rPr lang="en-US" sz="2800" dirty="0">
                <a:latin typeface="Calibri" pitchFamily="34" charset="0"/>
                <a:cs typeface="Calibri" pitchFamily="34" charset="0"/>
              </a:rPr>
              <a:t> data type is used for variables that holds either true or false.</a:t>
            </a:r>
            <a:endParaRPr lang="en-US" sz="2000" dirty="0">
              <a:latin typeface="Calibri" pitchFamily="34" charset="0"/>
              <a:cs typeface="Calibri"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Related image"/>
          <p:cNvPicPr>
            <a:picLocks noChangeAspect="1" noChangeArrowheads="1"/>
          </p:cNvPicPr>
          <p:nvPr/>
        </p:nvPicPr>
        <p:blipFill>
          <a:blip r:embed="rId2"/>
          <a:srcRect/>
          <a:stretch>
            <a:fillRect/>
          </a:stretch>
        </p:blipFill>
        <p:spPr bwMode="auto">
          <a:xfrm>
            <a:off x="533400" y="647581"/>
            <a:ext cx="7853889" cy="5896573"/>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Declarations</a:t>
            </a:r>
          </a:p>
        </p:txBody>
      </p:sp>
      <p:sp>
        <p:nvSpPr>
          <p:cNvPr id="3075" name="Rectangle 3"/>
          <p:cNvSpPr>
            <a:spLocks noGrp="1" noChangeArrowheads="1"/>
          </p:cNvSpPr>
          <p:nvPr>
            <p:ph idx="1"/>
          </p:nvPr>
        </p:nvSpPr>
        <p:spPr>
          <a:xfrm>
            <a:off x="228600" y="1066800"/>
            <a:ext cx="8458200" cy="5059363"/>
          </a:xfrm>
        </p:spPr>
        <p:txBody>
          <a:bodyPr>
            <a:normAutofit fontScale="77500" lnSpcReduction="20000"/>
          </a:bodyPr>
          <a:lstStyle/>
          <a:p>
            <a:pPr algn="just">
              <a:lnSpc>
                <a:spcPct val="150000"/>
              </a:lnSpc>
            </a:pPr>
            <a:r>
              <a:rPr lang="en-US" sz="2800" dirty="0">
                <a:latin typeface="+mj-lt"/>
              </a:rPr>
              <a:t>Boolean Data type</a:t>
            </a:r>
          </a:p>
          <a:p>
            <a:pPr lvl="1" algn="just">
              <a:lnSpc>
                <a:spcPct val="150000"/>
              </a:lnSpc>
            </a:pPr>
            <a:r>
              <a:rPr lang="en-US" sz="2400" dirty="0" err="1">
                <a:latin typeface="+mj-lt"/>
              </a:rPr>
              <a:t>boolean</a:t>
            </a:r>
            <a:r>
              <a:rPr lang="en-US" sz="2400" dirty="0">
                <a:latin typeface="+mj-lt"/>
              </a:rPr>
              <a:t> a = false;</a:t>
            </a:r>
          </a:p>
          <a:p>
            <a:pPr algn="just">
              <a:lnSpc>
                <a:spcPct val="150000"/>
              </a:lnSpc>
            </a:pPr>
            <a:r>
              <a:rPr lang="en-US" sz="2800" dirty="0">
                <a:latin typeface="+mj-lt"/>
              </a:rPr>
              <a:t>Byte Data type</a:t>
            </a:r>
          </a:p>
          <a:p>
            <a:pPr lvl="1" algn="just">
              <a:lnSpc>
                <a:spcPct val="150000"/>
              </a:lnSpc>
            </a:pPr>
            <a:r>
              <a:rPr lang="en-US" sz="2400" dirty="0">
                <a:latin typeface="+mj-lt"/>
              </a:rPr>
              <a:t>byte a = 10;</a:t>
            </a:r>
          </a:p>
          <a:p>
            <a:pPr lvl="1" algn="just">
              <a:lnSpc>
                <a:spcPct val="150000"/>
              </a:lnSpc>
            </a:pPr>
            <a:r>
              <a:rPr lang="en-US" sz="2400" dirty="0">
                <a:latin typeface="+mj-lt"/>
              </a:rPr>
              <a:t>byte b=-20;</a:t>
            </a:r>
          </a:p>
          <a:p>
            <a:pPr algn="just">
              <a:lnSpc>
                <a:spcPct val="150000"/>
              </a:lnSpc>
            </a:pPr>
            <a:r>
              <a:rPr lang="en-US" sz="2800" dirty="0">
                <a:latin typeface="+mj-lt"/>
              </a:rPr>
              <a:t>Short Data type</a:t>
            </a:r>
          </a:p>
          <a:p>
            <a:pPr lvl="1" algn="just">
              <a:lnSpc>
                <a:spcPct val="150000"/>
              </a:lnSpc>
            </a:pPr>
            <a:r>
              <a:rPr lang="en-US" sz="2400" dirty="0">
                <a:latin typeface="+mj-lt"/>
              </a:rPr>
              <a:t>short s = 10000;</a:t>
            </a:r>
          </a:p>
          <a:p>
            <a:pPr lvl="1" algn="just">
              <a:lnSpc>
                <a:spcPct val="150000"/>
              </a:lnSpc>
            </a:pPr>
            <a:r>
              <a:rPr lang="en-US" sz="2400" dirty="0">
                <a:latin typeface="+mj-lt"/>
              </a:rPr>
              <a:t>short r = -5000;</a:t>
            </a:r>
          </a:p>
          <a:p>
            <a:pPr algn="just">
              <a:lnSpc>
                <a:spcPct val="150000"/>
              </a:lnSpc>
            </a:pPr>
            <a:r>
              <a:rPr lang="en-US" sz="2800" dirty="0" err="1">
                <a:latin typeface="+mj-lt"/>
              </a:rPr>
              <a:t>Int</a:t>
            </a:r>
            <a:r>
              <a:rPr lang="en-US" sz="2800" dirty="0">
                <a:latin typeface="+mj-lt"/>
              </a:rPr>
              <a:t> Data type</a:t>
            </a:r>
          </a:p>
          <a:p>
            <a:pPr lvl="1" algn="just">
              <a:lnSpc>
                <a:spcPct val="150000"/>
              </a:lnSpc>
            </a:pPr>
            <a:r>
              <a:rPr lang="en-US" sz="2400" dirty="0" err="1">
                <a:latin typeface="+mj-lt"/>
              </a:rPr>
              <a:t>int</a:t>
            </a:r>
            <a:r>
              <a:rPr lang="en-US" sz="2400" dirty="0">
                <a:latin typeface="+mj-lt"/>
              </a:rPr>
              <a:t> a = 100000;</a:t>
            </a:r>
          </a:p>
          <a:p>
            <a:pPr lvl="1" algn="just">
              <a:lnSpc>
                <a:spcPct val="150000"/>
              </a:lnSpc>
            </a:pPr>
            <a:r>
              <a:rPr lang="en-US" sz="2400" dirty="0" err="1">
                <a:latin typeface="+mj-lt"/>
              </a:rPr>
              <a:t>int</a:t>
            </a:r>
            <a:r>
              <a:rPr lang="en-US" sz="2400" dirty="0">
                <a:latin typeface="+mj-lt"/>
              </a:rPr>
              <a:t> b = -200000;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Declarations</a:t>
            </a:r>
          </a:p>
        </p:txBody>
      </p:sp>
      <p:sp>
        <p:nvSpPr>
          <p:cNvPr id="3075" name="Rectangle 3"/>
          <p:cNvSpPr>
            <a:spLocks noGrp="1" noChangeArrowheads="1"/>
          </p:cNvSpPr>
          <p:nvPr>
            <p:ph idx="1"/>
          </p:nvPr>
        </p:nvSpPr>
        <p:spPr>
          <a:xfrm>
            <a:off x="228600" y="1066800"/>
            <a:ext cx="8458200" cy="5562600"/>
          </a:xfrm>
        </p:spPr>
        <p:txBody>
          <a:bodyPr>
            <a:normAutofit fontScale="85000" lnSpcReduction="20000"/>
          </a:bodyPr>
          <a:lstStyle/>
          <a:p>
            <a:pPr algn="just">
              <a:lnSpc>
                <a:spcPct val="150000"/>
              </a:lnSpc>
            </a:pPr>
            <a:r>
              <a:rPr lang="en-US" sz="2800" dirty="0">
                <a:latin typeface="+mj-lt"/>
              </a:rPr>
              <a:t>Long Data type</a:t>
            </a:r>
          </a:p>
          <a:p>
            <a:pPr lvl="1" algn="just">
              <a:lnSpc>
                <a:spcPct val="150000"/>
              </a:lnSpc>
            </a:pPr>
            <a:r>
              <a:rPr lang="en-US" sz="2400" dirty="0">
                <a:latin typeface="+mj-lt"/>
              </a:rPr>
              <a:t>long a = 100000L;</a:t>
            </a:r>
          </a:p>
          <a:p>
            <a:pPr lvl="1" algn="just">
              <a:lnSpc>
                <a:spcPct val="150000"/>
              </a:lnSpc>
            </a:pPr>
            <a:r>
              <a:rPr lang="en-US" sz="2400" dirty="0">
                <a:latin typeface="+mj-lt"/>
              </a:rPr>
              <a:t>long b = -200000L;</a:t>
            </a:r>
          </a:p>
          <a:p>
            <a:pPr algn="just">
              <a:lnSpc>
                <a:spcPct val="150000"/>
              </a:lnSpc>
            </a:pPr>
            <a:r>
              <a:rPr lang="en-US" sz="2800" dirty="0">
                <a:latin typeface="+mj-lt"/>
              </a:rPr>
              <a:t>Double Data type</a:t>
            </a:r>
          </a:p>
          <a:p>
            <a:pPr lvl="1" algn="just">
              <a:lnSpc>
                <a:spcPct val="150000"/>
              </a:lnSpc>
            </a:pPr>
            <a:r>
              <a:rPr lang="en-US" sz="2400" dirty="0">
                <a:latin typeface="+mj-lt"/>
              </a:rPr>
              <a:t>double d = 12.3;</a:t>
            </a:r>
          </a:p>
          <a:p>
            <a:pPr lvl="1" algn="just">
              <a:lnSpc>
                <a:spcPct val="150000"/>
              </a:lnSpc>
            </a:pPr>
            <a:r>
              <a:rPr lang="en-US" sz="2400" dirty="0">
                <a:latin typeface="+mj-lt"/>
              </a:rPr>
              <a:t>double d = 12E4d;</a:t>
            </a:r>
          </a:p>
          <a:p>
            <a:pPr algn="just">
              <a:lnSpc>
                <a:spcPct val="150000"/>
              </a:lnSpc>
            </a:pPr>
            <a:r>
              <a:rPr lang="en-US" sz="2800" dirty="0">
                <a:latin typeface="+mj-lt"/>
              </a:rPr>
              <a:t>Float Data type</a:t>
            </a:r>
          </a:p>
          <a:p>
            <a:pPr lvl="1" algn="just">
              <a:lnSpc>
                <a:spcPct val="150000"/>
              </a:lnSpc>
            </a:pPr>
            <a:r>
              <a:rPr lang="en-US" sz="2400" dirty="0">
                <a:latin typeface="+mj-lt"/>
              </a:rPr>
              <a:t>float f = 234.5f;</a:t>
            </a:r>
          </a:p>
          <a:p>
            <a:pPr lvl="1" algn="just">
              <a:lnSpc>
                <a:spcPct val="150000"/>
              </a:lnSpc>
            </a:pPr>
            <a:r>
              <a:rPr lang="en-US" sz="2400" dirty="0">
                <a:latin typeface="+mj-lt"/>
              </a:rPr>
              <a:t>float f = 35e3f;</a:t>
            </a:r>
          </a:p>
          <a:p>
            <a:pPr algn="just">
              <a:lnSpc>
                <a:spcPct val="150000"/>
              </a:lnSpc>
            </a:pPr>
            <a:r>
              <a:rPr lang="en-US" sz="2800" dirty="0">
                <a:latin typeface="+mj-lt"/>
              </a:rPr>
              <a:t>Char Data type</a:t>
            </a:r>
          </a:p>
          <a:p>
            <a:pPr lvl="1" algn="just">
              <a:lnSpc>
                <a:spcPct val="150000"/>
              </a:lnSpc>
            </a:pPr>
            <a:r>
              <a:rPr lang="en-US" sz="2400" dirty="0">
                <a:latin typeface="+mj-lt"/>
              </a:rPr>
              <a:t>char a = ‘A’;</a:t>
            </a:r>
          </a:p>
        </p:txBody>
      </p:sp>
      <p:sp>
        <p:nvSpPr>
          <p:cNvPr id="4" name="Right Brace 3"/>
          <p:cNvSpPr/>
          <p:nvPr/>
        </p:nvSpPr>
        <p:spPr>
          <a:xfrm>
            <a:off x="2971800" y="2819400"/>
            <a:ext cx="685800" cy="2362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733800" y="3276600"/>
            <a:ext cx="4953000" cy="1200329"/>
          </a:xfrm>
          <a:prstGeom prst="rect">
            <a:avLst/>
          </a:prstGeom>
          <a:noFill/>
        </p:spPr>
        <p:txBody>
          <a:bodyPr wrap="square" rtlCol="0">
            <a:spAutoFit/>
          </a:bodyPr>
          <a:lstStyle/>
          <a:p>
            <a:r>
              <a:rPr lang="en-US" dirty="0">
                <a:solidFill>
                  <a:schemeClr val="tx1"/>
                </a:solidFill>
              </a:rPr>
              <a:t>A floating point can also be a scientific number with an ‘e’ to indicate the power of 10.</a:t>
            </a:r>
          </a:p>
        </p:txBody>
      </p:sp>
      <p:sp>
        <p:nvSpPr>
          <p:cNvPr id="6" name="Right Brace 5"/>
          <p:cNvSpPr/>
          <p:nvPr/>
        </p:nvSpPr>
        <p:spPr>
          <a:xfrm>
            <a:off x="3048000" y="5486400"/>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57600" y="4953000"/>
            <a:ext cx="4953000" cy="1569660"/>
          </a:xfrm>
          <a:prstGeom prst="rect">
            <a:avLst/>
          </a:prstGeom>
          <a:noFill/>
        </p:spPr>
        <p:txBody>
          <a:bodyPr wrap="square" rtlCol="0">
            <a:spAutoFit/>
          </a:bodyPr>
          <a:lstStyle/>
          <a:p>
            <a:r>
              <a:rPr lang="en-US" dirty="0">
                <a:solidFill>
                  <a:schemeClr val="tx1"/>
                </a:solidFill>
              </a:rPr>
              <a:t>Character uses 2 bytes because Java uses Unicode system than ASCII code system. The lowest range of Unicode system is \u0000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Non – Primitive Data types</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latin typeface="+mj-lt"/>
              </a:rPr>
              <a:t>Non – primitive data types are called reference types because they refer to objects.</a:t>
            </a:r>
          </a:p>
          <a:p>
            <a:pPr algn="just">
              <a:lnSpc>
                <a:spcPct val="150000"/>
              </a:lnSpc>
            </a:pPr>
            <a:r>
              <a:rPr lang="en-US" sz="2800" dirty="0">
                <a:latin typeface="+mj-lt"/>
              </a:rPr>
              <a:t>E.g. Strings, Arrays, objects, Interfaces, etc.</a:t>
            </a:r>
            <a:endParaRPr lang="en-US" sz="2400"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2800" dirty="0"/>
              <a:t>Difference between Primitive and Non – primitive data types</a:t>
            </a:r>
          </a:p>
        </p:txBody>
      </p:sp>
      <p:graphicFrame>
        <p:nvGraphicFramePr>
          <p:cNvPr id="4" name="Table 3"/>
          <p:cNvGraphicFramePr>
            <a:graphicFrameLocks noGrp="1"/>
          </p:cNvGraphicFramePr>
          <p:nvPr/>
        </p:nvGraphicFramePr>
        <p:xfrm>
          <a:off x="304800" y="1397000"/>
          <a:ext cx="8412480" cy="4937760"/>
        </p:xfrm>
        <a:graphic>
          <a:graphicData uri="http://schemas.openxmlformats.org/drawingml/2006/table">
            <a:tbl>
              <a:tblPr firstRow="1" bandRow="1">
                <a:tableStyleId>{21E4AEA4-8DFA-4A89-87EB-49C32662AFE0}</a:tableStyleId>
              </a:tblPr>
              <a:tblGrid>
                <a:gridCol w="4206240">
                  <a:extLst>
                    <a:ext uri="{9D8B030D-6E8A-4147-A177-3AD203B41FA5}">
                      <a16:colId xmlns:a16="http://schemas.microsoft.com/office/drawing/2014/main" val="20000"/>
                    </a:ext>
                  </a:extLst>
                </a:gridCol>
                <a:gridCol w="4206240">
                  <a:extLst>
                    <a:ext uri="{9D8B030D-6E8A-4147-A177-3AD203B41FA5}">
                      <a16:colId xmlns:a16="http://schemas.microsoft.com/office/drawing/2014/main" val="20001"/>
                    </a:ext>
                  </a:extLst>
                </a:gridCol>
              </a:tblGrid>
              <a:tr h="822960">
                <a:tc>
                  <a:txBody>
                    <a:bodyPr/>
                    <a:lstStyle/>
                    <a:p>
                      <a:pPr algn="ctr"/>
                      <a:r>
                        <a:rPr lang="en-US" dirty="0"/>
                        <a:t>Primitive Data types</a:t>
                      </a:r>
                    </a:p>
                  </a:txBody>
                  <a:tcPr anchor="ctr"/>
                </a:tc>
                <a:tc>
                  <a:txBody>
                    <a:bodyPr/>
                    <a:lstStyle/>
                    <a:p>
                      <a:pPr algn="ctr"/>
                      <a:r>
                        <a:rPr lang="en-US" dirty="0"/>
                        <a:t>Non – Primitive Data types</a:t>
                      </a:r>
                    </a:p>
                  </a:txBody>
                  <a:tcPr anchor="ctr"/>
                </a:tc>
                <a:extLst>
                  <a:ext uri="{0D108BD9-81ED-4DB2-BD59-A6C34878D82A}">
                    <a16:rowId xmlns:a16="http://schemas.microsoft.com/office/drawing/2014/main" val="10000"/>
                  </a:ext>
                </a:extLst>
              </a:tr>
              <a:tr h="822960">
                <a:tc>
                  <a:txBody>
                    <a:bodyPr/>
                    <a:lstStyle/>
                    <a:p>
                      <a:pPr algn="ctr"/>
                      <a:r>
                        <a:rPr lang="en-US" dirty="0"/>
                        <a:t>They are predefined</a:t>
                      </a:r>
                      <a:r>
                        <a:rPr lang="en-US" baseline="0" dirty="0"/>
                        <a:t> in Java</a:t>
                      </a:r>
                      <a:endParaRPr lang="en-US" dirty="0"/>
                    </a:p>
                  </a:txBody>
                  <a:tcPr anchor="ctr"/>
                </a:tc>
                <a:tc>
                  <a:txBody>
                    <a:bodyPr/>
                    <a:lstStyle/>
                    <a:p>
                      <a:pPr algn="ctr"/>
                      <a:r>
                        <a:rPr lang="en-US" dirty="0"/>
                        <a:t>They are created by the programmer, not defined</a:t>
                      </a:r>
                      <a:r>
                        <a:rPr lang="en-US" baseline="0" dirty="0"/>
                        <a:t> by Java (except Strings)</a:t>
                      </a:r>
                      <a:endParaRPr lang="en-US" dirty="0"/>
                    </a:p>
                  </a:txBody>
                  <a:tcPr anchor="ctr"/>
                </a:tc>
                <a:extLst>
                  <a:ext uri="{0D108BD9-81ED-4DB2-BD59-A6C34878D82A}">
                    <a16:rowId xmlns:a16="http://schemas.microsoft.com/office/drawing/2014/main" val="10001"/>
                  </a:ext>
                </a:extLst>
              </a:tr>
              <a:tr h="822960">
                <a:tc>
                  <a:txBody>
                    <a:bodyPr/>
                    <a:lstStyle/>
                    <a:p>
                      <a:pPr algn="ctr"/>
                      <a:r>
                        <a:rPr lang="en-US" dirty="0"/>
                        <a:t>They cannot call methods</a:t>
                      </a:r>
                      <a:r>
                        <a:rPr lang="en-US" baseline="0" dirty="0"/>
                        <a:t> </a:t>
                      </a:r>
                      <a:endParaRPr lang="en-US" dirty="0"/>
                    </a:p>
                  </a:txBody>
                  <a:tcPr anchor="ctr"/>
                </a:tc>
                <a:tc>
                  <a:txBody>
                    <a:bodyPr/>
                    <a:lstStyle/>
                    <a:p>
                      <a:pPr algn="ctr"/>
                      <a:r>
                        <a:rPr lang="en-US" dirty="0"/>
                        <a:t>They can call methods</a:t>
                      </a:r>
                      <a:r>
                        <a:rPr lang="en-US" baseline="0" dirty="0"/>
                        <a:t> to perform certain operations</a:t>
                      </a:r>
                      <a:endParaRPr lang="en-US" dirty="0"/>
                    </a:p>
                  </a:txBody>
                  <a:tcPr anchor="ctr"/>
                </a:tc>
                <a:extLst>
                  <a:ext uri="{0D108BD9-81ED-4DB2-BD59-A6C34878D82A}">
                    <a16:rowId xmlns:a16="http://schemas.microsoft.com/office/drawing/2014/main" val="10002"/>
                  </a:ext>
                </a:extLst>
              </a:tr>
              <a:tr h="822960">
                <a:tc>
                  <a:txBody>
                    <a:bodyPr/>
                    <a:lstStyle/>
                    <a:p>
                      <a:pPr algn="ctr"/>
                      <a:r>
                        <a:rPr lang="en-US" dirty="0"/>
                        <a:t>It always</a:t>
                      </a:r>
                      <a:r>
                        <a:rPr lang="en-US" baseline="0" dirty="0"/>
                        <a:t> has a value</a:t>
                      </a:r>
                      <a:endParaRPr lang="en-US" dirty="0"/>
                    </a:p>
                  </a:txBody>
                  <a:tcPr anchor="ctr"/>
                </a:tc>
                <a:tc>
                  <a:txBody>
                    <a:bodyPr/>
                    <a:lstStyle/>
                    <a:p>
                      <a:pPr algn="ctr"/>
                      <a:r>
                        <a:rPr lang="en-US" dirty="0"/>
                        <a:t>These can be null</a:t>
                      </a:r>
                    </a:p>
                  </a:txBody>
                  <a:tcPr anchor="ctr"/>
                </a:tc>
                <a:extLst>
                  <a:ext uri="{0D108BD9-81ED-4DB2-BD59-A6C34878D82A}">
                    <a16:rowId xmlns:a16="http://schemas.microsoft.com/office/drawing/2014/main" val="10003"/>
                  </a:ext>
                </a:extLst>
              </a:tr>
              <a:tr h="822960">
                <a:tc>
                  <a:txBody>
                    <a:bodyPr/>
                    <a:lstStyle/>
                    <a:p>
                      <a:pPr algn="ctr"/>
                      <a:r>
                        <a:rPr lang="en-US" dirty="0"/>
                        <a:t>It starts with a lowercase letter</a:t>
                      </a:r>
                    </a:p>
                  </a:txBody>
                  <a:tcPr anchor="ctr"/>
                </a:tc>
                <a:tc>
                  <a:txBody>
                    <a:bodyPr/>
                    <a:lstStyle/>
                    <a:p>
                      <a:pPr algn="ctr"/>
                      <a:r>
                        <a:rPr lang="en-US" dirty="0"/>
                        <a:t>It starts with a uppercase</a:t>
                      </a:r>
                      <a:r>
                        <a:rPr lang="en-US" baseline="0" dirty="0"/>
                        <a:t> letter</a:t>
                      </a:r>
                      <a:endParaRPr lang="en-US" dirty="0"/>
                    </a:p>
                  </a:txBody>
                  <a:tcPr anchor="ctr"/>
                </a:tc>
                <a:extLst>
                  <a:ext uri="{0D108BD9-81ED-4DB2-BD59-A6C34878D82A}">
                    <a16:rowId xmlns:a16="http://schemas.microsoft.com/office/drawing/2014/main" val="10004"/>
                  </a:ext>
                </a:extLst>
              </a:tr>
              <a:tr h="822960">
                <a:tc>
                  <a:txBody>
                    <a:bodyPr/>
                    <a:lstStyle/>
                    <a:p>
                      <a:pPr algn="ctr"/>
                      <a:r>
                        <a:rPr lang="en-US" dirty="0"/>
                        <a:t>Size depends</a:t>
                      </a:r>
                      <a:r>
                        <a:rPr lang="en-US" baseline="0" dirty="0"/>
                        <a:t> on the data type</a:t>
                      </a:r>
                      <a:endParaRPr lang="en-US" dirty="0"/>
                    </a:p>
                  </a:txBody>
                  <a:tcPr anchor="ctr"/>
                </a:tc>
                <a:tc>
                  <a:txBody>
                    <a:bodyPr/>
                    <a:lstStyle/>
                    <a:p>
                      <a:pPr algn="ctr"/>
                      <a:r>
                        <a:rPr lang="en-US" dirty="0"/>
                        <a:t>All have same size</a:t>
                      </a:r>
                    </a:p>
                  </a:txBody>
                  <a:tcPr anchor="ct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0070" y="228601"/>
            <a:ext cx="8766981" cy="990599"/>
          </a:xfrm>
        </p:spPr>
        <p:txBody>
          <a:bodyPr/>
          <a:lstStyle/>
          <a:p>
            <a:r>
              <a:rPr lang="en-US" sz="4400" u="sng" dirty="0">
                <a:solidFill>
                  <a:schemeClr val="tx1"/>
                </a:solidFill>
              </a:rPr>
              <a:t>Messages &amp; Methods</a:t>
            </a:r>
          </a:p>
        </p:txBody>
      </p:sp>
      <p:sp>
        <p:nvSpPr>
          <p:cNvPr id="3" name="Rectangle 2"/>
          <p:cNvSpPr/>
          <p:nvPr/>
        </p:nvSpPr>
        <p:spPr>
          <a:xfrm>
            <a:off x="377019" y="1524000"/>
            <a:ext cx="8309781" cy="4154984"/>
          </a:xfrm>
          <a:prstGeom prst="rect">
            <a:avLst/>
          </a:prstGeom>
        </p:spPr>
        <p:txBody>
          <a:bodyPr wrap="square">
            <a:spAutoFit/>
          </a:bodyPr>
          <a:lstStyle/>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a:solidFill>
                  <a:schemeClr val="tx1"/>
                </a:solidFill>
              </a:rPr>
              <a:t>Actions are initiated in object-oriented programming by the transmission of a message to an agent (an object) responsible for the action.</a:t>
            </a:r>
          </a:p>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dirty="0">
                <a:solidFill>
                  <a:schemeClr val="tx1"/>
                </a:solidFill>
              </a:rPr>
              <a:t>The message encodes the request for an action.</a:t>
            </a:r>
          </a:p>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dirty="0">
                <a:solidFill>
                  <a:schemeClr val="tx1"/>
                </a:solidFill>
              </a:rPr>
              <a:t>It is accompanied by any additional information (arguments) needed to carry out the request.</a:t>
            </a:r>
          </a:p>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dirty="0">
                <a:solidFill>
                  <a:schemeClr val="tx1"/>
                </a:solidFill>
              </a:rPr>
              <a:t>The receiver is the object to whom the message is sent.</a:t>
            </a:r>
          </a:p>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chemeClr val="tx1"/>
                </a:solidFill>
              </a:rPr>
              <a:t>In response to a message, the receiver will perform some method to satisfy the request </a:t>
            </a:r>
            <a:endParaRPr lang="en-IN" sz="2400" dirty="0">
              <a:solidFill>
                <a:schemeClr val="tx1"/>
              </a:solidFill>
            </a:endParaRPr>
          </a:p>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dirty="0">
              <a:solidFill>
                <a:schemeClr val="tx1"/>
              </a:solidFill>
            </a:endParaRPr>
          </a:p>
          <a:p>
            <a:pPr marL="571500" indent="-571500">
              <a:buClrTx/>
              <a:buSzPct val="750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dirty="0">
              <a:solidFill>
                <a:schemeClr val="tx1"/>
              </a:solidFill>
            </a:endParaRPr>
          </a:p>
        </p:txBody>
      </p:sp>
    </p:spTree>
    <p:extLst>
      <p:ext uri="{BB962C8B-B14F-4D97-AF65-F5344CB8AC3E}">
        <p14:creationId xmlns:p14="http://schemas.microsoft.com/office/powerpoint/2010/main" val="1445670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3200" dirty="0"/>
              <a:t>Java Type casting</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400" dirty="0">
                <a:latin typeface="+mj-lt"/>
              </a:rPr>
              <a:t>Type casting is when you assign a value of one primitive data type to another type.</a:t>
            </a:r>
          </a:p>
          <a:p>
            <a:pPr algn="just">
              <a:lnSpc>
                <a:spcPct val="150000"/>
              </a:lnSpc>
            </a:pPr>
            <a:r>
              <a:rPr lang="en-US" sz="2400" dirty="0">
                <a:latin typeface="+mj-lt"/>
              </a:rPr>
              <a:t>In Java we have 2 types of casting:</a:t>
            </a:r>
          </a:p>
          <a:p>
            <a:pPr lvl="1" algn="just">
              <a:lnSpc>
                <a:spcPct val="150000"/>
              </a:lnSpc>
            </a:pPr>
            <a:r>
              <a:rPr lang="en-US" sz="2400" dirty="0">
                <a:latin typeface="+mj-lt"/>
              </a:rPr>
              <a:t>Widening casting (automatically)</a:t>
            </a:r>
          </a:p>
          <a:p>
            <a:pPr lvl="2" algn="just">
              <a:lnSpc>
                <a:spcPct val="150000"/>
              </a:lnSpc>
            </a:pPr>
            <a:r>
              <a:rPr lang="en-US" sz="1800" dirty="0">
                <a:latin typeface="+mj-lt"/>
              </a:rPr>
              <a:t>Converting a smaller data type to larger type size</a:t>
            </a:r>
          </a:p>
          <a:p>
            <a:pPr lvl="1" algn="just">
              <a:lnSpc>
                <a:spcPct val="150000"/>
              </a:lnSpc>
            </a:pPr>
            <a:r>
              <a:rPr lang="en-US" sz="2400" dirty="0">
                <a:latin typeface="+mj-lt"/>
              </a:rPr>
              <a:t>Narrowing casting (manually)</a:t>
            </a:r>
          </a:p>
          <a:p>
            <a:pPr lvl="2" algn="just">
              <a:lnSpc>
                <a:spcPct val="150000"/>
              </a:lnSpc>
            </a:pPr>
            <a:r>
              <a:rPr lang="en-US" sz="1800" dirty="0">
                <a:latin typeface="+mj-lt"/>
              </a:rPr>
              <a:t>Converting a larger type to a smaller size type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3200" dirty="0"/>
              <a:t>Widening</a:t>
            </a:r>
          </a:p>
        </p:txBody>
      </p:sp>
      <p:sp>
        <p:nvSpPr>
          <p:cNvPr id="3075" name="Rectangle 3"/>
          <p:cNvSpPr>
            <a:spLocks noGrp="1" noChangeArrowheads="1"/>
          </p:cNvSpPr>
          <p:nvPr>
            <p:ph idx="1"/>
          </p:nvPr>
        </p:nvSpPr>
        <p:spPr>
          <a:xfrm>
            <a:off x="228600" y="1066800"/>
            <a:ext cx="8458200" cy="5562600"/>
          </a:xfrm>
        </p:spPr>
        <p:txBody>
          <a:bodyPr>
            <a:normAutofit fontScale="85000" lnSpcReduction="10000"/>
          </a:bodyPr>
          <a:lstStyle/>
          <a:p>
            <a:pPr algn="just">
              <a:lnSpc>
                <a:spcPct val="150000"/>
              </a:lnSpc>
            </a:pPr>
            <a:r>
              <a:rPr lang="en-US" sz="2400" dirty="0">
                <a:latin typeface="+mj-lt"/>
              </a:rPr>
              <a:t>Done automatically when passing a smaller size type to a larger size type.</a:t>
            </a:r>
          </a:p>
          <a:p>
            <a:pPr algn="just">
              <a:lnSpc>
                <a:spcPct val="150000"/>
              </a:lnSpc>
              <a:buNone/>
            </a:pPr>
            <a:r>
              <a:rPr lang="en-US" sz="2400" dirty="0">
                <a:latin typeface="+mj-lt"/>
              </a:rPr>
              <a:t>public class M</a:t>
            </a:r>
          </a:p>
          <a:p>
            <a:pPr algn="just">
              <a:lnSpc>
                <a:spcPct val="150000"/>
              </a:lnSpc>
              <a:buNone/>
            </a:pPr>
            <a:r>
              <a:rPr lang="en-US" sz="2400" dirty="0">
                <a:latin typeface="+mj-lt"/>
              </a:rPr>
              <a:t>{</a:t>
            </a:r>
          </a:p>
          <a:p>
            <a:pPr algn="just">
              <a:lnSpc>
                <a:spcPct val="150000"/>
              </a:lnSpc>
              <a:buNone/>
            </a:pPr>
            <a:r>
              <a:rPr lang="en-US" sz="2400" dirty="0">
                <a:latin typeface="+mj-lt"/>
              </a:rPr>
              <a:t>	public static void main(String </a:t>
            </a:r>
            <a:r>
              <a:rPr lang="en-US" sz="2400" dirty="0" err="1">
                <a:latin typeface="+mj-lt"/>
              </a:rPr>
              <a:t>args</a:t>
            </a:r>
            <a:r>
              <a:rPr lang="en-US" sz="2400" dirty="0">
                <a:latin typeface="+mj-lt"/>
              </a:rPr>
              <a:t>[])</a:t>
            </a:r>
          </a:p>
          <a:p>
            <a:pPr algn="just">
              <a:lnSpc>
                <a:spcPct val="150000"/>
              </a:lnSpc>
              <a:buNone/>
            </a:pPr>
            <a:r>
              <a:rPr lang="en-US" sz="2400" dirty="0">
                <a:latin typeface="+mj-lt"/>
              </a:rPr>
              <a:t>	{</a:t>
            </a:r>
          </a:p>
          <a:p>
            <a:pPr algn="just">
              <a:lnSpc>
                <a:spcPct val="150000"/>
              </a:lnSpc>
              <a:buNone/>
            </a:pPr>
            <a:r>
              <a:rPr lang="en-US" sz="2400" dirty="0">
                <a:latin typeface="+mj-lt"/>
              </a:rPr>
              <a:t>		</a:t>
            </a:r>
            <a:r>
              <a:rPr lang="en-US" sz="2400" dirty="0" err="1">
                <a:latin typeface="+mj-lt"/>
              </a:rPr>
              <a:t>int</a:t>
            </a:r>
            <a:r>
              <a:rPr lang="en-US" sz="2400" dirty="0">
                <a:latin typeface="+mj-lt"/>
              </a:rPr>
              <a:t> </a:t>
            </a:r>
            <a:r>
              <a:rPr lang="en-US" sz="2400" dirty="0" err="1">
                <a:latin typeface="+mj-lt"/>
              </a:rPr>
              <a:t>i</a:t>
            </a:r>
            <a:r>
              <a:rPr lang="en-US" sz="2400" dirty="0">
                <a:latin typeface="+mj-lt"/>
              </a:rPr>
              <a:t> = 9;</a:t>
            </a:r>
          </a:p>
          <a:p>
            <a:pPr algn="just">
              <a:lnSpc>
                <a:spcPct val="150000"/>
              </a:lnSpc>
              <a:buNone/>
            </a:pPr>
            <a:r>
              <a:rPr lang="en-US" sz="2400" dirty="0">
                <a:latin typeface="+mj-lt"/>
              </a:rPr>
              <a:t>		double d = </a:t>
            </a:r>
            <a:r>
              <a:rPr lang="en-US" sz="2400" dirty="0" err="1">
                <a:latin typeface="+mj-lt"/>
              </a:rPr>
              <a:t>i</a:t>
            </a:r>
            <a:r>
              <a:rPr lang="en-US" sz="2400" dirty="0">
                <a:latin typeface="+mj-lt"/>
              </a:rPr>
              <a:t> ;</a:t>
            </a:r>
          </a:p>
          <a:p>
            <a:pPr algn="just">
              <a:lnSpc>
                <a:spcPct val="150000"/>
              </a:lnSpc>
              <a:buNone/>
            </a:pPr>
            <a:r>
              <a:rPr lang="en-US" sz="2400" dirty="0">
                <a:latin typeface="+mj-lt"/>
              </a:rPr>
              <a:t>		</a:t>
            </a:r>
            <a:r>
              <a:rPr lang="en-US" sz="2400" dirty="0" err="1">
                <a:latin typeface="+mj-lt"/>
              </a:rPr>
              <a:t>System.out.println</a:t>
            </a:r>
            <a:r>
              <a:rPr lang="en-US" sz="2400" dirty="0">
                <a:latin typeface="+mj-lt"/>
              </a:rPr>
              <a:t>(</a:t>
            </a:r>
            <a:r>
              <a:rPr lang="en-US" sz="2400" dirty="0" err="1">
                <a:latin typeface="+mj-lt"/>
              </a:rPr>
              <a:t>i</a:t>
            </a:r>
            <a:r>
              <a:rPr lang="en-US" sz="2400" dirty="0">
                <a:latin typeface="+mj-lt"/>
              </a:rPr>
              <a:t>);</a:t>
            </a:r>
          </a:p>
          <a:p>
            <a:pPr algn="just">
              <a:lnSpc>
                <a:spcPct val="150000"/>
              </a:lnSpc>
              <a:buNone/>
            </a:pPr>
            <a:r>
              <a:rPr lang="en-US" sz="2400" dirty="0">
                <a:latin typeface="+mj-lt"/>
              </a:rPr>
              <a:t>		</a:t>
            </a:r>
            <a:r>
              <a:rPr lang="en-US" sz="2400" dirty="0" err="1">
                <a:latin typeface="+mj-lt"/>
              </a:rPr>
              <a:t>System.out.println</a:t>
            </a:r>
            <a:r>
              <a:rPr lang="en-US" sz="2400" dirty="0">
                <a:latin typeface="+mj-lt"/>
              </a:rPr>
              <a:t>(d);</a:t>
            </a:r>
          </a:p>
          <a:p>
            <a:pPr algn="just">
              <a:lnSpc>
                <a:spcPct val="150000"/>
              </a:lnSpc>
              <a:buNone/>
            </a:pPr>
            <a:r>
              <a:rPr lang="en-US" sz="2400" dirty="0">
                <a:latin typeface="+mj-lt"/>
              </a:rPr>
              <a:t>	}</a:t>
            </a:r>
          </a:p>
          <a:p>
            <a:pPr algn="just">
              <a:lnSpc>
                <a:spcPct val="150000"/>
              </a:lnSpc>
              <a:buNone/>
            </a:pPr>
            <a:r>
              <a:rPr lang="en-US" sz="2400" dirty="0">
                <a:latin typeface="+mj-lt"/>
              </a:rPr>
              <a:t>}</a:t>
            </a:r>
            <a:endParaRPr lang="en-US" sz="1800"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3200" dirty="0"/>
              <a:t>Narrowing</a:t>
            </a:r>
          </a:p>
        </p:txBody>
      </p:sp>
      <p:sp>
        <p:nvSpPr>
          <p:cNvPr id="3075" name="Rectangle 3"/>
          <p:cNvSpPr>
            <a:spLocks noGrp="1" noChangeArrowheads="1"/>
          </p:cNvSpPr>
          <p:nvPr>
            <p:ph idx="1"/>
          </p:nvPr>
        </p:nvSpPr>
        <p:spPr>
          <a:xfrm>
            <a:off x="228600" y="1066800"/>
            <a:ext cx="8458200" cy="5562600"/>
          </a:xfrm>
        </p:spPr>
        <p:txBody>
          <a:bodyPr>
            <a:normAutofit fontScale="85000" lnSpcReduction="20000"/>
          </a:bodyPr>
          <a:lstStyle/>
          <a:p>
            <a:pPr algn="just">
              <a:lnSpc>
                <a:spcPct val="150000"/>
              </a:lnSpc>
            </a:pPr>
            <a:r>
              <a:rPr lang="en-US" sz="2400" dirty="0">
                <a:latin typeface="+mj-lt"/>
              </a:rPr>
              <a:t>Must be done manually by placing the type in parenthesis in front of the value</a:t>
            </a:r>
          </a:p>
          <a:p>
            <a:pPr algn="just">
              <a:lnSpc>
                <a:spcPct val="150000"/>
              </a:lnSpc>
              <a:buNone/>
            </a:pPr>
            <a:r>
              <a:rPr lang="en-US" sz="2400" dirty="0">
                <a:latin typeface="+mj-lt"/>
              </a:rPr>
              <a:t>public class M</a:t>
            </a:r>
          </a:p>
          <a:p>
            <a:pPr algn="just">
              <a:lnSpc>
                <a:spcPct val="150000"/>
              </a:lnSpc>
              <a:buNone/>
            </a:pPr>
            <a:r>
              <a:rPr lang="en-US" sz="2400" dirty="0">
                <a:latin typeface="+mj-lt"/>
              </a:rPr>
              <a:t>{</a:t>
            </a:r>
          </a:p>
          <a:p>
            <a:pPr algn="just">
              <a:lnSpc>
                <a:spcPct val="150000"/>
              </a:lnSpc>
              <a:buNone/>
            </a:pPr>
            <a:r>
              <a:rPr lang="en-US" sz="2400" dirty="0">
                <a:latin typeface="+mj-lt"/>
              </a:rPr>
              <a:t>	public static void main(String </a:t>
            </a:r>
            <a:r>
              <a:rPr lang="en-US" sz="2400" dirty="0" err="1">
                <a:latin typeface="+mj-lt"/>
              </a:rPr>
              <a:t>args</a:t>
            </a:r>
            <a:r>
              <a:rPr lang="en-US" sz="2400" dirty="0">
                <a:latin typeface="+mj-lt"/>
              </a:rPr>
              <a:t>[])</a:t>
            </a:r>
          </a:p>
          <a:p>
            <a:pPr algn="just">
              <a:lnSpc>
                <a:spcPct val="150000"/>
              </a:lnSpc>
              <a:buNone/>
            </a:pPr>
            <a:r>
              <a:rPr lang="en-US" sz="2400" dirty="0">
                <a:latin typeface="+mj-lt"/>
              </a:rPr>
              <a:t>	{</a:t>
            </a:r>
          </a:p>
          <a:p>
            <a:pPr algn="just">
              <a:lnSpc>
                <a:spcPct val="150000"/>
              </a:lnSpc>
              <a:buNone/>
            </a:pPr>
            <a:r>
              <a:rPr lang="en-US" sz="2400" dirty="0">
                <a:latin typeface="+mj-lt"/>
              </a:rPr>
              <a:t>		double d = 9.78;</a:t>
            </a:r>
          </a:p>
          <a:p>
            <a:pPr algn="just">
              <a:lnSpc>
                <a:spcPct val="150000"/>
              </a:lnSpc>
              <a:buNone/>
            </a:pPr>
            <a:r>
              <a:rPr lang="en-US" sz="2400" dirty="0">
                <a:latin typeface="+mj-lt"/>
              </a:rPr>
              <a:t>		</a:t>
            </a:r>
            <a:r>
              <a:rPr lang="en-US" sz="2400" dirty="0" err="1">
                <a:latin typeface="+mj-lt"/>
              </a:rPr>
              <a:t>int</a:t>
            </a:r>
            <a:r>
              <a:rPr lang="en-US" sz="2400" dirty="0">
                <a:latin typeface="+mj-lt"/>
              </a:rPr>
              <a:t> </a:t>
            </a:r>
            <a:r>
              <a:rPr lang="en-US" sz="2400" dirty="0" err="1">
                <a:latin typeface="+mj-lt"/>
              </a:rPr>
              <a:t>i</a:t>
            </a:r>
            <a:r>
              <a:rPr lang="en-US" sz="2400" dirty="0">
                <a:latin typeface="+mj-lt"/>
              </a:rPr>
              <a:t> = (</a:t>
            </a:r>
            <a:r>
              <a:rPr lang="en-US" sz="2400" dirty="0" err="1">
                <a:latin typeface="+mj-lt"/>
              </a:rPr>
              <a:t>int</a:t>
            </a:r>
            <a:r>
              <a:rPr lang="en-US" sz="2400" dirty="0">
                <a:latin typeface="+mj-lt"/>
              </a:rPr>
              <a:t>)d;</a:t>
            </a:r>
          </a:p>
          <a:p>
            <a:pPr algn="just">
              <a:lnSpc>
                <a:spcPct val="150000"/>
              </a:lnSpc>
              <a:buNone/>
            </a:pPr>
            <a:r>
              <a:rPr lang="en-US" sz="2400" dirty="0">
                <a:latin typeface="+mj-lt"/>
              </a:rPr>
              <a:t>		</a:t>
            </a:r>
            <a:r>
              <a:rPr lang="en-US" sz="2400" dirty="0" err="1">
                <a:latin typeface="+mj-lt"/>
              </a:rPr>
              <a:t>System.out.println</a:t>
            </a:r>
            <a:r>
              <a:rPr lang="en-US" sz="2400" dirty="0">
                <a:latin typeface="+mj-lt"/>
              </a:rPr>
              <a:t>(d);</a:t>
            </a:r>
          </a:p>
          <a:p>
            <a:pPr algn="just">
              <a:lnSpc>
                <a:spcPct val="150000"/>
              </a:lnSpc>
              <a:buNone/>
            </a:pPr>
            <a:r>
              <a:rPr lang="en-US" sz="2400" dirty="0">
                <a:latin typeface="+mj-lt"/>
              </a:rPr>
              <a:t>		</a:t>
            </a:r>
            <a:r>
              <a:rPr lang="en-US" sz="2400" dirty="0" err="1">
                <a:latin typeface="+mj-lt"/>
              </a:rPr>
              <a:t>System.out.println</a:t>
            </a:r>
            <a:r>
              <a:rPr lang="en-US" sz="2400" dirty="0">
                <a:latin typeface="+mj-lt"/>
              </a:rPr>
              <a:t>(</a:t>
            </a:r>
            <a:r>
              <a:rPr lang="en-US" sz="2400" dirty="0" err="1">
                <a:latin typeface="+mj-lt"/>
              </a:rPr>
              <a:t>i</a:t>
            </a:r>
            <a:r>
              <a:rPr lang="en-US" sz="2400" dirty="0">
                <a:latin typeface="+mj-lt"/>
              </a:rPr>
              <a:t>);</a:t>
            </a:r>
          </a:p>
          <a:p>
            <a:pPr algn="just">
              <a:lnSpc>
                <a:spcPct val="150000"/>
              </a:lnSpc>
              <a:buNone/>
            </a:pPr>
            <a:r>
              <a:rPr lang="en-US" sz="2400" dirty="0">
                <a:latin typeface="+mj-lt"/>
              </a:rPr>
              <a:t>	}</a:t>
            </a:r>
          </a:p>
          <a:p>
            <a:pPr algn="just">
              <a:lnSpc>
                <a:spcPct val="150000"/>
              </a:lnSpc>
              <a:buNone/>
            </a:pPr>
            <a:r>
              <a:rPr lang="en-US" sz="2400" dirty="0">
                <a:latin typeface="+mj-lt"/>
              </a:rPr>
              <a:t>}</a:t>
            </a:r>
            <a:endParaRPr lang="en-US" sz="1800" dirty="0">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The variable is the basic unit of storage in a Java program.</a:t>
            </a:r>
          </a:p>
          <a:p>
            <a:r>
              <a:rPr lang="en-US" dirty="0"/>
              <a:t>The basic form of a variable declaration:</a:t>
            </a:r>
          </a:p>
          <a:p>
            <a:pPr algn="ctr">
              <a:buNone/>
            </a:pPr>
            <a:r>
              <a:rPr lang="en-US" dirty="0"/>
              <a:t>type identifier [ = value][, identifier [= value] ...];</a:t>
            </a:r>
          </a:p>
          <a:p>
            <a:r>
              <a:rPr lang="en-US" dirty="0"/>
              <a:t>The</a:t>
            </a:r>
            <a:r>
              <a:rPr lang="en-US" i="1" dirty="0"/>
              <a:t> type</a:t>
            </a:r>
            <a:r>
              <a:rPr lang="en-US" dirty="0"/>
              <a:t> is one of Java‘s atomic types, or the name of a class or interface.</a:t>
            </a:r>
          </a:p>
          <a:p>
            <a:r>
              <a:rPr lang="en-US" dirty="0"/>
              <a:t>The</a:t>
            </a:r>
            <a:r>
              <a:rPr lang="en-US" i="1" dirty="0"/>
              <a:t> identifier </a:t>
            </a:r>
            <a:r>
              <a:rPr lang="en-US" dirty="0"/>
              <a:t>is the name of the variable.</a:t>
            </a:r>
            <a:endParaRPr lang="en-US"/>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Operators</a:t>
            </a:r>
          </a:p>
        </p:txBody>
      </p:sp>
      <p:sp>
        <p:nvSpPr>
          <p:cNvPr id="3075" name="Rectangle 3"/>
          <p:cNvSpPr>
            <a:spLocks noGrp="1" noChangeArrowheads="1"/>
          </p:cNvSpPr>
          <p:nvPr>
            <p:ph idx="1"/>
          </p:nvPr>
        </p:nvSpPr>
        <p:spPr>
          <a:xfrm>
            <a:off x="228600" y="1066800"/>
            <a:ext cx="8458200" cy="5562600"/>
          </a:xfrm>
        </p:spPr>
        <p:txBody>
          <a:bodyPr>
            <a:normAutofit lnSpcReduction="10000"/>
          </a:bodyPr>
          <a:lstStyle/>
          <a:p>
            <a:pPr algn="just">
              <a:lnSpc>
                <a:spcPct val="150000"/>
              </a:lnSpc>
            </a:pPr>
            <a:r>
              <a:rPr lang="en-US" sz="2800" dirty="0"/>
              <a:t>Java provides many types of operators that are used to perform operations on variables and values</a:t>
            </a:r>
          </a:p>
          <a:p>
            <a:pPr algn="just">
              <a:lnSpc>
                <a:spcPct val="150000"/>
              </a:lnSpc>
            </a:pPr>
            <a:r>
              <a:rPr lang="en-US" sz="2800" dirty="0">
                <a:latin typeface="Calibri" pitchFamily="34" charset="0"/>
                <a:cs typeface="Calibri" pitchFamily="34" charset="0"/>
              </a:rPr>
              <a:t>Types of operators:</a:t>
            </a:r>
          </a:p>
          <a:p>
            <a:pPr lvl="1" algn="just">
              <a:lnSpc>
                <a:spcPct val="150000"/>
              </a:lnSpc>
            </a:pPr>
            <a:r>
              <a:rPr lang="en-US" sz="2000" dirty="0">
                <a:latin typeface="Calibri" pitchFamily="34" charset="0"/>
                <a:cs typeface="Calibri" pitchFamily="34" charset="0"/>
              </a:rPr>
              <a:t>Basic Arithmetic operators</a:t>
            </a:r>
          </a:p>
          <a:p>
            <a:pPr lvl="1" algn="just">
              <a:lnSpc>
                <a:spcPct val="150000"/>
              </a:lnSpc>
            </a:pPr>
            <a:r>
              <a:rPr lang="en-US" sz="2000" dirty="0">
                <a:latin typeface="Calibri" pitchFamily="34" charset="0"/>
                <a:cs typeface="Calibri" pitchFamily="34" charset="0"/>
              </a:rPr>
              <a:t>Assignment operators</a:t>
            </a:r>
          </a:p>
          <a:p>
            <a:pPr lvl="1" algn="just">
              <a:lnSpc>
                <a:spcPct val="150000"/>
              </a:lnSpc>
            </a:pPr>
            <a:r>
              <a:rPr lang="en-US" sz="2000" dirty="0">
                <a:latin typeface="Calibri" pitchFamily="34" charset="0"/>
                <a:cs typeface="Calibri" pitchFamily="34" charset="0"/>
              </a:rPr>
              <a:t>Auto – increment and Auto – decrement operator</a:t>
            </a:r>
          </a:p>
          <a:p>
            <a:pPr lvl="1" algn="just">
              <a:lnSpc>
                <a:spcPct val="150000"/>
              </a:lnSpc>
            </a:pPr>
            <a:r>
              <a:rPr lang="en-US" sz="2000" dirty="0">
                <a:latin typeface="Calibri" pitchFamily="34" charset="0"/>
                <a:cs typeface="Calibri" pitchFamily="34" charset="0"/>
              </a:rPr>
              <a:t>Logical operators</a:t>
            </a:r>
          </a:p>
          <a:p>
            <a:pPr lvl="1" algn="just">
              <a:lnSpc>
                <a:spcPct val="150000"/>
              </a:lnSpc>
            </a:pPr>
            <a:r>
              <a:rPr lang="en-US" sz="2000" dirty="0">
                <a:latin typeface="Calibri" pitchFamily="34" charset="0"/>
                <a:cs typeface="Calibri" pitchFamily="34" charset="0"/>
              </a:rPr>
              <a:t>Comparison (relational) operators</a:t>
            </a:r>
          </a:p>
          <a:p>
            <a:pPr lvl="1" algn="just">
              <a:lnSpc>
                <a:spcPct val="150000"/>
              </a:lnSpc>
            </a:pPr>
            <a:r>
              <a:rPr lang="en-US" sz="2000" dirty="0">
                <a:latin typeface="Calibri" pitchFamily="34" charset="0"/>
                <a:cs typeface="Calibri" pitchFamily="34" charset="0"/>
              </a:rPr>
              <a:t>Bitwise operators</a:t>
            </a:r>
          </a:p>
          <a:p>
            <a:pPr lvl="1" algn="just">
              <a:lnSpc>
                <a:spcPct val="150000"/>
              </a:lnSpc>
            </a:pPr>
            <a:r>
              <a:rPr lang="en-US" sz="2000" dirty="0">
                <a:latin typeface="Calibri" pitchFamily="34" charset="0"/>
                <a:cs typeface="Calibri" pitchFamily="34" charset="0"/>
              </a:rPr>
              <a:t>Ternary operator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Basic Arithmetic operators</a:t>
            </a:r>
          </a:p>
        </p:txBody>
      </p:sp>
      <p:sp>
        <p:nvSpPr>
          <p:cNvPr id="3075" name="Rectangle 3"/>
          <p:cNvSpPr>
            <a:spLocks noGrp="1" noChangeArrowheads="1"/>
          </p:cNvSpPr>
          <p:nvPr>
            <p:ph idx="1"/>
          </p:nvPr>
        </p:nvSpPr>
        <p:spPr>
          <a:xfrm>
            <a:off x="228600" y="1066800"/>
            <a:ext cx="8458200" cy="5562600"/>
          </a:xfrm>
        </p:spPr>
        <p:txBody>
          <a:bodyPr>
            <a:normAutofit/>
          </a:bodyPr>
          <a:lstStyle/>
          <a:p>
            <a:pPr>
              <a:lnSpc>
                <a:spcPct val="150000"/>
              </a:lnSpc>
              <a:buNone/>
            </a:pPr>
            <a:r>
              <a:rPr lang="en-US" sz="2800" dirty="0"/>
              <a:t>Basic arithmetic operators are: +, -, *, /, %</a:t>
            </a:r>
            <a:br>
              <a:rPr lang="en-US" sz="2800" dirty="0"/>
            </a:br>
            <a:r>
              <a:rPr lang="en-US" sz="2800" b="1" dirty="0"/>
              <a:t>+</a:t>
            </a:r>
            <a:r>
              <a:rPr lang="en-US" sz="2800" dirty="0"/>
              <a:t> is for addition.</a:t>
            </a:r>
          </a:p>
          <a:p>
            <a:pPr>
              <a:lnSpc>
                <a:spcPct val="150000"/>
              </a:lnSpc>
              <a:buNone/>
            </a:pPr>
            <a:r>
              <a:rPr lang="en-US" sz="2800" b="1" dirty="0"/>
              <a:t>	–</a:t>
            </a:r>
            <a:r>
              <a:rPr lang="en-US" sz="2800" dirty="0"/>
              <a:t> is for subtraction.</a:t>
            </a:r>
          </a:p>
          <a:p>
            <a:pPr>
              <a:lnSpc>
                <a:spcPct val="150000"/>
              </a:lnSpc>
              <a:buNone/>
            </a:pPr>
            <a:r>
              <a:rPr lang="en-US" sz="2800" b="1" dirty="0"/>
              <a:t>	*</a:t>
            </a:r>
            <a:r>
              <a:rPr lang="en-US" sz="2800" dirty="0"/>
              <a:t> is for multiplication.</a:t>
            </a:r>
          </a:p>
          <a:p>
            <a:pPr>
              <a:lnSpc>
                <a:spcPct val="150000"/>
              </a:lnSpc>
              <a:buNone/>
            </a:pPr>
            <a:r>
              <a:rPr lang="en-US" sz="2800" b="1" dirty="0"/>
              <a:t>	/</a:t>
            </a:r>
            <a:r>
              <a:rPr lang="en-US" sz="2800" dirty="0"/>
              <a:t> is for division.</a:t>
            </a:r>
          </a:p>
          <a:p>
            <a:pPr>
              <a:lnSpc>
                <a:spcPct val="150000"/>
              </a:lnSpc>
              <a:buNone/>
            </a:pPr>
            <a:r>
              <a:rPr lang="en-US" sz="2800" b="1" dirty="0"/>
              <a:t>	%</a:t>
            </a:r>
            <a:r>
              <a:rPr lang="en-US" sz="2800" dirty="0"/>
              <a:t> is for modulo.</a:t>
            </a:r>
            <a:br>
              <a:rPr lang="en-US" sz="2800" dirty="0"/>
            </a:br>
            <a:r>
              <a:rPr lang="en-US" sz="2800" dirty="0"/>
              <a:t>Note: Modulo operator returns remainder, for example 10 % 5 would return 0</a:t>
            </a:r>
          </a:p>
          <a:p>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Assignment operators</a:t>
            </a:r>
          </a:p>
        </p:txBody>
      </p:sp>
      <p:sp>
        <p:nvSpPr>
          <p:cNvPr id="3075" name="Rectangle 3"/>
          <p:cNvSpPr>
            <a:spLocks noGrp="1" noChangeArrowheads="1"/>
          </p:cNvSpPr>
          <p:nvPr>
            <p:ph idx="1"/>
          </p:nvPr>
        </p:nvSpPr>
        <p:spPr>
          <a:xfrm>
            <a:off x="228600" y="1066800"/>
            <a:ext cx="8458200" cy="5562600"/>
          </a:xfrm>
        </p:spPr>
        <p:txBody>
          <a:bodyPr>
            <a:normAutofit/>
          </a:bodyPr>
          <a:lstStyle/>
          <a:p>
            <a:pPr>
              <a:lnSpc>
                <a:spcPct val="150000"/>
              </a:lnSpc>
              <a:buNone/>
            </a:pPr>
            <a:r>
              <a:rPr lang="pt-BR" sz="2800" dirty="0"/>
              <a:t>Assignments operators in java are: =, +=, -=, *=, /=, %=</a:t>
            </a:r>
            <a:br>
              <a:rPr lang="pt-BR" sz="2800" dirty="0"/>
            </a:br>
            <a:r>
              <a:rPr lang="pt-BR" sz="2800" b="1" dirty="0"/>
              <a:t>a = b</a:t>
            </a:r>
            <a:r>
              <a:rPr lang="pt-BR" sz="2800" dirty="0"/>
              <a:t> would assign value of variable b to the variable a.</a:t>
            </a:r>
          </a:p>
          <a:p>
            <a:pPr>
              <a:lnSpc>
                <a:spcPct val="150000"/>
              </a:lnSpc>
              <a:buNone/>
            </a:pPr>
            <a:r>
              <a:rPr lang="pt-BR" sz="2800" b="1" dirty="0"/>
              <a:t>		a+=b</a:t>
            </a:r>
            <a:r>
              <a:rPr lang="pt-BR" sz="2800" dirty="0"/>
              <a:t> is equal to a = a+b</a:t>
            </a:r>
          </a:p>
          <a:p>
            <a:pPr>
              <a:lnSpc>
                <a:spcPct val="150000"/>
              </a:lnSpc>
              <a:buNone/>
            </a:pPr>
            <a:r>
              <a:rPr lang="pt-BR" sz="2800" b="1" dirty="0"/>
              <a:t>		a-=b</a:t>
            </a:r>
            <a:r>
              <a:rPr lang="pt-BR" sz="2800" dirty="0"/>
              <a:t> is equal to a = a-b</a:t>
            </a:r>
          </a:p>
          <a:p>
            <a:pPr>
              <a:lnSpc>
                <a:spcPct val="150000"/>
              </a:lnSpc>
              <a:buNone/>
            </a:pPr>
            <a:r>
              <a:rPr lang="pt-BR" sz="2800" b="1" dirty="0"/>
              <a:t>		a*=b</a:t>
            </a:r>
            <a:r>
              <a:rPr lang="pt-BR" sz="2800" dirty="0"/>
              <a:t> is equal to a = a*b</a:t>
            </a:r>
          </a:p>
          <a:p>
            <a:pPr>
              <a:lnSpc>
                <a:spcPct val="150000"/>
              </a:lnSpc>
              <a:buNone/>
            </a:pPr>
            <a:r>
              <a:rPr lang="pt-BR" sz="2800" b="1" dirty="0"/>
              <a:t>		a/=b</a:t>
            </a:r>
            <a:r>
              <a:rPr lang="pt-BR" sz="2800" dirty="0"/>
              <a:t> is equal to a = a/b</a:t>
            </a:r>
          </a:p>
          <a:p>
            <a:pPr>
              <a:lnSpc>
                <a:spcPct val="150000"/>
              </a:lnSpc>
              <a:buNone/>
            </a:pPr>
            <a:r>
              <a:rPr lang="pt-BR" sz="2800" b="1" dirty="0"/>
              <a:t>		a%=b</a:t>
            </a:r>
            <a:r>
              <a:rPr lang="pt-BR" sz="2800" dirty="0"/>
              <a:t> is equal to a = a%b</a:t>
            </a:r>
          </a:p>
          <a:p>
            <a:pPr>
              <a:buNone/>
            </a:pP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Autofit/>
          </a:bodyPr>
          <a:lstStyle/>
          <a:p>
            <a:r>
              <a:rPr lang="en-US" sz="3200" dirty="0"/>
              <a:t>Auto increment &amp; Auto decrement operators</a:t>
            </a:r>
          </a:p>
        </p:txBody>
      </p:sp>
      <p:sp>
        <p:nvSpPr>
          <p:cNvPr id="3075" name="Rectangle 3"/>
          <p:cNvSpPr>
            <a:spLocks noGrp="1" noChangeArrowheads="1"/>
          </p:cNvSpPr>
          <p:nvPr>
            <p:ph idx="1"/>
          </p:nvPr>
        </p:nvSpPr>
        <p:spPr>
          <a:xfrm>
            <a:off x="228600" y="1066800"/>
            <a:ext cx="8458200" cy="5562600"/>
          </a:xfrm>
        </p:spPr>
        <p:txBody>
          <a:bodyPr>
            <a:normAutofit/>
          </a:bodyPr>
          <a:lstStyle/>
          <a:p>
            <a:pPr>
              <a:lnSpc>
                <a:spcPct val="150000"/>
              </a:lnSpc>
              <a:buNone/>
            </a:pPr>
            <a:r>
              <a:rPr lang="pt-BR" sz="2800" dirty="0"/>
              <a:t>++ and - -</a:t>
            </a:r>
            <a:br>
              <a:rPr lang="pt-BR" sz="2800" dirty="0"/>
            </a:br>
            <a:r>
              <a:rPr lang="pt-BR" sz="2800" b="1" dirty="0"/>
              <a:t>a++</a:t>
            </a:r>
            <a:r>
              <a:rPr lang="pt-BR" sz="2800" dirty="0"/>
              <a:t> is equivalent to a=a+1;</a:t>
            </a:r>
          </a:p>
          <a:p>
            <a:pPr>
              <a:lnSpc>
                <a:spcPct val="150000"/>
              </a:lnSpc>
              <a:buNone/>
            </a:pPr>
            <a:r>
              <a:rPr lang="pt-BR" sz="2800" b="1" dirty="0"/>
              <a:t>	a- -</a:t>
            </a:r>
            <a:r>
              <a:rPr lang="pt-BR" sz="2800" dirty="0"/>
              <a:t> is equivalent to a=a-1;</a:t>
            </a:r>
          </a:p>
          <a:p>
            <a:pPr>
              <a:buNone/>
            </a:pP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a:t>Logical operators</a:t>
            </a:r>
          </a:p>
        </p:txBody>
      </p:sp>
      <p:sp>
        <p:nvSpPr>
          <p:cNvPr id="3075" name="Rectangle 3"/>
          <p:cNvSpPr>
            <a:spLocks noGrp="1" noChangeArrowheads="1"/>
          </p:cNvSpPr>
          <p:nvPr>
            <p:ph idx="1"/>
          </p:nvPr>
        </p:nvSpPr>
        <p:spPr>
          <a:xfrm>
            <a:off x="228600" y="838200"/>
            <a:ext cx="8763000" cy="5867400"/>
          </a:xfrm>
        </p:spPr>
        <p:txBody>
          <a:bodyPr>
            <a:normAutofit fontScale="77500" lnSpcReduction="20000"/>
          </a:bodyPr>
          <a:lstStyle/>
          <a:p>
            <a:pPr>
              <a:lnSpc>
                <a:spcPct val="160000"/>
              </a:lnSpc>
            </a:pPr>
            <a:r>
              <a:rPr lang="en-US" sz="2800" dirty="0"/>
              <a:t>Logical Operators are used with binary variables. </a:t>
            </a:r>
          </a:p>
          <a:p>
            <a:pPr>
              <a:lnSpc>
                <a:spcPct val="160000"/>
              </a:lnSpc>
            </a:pPr>
            <a:r>
              <a:rPr lang="en-US" sz="2800" dirty="0"/>
              <a:t>They are mainly used in conditional statements and loops for evaluating a condition.</a:t>
            </a:r>
          </a:p>
          <a:p>
            <a:pPr>
              <a:lnSpc>
                <a:spcPct val="160000"/>
              </a:lnSpc>
              <a:buNone/>
            </a:pPr>
            <a:r>
              <a:rPr lang="en-US" sz="2800" dirty="0"/>
              <a:t>	Logical operators in java are: &amp;&amp;, ||, !</a:t>
            </a:r>
          </a:p>
          <a:p>
            <a:pPr>
              <a:lnSpc>
                <a:spcPct val="160000"/>
              </a:lnSpc>
              <a:buNone/>
            </a:pPr>
            <a:r>
              <a:rPr lang="en-US" sz="2800" dirty="0"/>
              <a:t>Let’s say we have two </a:t>
            </a:r>
            <a:r>
              <a:rPr lang="en-US" sz="2800" dirty="0" err="1"/>
              <a:t>boolean</a:t>
            </a:r>
            <a:r>
              <a:rPr lang="en-US" sz="2800" dirty="0"/>
              <a:t> variables x and y.</a:t>
            </a:r>
          </a:p>
          <a:p>
            <a:pPr>
              <a:lnSpc>
                <a:spcPct val="160000"/>
              </a:lnSpc>
              <a:buNone/>
            </a:pPr>
            <a:r>
              <a:rPr lang="en-US" sz="2800" b="1" dirty="0"/>
              <a:t>x&amp;&amp;y</a:t>
            </a:r>
            <a:r>
              <a:rPr lang="en-US" sz="2800" dirty="0"/>
              <a:t> will return true if both x and y are true else it would return false.</a:t>
            </a:r>
          </a:p>
          <a:p>
            <a:pPr>
              <a:lnSpc>
                <a:spcPct val="160000"/>
              </a:lnSpc>
              <a:buNone/>
            </a:pPr>
            <a:r>
              <a:rPr lang="en-US" sz="2800" b="1" dirty="0"/>
              <a:t>x||y</a:t>
            </a:r>
            <a:r>
              <a:rPr lang="en-US" sz="2800" dirty="0"/>
              <a:t> will return false if both x and y are false else it would return true.</a:t>
            </a:r>
          </a:p>
          <a:p>
            <a:pPr>
              <a:lnSpc>
                <a:spcPct val="160000"/>
              </a:lnSpc>
              <a:buNone/>
            </a:pPr>
            <a:r>
              <a:rPr lang="en-US" sz="2800" b="1" dirty="0"/>
              <a:t>!x</a:t>
            </a:r>
            <a:r>
              <a:rPr lang="en-US" sz="2800" dirty="0"/>
              <a:t> would return the opposite of x, that means it would be true if x is false and it would return false if x is true.</a:t>
            </a:r>
          </a:p>
          <a:p>
            <a:pPr>
              <a:buNone/>
            </a:pP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a:t>Comparison (Relational) operators</a:t>
            </a:r>
          </a:p>
        </p:txBody>
      </p:sp>
      <p:sp>
        <p:nvSpPr>
          <p:cNvPr id="3075" name="Rectangle 3"/>
          <p:cNvSpPr>
            <a:spLocks noGrp="1" noChangeArrowheads="1"/>
          </p:cNvSpPr>
          <p:nvPr>
            <p:ph idx="1"/>
          </p:nvPr>
        </p:nvSpPr>
        <p:spPr>
          <a:xfrm>
            <a:off x="228600" y="838200"/>
            <a:ext cx="8763000" cy="5867400"/>
          </a:xfrm>
        </p:spPr>
        <p:txBody>
          <a:bodyPr>
            <a:normAutofit/>
          </a:bodyPr>
          <a:lstStyle/>
          <a:p>
            <a:pPr>
              <a:lnSpc>
                <a:spcPct val="150000"/>
              </a:lnSpc>
              <a:buNone/>
            </a:pPr>
            <a:r>
              <a:rPr lang="en-US" sz="2400" dirty="0"/>
              <a:t>We have six relational operators in Java: ==, !=, &gt;, &lt;, &gt;=, &lt;=</a:t>
            </a:r>
          </a:p>
          <a:p>
            <a:pPr>
              <a:lnSpc>
                <a:spcPct val="150000"/>
              </a:lnSpc>
              <a:buNone/>
            </a:pPr>
            <a:r>
              <a:rPr lang="en-US" sz="2400" b="1" dirty="0"/>
              <a:t>	==</a:t>
            </a:r>
            <a:r>
              <a:rPr lang="en-US" sz="2400" dirty="0"/>
              <a:t> returns true if both the left side and right side are equal</a:t>
            </a:r>
          </a:p>
          <a:p>
            <a:pPr>
              <a:lnSpc>
                <a:spcPct val="150000"/>
              </a:lnSpc>
              <a:buNone/>
            </a:pPr>
            <a:r>
              <a:rPr lang="en-US" sz="2400" b="1" dirty="0"/>
              <a:t>	!=</a:t>
            </a:r>
            <a:r>
              <a:rPr lang="en-US" sz="2400" dirty="0"/>
              <a:t> returns true if left side is not equal to the right side of operator.</a:t>
            </a:r>
          </a:p>
          <a:p>
            <a:pPr>
              <a:lnSpc>
                <a:spcPct val="150000"/>
              </a:lnSpc>
              <a:buNone/>
            </a:pPr>
            <a:r>
              <a:rPr lang="en-US" sz="2400" b="1" dirty="0"/>
              <a:t>	&gt;</a:t>
            </a:r>
            <a:r>
              <a:rPr lang="en-US" sz="2400" dirty="0"/>
              <a:t> returns true if left side is greater than right.</a:t>
            </a:r>
          </a:p>
          <a:p>
            <a:pPr>
              <a:lnSpc>
                <a:spcPct val="150000"/>
              </a:lnSpc>
              <a:buNone/>
            </a:pPr>
            <a:r>
              <a:rPr lang="en-US" sz="2400" b="1" dirty="0"/>
              <a:t>	&lt;</a:t>
            </a:r>
            <a:r>
              <a:rPr lang="en-US" sz="2400" dirty="0"/>
              <a:t> returns true if left side is less than right side.</a:t>
            </a:r>
          </a:p>
          <a:p>
            <a:pPr>
              <a:lnSpc>
                <a:spcPct val="150000"/>
              </a:lnSpc>
              <a:buNone/>
            </a:pPr>
            <a:r>
              <a:rPr lang="en-US" sz="2400" b="1" dirty="0"/>
              <a:t>	&gt;=</a:t>
            </a:r>
            <a:r>
              <a:rPr lang="en-US" sz="2400" dirty="0"/>
              <a:t> returns true if left side is greater than or equal to right side.</a:t>
            </a:r>
          </a:p>
          <a:p>
            <a:pPr>
              <a:lnSpc>
                <a:spcPct val="150000"/>
              </a:lnSpc>
              <a:buNone/>
            </a:pPr>
            <a:r>
              <a:rPr lang="en-US" sz="2400" b="1" dirty="0"/>
              <a:t>	&lt;=</a:t>
            </a:r>
            <a:r>
              <a:rPr lang="en-US" sz="2400" dirty="0"/>
              <a:t> returns true if left side is less than or equal to right side.</a:t>
            </a:r>
          </a:p>
          <a:p>
            <a:pPr>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88509" y="228600"/>
            <a:ext cx="8766981" cy="990600"/>
          </a:xfrm>
        </p:spPr>
        <p:txBody>
          <a:bodyPr/>
          <a:lstStyle/>
          <a:p>
            <a:r>
              <a:rPr lang="en-US" sz="4400" u="sng" dirty="0">
                <a:solidFill>
                  <a:schemeClr val="tx1"/>
                </a:solidFill>
              </a:rPr>
              <a:t>Responsibilities</a:t>
            </a:r>
            <a:endParaRPr lang="en-US" sz="3600" dirty="0">
              <a:solidFill>
                <a:schemeClr val="tx1"/>
              </a:solidFill>
            </a:endParaRPr>
          </a:p>
          <a:p>
            <a:endParaRPr lang="en-US" dirty="0">
              <a:solidFill>
                <a:schemeClr val="tx1"/>
              </a:solidFill>
            </a:endParaRPr>
          </a:p>
        </p:txBody>
      </p:sp>
      <p:sp>
        <p:nvSpPr>
          <p:cNvPr id="3" name="TextBox 2">
            <a:extLst>
              <a:ext uri="{FF2B5EF4-FFF2-40B4-BE49-F238E27FC236}">
                <a16:creationId xmlns:a16="http://schemas.microsoft.com/office/drawing/2014/main" id="{9E6002B4-D33B-2E4B-A652-4DC3EB6273D4}"/>
              </a:ext>
            </a:extLst>
          </p:cNvPr>
          <p:cNvSpPr txBox="1"/>
          <p:nvPr/>
        </p:nvSpPr>
        <p:spPr>
          <a:xfrm>
            <a:off x="685800" y="1600200"/>
            <a:ext cx="7620000" cy="1692771"/>
          </a:xfrm>
          <a:prstGeom prst="rect">
            <a:avLst/>
          </a:prstGeom>
          <a:noFill/>
        </p:spPr>
        <p:txBody>
          <a:bodyPr wrap="square" rtlCol="0">
            <a:spAutoFit/>
          </a:bodyPr>
          <a:lstStyle/>
          <a:p>
            <a:pPr marL="342900" indent="-342900">
              <a:buFont typeface="Wingdings" panose="05000000000000000000" pitchFamily="2" charset="2"/>
              <a:buChar char="Ø"/>
            </a:pPr>
            <a:r>
              <a:rPr lang="en-US" sz="2600" dirty="0">
                <a:solidFill>
                  <a:schemeClr val="tx1"/>
                </a:solidFill>
                <a:latin typeface="+mj-lt"/>
              </a:rPr>
              <a:t>A fundamental concept in object-oriented programming is to describe the behavior in terms of responsibilities</a:t>
            </a:r>
          </a:p>
          <a:p>
            <a:endParaRPr lang="en-IN" sz="2600" dirty="0"/>
          </a:p>
        </p:txBody>
      </p:sp>
    </p:spTree>
    <p:extLst>
      <p:ext uri="{BB962C8B-B14F-4D97-AF65-F5344CB8AC3E}">
        <p14:creationId xmlns:p14="http://schemas.microsoft.com/office/powerpoint/2010/main" val="2308688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457200"/>
          </a:xfrm>
        </p:spPr>
        <p:txBody>
          <a:bodyPr>
            <a:noAutofit/>
          </a:bodyPr>
          <a:lstStyle/>
          <a:p>
            <a:r>
              <a:rPr lang="en-US" sz="3200" dirty="0"/>
              <a:t>Bitwise operators</a:t>
            </a:r>
          </a:p>
        </p:txBody>
      </p:sp>
      <p:sp>
        <p:nvSpPr>
          <p:cNvPr id="3075" name="Rectangle 3"/>
          <p:cNvSpPr>
            <a:spLocks noGrp="1" noChangeArrowheads="1"/>
          </p:cNvSpPr>
          <p:nvPr>
            <p:ph idx="1"/>
          </p:nvPr>
        </p:nvSpPr>
        <p:spPr>
          <a:xfrm>
            <a:off x="228600" y="609600"/>
            <a:ext cx="8763000" cy="6096000"/>
          </a:xfrm>
        </p:spPr>
        <p:txBody>
          <a:bodyPr>
            <a:normAutofit fontScale="85000" lnSpcReduction="10000"/>
          </a:bodyPr>
          <a:lstStyle/>
          <a:p>
            <a:pPr>
              <a:lnSpc>
                <a:spcPct val="150000"/>
              </a:lnSpc>
              <a:buNone/>
            </a:pPr>
            <a:r>
              <a:rPr lang="en-US" sz="2400" dirty="0"/>
              <a:t>There are six bitwise Operators: &amp;, |, ^, ~, &lt;&lt;, &gt;&gt;</a:t>
            </a:r>
          </a:p>
          <a:p>
            <a:pPr>
              <a:lnSpc>
                <a:spcPct val="150000"/>
              </a:lnSpc>
              <a:buNone/>
            </a:pPr>
            <a:r>
              <a:rPr lang="en-US" sz="2400" dirty="0"/>
              <a:t>	x = 11; /* equal to 00001011*/</a:t>
            </a:r>
            <a:br>
              <a:rPr lang="en-US" sz="2400" dirty="0"/>
            </a:br>
            <a:r>
              <a:rPr lang="en-US" sz="2400" dirty="0"/>
              <a:t>y = 22; /* equal to 00010110 */</a:t>
            </a:r>
          </a:p>
          <a:p>
            <a:pPr>
              <a:lnSpc>
                <a:spcPct val="150000"/>
              </a:lnSpc>
              <a:buFont typeface="Wingdings" pitchFamily="2" charset="2"/>
              <a:buChar char="q"/>
            </a:pPr>
            <a:r>
              <a:rPr lang="en-US" sz="2400" dirty="0"/>
              <a:t>Bitwise operator performs bit by bit processing.</a:t>
            </a:r>
            <a:br>
              <a:rPr lang="en-US" sz="2400" dirty="0"/>
            </a:br>
            <a:r>
              <a:rPr lang="en-US" sz="2400" b="1" dirty="0"/>
              <a:t>x &amp; y</a:t>
            </a:r>
            <a:r>
              <a:rPr lang="en-US" sz="2400" dirty="0"/>
              <a:t> compares corresponding bits of x and y and generates 1 if both bits are equal, else it returns 0. In our case it would return: 2 which is 00000010 because in the binary form of x and y only second last bits are matching.</a:t>
            </a:r>
          </a:p>
          <a:p>
            <a:pPr>
              <a:lnSpc>
                <a:spcPct val="150000"/>
              </a:lnSpc>
              <a:buFont typeface="Wingdings" pitchFamily="2" charset="2"/>
              <a:buChar char="q"/>
            </a:pPr>
            <a:r>
              <a:rPr lang="en-US" sz="2400" b="1" dirty="0"/>
              <a:t>	x | y</a:t>
            </a:r>
            <a:r>
              <a:rPr lang="en-US" sz="2400" dirty="0"/>
              <a:t> compares corresponding bits of x and y and generates 1 if either bit is 1, else it returns 0. In our case it would return 31 which is 00011111</a:t>
            </a:r>
          </a:p>
          <a:p>
            <a:pPr>
              <a:lnSpc>
                <a:spcPct val="150000"/>
              </a:lnSpc>
              <a:buFont typeface="Wingdings" pitchFamily="2" charset="2"/>
              <a:buChar char="q"/>
            </a:pPr>
            <a:r>
              <a:rPr lang="en-US" sz="2400" b="1" dirty="0"/>
              <a:t>	x ^ y</a:t>
            </a:r>
            <a:r>
              <a:rPr lang="en-US" sz="2400" dirty="0"/>
              <a:t> compares corresponding bits of x and y and generates 1 if they are not equal, else it returns 0. In our example it would return 29 which is equivalent to 00011101</a:t>
            </a:r>
          </a:p>
          <a:p>
            <a:pPr>
              <a:buNone/>
            </a:pPr>
            <a:endParaRPr 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a:t>Bitwise operators</a:t>
            </a:r>
          </a:p>
        </p:txBody>
      </p:sp>
      <p:sp>
        <p:nvSpPr>
          <p:cNvPr id="3075" name="Rectangle 3"/>
          <p:cNvSpPr>
            <a:spLocks noGrp="1" noChangeArrowheads="1"/>
          </p:cNvSpPr>
          <p:nvPr>
            <p:ph idx="1"/>
          </p:nvPr>
        </p:nvSpPr>
        <p:spPr>
          <a:xfrm>
            <a:off x="228600" y="838200"/>
            <a:ext cx="8763000" cy="5867400"/>
          </a:xfrm>
        </p:spPr>
        <p:txBody>
          <a:bodyPr>
            <a:normAutofit fontScale="85000" lnSpcReduction="10000"/>
          </a:bodyPr>
          <a:lstStyle/>
          <a:p>
            <a:pPr algn="just">
              <a:lnSpc>
                <a:spcPct val="150000"/>
              </a:lnSpc>
              <a:buFont typeface="Wingdings" pitchFamily="2" charset="2"/>
              <a:buChar char="q"/>
            </a:pPr>
            <a:r>
              <a:rPr lang="en-US" sz="2400" b="1" dirty="0"/>
              <a:t>~x</a:t>
            </a:r>
            <a:r>
              <a:rPr lang="en-US" sz="2400" dirty="0"/>
              <a:t> is a complement operator that just changes the bit from 0 to 1 and 1 to 0. In our example it would return -12 which is signed 8 bit equivalent to 11110100</a:t>
            </a:r>
          </a:p>
          <a:p>
            <a:pPr algn="just">
              <a:lnSpc>
                <a:spcPct val="150000"/>
              </a:lnSpc>
              <a:buFont typeface="Wingdings" pitchFamily="2" charset="2"/>
              <a:buChar char="q"/>
            </a:pPr>
            <a:r>
              <a:rPr lang="en-US" sz="2400" b="1" dirty="0"/>
              <a:t>x &lt;&lt; 2</a:t>
            </a:r>
            <a:r>
              <a:rPr lang="en-US" sz="2400" dirty="0"/>
              <a:t> is left shift operator that moves the bits to the left, discards the far left bit, and assigns the rightmost bit a value of 0. In our case output is 44 which is equivalent to 00101100</a:t>
            </a:r>
          </a:p>
          <a:p>
            <a:pPr algn="just">
              <a:lnSpc>
                <a:spcPct val="150000"/>
              </a:lnSpc>
              <a:buFont typeface="Wingdings" pitchFamily="2" charset="2"/>
              <a:buChar char="q"/>
            </a:pPr>
            <a:r>
              <a:rPr lang="en-US" sz="2400" dirty="0"/>
              <a:t>Note: In the example below we are providing 2 at the right side of this shift operator that is the reason bits are moving two places to the left side. We can change this number and bits would be moved by the number of bits specified on the right side of the operator. Same applies to the right side operator.</a:t>
            </a:r>
          </a:p>
          <a:p>
            <a:pPr algn="just">
              <a:lnSpc>
                <a:spcPct val="150000"/>
              </a:lnSpc>
              <a:buFont typeface="Wingdings" pitchFamily="2" charset="2"/>
              <a:buChar char="q"/>
            </a:pPr>
            <a:r>
              <a:rPr lang="en-US" sz="2400" b="1" dirty="0"/>
              <a:t>x &gt;&gt; 2</a:t>
            </a:r>
            <a:r>
              <a:rPr lang="en-US" sz="2400" dirty="0"/>
              <a:t> is right shift operator that moves the bits to the right, discards the far right bit, and assigns the leftmost bit a value of 0. In our case output is 2 which is equivalent to 00000010</a:t>
            </a:r>
          </a:p>
          <a:p>
            <a:pPr>
              <a:buNone/>
            </a:pP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a:t>Ternary operator</a:t>
            </a:r>
          </a:p>
        </p:txBody>
      </p:sp>
      <p:sp>
        <p:nvSpPr>
          <p:cNvPr id="3075" name="Rectangle 3"/>
          <p:cNvSpPr>
            <a:spLocks noGrp="1" noChangeArrowheads="1"/>
          </p:cNvSpPr>
          <p:nvPr>
            <p:ph idx="1"/>
          </p:nvPr>
        </p:nvSpPr>
        <p:spPr>
          <a:xfrm>
            <a:off x="228600" y="838200"/>
            <a:ext cx="8763000" cy="5867400"/>
          </a:xfrm>
        </p:spPr>
        <p:txBody>
          <a:bodyPr>
            <a:normAutofit/>
          </a:bodyPr>
          <a:lstStyle/>
          <a:p>
            <a:pPr algn="just">
              <a:lnSpc>
                <a:spcPct val="150000"/>
              </a:lnSpc>
              <a:buNone/>
            </a:pPr>
            <a:r>
              <a:rPr lang="en-US" sz="2000" dirty="0"/>
              <a:t>This operator evaluates a </a:t>
            </a:r>
            <a:r>
              <a:rPr lang="en-US" sz="2000" dirty="0" err="1"/>
              <a:t>boolean</a:t>
            </a:r>
            <a:r>
              <a:rPr lang="en-US" sz="2000" dirty="0"/>
              <a:t> expression and assign the value based on the result.</a:t>
            </a:r>
            <a:br>
              <a:rPr lang="en-US" sz="2000" dirty="0"/>
            </a:br>
            <a:r>
              <a:rPr lang="en-US" sz="2000" b="1" dirty="0"/>
              <a:t>Syntax:</a:t>
            </a:r>
            <a:endParaRPr lang="en-US" sz="2000" dirty="0"/>
          </a:p>
          <a:p>
            <a:pPr algn="just">
              <a:lnSpc>
                <a:spcPct val="150000"/>
              </a:lnSpc>
              <a:buNone/>
            </a:pPr>
            <a:r>
              <a:rPr lang="en-US" sz="2000" dirty="0"/>
              <a:t>		variable h = (expression) ? value if true : value if false</a:t>
            </a:r>
          </a:p>
          <a:p>
            <a:pPr algn="just">
              <a:lnSpc>
                <a:spcPct val="150000"/>
              </a:lnSpc>
              <a:buNone/>
            </a:pPr>
            <a:r>
              <a:rPr lang="en-US" sz="2000" dirty="0"/>
              <a:t>If the expression results true then the first value before the colon (:) is assigned to the variable h else the second value is assigned to the h.</a:t>
            </a:r>
          </a:p>
          <a:p>
            <a:pPr>
              <a:buNone/>
            </a:pPr>
            <a:endParaRPr 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a:t>Operator precedence in Java</a:t>
            </a:r>
          </a:p>
        </p:txBody>
      </p:sp>
      <p:sp>
        <p:nvSpPr>
          <p:cNvPr id="3075" name="Rectangle 3"/>
          <p:cNvSpPr>
            <a:spLocks noGrp="1" noChangeArrowheads="1"/>
          </p:cNvSpPr>
          <p:nvPr>
            <p:ph idx="1"/>
          </p:nvPr>
        </p:nvSpPr>
        <p:spPr>
          <a:xfrm>
            <a:off x="228600" y="838200"/>
            <a:ext cx="8763000" cy="5867400"/>
          </a:xfrm>
        </p:spPr>
        <p:txBody>
          <a:bodyPr>
            <a:normAutofit/>
          </a:bodyPr>
          <a:lstStyle/>
          <a:p>
            <a:pPr>
              <a:buNone/>
            </a:pPr>
            <a:r>
              <a:rPr lang="en-US" sz="2000" dirty="0"/>
              <a:t>This determines which operator needs to be evaluated first if an expression has more than one operator. Operator with higher precedence at the top and lower precedence at the bottom.</a:t>
            </a:r>
            <a:br>
              <a:rPr lang="en-US" sz="2000" dirty="0"/>
            </a:br>
            <a:r>
              <a:rPr lang="en-US" sz="2000" dirty="0"/>
              <a:t>Unary Operators		</a:t>
            </a:r>
            <a:r>
              <a:rPr lang="en-US" sz="2000" b="1" dirty="0"/>
              <a:t>++  – –  !  ~</a:t>
            </a:r>
            <a:endParaRPr lang="en-US" sz="2000" dirty="0"/>
          </a:p>
          <a:p>
            <a:pPr>
              <a:buNone/>
            </a:pPr>
            <a:r>
              <a:rPr lang="en-US" sz="2000" dirty="0"/>
              <a:t>	Multiplicative			</a:t>
            </a:r>
            <a:r>
              <a:rPr lang="en-US" sz="2000" b="1" dirty="0"/>
              <a:t>*  / %</a:t>
            </a:r>
            <a:endParaRPr lang="en-US" sz="2000" dirty="0"/>
          </a:p>
          <a:p>
            <a:pPr>
              <a:buNone/>
            </a:pPr>
            <a:r>
              <a:rPr lang="en-US" sz="2000" dirty="0"/>
              <a:t>	Additive			</a:t>
            </a:r>
            <a:r>
              <a:rPr lang="en-US" sz="2000" b="1" dirty="0"/>
              <a:t>+  –</a:t>
            </a:r>
            <a:endParaRPr lang="en-US" sz="2000" dirty="0"/>
          </a:p>
          <a:p>
            <a:pPr>
              <a:buNone/>
            </a:pPr>
            <a:r>
              <a:rPr lang="en-US" sz="2000" dirty="0"/>
              <a:t>	Shift				</a:t>
            </a:r>
            <a:r>
              <a:rPr lang="en-US" sz="2000" b="1" dirty="0"/>
              <a:t>&lt;&lt;  &gt;&gt;  &gt;&gt;&gt;</a:t>
            </a:r>
            <a:endParaRPr lang="en-US" sz="2000" dirty="0"/>
          </a:p>
          <a:p>
            <a:pPr>
              <a:buNone/>
            </a:pPr>
            <a:r>
              <a:rPr lang="en-US" sz="2000" dirty="0"/>
              <a:t>	Relational			</a:t>
            </a:r>
            <a:r>
              <a:rPr lang="en-US" sz="2000" b="1" dirty="0"/>
              <a:t>&gt;  &gt;=  &lt;  &lt;=</a:t>
            </a:r>
            <a:endParaRPr lang="en-US" sz="2000" dirty="0"/>
          </a:p>
          <a:p>
            <a:pPr>
              <a:buNone/>
            </a:pPr>
            <a:r>
              <a:rPr lang="en-US" sz="2000" dirty="0"/>
              <a:t>	Equality			</a:t>
            </a:r>
            <a:r>
              <a:rPr lang="en-US" sz="2000" b="1" dirty="0"/>
              <a:t>==  !=</a:t>
            </a:r>
            <a:endParaRPr lang="en-US" sz="2000" dirty="0"/>
          </a:p>
          <a:p>
            <a:pPr>
              <a:buNone/>
            </a:pPr>
            <a:r>
              <a:rPr lang="en-US" sz="2000" dirty="0"/>
              <a:t>	Bitwise AND			</a:t>
            </a:r>
            <a:r>
              <a:rPr lang="en-US" sz="2000" b="1" dirty="0"/>
              <a:t>&amp;</a:t>
            </a:r>
            <a:endParaRPr lang="en-US" sz="2000" dirty="0"/>
          </a:p>
          <a:p>
            <a:pPr>
              <a:buNone/>
            </a:pPr>
            <a:r>
              <a:rPr lang="en-US" sz="2000" dirty="0"/>
              <a:t>	Bitwise XOR			</a:t>
            </a:r>
            <a:r>
              <a:rPr lang="en-US" sz="2000" b="1" dirty="0"/>
              <a:t>^</a:t>
            </a:r>
            <a:endParaRPr lang="en-US" sz="2000" dirty="0"/>
          </a:p>
          <a:p>
            <a:pPr>
              <a:buNone/>
            </a:pPr>
            <a:r>
              <a:rPr lang="en-US" sz="2000" dirty="0"/>
              <a:t>	Bitwise OR			</a:t>
            </a:r>
            <a:r>
              <a:rPr lang="en-US" sz="2000" b="1" dirty="0"/>
              <a:t>|</a:t>
            </a:r>
            <a:endParaRPr lang="en-US" sz="2000" dirty="0"/>
          </a:p>
          <a:p>
            <a:pPr>
              <a:buNone/>
            </a:pPr>
            <a:r>
              <a:rPr lang="en-US" sz="2000" dirty="0"/>
              <a:t>	Logical AND			</a:t>
            </a:r>
            <a:r>
              <a:rPr lang="en-US" sz="2000" b="1" dirty="0"/>
              <a:t>&amp;&amp;</a:t>
            </a:r>
            <a:endParaRPr lang="en-US" sz="2000" dirty="0"/>
          </a:p>
          <a:p>
            <a:pPr>
              <a:buNone/>
            </a:pPr>
            <a:r>
              <a:rPr lang="en-US" sz="2000" dirty="0"/>
              <a:t>	Logical OR			</a:t>
            </a:r>
            <a:r>
              <a:rPr lang="en-US" sz="2000" b="1" dirty="0"/>
              <a:t>||</a:t>
            </a:r>
            <a:endParaRPr lang="en-US" sz="2000" dirty="0"/>
          </a:p>
          <a:p>
            <a:pPr>
              <a:buNone/>
            </a:pPr>
            <a:r>
              <a:rPr lang="en-US" sz="2000" dirty="0"/>
              <a:t>	Ternary			</a:t>
            </a:r>
            <a:r>
              <a:rPr lang="en-US" sz="2000" b="1" dirty="0"/>
              <a:t>?:</a:t>
            </a:r>
            <a:endParaRPr lang="en-US" sz="2000" dirty="0"/>
          </a:p>
          <a:p>
            <a:pPr>
              <a:buNone/>
            </a:pPr>
            <a:r>
              <a:rPr lang="en-US" sz="2000" dirty="0"/>
              <a:t>	Assignment	</a:t>
            </a:r>
            <a:r>
              <a:rPr lang="en-US" sz="2000"/>
              <a:t>		</a:t>
            </a:r>
            <a:r>
              <a:rPr lang="en-US" sz="2000" b="1"/>
              <a:t>= </a:t>
            </a:r>
            <a:r>
              <a:rPr lang="en-US" sz="2000" b="1" dirty="0"/>
              <a:t> +=  -=  *=  /=  %=  &gt;  &gt;=  &lt;  &lt;=  &amp;=  ^=  |=</a:t>
            </a:r>
            <a:endParaRPr lang="en-US" sz="2000" dirty="0"/>
          </a:p>
          <a:p>
            <a:pPr>
              <a:buNone/>
            </a:pPr>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Arrays</a:t>
            </a:r>
          </a:p>
        </p:txBody>
      </p:sp>
      <p:sp>
        <p:nvSpPr>
          <p:cNvPr id="3075" name="Rectangle 3"/>
          <p:cNvSpPr>
            <a:spLocks noGrp="1" noChangeArrowheads="1"/>
          </p:cNvSpPr>
          <p:nvPr>
            <p:ph idx="1"/>
          </p:nvPr>
        </p:nvSpPr>
        <p:spPr>
          <a:xfrm>
            <a:off x="228600" y="1066800"/>
            <a:ext cx="8458200" cy="5562600"/>
          </a:xfrm>
        </p:spPr>
        <p:txBody>
          <a:bodyPr>
            <a:normAutofit fontScale="92500" lnSpcReduction="10000"/>
          </a:bodyPr>
          <a:lstStyle/>
          <a:p>
            <a:pPr algn="just">
              <a:lnSpc>
                <a:spcPct val="150000"/>
              </a:lnSpc>
            </a:pPr>
            <a:r>
              <a:rPr lang="en-US" sz="2800" dirty="0"/>
              <a:t>An array is a collection of similar type of elements which have a continuous memory</a:t>
            </a:r>
          </a:p>
          <a:p>
            <a:pPr algn="just">
              <a:lnSpc>
                <a:spcPct val="150000"/>
              </a:lnSpc>
            </a:pPr>
            <a:r>
              <a:rPr lang="en-US" sz="2800" dirty="0"/>
              <a:t>We can dynamically allocate memory to arrays using new operator</a:t>
            </a:r>
          </a:p>
          <a:p>
            <a:pPr algn="just">
              <a:lnSpc>
                <a:spcPct val="150000"/>
              </a:lnSpc>
            </a:pPr>
            <a:r>
              <a:rPr lang="en-US" sz="2800" dirty="0"/>
              <a:t>Declaring and initializing array</a:t>
            </a:r>
          </a:p>
          <a:p>
            <a:pPr algn="just">
              <a:lnSpc>
                <a:spcPct val="150000"/>
              </a:lnSpc>
            </a:pPr>
            <a:r>
              <a:rPr lang="en-US" sz="2800" dirty="0"/>
              <a:t>Printing array</a:t>
            </a:r>
          </a:p>
          <a:p>
            <a:pPr algn="just">
              <a:lnSpc>
                <a:spcPct val="150000"/>
              </a:lnSpc>
            </a:pPr>
            <a:r>
              <a:rPr lang="en-US" sz="2800" dirty="0"/>
              <a:t>For each loop</a:t>
            </a:r>
          </a:p>
          <a:p>
            <a:pPr algn="just">
              <a:lnSpc>
                <a:spcPct val="150000"/>
              </a:lnSpc>
            </a:pPr>
            <a:r>
              <a:rPr lang="en-US" sz="2800" dirty="0"/>
              <a:t>Passing array as parameter to static method</a:t>
            </a:r>
          </a:p>
          <a:p>
            <a:pPr algn="just">
              <a:lnSpc>
                <a:spcPct val="150000"/>
              </a:lnSpc>
            </a:pPr>
            <a:r>
              <a:rPr lang="en-US" sz="2800" dirty="0"/>
              <a:t>Reading and printing array elements using Scanner class</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Inheritance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Introduction</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In Java it is possible to inherit attributes and methods from one class to another</a:t>
            </a:r>
          </a:p>
          <a:p>
            <a:pPr algn="just">
              <a:lnSpc>
                <a:spcPct val="150000"/>
              </a:lnSpc>
            </a:pPr>
            <a:r>
              <a:rPr lang="en-US" sz="2800" dirty="0"/>
              <a:t>Inheritance</a:t>
            </a:r>
          </a:p>
          <a:p>
            <a:pPr lvl="1" algn="just">
              <a:lnSpc>
                <a:spcPct val="150000"/>
              </a:lnSpc>
            </a:pPr>
            <a:r>
              <a:rPr lang="en-US" sz="2000" dirty="0"/>
              <a:t>Subclass (Child): The class that inherits from another</a:t>
            </a:r>
          </a:p>
          <a:p>
            <a:pPr lvl="1" algn="just">
              <a:lnSpc>
                <a:spcPct val="150000"/>
              </a:lnSpc>
            </a:pPr>
            <a:r>
              <a:rPr lang="en-US" sz="2000" dirty="0" err="1"/>
              <a:t>Superclass</a:t>
            </a:r>
            <a:r>
              <a:rPr lang="en-US" sz="2000" dirty="0"/>
              <a:t>(Parent): The class being inherited from</a:t>
            </a:r>
          </a:p>
          <a:p>
            <a:pPr lvl="1" algn="just">
              <a:lnSpc>
                <a:spcPct val="150000"/>
              </a:lnSpc>
            </a:pPr>
            <a:endParaRPr lang="en-US" sz="2000" dirty="0"/>
          </a:p>
          <a:p>
            <a:pPr lvl="1" algn="just">
              <a:lnSpc>
                <a:spcPct val="150000"/>
              </a:lnSpc>
              <a:buNone/>
            </a:pPr>
            <a:r>
              <a:rPr lang="en-US" sz="2000" dirty="0"/>
              <a:t>To inherit from a class, use the extends keyword.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Introduction</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Why use Inheritance in Java?</a:t>
            </a:r>
          </a:p>
          <a:p>
            <a:pPr lvl="1" algn="just">
              <a:lnSpc>
                <a:spcPct val="150000"/>
              </a:lnSpc>
            </a:pPr>
            <a:r>
              <a:rPr lang="en-US" sz="2400" dirty="0"/>
              <a:t>For method overriding</a:t>
            </a:r>
          </a:p>
          <a:p>
            <a:pPr lvl="1" algn="just">
              <a:lnSpc>
                <a:spcPct val="150000"/>
              </a:lnSpc>
            </a:pPr>
            <a:r>
              <a:rPr lang="en-US" sz="2400" dirty="0"/>
              <a:t>For code reusability</a:t>
            </a:r>
          </a:p>
          <a:p>
            <a:pPr algn="just">
              <a:lnSpc>
                <a:spcPct val="150000"/>
              </a:lnSpc>
            </a:pPr>
            <a:r>
              <a:rPr lang="en-US" sz="2800" dirty="0"/>
              <a:t>Terms in Inheritance</a:t>
            </a:r>
            <a:endParaRPr lang="en-US" sz="1600" dirty="0"/>
          </a:p>
          <a:p>
            <a:pPr lvl="1" algn="just">
              <a:lnSpc>
                <a:spcPct val="150000"/>
              </a:lnSpc>
            </a:pPr>
            <a:r>
              <a:rPr lang="en-US" sz="2400" dirty="0"/>
              <a:t>Class</a:t>
            </a:r>
          </a:p>
          <a:p>
            <a:pPr lvl="1" algn="just">
              <a:lnSpc>
                <a:spcPct val="150000"/>
              </a:lnSpc>
            </a:pPr>
            <a:r>
              <a:rPr lang="en-US" sz="2400" dirty="0"/>
              <a:t>Subclass/Child class</a:t>
            </a:r>
          </a:p>
          <a:p>
            <a:pPr lvl="1" algn="just">
              <a:lnSpc>
                <a:spcPct val="150000"/>
              </a:lnSpc>
            </a:pPr>
            <a:r>
              <a:rPr lang="en-US" sz="2400" dirty="0"/>
              <a:t>Super class/Parent class</a:t>
            </a:r>
          </a:p>
          <a:p>
            <a:pPr lvl="1" algn="just">
              <a:lnSpc>
                <a:spcPct val="150000"/>
              </a:lnSpc>
            </a:pPr>
            <a:r>
              <a:rPr lang="en-US" sz="2400" dirty="0"/>
              <a:t>Reusability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Introduction</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Syntax</a:t>
            </a:r>
          </a:p>
          <a:p>
            <a:pPr lvl="1" algn="just">
              <a:lnSpc>
                <a:spcPct val="150000"/>
              </a:lnSpc>
              <a:buNone/>
            </a:pPr>
            <a:r>
              <a:rPr lang="en-US" sz="2000" dirty="0"/>
              <a:t>Class </a:t>
            </a:r>
            <a:r>
              <a:rPr lang="en-US" sz="2000" dirty="0" err="1"/>
              <a:t>subclass_name</a:t>
            </a:r>
            <a:r>
              <a:rPr lang="en-US" sz="2000" dirty="0"/>
              <a:t> extends </a:t>
            </a:r>
            <a:r>
              <a:rPr lang="en-US" sz="2000" dirty="0" err="1"/>
              <a:t>superclass_name</a:t>
            </a:r>
            <a:endParaRPr lang="en-US" sz="2000" dirty="0"/>
          </a:p>
          <a:p>
            <a:pPr lvl="1" algn="just">
              <a:lnSpc>
                <a:spcPct val="150000"/>
              </a:lnSpc>
              <a:buNone/>
            </a:pPr>
            <a:r>
              <a:rPr lang="en-US" sz="2000" dirty="0"/>
              <a:t>{</a:t>
            </a:r>
          </a:p>
          <a:p>
            <a:pPr lvl="1" algn="just">
              <a:lnSpc>
                <a:spcPct val="150000"/>
              </a:lnSpc>
              <a:buNone/>
            </a:pPr>
            <a:r>
              <a:rPr lang="en-US" sz="2000" dirty="0"/>
              <a:t>	//methods and fields</a:t>
            </a:r>
          </a:p>
          <a:p>
            <a:pPr lvl="1" algn="just">
              <a:lnSpc>
                <a:spcPct val="150000"/>
              </a:lnSpc>
              <a:buNone/>
            </a:pPr>
            <a:r>
              <a:rPr lang="en-US" sz="2000" dirty="0"/>
              <a:t>}</a:t>
            </a:r>
          </a:p>
          <a:p>
            <a:pPr lvl="1" algn="just">
              <a:lnSpc>
                <a:spcPct val="150000"/>
              </a:lnSpc>
              <a:buNone/>
            </a:pPr>
            <a:r>
              <a:rPr lang="en-US" sz="2000" dirty="0"/>
              <a:t>/*The extends keyword indicates that you are making a new class that derives from an existing class. The meaning of “extends” is to increase the functionality*/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Introduction</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Types of Inheritance</a:t>
            </a:r>
          </a:p>
          <a:p>
            <a:pPr lvl="1" algn="just">
              <a:lnSpc>
                <a:spcPct val="150000"/>
              </a:lnSpc>
            </a:pPr>
            <a:r>
              <a:rPr lang="en-US" sz="2400" dirty="0"/>
              <a:t>Single</a:t>
            </a:r>
          </a:p>
          <a:p>
            <a:pPr lvl="1" algn="just">
              <a:lnSpc>
                <a:spcPct val="150000"/>
              </a:lnSpc>
              <a:buNone/>
            </a:pPr>
            <a:endParaRPr lang="en-US" sz="2400" dirty="0"/>
          </a:p>
          <a:p>
            <a:pPr lvl="1" algn="just">
              <a:lnSpc>
                <a:spcPct val="150000"/>
              </a:lnSpc>
              <a:buNone/>
            </a:pPr>
            <a:endParaRPr lang="en-US" sz="2400" dirty="0"/>
          </a:p>
          <a:p>
            <a:pPr lvl="1" algn="just">
              <a:lnSpc>
                <a:spcPct val="150000"/>
              </a:lnSpc>
            </a:pPr>
            <a:r>
              <a:rPr lang="en-US" sz="2400" dirty="0"/>
              <a:t>Multilevel</a:t>
            </a:r>
          </a:p>
          <a:p>
            <a:pPr lvl="1" algn="just">
              <a:lnSpc>
                <a:spcPct val="150000"/>
              </a:lnSpc>
              <a:buNone/>
            </a:pPr>
            <a:endParaRPr lang="en-US" sz="2400" dirty="0"/>
          </a:p>
          <a:p>
            <a:pPr lvl="1" algn="just">
              <a:lnSpc>
                <a:spcPct val="150000"/>
              </a:lnSpc>
              <a:buNone/>
            </a:pPr>
            <a:endParaRPr lang="en-US" sz="2400" dirty="0"/>
          </a:p>
        </p:txBody>
      </p:sp>
      <p:sp>
        <p:nvSpPr>
          <p:cNvPr id="4" name="Rectangle 3"/>
          <p:cNvSpPr/>
          <p:nvPr/>
        </p:nvSpPr>
        <p:spPr>
          <a:xfrm>
            <a:off x="3200400" y="2057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A</a:t>
            </a:r>
          </a:p>
        </p:txBody>
      </p:sp>
      <p:sp>
        <p:nvSpPr>
          <p:cNvPr id="5" name="Rectangle 4"/>
          <p:cNvSpPr/>
          <p:nvPr/>
        </p:nvSpPr>
        <p:spPr>
          <a:xfrm>
            <a:off x="3200400" y="3200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B</a:t>
            </a:r>
          </a:p>
        </p:txBody>
      </p:sp>
      <p:cxnSp>
        <p:nvCxnSpPr>
          <p:cNvPr id="7" name="Straight Arrow Connector 6"/>
          <p:cNvCxnSpPr>
            <a:stCxn id="5" idx="0"/>
            <a:endCxn id="4" idx="2"/>
          </p:cNvCxnSpPr>
          <p:nvPr/>
        </p:nvCxnSpPr>
        <p:spPr>
          <a:xfrm rot="5400000" flipH="1" flipV="1">
            <a:off x="3429000"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19400" y="3962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A</a:t>
            </a:r>
          </a:p>
        </p:txBody>
      </p:sp>
      <p:sp>
        <p:nvSpPr>
          <p:cNvPr id="9" name="Rectangle 8"/>
          <p:cNvSpPr/>
          <p:nvPr/>
        </p:nvSpPr>
        <p:spPr>
          <a:xfrm>
            <a:off x="2819400" y="5105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B</a:t>
            </a:r>
          </a:p>
        </p:txBody>
      </p:sp>
      <p:cxnSp>
        <p:nvCxnSpPr>
          <p:cNvPr id="10" name="Straight Arrow Connector 9"/>
          <p:cNvCxnSpPr>
            <a:stCxn id="9" idx="0"/>
            <a:endCxn id="8" idx="2"/>
          </p:cNvCxnSpPr>
          <p:nvPr/>
        </p:nvCxnSpPr>
        <p:spPr>
          <a:xfrm rot="5400000" flipH="1" flipV="1">
            <a:off x="3048000" y="4762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19400" y="6248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C</a:t>
            </a:r>
          </a:p>
        </p:txBody>
      </p:sp>
      <p:cxnSp>
        <p:nvCxnSpPr>
          <p:cNvPr id="12" name="Straight Arrow Connector 11"/>
          <p:cNvCxnSpPr/>
          <p:nvPr/>
        </p:nvCxnSpPr>
        <p:spPr>
          <a:xfrm rot="5400000" flipH="1" flipV="1">
            <a:off x="2934494" y="59809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1" y="381000"/>
            <a:ext cx="8305800" cy="6238165"/>
          </a:xfrm>
        </p:spPr>
        <p:txBody>
          <a:bodyPr>
            <a:normAutofit/>
          </a:bodyPr>
          <a:lstStyle/>
          <a:p>
            <a:r>
              <a:rPr lang="en-IN" sz="4000" u="sng" dirty="0">
                <a:solidFill>
                  <a:schemeClr val="tx1"/>
                </a:solidFill>
              </a:rPr>
              <a:t>Object</a:t>
            </a:r>
          </a:p>
          <a:p>
            <a:pPr marL="571500" indent="-571500" algn="l">
              <a:buFont typeface="Wingdings" panose="05000000000000000000" pitchFamily="2" charset="2"/>
              <a:buChar char="Ø"/>
            </a:pPr>
            <a:endParaRPr lang="en-US" sz="2800" dirty="0">
              <a:solidFill>
                <a:schemeClr val="tx1"/>
              </a:solidFill>
            </a:endParaRPr>
          </a:p>
          <a:p>
            <a:pPr marL="571500" indent="-571500" algn="l">
              <a:buFont typeface="Wingdings" panose="05000000000000000000" pitchFamily="2" charset="2"/>
              <a:buChar char="Ø"/>
            </a:pPr>
            <a:r>
              <a:rPr lang="en-US" sz="2800" dirty="0">
                <a:solidFill>
                  <a:schemeClr val="tx1"/>
                </a:solidFill>
              </a:rPr>
              <a:t>It is the basic unit of Object-Oriented Programming and it represents the real-life entities.</a:t>
            </a:r>
          </a:p>
          <a:p>
            <a:pPr marL="571500" indent="-571500" algn="l">
              <a:buFont typeface="Wingdings" panose="05000000000000000000" pitchFamily="2" charset="2"/>
              <a:buChar char="Ø"/>
            </a:pPr>
            <a:r>
              <a:rPr lang="en-US" sz="2800" dirty="0">
                <a:solidFill>
                  <a:schemeClr val="tx1"/>
                </a:solidFill>
              </a:rPr>
              <a:t>Examples: student, teacher, fan, dog, pen,….etc.</a:t>
            </a:r>
          </a:p>
          <a:p>
            <a:pPr algn="l"/>
            <a:endParaRPr lang="en-US" sz="2800" dirty="0">
              <a:solidFill>
                <a:schemeClr val="tx1"/>
              </a:solidFill>
            </a:endParaRPr>
          </a:p>
          <a:p>
            <a:pPr algn="l"/>
            <a:r>
              <a:rPr lang="en-US" sz="2800" dirty="0">
                <a:solidFill>
                  <a:schemeClr val="tx1"/>
                </a:solidFill>
              </a:rPr>
              <a:t>An object consists of:</a:t>
            </a:r>
          </a:p>
          <a:p>
            <a:pPr marL="571500" indent="-571500" algn="l" fontAlgn="base">
              <a:buFont typeface="Wingdings" panose="05000000000000000000" pitchFamily="2" charset="2"/>
              <a:buChar char="Ø"/>
            </a:pPr>
            <a:r>
              <a:rPr lang="en-US" sz="2800" b="1" dirty="0">
                <a:solidFill>
                  <a:schemeClr val="tx1"/>
                </a:solidFill>
              </a:rPr>
              <a:t>State:</a:t>
            </a:r>
            <a:r>
              <a:rPr lang="en-US" sz="2800" dirty="0">
                <a:solidFill>
                  <a:schemeClr val="tx1"/>
                </a:solidFill>
              </a:rPr>
              <a:t> It is represented by </a:t>
            </a:r>
            <a:r>
              <a:rPr lang="en-US" sz="2800" i="1" dirty="0">
                <a:solidFill>
                  <a:schemeClr val="tx1"/>
                </a:solidFill>
              </a:rPr>
              <a:t>attributes</a:t>
            </a:r>
            <a:r>
              <a:rPr lang="en-US" sz="2800" dirty="0">
                <a:solidFill>
                  <a:schemeClr val="tx1"/>
                </a:solidFill>
              </a:rPr>
              <a:t> of an object. </a:t>
            </a:r>
            <a:endParaRPr lang="en-US" sz="2800" b="1" dirty="0">
              <a:solidFill>
                <a:schemeClr val="tx1"/>
              </a:solidFill>
            </a:endParaRPr>
          </a:p>
          <a:p>
            <a:pPr marL="571500" indent="-571500" algn="l" fontAlgn="base">
              <a:buFont typeface="Wingdings" panose="05000000000000000000" pitchFamily="2" charset="2"/>
              <a:buChar char="Ø"/>
            </a:pPr>
            <a:r>
              <a:rPr lang="en-US" sz="2800" b="1" dirty="0">
                <a:solidFill>
                  <a:schemeClr val="tx1"/>
                </a:solidFill>
              </a:rPr>
              <a:t>Behavior:</a:t>
            </a:r>
            <a:r>
              <a:rPr lang="en-US" sz="2800" dirty="0">
                <a:solidFill>
                  <a:schemeClr val="tx1"/>
                </a:solidFill>
              </a:rPr>
              <a:t> It is represented by </a:t>
            </a:r>
            <a:r>
              <a:rPr lang="en-US" sz="2800" i="1" dirty="0">
                <a:solidFill>
                  <a:schemeClr val="tx1"/>
                </a:solidFill>
              </a:rPr>
              <a:t>methods</a:t>
            </a:r>
            <a:r>
              <a:rPr lang="en-US" sz="2800" dirty="0">
                <a:solidFill>
                  <a:schemeClr val="tx1"/>
                </a:solidFill>
              </a:rPr>
              <a:t> of an object. </a:t>
            </a:r>
            <a:endParaRPr lang="en-US" sz="2800" b="1" dirty="0">
              <a:solidFill>
                <a:schemeClr val="tx1"/>
              </a:solidFill>
            </a:endParaRPr>
          </a:p>
          <a:p>
            <a:pPr marL="571500" indent="-571500" algn="l" fontAlgn="base">
              <a:buFont typeface="Wingdings" panose="05000000000000000000" pitchFamily="2" charset="2"/>
              <a:buChar char="Ø"/>
            </a:pPr>
            <a:r>
              <a:rPr lang="en-US" sz="2800" b="1" dirty="0">
                <a:solidFill>
                  <a:schemeClr val="tx1"/>
                </a:solidFill>
              </a:rPr>
              <a:t>Identity:</a:t>
            </a:r>
            <a:r>
              <a:rPr lang="en-US" sz="2800" dirty="0">
                <a:solidFill>
                  <a:schemeClr val="tx1"/>
                </a:solidFill>
              </a:rPr>
              <a:t> It gives a unique name to an object.</a:t>
            </a:r>
          </a:p>
          <a:p>
            <a:pPr marL="571500" indent="-571500" algn="l">
              <a:buFont typeface="Wingdings" panose="05000000000000000000" pitchFamily="2" charset="2"/>
              <a:buChar char="Ø"/>
            </a:pPr>
            <a:endParaRPr lang="en-US" sz="2800" dirty="0">
              <a:solidFill>
                <a:schemeClr val="tx1"/>
              </a:solidFill>
            </a:endParaRPr>
          </a:p>
          <a:p>
            <a:pPr algn="l"/>
            <a:endParaRPr lang="en-US" sz="4000" dirty="0">
              <a:solidFill>
                <a:schemeClr val="tx1"/>
              </a:solidFill>
            </a:endParaRPr>
          </a:p>
        </p:txBody>
      </p:sp>
    </p:spTree>
    <p:extLst>
      <p:ext uri="{BB962C8B-B14F-4D97-AF65-F5344CB8AC3E}">
        <p14:creationId xmlns:p14="http://schemas.microsoft.com/office/powerpoint/2010/main" val="1000850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solidFill>
                  <a:schemeClr val="tx1"/>
                </a:solidFill>
              </a:rPr>
              <a:t>Introduction</a:t>
            </a:r>
          </a:p>
        </p:txBody>
      </p:sp>
      <p:sp>
        <p:nvSpPr>
          <p:cNvPr id="3075" name="Rectangle 3"/>
          <p:cNvSpPr>
            <a:spLocks noGrp="1" noChangeArrowheads="1"/>
          </p:cNvSpPr>
          <p:nvPr>
            <p:ph idx="1"/>
          </p:nvPr>
        </p:nvSpPr>
        <p:spPr>
          <a:xfrm>
            <a:off x="228600" y="1066800"/>
            <a:ext cx="8458200" cy="5562600"/>
          </a:xfrm>
        </p:spPr>
        <p:txBody>
          <a:bodyPr>
            <a:normAutofit fontScale="92500" lnSpcReduction="10000"/>
          </a:bodyPr>
          <a:lstStyle/>
          <a:p>
            <a:pPr algn="just">
              <a:lnSpc>
                <a:spcPct val="150000"/>
              </a:lnSpc>
            </a:pPr>
            <a:r>
              <a:rPr lang="en-US" sz="2800" dirty="0"/>
              <a:t>Types of Inheritance</a:t>
            </a:r>
          </a:p>
          <a:p>
            <a:pPr lvl="1" algn="just">
              <a:lnSpc>
                <a:spcPct val="150000"/>
              </a:lnSpc>
            </a:pPr>
            <a:r>
              <a:rPr lang="en-US" sz="2400" dirty="0"/>
              <a:t>Hierarchical</a:t>
            </a:r>
          </a:p>
          <a:p>
            <a:pPr lvl="1" algn="just">
              <a:lnSpc>
                <a:spcPct val="150000"/>
              </a:lnSpc>
            </a:pPr>
            <a:endParaRPr lang="en-US" sz="2400" dirty="0"/>
          </a:p>
          <a:p>
            <a:pPr lvl="1" algn="just">
              <a:lnSpc>
                <a:spcPct val="150000"/>
              </a:lnSpc>
            </a:pPr>
            <a:endParaRPr lang="en-US" sz="2400" dirty="0"/>
          </a:p>
          <a:p>
            <a:pPr lvl="1" algn="just">
              <a:lnSpc>
                <a:spcPct val="150000"/>
              </a:lnSpc>
            </a:pPr>
            <a:endParaRPr lang="en-US" sz="2400" dirty="0"/>
          </a:p>
          <a:p>
            <a:pPr lvl="1" algn="just">
              <a:lnSpc>
                <a:spcPct val="150000"/>
              </a:lnSpc>
            </a:pPr>
            <a:r>
              <a:rPr lang="en-US" sz="2400" dirty="0"/>
              <a:t>Multiple</a:t>
            </a:r>
          </a:p>
          <a:p>
            <a:pPr lvl="1" algn="just">
              <a:lnSpc>
                <a:spcPct val="150000"/>
              </a:lnSpc>
            </a:pPr>
            <a:endParaRPr lang="en-US" sz="2400" dirty="0"/>
          </a:p>
          <a:p>
            <a:pPr lvl="1" algn="just">
              <a:lnSpc>
                <a:spcPct val="150000"/>
              </a:lnSpc>
            </a:pPr>
            <a:endParaRPr lang="en-US" sz="2400" dirty="0"/>
          </a:p>
          <a:p>
            <a:pPr lvl="1" algn="just">
              <a:lnSpc>
                <a:spcPct val="150000"/>
              </a:lnSpc>
            </a:pPr>
            <a:endParaRPr lang="en-US" sz="2400" dirty="0"/>
          </a:p>
          <a:p>
            <a:pPr lvl="1" algn="just">
              <a:lnSpc>
                <a:spcPct val="150000"/>
              </a:lnSpc>
            </a:pPr>
            <a:r>
              <a:rPr lang="en-US" sz="2400" dirty="0"/>
              <a:t>Java does not support Multiple Inheritance to avoid ambiguity</a:t>
            </a:r>
          </a:p>
          <a:p>
            <a:pPr lvl="1" algn="just">
              <a:lnSpc>
                <a:spcPct val="150000"/>
              </a:lnSpc>
              <a:buNone/>
            </a:pPr>
            <a:endParaRPr lang="en-US" sz="2400" dirty="0"/>
          </a:p>
          <a:p>
            <a:pPr lvl="1" algn="just">
              <a:lnSpc>
                <a:spcPct val="150000"/>
              </a:lnSpc>
              <a:buNone/>
            </a:pPr>
            <a:endParaRPr lang="en-US" sz="2400" dirty="0"/>
          </a:p>
          <a:p>
            <a:pPr lvl="1" algn="just">
              <a:lnSpc>
                <a:spcPct val="150000"/>
              </a:lnSpc>
              <a:buNone/>
            </a:pPr>
            <a:endParaRPr lang="en-US" sz="2400" dirty="0"/>
          </a:p>
          <a:p>
            <a:pPr lvl="1" algn="just">
              <a:lnSpc>
                <a:spcPct val="150000"/>
              </a:lnSpc>
              <a:buNone/>
            </a:pPr>
            <a:endParaRPr lang="en-US" sz="2400" dirty="0"/>
          </a:p>
          <a:p>
            <a:pPr lvl="1" algn="just">
              <a:lnSpc>
                <a:spcPct val="150000"/>
              </a:lnSpc>
              <a:buNone/>
            </a:pPr>
            <a:endParaRPr lang="en-US" sz="2400" dirty="0"/>
          </a:p>
        </p:txBody>
      </p:sp>
      <p:sp>
        <p:nvSpPr>
          <p:cNvPr id="4" name="Rectangle 3"/>
          <p:cNvSpPr/>
          <p:nvPr/>
        </p:nvSpPr>
        <p:spPr>
          <a:xfrm>
            <a:off x="3200400" y="2057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A</a:t>
            </a:r>
          </a:p>
        </p:txBody>
      </p:sp>
      <p:sp>
        <p:nvSpPr>
          <p:cNvPr id="5" name="Rectangle 4"/>
          <p:cNvSpPr/>
          <p:nvPr/>
        </p:nvSpPr>
        <p:spPr>
          <a:xfrm>
            <a:off x="2514600" y="3200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B</a:t>
            </a:r>
          </a:p>
        </p:txBody>
      </p:sp>
      <p:cxnSp>
        <p:nvCxnSpPr>
          <p:cNvPr id="7" name="Straight Arrow Connector 6"/>
          <p:cNvCxnSpPr>
            <a:stCxn id="5" idx="0"/>
            <a:endCxn id="4" idx="2"/>
          </p:cNvCxnSpPr>
          <p:nvPr/>
        </p:nvCxnSpPr>
        <p:spPr>
          <a:xfrm rot="5400000" flipH="1" flipV="1">
            <a:off x="3048000" y="25146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191000" y="3200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C</a:t>
            </a:r>
          </a:p>
        </p:txBody>
      </p:sp>
      <p:cxnSp>
        <p:nvCxnSpPr>
          <p:cNvPr id="16" name="Straight Arrow Connector 15"/>
          <p:cNvCxnSpPr>
            <a:stCxn id="14" idx="0"/>
            <a:endCxn id="4" idx="2"/>
          </p:cNvCxnSpPr>
          <p:nvPr/>
        </p:nvCxnSpPr>
        <p:spPr>
          <a:xfrm rot="16200000" flipV="1">
            <a:off x="3886200" y="2362200"/>
            <a:ext cx="685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95600" y="4343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A</a:t>
            </a:r>
          </a:p>
        </p:txBody>
      </p:sp>
      <p:sp>
        <p:nvSpPr>
          <p:cNvPr id="18" name="Rectangle 17"/>
          <p:cNvSpPr/>
          <p:nvPr/>
        </p:nvSpPr>
        <p:spPr>
          <a:xfrm>
            <a:off x="5029200" y="4343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B</a:t>
            </a:r>
          </a:p>
        </p:txBody>
      </p:sp>
      <p:sp>
        <p:nvSpPr>
          <p:cNvPr id="19" name="Rectangle 18"/>
          <p:cNvSpPr/>
          <p:nvPr/>
        </p:nvSpPr>
        <p:spPr>
          <a:xfrm>
            <a:off x="4038600" y="5486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Class C</a:t>
            </a:r>
          </a:p>
        </p:txBody>
      </p:sp>
      <p:cxnSp>
        <p:nvCxnSpPr>
          <p:cNvPr id="21" name="Straight Arrow Connector 20"/>
          <p:cNvCxnSpPr>
            <a:stCxn id="19" idx="0"/>
            <a:endCxn id="17" idx="2"/>
          </p:cNvCxnSpPr>
          <p:nvPr/>
        </p:nvCxnSpPr>
        <p:spPr>
          <a:xfrm rot="16200000" flipV="1">
            <a:off x="3657600" y="4572000"/>
            <a:ext cx="685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0"/>
            <a:endCxn id="18" idx="2"/>
          </p:cNvCxnSpPr>
          <p:nvPr/>
        </p:nvCxnSpPr>
        <p:spPr>
          <a:xfrm rot="5400000" flipH="1" flipV="1">
            <a:off x="4724400" y="4648200"/>
            <a:ext cx="685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Constructors and Inheritance</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Default constructor of parent class can be called directly at the time of object creation of child class</a:t>
            </a:r>
          </a:p>
          <a:p>
            <a:pPr algn="just">
              <a:lnSpc>
                <a:spcPct val="150000"/>
              </a:lnSpc>
            </a:pPr>
            <a:r>
              <a:rPr lang="en-US" sz="2800" dirty="0"/>
              <a:t>But, to call a parameterized constructor we need to use the super keyword</a:t>
            </a:r>
          </a:p>
          <a:p>
            <a:pPr algn="just">
              <a:lnSpc>
                <a:spcPct val="150000"/>
              </a:lnSpc>
            </a:pPr>
            <a:r>
              <a:rPr lang="en-US" sz="2800" dirty="0"/>
              <a:t>Note:</a:t>
            </a:r>
            <a:endParaRPr lang="en-US" sz="1600" dirty="0"/>
          </a:p>
          <a:p>
            <a:pPr lvl="1" algn="just">
              <a:lnSpc>
                <a:spcPct val="150000"/>
              </a:lnSpc>
            </a:pPr>
            <a:r>
              <a:rPr lang="en-US" sz="2400" dirty="0"/>
              <a:t>The base class constructor call must be the first line in derived class constructor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Introduction</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‘Poly’ means many, ‘morphs’ means forms</a:t>
            </a:r>
          </a:p>
          <a:p>
            <a:pPr algn="just">
              <a:lnSpc>
                <a:spcPct val="150000"/>
              </a:lnSpc>
            </a:pPr>
            <a:r>
              <a:rPr lang="en-US" sz="2800" dirty="0"/>
              <a:t>Polymorphism means many forms</a:t>
            </a:r>
          </a:p>
          <a:p>
            <a:pPr algn="just">
              <a:lnSpc>
                <a:spcPct val="150000"/>
              </a:lnSpc>
            </a:pPr>
            <a:r>
              <a:rPr lang="en-US" sz="2800" dirty="0"/>
              <a:t>It is concept by which one can perform a single action in different ways.</a:t>
            </a:r>
            <a:endParaRPr lang="en-US" sz="2000" dirty="0"/>
          </a:p>
        </p:txBody>
      </p:sp>
      <p:graphicFrame>
        <p:nvGraphicFramePr>
          <p:cNvPr id="4" name="Diagram 3"/>
          <p:cNvGraphicFramePr/>
          <p:nvPr/>
        </p:nvGraphicFramePr>
        <p:xfrm>
          <a:off x="1447800" y="2794000"/>
          <a:ext cx="7086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solidFill>
                  <a:schemeClr val="tx1"/>
                </a:solidFill>
              </a:rPr>
              <a:t>Introduction</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400" dirty="0"/>
              <a:t>Overloading				</a:t>
            </a:r>
            <a:r>
              <a:rPr lang="en-US" sz="2400" dirty="0" err="1"/>
              <a:t>Overridding</a:t>
            </a:r>
            <a:endParaRPr lang="en-US" sz="2400" dirty="0"/>
          </a:p>
        </p:txBody>
      </p:sp>
      <p:sp>
        <p:nvSpPr>
          <p:cNvPr id="4" name="Rectangle 3"/>
          <p:cNvSpPr/>
          <p:nvPr/>
        </p:nvSpPr>
        <p:spPr>
          <a:xfrm>
            <a:off x="990600" y="2209800"/>
            <a:ext cx="2514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p:cNvCxnSpPr/>
          <p:nvPr/>
        </p:nvCxnSpPr>
        <p:spPr>
          <a:xfrm>
            <a:off x="990600" y="28956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3"/>
          </p:cNvCxnSpPr>
          <p:nvPr/>
        </p:nvCxnSpPr>
        <p:spPr>
          <a:xfrm rot="10800000" flipH="1">
            <a:off x="990600" y="37338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9200" y="2438400"/>
            <a:ext cx="2057400" cy="461665"/>
          </a:xfrm>
          <a:prstGeom prst="rect">
            <a:avLst/>
          </a:prstGeom>
          <a:solidFill>
            <a:schemeClr val="bg1"/>
          </a:solidFill>
          <a:ln>
            <a:solidFill>
              <a:schemeClr val="bg1"/>
            </a:solidFill>
          </a:ln>
        </p:spPr>
        <p:txBody>
          <a:bodyPr wrap="square" rtlCol="0">
            <a:spAutoFit/>
          </a:bodyPr>
          <a:lstStyle/>
          <a:p>
            <a:r>
              <a:rPr lang="en-US" dirty="0">
                <a:solidFill>
                  <a:schemeClr val="tx1"/>
                </a:solidFill>
              </a:rPr>
              <a:t>              Test</a:t>
            </a:r>
          </a:p>
        </p:txBody>
      </p:sp>
      <p:sp>
        <p:nvSpPr>
          <p:cNvPr id="10" name="TextBox 9"/>
          <p:cNvSpPr txBox="1"/>
          <p:nvPr/>
        </p:nvSpPr>
        <p:spPr>
          <a:xfrm>
            <a:off x="1143000" y="3962400"/>
            <a:ext cx="2209800" cy="923330"/>
          </a:xfrm>
          <a:prstGeom prst="rect">
            <a:avLst/>
          </a:prstGeom>
          <a:solidFill>
            <a:schemeClr val="bg1"/>
          </a:solidFill>
          <a:ln>
            <a:solidFill>
              <a:schemeClr val="bg1"/>
            </a:solidFill>
          </a:ln>
        </p:spPr>
        <p:txBody>
          <a:bodyPr wrap="square" rtlCol="0">
            <a:spAutoFit/>
          </a:bodyPr>
          <a:lstStyle/>
          <a:p>
            <a:r>
              <a:rPr lang="en-US" sz="1800" dirty="0">
                <a:solidFill>
                  <a:schemeClr val="tx1"/>
                </a:solidFill>
              </a:rPr>
              <a:t>void fun(</a:t>
            </a:r>
            <a:r>
              <a:rPr lang="en-US" sz="1800" dirty="0" err="1">
                <a:solidFill>
                  <a:schemeClr val="tx1"/>
                </a:solidFill>
              </a:rPr>
              <a:t>int</a:t>
            </a:r>
            <a:r>
              <a:rPr lang="en-US" sz="1800" dirty="0">
                <a:solidFill>
                  <a:schemeClr val="tx1"/>
                </a:solidFill>
              </a:rPr>
              <a:t> a)</a:t>
            </a:r>
          </a:p>
          <a:p>
            <a:r>
              <a:rPr lang="en-US" sz="1800" dirty="0">
                <a:solidFill>
                  <a:schemeClr val="tx1"/>
                </a:solidFill>
              </a:rPr>
              <a:t>void fun(</a:t>
            </a:r>
            <a:r>
              <a:rPr lang="en-US" sz="1800" dirty="0" err="1">
                <a:solidFill>
                  <a:schemeClr val="tx1"/>
                </a:solidFill>
              </a:rPr>
              <a:t>int</a:t>
            </a:r>
            <a:r>
              <a:rPr lang="en-US" sz="1800" dirty="0">
                <a:solidFill>
                  <a:schemeClr val="tx1"/>
                </a:solidFill>
              </a:rPr>
              <a:t> </a:t>
            </a:r>
            <a:r>
              <a:rPr lang="en-US" sz="1800" dirty="0" err="1">
                <a:solidFill>
                  <a:schemeClr val="tx1"/>
                </a:solidFill>
              </a:rPr>
              <a:t>a,int</a:t>
            </a:r>
            <a:r>
              <a:rPr lang="en-US" sz="1800" dirty="0">
                <a:solidFill>
                  <a:schemeClr val="tx1"/>
                </a:solidFill>
              </a:rPr>
              <a:t> b)</a:t>
            </a:r>
          </a:p>
          <a:p>
            <a:r>
              <a:rPr lang="en-US" sz="1800" dirty="0">
                <a:solidFill>
                  <a:schemeClr val="tx1"/>
                </a:solidFill>
              </a:rPr>
              <a:t>void fun(char a)</a:t>
            </a:r>
          </a:p>
        </p:txBody>
      </p:sp>
      <p:sp>
        <p:nvSpPr>
          <p:cNvPr id="11" name="Rectangle 10"/>
          <p:cNvSpPr/>
          <p:nvPr/>
        </p:nvSpPr>
        <p:spPr>
          <a:xfrm>
            <a:off x="5410200" y="2133600"/>
            <a:ext cx="2514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p:cNvCxnSpPr/>
          <p:nvPr/>
        </p:nvCxnSpPr>
        <p:spPr>
          <a:xfrm>
            <a:off x="5410200" y="28194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H="1">
            <a:off x="5410200" y="31242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38800" y="2209800"/>
            <a:ext cx="2057400" cy="461665"/>
          </a:xfrm>
          <a:prstGeom prst="rect">
            <a:avLst/>
          </a:prstGeom>
          <a:solidFill>
            <a:schemeClr val="bg1"/>
          </a:solidFill>
          <a:ln>
            <a:solidFill>
              <a:schemeClr val="bg1"/>
            </a:solidFill>
          </a:ln>
        </p:spPr>
        <p:txBody>
          <a:bodyPr wrap="square" rtlCol="0">
            <a:spAutoFit/>
          </a:bodyPr>
          <a:lstStyle/>
          <a:p>
            <a:r>
              <a:rPr lang="en-US" dirty="0">
                <a:solidFill>
                  <a:schemeClr val="tx1"/>
                </a:solidFill>
              </a:rPr>
              <a:t>              Base</a:t>
            </a:r>
          </a:p>
        </p:txBody>
      </p:sp>
      <p:sp>
        <p:nvSpPr>
          <p:cNvPr id="15" name="TextBox 14"/>
          <p:cNvSpPr txBox="1"/>
          <p:nvPr/>
        </p:nvSpPr>
        <p:spPr>
          <a:xfrm>
            <a:off x="5562600" y="3276600"/>
            <a:ext cx="2209800" cy="461665"/>
          </a:xfrm>
          <a:prstGeom prst="rect">
            <a:avLst/>
          </a:prstGeom>
          <a:solidFill>
            <a:schemeClr val="bg1"/>
          </a:solidFill>
          <a:ln>
            <a:solidFill>
              <a:schemeClr val="bg1"/>
            </a:solidFill>
          </a:ln>
        </p:spPr>
        <p:txBody>
          <a:bodyPr wrap="square" rtlCol="0">
            <a:spAutoFit/>
          </a:bodyPr>
          <a:lstStyle/>
          <a:p>
            <a:r>
              <a:rPr lang="en-US" dirty="0">
                <a:solidFill>
                  <a:schemeClr val="tx1"/>
                </a:solidFill>
              </a:rPr>
              <a:t>void fun(</a:t>
            </a:r>
            <a:r>
              <a:rPr lang="en-US" dirty="0" err="1">
                <a:solidFill>
                  <a:schemeClr val="tx1"/>
                </a:solidFill>
              </a:rPr>
              <a:t>int</a:t>
            </a:r>
            <a:r>
              <a:rPr lang="en-US" dirty="0">
                <a:solidFill>
                  <a:schemeClr val="tx1"/>
                </a:solidFill>
              </a:rPr>
              <a:t> a)</a:t>
            </a:r>
          </a:p>
        </p:txBody>
      </p:sp>
      <p:sp>
        <p:nvSpPr>
          <p:cNvPr id="19" name="Rectangle 18"/>
          <p:cNvSpPr/>
          <p:nvPr/>
        </p:nvSpPr>
        <p:spPr>
          <a:xfrm>
            <a:off x="5410200" y="4724400"/>
            <a:ext cx="2514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p:cNvCxnSpPr/>
          <p:nvPr/>
        </p:nvCxnSpPr>
        <p:spPr>
          <a:xfrm>
            <a:off x="5410200" y="54102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H="1">
            <a:off x="5410200" y="57150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4800600"/>
            <a:ext cx="2057400" cy="830997"/>
          </a:xfrm>
          <a:prstGeom prst="rect">
            <a:avLst/>
          </a:prstGeom>
          <a:solidFill>
            <a:schemeClr val="bg1"/>
          </a:solidFill>
          <a:ln>
            <a:solidFill>
              <a:schemeClr val="bg1"/>
            </a:solidFill>
          </a:ln>
        </p:spPr>
        <p:txBody>
          <a:bodyPr wrap="square" rtlCol="0">
            <a:spAutoFit/>
          </a:bodyPr>
          <a:lstStyle/>
          <a:p>
            <a:r>
              <a:rPr lang="en-US" dirty="0">
                <a:solidFill>
                  <a:schemeClr val="tx1"/>
                </a:solidFill>
              </a:rPr>
              <a:t>              Derived</a:t>
            </a:r>
          </a:p>
        </p:txBody>
      </p:sp>
      <p:sp>
        <p:nvSpPr>
          <p:cNvPr id="23" name="TextBox 22"/>
          <p:cNvSpPr txBox="1"/>
          <p:nvPr/>
        </p:nvSpPr>
        <p:spPr>
          <a:xfrm>
            <a:off x="5562600" y="5867400"/>
            <a:ext cx="2209800" cy="461665"/>
          </a:xfrm>
          <a:prstGeom prst="rect">
            <a:avLst/>
          </a:prstGeom>
          <a:solidFill>
            <a:schemeClr val="bg1"/>
          </a:solidFill>
          <a:ln>
            <a:solidFill>
              <a:schemeClr val="bg1"/>
            </a:solidFill>
          </a:ln>
        </p:spPr>
        <p:txBody>
          <a:bodyPr wrap="square" rtlCol="0">
            <a:spAutoFit/>
          </a:bodyPr>
          <a:lstStyle/>
          <a:p>
            <a:r>
              <a:rPr lang="en-US" dirty="0">
                <a:solidFill>
                  <a:schemeClr val="tx1"/>
                </a:solidFill>
              </a:rPr>
              <a:t>void fun(</a:t>
            </a:r>
            <a:r>
              <a:rPr lang="en-US" dirty="0" err="1">
                <a:solidFill>
                  <a:schemeClr val="tx1"/>
                </a:solidFill>
              </a:rPr>
              <a:t>int</a:t>
            </a:r>
            <a:r>
              <a:rPr lang="en-US" dirty="0">
                <a:solidFill>
                  <a:schemeClr val="tx1"/>
                </a:solidFill>
              </a:rPr>
              <a:t> a)</a:t>
            </a:r>
          </a:p>
        </p:txBody>
      </p:sp>
      <p:sp>
        <p:nvSpPr>
          <p:cNvPr id="24" name="Up Arrow 23"/>
          <p:cNvSpPr/>
          <p:nvPr/>
        </p:nvSpPr>
        <p:spPr>
          <a:xfrm>
            <a:off x="6629400" y="3810000"/>
            <a:ext cx="3048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152400"/>
            <a:ext cx="8229600" cy="609600"/>
          </a:xfrm>
        </p:spPr>
        <p:txBody>
          <a:bodyPr>
            <a:normAutofit fontScale="90000"/>
          </a:bodyPr>
          <a:lstStyle/>
          <a:p>
            <a:r>
              <a:rPr lang="en-US" dirty="0">
                <a:solidFill>
                  <a:schemeClr val="tx1"/>
                </a:solidFill>
              </a:rPr>
              <a:t>Ad-Hoc Polymorphism</a:t>
            </a:r>
          </a:p>
        </p:txBody>
      </p:sp>
      <p:sp>
        <p:nvSpPr>
          <p:cNvPr id="3075" name="Rectangle 3"/>
          <p:cNvSpPr>
            <a:spLocks noGrp="1" noChangeArrowheads="1"/>
          </p:cNvSpPr>
          <p:nvPr>
            <p:ph idx="1"/>
          </p:nvPr>
        </p:nvSpPr>
        <p:spPr>
          <a:xfrm>
            <a:off x="228600" y="838200"/>
            <a:ext cx="8458200" cy="5943600"/>
          </a:xfrm>
        </p:spPr>
        <p:txBody>
          <a:bodyPr>
            <a:noAutofit/>
          </a:bodyPr>
          <a:lstStyle/>
          <a:p>
            <a:pPr algn="just">
              <a:spcBef>
                <a:spcPts val="0"/>
              </a:spcBef>
            </a:pPr>
            <a:r>
              <a:rPr lang="en-US" sz="1800" dirty="0">
                <a:latin typeface="Calibri" pitchFamily="34" charset="0"/>
                <a:cs typeface="Calibri" pitchFamily="34" charset="0"/>
              </a:rPr>
              <a:t>Method overloading is an example of Ad-hoc or compile time polymorphism.</a:t>
            </a:r>
          </a:p>
          <a:p>
            <a:pPr algn="just">
              <a:spcBef>
                <a:spcPts val="0"/>
              </a:spcBef>
              <a:buNone/>
            </a:pPr>
            <a:r>
              <a:rPr lang="en-US" sz="1800" dirty="0">
                <a:latin typeface="Calibri" pitchFamily="34" charset="0"/>
                <a:cs typeface="Calibri" pitchFamily="34" charset="0"/>
              </a:rPr>
              <a:t>class Overload</a:t>
            </a:r>
          </a:p>
          <a:p>
            <a:pPr algn="just">
              <a:spcBef>
                <a:spcPts val="0"/>
              </a:spcBef>
              <a:buNone/>
            </a:pP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void demo()</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void demo(</a:t>
            </a:r>
            <a:r>
              <a:rPr lang="en-US" sz="1800" dirty="0" err="1">
                <a:latin typeface="Calibri" pitchFamily="34" charset="0"/>
                <a:cs typeface="Calibri" pitchFamily="34" charset="0"/>
              </a:rPr>
              <a:t>int</a:t>
            </a:r>
            <a:r>
              <a:rPr lang="en-US" sz="1800" dirty="0">
                <a:latin typeface="Calibri" pitchFamily="34" charset="0"/>
                <a:cs typeface="Calibri" pitchFamily="34" charset="0"/>
              </a:rPr>
              <a:t> a)</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void demo(</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a,int</a:t>
            </a:r>
            <a:r>
              <a:rPr lang="en-US" sz="1800" dirty="0">
                <a:latin typeface="Calibri" pitchFamily="34" charset="0"/>
                <a:cs typeface="Calibri" pitchFamily="34" charset="0"/>
              </a:rPr>
              <a:t> b)</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public static void main(String </a:t>
            </a:r>
            <a:r>
              <a:rPr lang="en-US" sz="1800" dirty="0" err="1">
                <a:latin typeface="Calibri" pitchFamily="34" charset="0"/>
                <a:cs typeface="Calibri" pitchFamily="34" charset="0"/>
              </a:rPr>
              <a:t>args</a:t>
            </a: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Overload p=new Overload();</a:t>
            </a:r>
          </a:p>
          <a:p>
            <a:pPr algn="just">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p.demo</a:t>
            </a: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p.demo</a:t>
            </a:r>
            <a:r>
              <a:rPr lang="en-US" sz="1800" dirty="0">
                <a:latin typeface="Calibri" pitchFamily="34" charset="0"/>
                <a:cs typeface="Calibri" pitchFamily="34" charset="0"/>
              </a:rPr>
              <a:t>(10);</a:t>
            </a:r>
          </a:p>
          <a:p>
            <a:pPr algn="just">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p.demo</a:t>
            </a:r>
            <a:r>
              <a:rPr lang="en-US" sz="1800" dirty="0">
                <a:latin typeface="Calibri" pitchFamily="34" charset="0"/>
                <a:cs typeface="Calibri" pitchFamily="34" charset="0"/>
              </a:rPr>
              <a:t>(10,20);</a:t>
            </a:r>
          </a:p>
          <a:p>
            <a:pPr algn="just">
              <a:spcBef>
                <a:spcPts val="0"/>
              </a:spcBef>
              <a:buNone/>
            </a:pPr>
            <a:r>
              <a:rPr lang="en-US" sz="1800" dirty="0">
                <a:latin typeface="Calibri" pitchFamily="34" charset="0"/>
                <a:cs typeface="Calibri" pitchFamily="34" charset="0"/>
              </a:rPr>
              <a:t>	}	}</a:t>
            </a:r>
          </a:p>
        </p:txBody>
      </p:sp>
      <p:sp>
        <p:nvSpPr>
          <p:cNvPr id="4" name="TextBox 3"/>
          <p:cNvSpPr txBox="1"/>
          <p:nvPr/>
        </p:nvSpPr>
        <p:spPr>
          <a:xfrm>
            <a:off x="4343400" y="1828800"/>
            <a:ext cx="4419600" cy="3903954"/>
          </a:xfrm>
          <a:prstGeom prst="rect">
            <a:avLst/>
          </a:prstGeom>
          <a:noFill/>
        </p:spPr>
        <p:txBody>
          <a:bodyPr wrap="square" rtlCol="0">
            <a:spAutoFit/>
          </a:bodyPr>
          <a:lstStyle/>
          <a:p>
            <a:pPr algn="just">
              <a:lnSpc>
                <a:spcPct val="150000"/>
              </a:lnSpc>
            </a:pPr>
            <a:r>
              <a:rPr lang="en-US" dirty="0">
                <a:solidFill>
                  <a:schemeClr val="tx1"/>
                </a:solidFill>
              </a:rPr>
              <a:t>In this example, demo() method is overloaded 3 times, which method is to be called is determined by the arguments we pass while calling methods, this happens in compile time so it is known as compile time polymorphism</a:t>
            </a:r>
          </a:p>
        </p:txBody>
      </p:sp>
      <p:sp>
        <p:nvSpPr>
          <p:cNvPr id="5" name="Notched Right Arrow 4"/>
          <p:cNvSpPr/>
          <p:nvPr/>
        </p:nvSpPr>
        <p:spPr>
          <a:xfrm>
            <a:off x="3048000" y="2743200"/>
            <a:ext cx="10668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457200"/>
          </a:xfrm>
        </p:spPr>
        <p:txBody>
          <a:bodyPr>
            <a:normAutofit fontScale="90000"/>
          </a:bodyPr>
          <a:lstStyle/>
          <a:p>
            <a:r>
              <a:rPr lang="en-US" dirty="0">
                <a:solidFill>
                  <a:schemeClr val="tx1"/>
                </a:solidFill>
              </a:rPr>
              <a:t>Pure Polymorphism</a:t>
            </a:r>
          </a:p>
        </p:txBody>
      </p:sp>
      <p:sp>
        <p:nvSpPr>
          <p:cNvPr id="3075" name="Rectangle 3"/>
          <p:cNvSpPr>
            <a:spLocks noGrp="1" noChangeArrowheads="1"/>
          </p:cNvSpPr>
          <p:nvPr>
            <p:ph idx="1"/>
          </p:nvPr>
        </p:nvSpPr>
        <p:spPr>
          <a:xfrm>
            <a:off x="228600" y="685800"/>
            <a:ext cx="8458200" cy="6096000"/>
          </a:xfrm>
        </p:spPr>
        <p:txBody>
          <a:bodyPr>
            <a:noAutofit/>
          </a:bodyPr>
          <a:lstStyle/>
          <a:p>
            <a:pPr algn="just">
              <a:spcBef>
                <a:spcPts val="0"/>
              </a:spcBef>
            </a:pPr>
            <a:r>
              <a:rPr lang="en-US" sz="1800" dirty="0">
                <a:latin typeface="Calibri" pitchFamily="34" charset="0"/>
                <a:cs typeface="Calibri" pitchFamily="34" charset="0"/>
              </a:rPr>
              <a:t>Method overriding is an example of pure or run time polymorphism.</a:t>
            </a:r>
          </a:p>
          <a:p>
            <a:pPr algn="just">
              <a:spcBef>
                <a:spcPts val="0"/>
              </a:spcBef>
              <a:buNone/>
            </a:pPr>
            <a:r>
              <a:rPr lang="en-US" sz="1800" dirty="0">
                <a:latin typeface="Calibri" pitchFamily="34" charset="0"/>
                <a:cs typeface="Calibri" pitchFamily="34" charset="0"/>
              </a:rPr>
              <a:t>class A</a:t>
            </a:r>
          </a:p>
          <a:p>
            <a:pPr algn="just">
              <a:spcBef>
                <a:spcPts val="0"/>
              </a:spcBef>
              <a:buNone/>
            </a:pP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void demo()</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class B extends A</a:t>
            </a:r>
          </a:p>
          <a:p>
            <a:pPr algn="just">
              <a:spcBef>
                <a:spcPts val="0"/>
              </a:spcBef>
              <a:buNone/>
            </a:pP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void demo()</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class </a:t>
            </a:r>
            <a:r>
              <a:rPr lang="en-US" sz="1800" dirty="0" err="1">
                <a:latin typeface="Calibri" pitchFamily="34" charset="0"/>
                <a:cs typeface="Calibri" pitchFamily="34" charset="0"/>
              </a:rPr>
              <a:t>Overridde</a:t>
            </a:r>
            <a:endParaRPr lang="en-US" sz="1800" dirty="0">
              <a:latin typeface="Calibri" pitchFamily="34" charset="0"/>
              <a:cs typeface="Calibri" pitchFamily="34" charset="0"/>
            </a:endParaRPr>
          </a:p>
          <a:p>
            <a:pPr algn="just">
              <a:spcBef>
                <a:spcPts val="0"/>
              </a:spcBef>
              <a:buNone/>
            </a:pP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public static void main(String </a:t>
            </a:r>
            <a:r>
              <a:rPr lang="en-US" sz="1800" dirty="0" err="1">
                <a:latin typeface="Calibri" pitchFamily="34" charset="0"/>
                <a:cs typeface="Calibri" pitchFamily="34" charset="0"/>
              </a:rPr>
              <a:t>args</a:t>
            </a: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		A </a:t>
            </a:r>
            <a:r>
              <a:rPr lang="en-US" sz="1800" dirty="0" err="1">
                <a:latin typeface="Calibri" pitchFamily="34" charset="0"/>
                <a:cs typeface="Calibri" pitchFamily="34" charset="0"/>
              </a:rPr>
              <a:t>a</a:t>
            </a:r>
            <a:r>
              <a:rPr lang="en-US" sz="1800" dirty="0">
                <a:latin typeface="Calibri" pitchFamily="34" charset="0"/>
                <a:cs typeface="Calibri" pitchFamily="34" charset="0"/>
              </a:rPr>
              <a:t>=new b();</a:t>
            </a:r>
          </a:p>
          <a:p>
            <a:pPr algn="just">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a.demo</a:t>
            </a:r>
            <a:r>
              <a:rPr lang="en-US" sz="1800" dirty="0">
                <a:latin typeface="Calibri" pitchFamily="34" charset="0"/>
                <a:cs typeface="Calibri" pitchFamily="34" charset="0"/>
              </a:rPr>
              <a:t>();</a:t>
            </a:r>
          </a:p>
          <a:p>
            <a:pPr algn="just">
              <a:spcBef>
                <a:spcPts val="0"/>
              </a:spcBef>
              <a:buNone/>
            </a:pPr>
            <a:r>
              <a:rPr lang="en-US" sz="1800" dirty="0">
                <a:latin typeface="Calibri" pitchFamily="34" charset="0"/>
                <a:cs typeface="Calibri" pitchFamily="34" charset="0"/>
              </a:rPr>
              <a:t>	}</a:t>
            </a:r>
          </a:p>
          <a:p>
            <a:pPr algn="just">
              <a:spcBef>
                <a:spcPts val="0"/>
              </a:spcBef>
              <a:buNone/>
            </a:pPr>
            <a:r>
              <a:rPr lang="en-US" sz="1800" dirty="0">
                <a:latin typeface="Calibri" pitchFamily="34" charset="0"/>
                <a:cs typeface="Calibri" pitchFamily="34" charset="0"/>
              </a:rPr>
              <a:t>}</a:t>
            </a:r>
          </a:p>
        </p:txBody>
      </p:sp>
      <p:sp>
        <p:nvSpPr>
          <p:cNvPr id="4" name="TextBox 3"/>
          <p:cNvSpPr txBox="1"/>
          <p:nvPr/>
        </p:nvSpPr>
        <p:spPr>
          <a:xfrm>
            <a:off x="4343400" y="1828800"/>
            <a:ext cx="4419600" cy="3970318"/>
          </a:xfrm>
          <a:prstGeom prst="rect">
            <a:avLst/>
          </a:prstGeom>
          <a:noFill/>
        </p:spPr>
        <p:txBody>
          <a:bodyPr wrap="square" rtlCol="0">
            <a:spAutoFit/>
          </a:bodyPr>
          <a:lstStyle/>
          <a:p>
            <a:pPr algn="just">
              <a:lnSpc>
                <a:spcPct val="150000"/>
              </a:lnSpc>
            </a:pPr>
            <a:r>
              <a:rPr lang="en-US" dirty="0">
                <a:solidFill>
                  <a:schemeClr val="tx1"/>
                </a:solidFill>
              </a:rPr>
              <a:t>In this example, demo() method of parent class A is override by child class B. We can access the method in either A or B at the time of object creation using parent class reference and this is done at run time </a:t>
            </a:r>
          </a:p>
        </p:txBody>
      </p:sp>
      <p:sp>
        <p:nvSpPr>
          <p:cNvPr id="5" name="Notched Right Arrow 4"/>
          <p:cNvSpPr/>
          <p:nvPr/>
        </p:nvSpPr>
        <p:spPr>
          <a:xfrm>
            <a:off x="3048000" y="2743200"/>
            <a:ext cx="10668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457200"/>
            <a:ext cx="8229600" cy="609600"/>
          </a:xfrm>
        </p:spPr>
        <p:txBody>
          <a:bodyPr>
            <a:normAutofit fontScale="90000"/>
          </a:bodyPr>
          <a:lstStyle/>
          <a:p>
            <a:r>
              <a:rPr lang="en-US" dirty="0"/>
              <a:t>Rules for overriding</a:t>
            </a:r>
          </a:p>
        </p:txBody>
      </p:sp>
      <p:sp>
        <p:nvSpPr>
          <p:cNvPr id="3075" name="Rectangle 3"/>
          <p:cNvSpPr>
            <a:spLocks noGrp="1" noChangeArrowheads="1"/>
          </p:cNvSpPr>
          <p:nvPr>
            <p:ph idx="1"/>
          </p:nvPr>
        </p:nvSpPr>
        <p:spPr>
          <a:xfrm>
            <a:off x="228600" y="1219200"/>
            <a:ext cx="8458200" cy="5562600"/>
          </a:xfrm>
        </p:spPr>
        <p:txBody>
          <a:bodyPr>
            <a:normAutofit/>
          </a:bodyPr>
          <a:lstStyle/>
          <a:p>
            <a:pPr algn="just" fontAlgn="base">
              <a:lnSpc>
                <a:spcPct val="150000"/>
              </a:lnSpc>
            </a:pPr>
            <a:r>
              <a:rPr lang="en-US" sz="1800" dirty="0"/>
              <a:t>Both the </a:t>
            </a:r>
            <a:r>
              <a:rPr lang="en-US" sz="1800" dirty="0" err="1"/>
              <a:t>superclass</a:t>
            </a:r>
            <a:r>
              <a:rPr lang="en-US" sz="1800" dirty="0"/>
              <a:t> and the subclass must have the same method name, the same return type and the same parameter list.</a:t>
            </a:r>
          </a:p>
          <a:p>
            <a:pPr algn="just">
              <a:lnSpc>
                <a:spcPct val="150000"/>
              </a:lnSpc>
            </a:pPr>
            <a:r>
              <a:rPr lang="en-US" sz="1800" dirty="0"/>
              <a:t>There must be an IS-A relationship (inheritance).</a:t>
            </a:r>
          </a:p>
          <a:p>
            <a:pPr algn="just" fontAlgn="base">
              <a:lnSpc>
                <a:spcPct val="150000"/>
              </a:lnSpc>
            </a:pPr>
            <a:r>
              <a:rPr lang="en-US" sz="1800" dirty="0"/>
              <a:t>We cannot override the method declared as final and static.</a:t>
            </a:r>
          </a:p>
          <a:p>
            <a:pPr algn="just" fontAlgn="base">
              <a:lnSpc>
                <a:spcPct val="150000"/>
              </a:lnSpc>
            </a:pPr>
            <a:r>
              <a:rPr lang="en-US" sz="1800" dirty="0"/>
              <a:t>We should always override abstract methods of the </a:t>
            </a:r>
            <a:r>
              <a:rPr lang="en-US" sz="1800" dirty="0" err="1"/>
              <a:t>superclass</a:t>
            </a:r>
            <a:endParaRPr lang="en-US" sz="1800" dirty="0"/>
          </a:p>
          <a:p>
            <a:pPr algn="just" fontAlgn="base">
              <a:lnSpc>
                <a:spcPct val="150000"/>
              </a:lnSpc>
            </a:pPr>
            <a:r>
              <a:rPr lang="en-US" sz="1800" dirty="0"/>
              <a:t>Overriding and Access-Modifiers : The access modifier for an overriding method can allow more, but not less, access than the overridden method. For example, a protected instance method in the super-class can be made public, but not private, in the subclass. Doing so, will generate compile-time error.</a:t>
            </a:r>
          </a:p>
          <a:p>
            <a:pPr algn="just" fontAlgn="base">
              <a:lnSpc>
                <a:spcPct val="150000"/>
              </a:lnSpc>
            </a:pPr>
            <a:r>
              <a:rPr lang="en-US" sz="1800" dirty="0"/>
              <a:t>Private methods can not be overridden : Private methods cannot be overridden as they are bonded during compile time. Therefore we can’t even override private methods in a subclass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533400"/>
            <a:ext cx="8229600" cy="457200"/>
          </a:xfrm>
        </p:spPr>
        <p:txBody>
          <a:bodyPr>
            <a:normAutofit fontScale="90000"/>
          </a:bodyPr>
          <a:lstStyle/>
          <a:p>
            <a:r>
              <a:rPr lang="en-US" dirty="0"/>
              <a:t>Rules for overriding</a:t>
            </a:r>
          </a:p>
        </p:txBody>
      </p:sp>
      <p:sp>
        <p:nvSpPr>
          <p:cNvPr id="3075" name="Rectangle 3"/>
          <p:cNvSpPr>
            <a:spLocks noGrp="1" noChangeArrowheads="1"/>
          </p:cNvSpPr>
          <p:nvPr>
            <p:ph idx="1"/>
          </p:nvPr>
        </p:nvSpPr>
        <p:spPr>
          <a:xfrm>
            <a:off x="228600" y="1143000"/>
            <a:ext cx="8458200" cy="5638800"/>
          </a:xfrm>
        </p:spPr>
        <p:txBody>
          <a:bodyPr>
            <a:normAutofit/>
          </a:bodyPr>
          <a:lstStyle/>
          <a:p>
            <a:pPr algn="just" fontAlgn="base">
              <a:lnSpc>
                <a:spcPct val="150000"/>
              </a:lnSpc>
            </a:pPr>
            <a:r>
              <a:rPr lang="en-US" sz="1800" dirty="0"/>
              <a:t>Using @</a:t>
            </a:r>
            <a:r>
              <a:rPr lang="en-US" sz="1800" b="1" dirty="0"/>
              <a:t>Override</a:t>
            </a:r>
            <a:r>
              <a:rPr lang="en-US" sz="1800" dirty="0"/>
              <a:t> annotation while </a:t>
            </a:r>
            <a:r>
              <a:rPr lang="en-US" sz="1800" b="1" dirty="0"/>
              <a:t>overriding</a:t>
            </a:r>
            <a:r>
              <a:rPr lang="en-US" sz="1800" dirty="0"/>
              <a:t> a method is considered as a best practice for coding in </a:t>
            </a:r>
            <a:r>
              <a:rPr lang="en-US" sz="1800" b="1" dirty="0"/>
              <a:t>java</a:t>
            </a:r>
            <a:r>
              <a:rPr lang="en-US" sz="1800" dirty="0"/>
              <a:t> because of the following two advantages: </a:t>
            </a:r>
          </a:p>
          <a:p>
            <a:pPr algn="just" fontAlgn="base">
              <a:lnSpc>
                <a:spcPct val="150000"/>
              </a:lnSpc>
            </a:pPr>
            <a:r>
              <a:rPr lang="en-US" sz="1800" dirty="0"/>
              <a:t>1) If programmer makes any mistake such as wrong method name, wrong parameter types while </a:t>
            </a:r>
            <a:r>
              <a:rPr lang="en-US" sz="1800" b="1" dirty="0"/>
              <a:t>overriding</a:t>
            </a:r>
            <a:r>
              <a:rPr lang="en-US" sz="1800" dirty="0"/>
              <a:t>, you would get a compile time error.</a:t>
            </a:r>
          </a:p>
          <a:p>
            <a:pPr algn="just" fontAlgn="base">
              <a:lnSpc>
                <a:spcPct val="150000"/>
              </a:lnSpc>
            </a:pPr>
            <a:r>
              <a:rPr lang="en-US" sz="1800" dirty="0"/>
              <a:t>2) It improves the readability of the code. So if you change the signature of overridden method then all the sub classes that overrides the particular method would throw a compilation error, which would eventually help you to change the signature in the sub classes. If you have lots of classes in your application then this annotation would really help you to identify the classes that require changes when you change the signature of a method.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533400"/>
          </a:xfrm>
        </p:spPr>
        <p:txBody>
          <a:bodyPr>
            <a:normAutofit fontScale="90000"/>
          </a:bodyPr>
          <a:lstStyle/>
          <a:p>
            <a:r>
              <a:rPr lang="en-US" dirty="0"/>
              <a:t>Rules for overriding</a:t>
            </a:r>
          </a:p>
        </p:txBody>
      </p:sp>
      <p:sp>
        <p:nvSpPr>
          <p:cNvPr id="3075" name="Rectangle 3"/>
          <p:cNvSpPr>
            <a:spLocks noGrp="1" noChangeArrowheads="1"/>
          </p:cNvSpPr>
          <p:nvPr>
            <p:ph idx="1"/>
          </p:nvPr>
        </p:nvSpPr>
        <p:spPr>
          <a:xfrm>
            <a:off x="228600" y="1066800"/>
            <a:ext cx="8458200" cy="5715000"/>
          </a:xfrm>
        </p:spPr>
        <p:txBody>
          <a:bodyPr>
            <a:noAutofit/>
          </a:bodyPr>
          <a:lstStyle/>
          <a:p>
            <a:pPr algn="just" fontAlgn="base">
              <a:spcBef>
                <a:spcPts val="0"/>
              </a:spcBef>
              <a:buNone/>
            </a:pPr>
            <a:r>
              <a:rPr lang="en-US" sz="1800" dirty="0">
                <a:latin typeface="Calibri" pitchFamily="34" charset="0"/>
                <a:cs typeface="Calibri" pitchFamily="34" charset="0"/>
              </a:rPr>
              <a:t>class </a:t>
            </a:r>
            <a:r>
              <a:rPr lang="en-US" sz="1800" dirty="0" err="1">
                <a:latin typeface="Calibri" pitchFamily="34" charset="0"/>
                <a:cs typeface="Calibri" pitchFamily="34" charset="0"/>
              </a:rPr>
              <a:t>ParentClass</a:t>
            </a: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public void </a:t>
            </a:r>
            <a:r>
              <a:rPr lang="en-US" sz="1800" dirty="0" err="1">
                <a:latin typeface="Calibri" pitchFamily="34" charset="0"/>
                <a:cs typeface="Calibri" pitchFamily="34" charset="0"/>
              </a:rPr>
              <a:t>displayMethod</a:t>
            </a:r>
            <a:r>
              <a:rPr lang="en-US" sz="1800" dirty="0">
                <a:latin typeface="Calibri" pitchFamily="34" charset="0"/>
                <a:cs typeface="Calibri" pitchFamily="34" charset="0"/>
              </a:rPr>
              <a:t>(String </a:t>
            </a:r>
            <a:r>
              <a:rPr lang="en-US" sz="1800" dirty="0" err="1">
                <a:latin typeface="Calibri" pitchFamily="34" charset="0"/>
                <a:cs typeface="Calibri" pitchFamily="34" charset="0"/>
              </a:rPr>
              <a:t>msg</a:t>
            </a:r>
            <a:r>
              <a:rPr lang="en-US" sz="1800" dirty="0">
                <a:latin typeface="Calibri" pitchFamily="34" charset="0"/>
                <a:cs typeface="Calibri" pitchFamily="34" charset="0"/>
              </a:rPr>
              <a:t>)</a:t>
            </a:r>
          </a:p>
          <a:p>
            <a:pPr algn="just" fontAlgn="base">
              <a:spcBef>
                <a:spcPts val="0"/>
              </a:spcBef>
              <a:buNone/>
            </a:pPr>
            <a:r>
              <a:rPr lang="en-US" sz="1800" dirty="0">
                <a:latin typeface="Calibri" pitchFamily="34" charset="0"/>
                <a:cs typeface="Calibri" pitchFamily="34" charset="0"/>
              </a:rPr>
              <a:t>	{	 </a:t>
            </a:r>
          </a:p>
          <a:p>
            <a:pPr algn="just" fontAlgn="base">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System.out.println</a:t>
            </a:r>
            <a:r>
              <a:rPr lang="en-US" sz="1800" dirty="0">
                <a:latin typeface="Calibri" pitchFamily="34" charset="0"/>
                <a:cs typeface="Calibri" pitchFamily="34" charset="0"/>
              </a:rPr>
              <a:t>(</a:t>
            </a:r>
            <a:r>
              <a:rPr lang="en-US" sz="1800" dirty="0" err="1">
                <a:latin typeface="Calibri" pitchFamily="34" charset="0"/>
                <a:cs typeface="Calibri" pitchFamily="34" charset="0"/>
              </a:rPr>
              <a:t>msg</a:t>
            </a:r>
            <a:r>
              <a:rPr lang="en-US" sz="1800" dirty="0">
                <a:latin typeface="Calibri" pitchFamily="34" charset="0"/>
                <a:cs typeface="Calibri" pitchFamily="34" charset="0"/>
              </a:rPr>
              <a:t>);</a:t>
            </a:r>
          </a:p>
          <a:p>
            <a:pPr algn="just" fontAlgn="base">
              <a:spcBef>
                <a:spcPts val="0"/>
              </a:spcBef>
              <a:buNone/>
            </a:pPr>
            <a:r>
              <a:rPr lang="en-US" sz="1800" dirty="0">
                <a:latin typeface="Calibri" pitchFamily="34" charset="0"/>
                <a:cs typeface="Calibri" pitchFamily="34" charset="0"/>
              </a:rPr>
              <a:t>	} </a:t>
            </a:r>
          </a:p>
          <a:p>
            <a:pPr algn="just" fontAlgn="base">
              <a:spcBef>
                <a:spcPts val="0"/>
              </a:spcBef>
              <a:buNone/>
            </a:pP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class </a:t>
            </a:r>
            <a:r>
              <a:rPr lang="en-US" sz="1800" dirty="0" err="1">
                <a:latin typeface="Calibri" pitchFamily="34" charset="0"/>
                <a:cs typeface="Calibri" pitchFamily="34" charset="0"/>
              </a:rPr>
              <a:t>SubClass</a:t>
            </a:r>
            <a:r>
              <a:rPr lang="en-US" sz="1800" dirty="0">
                <a:latin typeface="Calibri" pitchFamily="34" charset="0"/>
                <a:cs typeface="Calibri" pitchFamily="34" charset="0"/>
              </a:rPr>
              <a:t> extends </a:t>
            </a:r>
            <a:r>
              <a:rPr lang="en-US" sz="1800" dirty="0" err="1">
                <a:latin typeface="Calibri" pitchFamily="34" charset="0"/>
                <a:cs typeface="Calibri" pitchFamily="34" charset="0"/>
              </a:rPr>
              <a:t>ParentClass</a:t>
            </a: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@Override </a:t>
            </a:r>
          </a:p>
          <a:p>
            <a:pPr algn="just" fontAlgn="base">
              <a:spcBef>
                <a:spcPts val="0"/>
              </a:spcBef>
              <a:buNone/>
            </a:pPr>
            <a:r>
              <a:rPr lang="en-US" sz="1800" dirty="0">
                <a:latin typeface="Calibri" pitchFamily="34" charset="0"/>
                <a:cs typeface="Calibri" pitchFamily="34" charset="0"/>
              </a:rPr>
              <a:t>	public void </a:t>
            </a:r>
            <a:r>
              <a:rPr lang="en-US" sz="1800" dirty="0" err="1">
                <a:latin typeface="Calibri" pitchFamily="34" charset="0"/>
                <a:cs typeface="Calibri" pitchFamily="34" charset="0"/>
              </a:rPr>
              <a:t>displayMethod</a:t>
            </a:r>
            <a:r>
              <a:rPr lang="en-US" sz="1800" dirty="0">
                <a:latin typeface="Calibri" pitchFamily="34" charset="0"/>
                <a:cs typeface="Calibri" pitchFamily="34" charset="0"/>
              </a:rPr>
              <a:t>(String </a:t>
            </a:r>
            <a:r>
              <a:rPr lang="en-US" sz="1800" dirty="0" err="1">
                <a:latin typeface="Calibri" pitchFamily="34" charset="0"/>
                <a:cs typeface="Calibri" pitchFamily="34" charset="0"/>
              </a:rPr>
              <a:t>msg</a:t>
            </a:r>
            <a:r>
              <a:rPr lang="en-US" sz="1800" dirty="0">
                <a:latin typeface="Calibri" pitchFamily="34" charset="0"/>
                <a:cs typeface="Calibri" pitchFamily="34" charset="0"/>
              </a:rPr>
              <a:t>)</a:t>
            </a:r>
          </a:p>
          <a:p>
            <a:pPr algn="just" fontAlgn="base">
              <a:spcBef>
                <a:spcPts val="0"/>
              </a:spcBef>
              <a:buNone/>
            </a:pPr>
            <a:r>
              <a:rPr lang="en-US" sz="1800" dirty="0">
                <a:latin typeface="Calibri" pitchFamily="34" charset="0"/>
                <a:cs typeface="Calibri" pitchFamily="34" charset="0"/>
              </a:rPr>
              <a:t>	{ </a:t>
            </a:r>
          </a:p>
          <a:p>
            <a:pPr algn="just" fontAlgn="base">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System.out.println</a:t>
            </a:r>
            <a:r>
              <a:rPr lang="en-US" sz="1800" dirty="0">
                <a:latin typeface="Calibri" pitchFamily="34" charset="0"/>
                <a:cs typeface="Calibri" pitchFamily="34" charset="0"/>
              </a:rPr>
              <a:t>("Message is: "+ </a:t>
            </a:r>
            <a:r>
              <a:rPr lang="en-US" sz="1800" dirty="0" err="1">
                <a:latin typeface="Calibri" pitchFamily="34" charset="0"/>
                <a:cs typeface="Calibri" pitchFamily="34" charset="0"/>
              </a:rPr>
              <a:t>msg</a:t>
            </a: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public static void main(String </a:t>
            </a:r>
            <a:r>
              <a:rPr lang="en-US" sz="1800" dirty="0" err="1">
                <a:latin typeface="Calibri" pitchFamily="34" charset="0"/>
                <a:cs typeface="Calibri" pitchFamily="34" charset="0"/>
              </a:rPr>
              <a:t>args</a:t>
            </a:r>
            <a:r>
              <a:rPr lang="en-US" sz="1800" dirty="0">
                <a:latin typeface="Calibri" pitchFamily="34" charset="0"/>
                <a:cs typeface="Calibri" pitchFamily="34" charset="0"/>
              </a:rPr>
              <a:t>[])</a:t>
            </a:r>
          </a:p>
          <a:p>
            <a:pPr algn="just" fontAlgn="base">
              <a:spcBef>
                <a:spcPts val="0"/>
              </a:spcBef>
              <a:buNone/>
            </a:pPr>
            <a:r>
              <a:rPr lang="en-US" sz="1800" dirty="0">
                <a:latin typeface="Calibri" pitchFamily="34" charset="0"/>
                <a:cs typeface="Calibri" pitchFamily="34" charset="0"/>
              </a:rPr>
              <a:t>	{ </a:t>
            </a:r>
          </a:p>
          <a:p>
            <a:pPr algn="just" fontAlgn="base">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SubClass</a:t>
            </a:r>
            <a:r>
              <a:rPr lang="en-US" sz="1800" dirty="0">
                <a:latin typeface="Calibri" pitchFamily="34" charset="0"/>
                <a:cs typeface="Calibri" pitchFamily="34" charset="0"/>
              </a:rPr>
              <a:t> </a:t>
            </a:r>
            <a:r>
              <a:rPr lang="en-US" sz="1800" dirty="0" err="1">
                <a:latin typeface="Calibri" pitchFamily="34" charset="0"/>
                <a:cs typeface="Calibri" pitchFamily="34" charset="0"/>
              </a:rPr>
              <a:t>obj</a:t>
            </a:r>
            <a:r>
              <a:rPr lang="en-US" sz="1800" dirty="0">
                <a:latin typeface="Calibri" pitchFamily="34" charset="0"/>
                <a:cs typeface="Calibri" pitchFamily="34" charset="0"/>
              </a:rPr>
              <a:t> = new </a:t>
            </a:r>
            <a:r>
              <a:rPr lang="en-US" sz="1800" dirty="0" err="1">
                <a:latin typeface="Calibri" pitchFamily="34" charset="0"/>
                <a:cs typeface="Calibri" pitchFamily="34" charset="0"/>
              </a:rPr>
              <a:t>SubClass</a:t>
            </a: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a:t>
            </a:r>
            <a:r>
              <a:rPr lang="en-US" sz="1800" dirty="0" err="1">
                <a:latin typeface="Calibri" pitchFamily="34" charset="0"/>
                <a:cs typeface="Calibri" pitchFamily="34" charset="0"/>
              </a:rPr>
              <a:t>obj.displayMethod</a:t>
            </a:r>
            <a:r>
              <a:rPr lang="en-US" sz="1800" dirty="0">
                <a:latin typeface="Calibri" pitchFamily="34" charset="0"/>
                <a:cs typeface="Calibri" pitchFamily="34" charset="0"/>
              </a:rPr>
              <a:t>("Hey!!"); </a:t>
            </a:r>
          </a:p>
          <a:p>
            <a:pPr algn="just" fontAlgn="base">
              <a:spcBef>
                <a:spcPts val="0"/>
              </a:spcBef>
              <a:buNone/>
            </a:pPr>
            <a:r>
              <a:rPr lang="en-US" sz="1800" dirty="0">
                <a:latin typeface="Calibri" pitchFamily="34" charset="0"/>
                <a:cs typeface="Calibri" pitchFamily="34" charset="0"/>
              </a:rPr>
              <a:t>	}</a:t>
            </a:r>
          </a:p>
          <a:p>
            <a:pPr algn="just" fontAlgn="base">
              <a:spcBef>
                <a:spcPts val="0"/>
              </a:spcBef>
              <a:buNone/>
            </a:pPr>
            <a:r>
              <a:rPr lang="en-US" sz="1800" dirty="0">
                <a:latin typeface="Calibri" pitchFamily="34" charset="0"/>
                <a:cs typeface="Calibri"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0070" y="163774"/>
            <a:ext cx="8766981" cy="6455391"/>
          </a:xfrm>
        </p:spPr>
        <p:txBody>
          <a:bodyPr/>
          <a:lstStyle/>
          <a:p>
            <a:endParaRPr lang="en-IN" sz="4400" u="sng" dirty="0"/>
          </a:p>
          <a:p>
            <a:r>
              <a:rPr lang="en-IN" sz="4400" u="sng" dirty="0">
                <a:solidFill>
                  <a:schemeClr val="tx1"/>
                </a:solidFill>
              </a:rPr>
              <a:t>Example-Dog object</a:t>
            </a:r>
          </a:p>
          <a:p>
            <a:r>
              <a:rPr lang="en-US" sz="3600" b="1" dirty="0"/>
              <a:t>	</a:t>
            </a:r>
            <a:endParaRPr lang="en-US" sz="3600" dirty="0"/>
          </a:p>
          <a:p>
            <a:pPr algn="l"/>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70" y="1862187"/>
            <a:ext cx="8410102" cy="3155379"/>
          </a:xfrm>
          <a:prstGeom prst="rect">
            <a:avLst/>
          </a:prstGeom>
        </p:spPr>
      </p:pic>
    </p:spTree>
    <p:extLst>
      <p:ext uri="{BB962C8B-B14F-4D97-AF65-F5344CB8AC3E}">
        <p14:creationId xmlns:p14="http://schemas.microsoft.com/office/powerpoint/2010/main" val="15919544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 class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Abstraction in Java</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b="1" dirty="0"/>
              <a:t>Abstraction</a:t>
            </a:r>
            <a:r>
              <a:rPr lang="en-US" sz="2800" dirty="0"/>
              <a:t> is a process of hiding the implementation details and showing only functionality to the user.</a:t>
            </a:r>
          </a:p>
          <a:p>
            <a:pPr algn="just">
              <a:lnSpc>
                <a:spcPct val="150000"/>
              </a:lnSpc>
            </a:pPr>
            <a:r>
              <a:rPr lang="en-US" sz="2000" dirty="0"/>
              <a:t> </a:t>
            </a:r>
            <a:r>
              <a:rPr lang="en-US" sz="2800" dirty="0"/>
              <a:t>It shows only essential things to the user and hides the internal details, for example, you insert the key to open a door, but you do not know the process inside (i.e. how the door is getting opened)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Abstraction in Java</a:t>
            </a: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a:t>Abstraction lets you focus on what the object does instead of how it does it.</a:t>
            </a:r>
          </a:p>
          <a:p>
            <a:pPr algn="just">
              <a:lnSpc>
                <a:spcPct val="150000"/>
              </a:lnSpc>
            </a:pPr>
            <a:r>
              <a:rPr lang="en-US" sz="2800" dirty="0"/>
              <a:t>Ways to achieve Abstraction:</a:t>
            </a:r>
          </a:p>
          <a:p>
            <a:pPr algn="just">
              <a:lnSpc>
                <a:spcPct val="150000"/>
              </a:lnSpc>
              <a:buNone/>
            </a:pPr>
            <a:r>
              <a:rPr lang="en-US" sz="2800" dirty="0"/>
              <a:t>	There are two ways to achieve abstraction in java</a:t>
            </a:r>
          </a:p>
          <a:p>
            <a:pPr lvl="1" algn="just">
              <a:lnSpc>
                <a:spcPct val="150000"/>
              </a:lnSpc>
            </a:pPr>
            <a:r>
              <a:rPr lang="en-US" sz="2400" dirty="0"/>
              <a:t>Abstract class</a:t>
            </a:r>
          </a:p>
          <a:p>
            <a:pPr lvl="1" algn="just">
              <a:lnSpc>
                <a:spcPct val="150000"/>
              </a:lnSpc>
            </a:pPr>
            <a:r>
              <a:rPr lang="en-US" sz="2400" dirty="0"/>
              <a:t>Interface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Abstract class in Java</a:t>
            </a:r>
          </a:p>
        </p:txBody>
      </p:sp>
      <p:sp>
        <p:nvSpPr>
          <p:cNvPr id="3075" name="Rectangle 3"/>
          <p:cNvSpPr>
            <a:spLocks noGrp="1" noChangeArrowheads="1"/>
          </p:cNvSpPr>
          <p:nvPr>
            <p:ph idx="1"/>
          </p:nvPr>
        </p:nvSpPr>
        <p:spPr>
          <a:xfrm>
            <a:off x="228600" y="1066800"/>
            <a:ext cx="8458200" cy="5562600"/>
          </a:xfrm>
        </p:spPr>
        <p:txBody>
          <a:bodyPr>
            <a:normAutofit lnSpcReduction="10000"/>
          </a:bodyPr>
          <a:lstStyle/>
          <a:p>
            <a:pPr algn="just">
              <a:lnSpc>
                <a:spcPct val="150000"/>
              </a:lnSpc>
            </a:pPr>
            <a:r>
              <a:rPr lang="en-US" sz="2800" dirty="0"/>
              <a:t>A class which is declared as abstract is known as an </a:t>
            </a:r>
            <a:r>
              <a:rPr lang="en-US" sz="2800" b="1" dirty="0"/>
              <a:t>abstract class</a:t>
            </a:r>
            <a:r>
              <a:rPr lang="en-US" sz="2800" dirty="0"/>
              <a:t>. It can have abstract and non-abstract methods. It needs to be extended and its method implemented. It cannot be instantiated.</a:t>
            </a:r>
          </a:p>
          <a:p>
            <a:pPr algn="just">
              <a:lnSpc>
                <a:spcPct val="150000"/>
              </a:lnSpc>
            </a:pPr>
            <a:r>
              <a:rPr lang="en-US" sz="2800" dirty="0"/>
              <a:t>Points to Remember</a:t>
            </a:r>
          </a:p>
          <a:p>
            <a:pPr lvl="1" algn="just">
              <a:lnSpc>
                <a:spcPct val="150000"/>
              </a:lnSpc>
            </a:pPr>
            <a:r>
              <a:rPr lang="en-US" sz="2400" dirty="0"/>
              <a:t>An abstract class must be declared with an abstract keyword.</a:t>
            </a:r>
          </a:p>
          <a:p>
            <a:pPr lvl="1" algn="just">
              <a:lnSpc>
                <a:spcPct val="150000"/>
              </a:lnSpc>
            </a:pPr>
            <a:r>
              <a:rPr lang="en-US" sz="2400" dirty="0"/>
              <a:t>It can have abstract and non-abstract methods.</a:t>
            </a:r>
          </a:p>
          <a:p>
            <a:pPr lvl="1" algn="just">
              <a:lnSpc>
                <a:spcPct val="150000"/>
              </a:lnSpc>
            </a:pPr>
            <a:r>
              <a:rPr lang="en-US" sz="2400" dirty="0"/>
              <a:t>It cannot be instantiated.</a:t>
            </a:r>
          </a:p>
          <a:p>
            <a:pPr lvl="1" algn="just">
              <a:lnSpc>
                <a:spcPct val="150000"/>
              </a:lnSpc>
            </a:pPr>
            <a:r>
              <a:rPr lang="en-US" sz="2400" dirty="0"/>
              <a:t>It can have constructors and static methods also.</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rmAutofit fontScale="90000"/>
          </a:bodyPr>
          <a:lstStyle/>
          <a:p>
            <a:r>
              <a:rPr lang="en-US" dirty="0"/>
              <a:t>Abstract Method in Java</a:t>
            </a:r>
          </a:p>
        </p:txBody>
      </p:sp>
      <p:sp>
        <p:nvSpPr>
          <p:cNvPr id="3075" name="Rectangle 3"/>
          <p:cNvSpPr>
            <a:spLocks noGrp="1" noChangeArrowheads="1"/>
          </p:cNvSpPr>
          <p:nvPr>
            <p:ph idx="1"/>
          </p:nvPr>
        </p:nvSpPr>
        <p:spPr>
          <a:xfrm>
            <a:off x="228600" y="914400"/>
            <a:ext cx="8458200" cy="5715000"/>
          </a:xfrm>
        </p:spPr>
        <p:txBody>
          <a:bodyPr>
            <a:noAutofit/>
          </a:bodyPr>
          <a:lstStyle/>
          <a:p>
            <a:r>
              <a:rPr lang="en-US" sz="1500" dirty="0"/>
              <a:t>A method which is declared as abstract and does not have implementation is known as an abstract method.</a:t>
            </a:r>
          </a:p>
          <a:p>
            <a:r>
              <a:rPr lang="en-US" sz="1500" b="1" dirty="0"/>
              <a:t>Example of abstract method</a:t>
            </a:r>
          </a:p>
          <a:p>
            <a:pPr>
              <a:buNone/>
            </a:pPr>
            <a:r>
              <a:rPr lang="en-US" sz="1500" dirty="0"/>
              <a:t>			abstract void Hello();//no method body and abstract </a:t>
            </a:r>
          </a:p>
          <a:p>
            <a:pPr>
              <a:buNone/>
            </a:pPr>
            <a:r>
              <a:rPr lang="en-US" sz="1500" b="1" u="sng" dirty="0"/>
              <a:t>Example:</a:t>
            </a:r>
            <a:endParaRPr lang="en-US" sz="1500" dirty="0"/>
          </a:p>
          <a:p>
            <a:pPr>
              <a:buNone/>
            </a:pPr>
            <a:r>
              <a:rPr lang="en-US" sz="1500" dirty="0"/>
              <a:t>abstract  class  Car</a:t>
            </a:r>
          </a:p>
          <a:p>
            <a:pPr>
              <a:buNone/>
            </a:pPr>
            <a:r>
              <a:rPr lang="en-US" sz="1500" dirty="0"/>
              <a:t>{  </a:t>
            </a:r>
          </a:p>
          <a:p>
            <a:pPr>
              <a:buNone/>
            </a:pPr>
            <a:r>
              <a:rPr lang="en-US" sz="1500" dirty="0"/>
              <a:t>  abstract void run();  </a:t>
            </a:r>
          </a:p>
          <a:p>
            <a:pPr>
              <a:buNone/>
            </a:pPr>
            <a:r>
              <a:rPr lang="en-US" sz="1500" dirty="0"/>
              <a:t>}  </a:t>
            </a:r>
          </a:p>
          <a:p>
            <a:pPr>
              <a:buNone/>
            </a:pPr>
            <a:r>
              <a:rPr lang="en-US" sz="1500" dirty="0"/>
              <a:t>class </a:t>
            </a:r>
            <a:r>
              <a:rPr lang="en-US" sz="1500" dirty="0" err="1"/>
              <a:t>Brezza</a:t>
            </a:r>
            <a:r>
              <a:rPr lang="en-US" sz="1500" dirty="0"/>
              <a:t>  extends Car</a:t>
            </a:r>
          </a:p>
          <a:p>
            <a:pPr>
              <a:buNone/>
            </a:pPr>
            <a:r>
              <a:rPr lang="en-US" sz="1500" dirty="0"/>
              <a:t>{  </a:t>
            </a:r>
          </a:p>
          <a:p>
            <a:pPr>
              <a:buNone/>
            </a:pPr>
            <a:r>
              <a:rPr lang="en-US" sz="1500" dirty="0"/>
              <a:t>void run()</a:t>
            </a:r>
          </a:p>
          <a:p>
            <a:pPr>
              <a:buNone/>
            </a:pPr>
            <a:r>
              <a:rPr lang="en-US" sz="1500" dirty="0"/>
              <a:t>{</a:t>
            </a:r>
          </a:p>
          <a:p>
            <a:pPr>
              <a:buNone/>
            </a:pPr>
            <a:r>
              <a:rPr lang="en-US" sz="1500" dirty="0"/>
              <a:t>	</a:t>
            </a:r>
            <a:r>
              <a:rPr lang="en-US" sz="1500" dirty="0" err="1"/>
              <a:t>System.out.println</a:t>
            </a:r>
            <a:r>
              <a:rPr lang="en-US" sz="1500" dirty="0"/>
              <a:t>("running safely");</a:t>
            </a:r>
          </a:p>
          <a:p>
            <a:pPr>
              <a:buNone/>
            </a:pPr>
            <a:r>
              <a:rPr lang="en-US" sz="1500" dirty="0"/>
              <a:t>}  </a:t>
            </a:r>
          </a:p>
          <a:p>
            <a:pPr>
              <a:buNone/>
            </a:pPr>
            <a:r>
              <a:rPr lang="en-US" sz="1500" dirty="0"/>
              <a:t>public static void main(String </a:t>
            </a:r>
            <a:r>
              <a:rPr lang="en-US" sz="1500" dirty="0" err="1"/>
              <a:t>args</a:t>
            </a:r>
            <a:r>
              <a:rPr lang="en-US" sz="1500" dirty="0"/>
              <a:t>[])</a:t>
            </a:r>
          </a:p>
          <a:p>
            <a:pPr>
              <a:buNone/>
            </a:pPr>
            <a:r>
              <a:rPr lang="en-US" sz="1500" dirty="0"/>
              <a:t>{  </a:t>
            </a:r>
          </a:p>
          <a:p>
            <a:pPr>
              <a:buNone/>
            </a:pPr>
            <a:r>
              <a:rPr lang="en-US" sz="1500" dirty="0"/>
              <a:t> 	Car </a:t>
            </a:r>
            <a:r>
              <a:rPr lang="en-US" sz="1500" dirty="0" err="1"/>
              <a:t>obj</a:t>
            </a:r>
            <a:r>
              <a:rPr lang="en-US" sz="1500" dirty="0"/>
              <a:t> = new </a:t>
            </a:r>
            <a:r>
              <a:rPr lang="en-US" sz="1500" dirty="0" err="1"/>
              <a:t>Brezza</a:t>
            </a:r>
            <a:r>
              <a:rPr lang="en-US" sz="1500" dirty="0"/>
              <a:t>();  </a:t>
            </a:r>
          </a:p>
          <a:p>
            <a:pPr>
              <a:buNone/>
            </a:pPr>
            <a:r>
              <a:rPr lang="en-US" sz="1500" dirty="0"/>
              <a:t> 	</a:t>
            </a:r>
            <a:r>
              <a:rPr lang="en-US" sz="1500" dirty="0" err="1"/>
              <a:t>obj.run</a:t>
            </a:r>
            <a:r>
              <a:rPr lang="en-US" sz="1500" dirty="0"/>
              <a:t>();  </a:t>
            </a:r>
          </a:p>
          <a:p>
            <a:pPr>
              <a:buNone/>
            </a:pPr>
            <a:r>
              <a:rPr lang="en-US" sz="1500" dirty="0"/>
              <a:t>}  </a:t>
            </a:r>
          </a:p>
          <a:p>
            <a:pPr>
              <a:buNone/>
            </a:pPr>
            <a:r>
              <a:rPr lang="en-US" sz="1500"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457200"/>
          </a:xfrm>
        </p:spPr>
        <p:txBody>
          <a:bodyPr>
            <a:noAutofit/>
          </a:bodyPr>
          <a:lstStyle/>
          <a:p>
            <a:r>
              <a:rPr lang="en-US" sz="2400" dirty="0"/>
              <a:t>Abstract class having constructor, data member and methods</a:t>
            </a:r>
          </a:p>
        </p:txBody>
      </p:sp>
      <p:sp>
        <p:nvSpPr>
          <p:cNvPr id="3075" name="Rectangle 3"/>
          <p:cNvSpPr>
            <a:spLocks noGrp="1" noChangeArrowheads="1"/>
          </p:cNvSpPr>
          <p:nvPr>
            <p:ph idx="1"/>
          </p:nvPr>
        </p:nvSpPr>
        <p:spPr>
          <a:xfrm>
            <a:off x="228600" y="457200"/>
            <a:ext cx="8458200" cy="6400800"/>
          </a:xfrm>
        </p:spPr>
        <p:txBody>
          <a:bodyPr numCol="2">
            <a:normAutofit/>
          </a:bodyPr>
          <a:lstStyle/>
          <a:p>
            <a:pPr>
              <a:buNone/>
            </a:pPr>
            <a:r>
              <a:rPr lang="en-US" sz="2000" dirty="0"/>
              <a:t> abstract class Car</a:t>
            </a:r>
          </a:p>
          <a:p>
            <a:pPr>
              <a:buNone/>
            </a:pPr>
            <a:r>
              <a:rPr lang="en-US" sz="2000" dirty="0"/>
              <a:t>{  </a:t>
            </a:r>
          </a:p>
          <a:p>
            <a:pPr>
              <a:buNone/>
            </a:pPr>
            <a:r>
              <a:rPr lang="en-US" sz="2000" dirty="0"/>
              <a:t>   Car()</a:t>
            </a:r>
          </a:p>
          <a:p>
            <a:pPr>
              <a:buNone/>
            </a:pPr>
            <a:r>
              <a:rPr lang="en-US" sz="2000" dirty="0"/>
              <a:t>  {</a:t>
            </a:r>
          </a:p>
          <a:p>
            <a:pPr>
              <a:buNone/>
            </a:pPr>
            <a:r>
              <a:rPr lang="en-US" sz="2000" dirty="0"/>
              <a:t>  </a:t>
            </a:r>
            <a:r>
              <a:rPr lang="en-US" sz="2000" dirty="0" err="1"/>
              <a:t>System.out.println</a:t>
            </a:r>
            <a:r>
              <a:rPr lang="en-US" sz="2000" dirty="0"/>
              <a:t>(“Car has started");</a:t>
            </a:r>
          </a:p>
          <a:p>
            <a:pPr>
              <a:buNone/>
            </a:pPr>
            <a:r>
              <a:rPr lang="en-US" sz="2000" dirty="0"/>
              <a:t>  }  </a:t>
            </a:r>
          </a:p>
          <a:p>
            <a:pPr>
              <a:buNone/>
            </a:pPr>
            <a:r>
              <a:rPr lang="en-US" sz="2000" dirty="0"/>
              <a:t>   abstract void run();  </a:t>
            </a:r>
          </a:p>
          <a:p>
            <a:pPr>
              <a:buNone/>
            </a:pPr>
            <a:r>
              <a:rPr lang="en-US" sz="2000" dirty="0"/>
              <a:t>   void </a:t>
            </a:r>
            <a:r>
              <a:rPr lang="en-US" sz="2000" dirty="0" err="1"/>
              <a:t>changeGear</a:t>
            </a:r>
            <a:r>
              <a:rPr lang="en-US" sz="2000" dirty="0"/>
              <a:t>()</a:t>
            </a:r>
          </a:p>
          <a:p>
            <a:pPr>
              <a:buNone/>
            </a:pPr>
            <a:r>
              <a:rPr lang="en-US" sz="2000" dirty="0"/>
              <a:t>  {</a:t>
            </a:r>
          </a:p>
          <a:p>
            <a:pPr>
              <a:buNone/>
            </a:pPr>
            <a:r>
              <a:rPr lang="en-US" sz="2000" dirty="0"/>
              <a:t>  </a:t>
            </a:r>
            <a:r>
              <a:rPr lang="en-US" sz="2000" dirty="0" err="1"/>
              <a:t>System.out.println</a:t>
            </a:r>
            <a:r>
              <a:rPr lang="en-US" sz="2000" dirty="0"/>
              <a:t>("gear changed");</a:t>
            </a:r>
          </a:p>
          <a:p>
            <a:pPr>
              <a:buNone/>
            </a:pPr>
            <a:r>
              <a:rPr lang="en-US" sz="2000" dirty="0"/>
              <a:t>  }  </a:t>
            </a:r>
          </a:p>
          <a:p>
            <a:pPr>
              <a:buNone/>
            </a:pPr>
            <a:r>
              <a:rPr lang="en-US" sz="2000" dirty="0"/>
              <a:t>}  </a:t>
            </a:r>
          </a:p>
          <a:p>
            <a:pPr>
              <a:buNone/>
            </a:pPr>
            <a:r>
              <a:rPr lang="en-US" sz="2000" dirty="0"/>
              <a:t>//Creating a Child class which inherits Abstract class  </a:t>
            </a:r>
          </a:p>
          <a:p>
            <a:pPr>
              <a:buNone/>
            </a:pPr>
            <a:r>
              <a:rPr lang="en-US" sz="2000" dirty="0"/>
              <a:t> class </a:t>
            </a:r>
            <a:r>
              <a:rPr lang="en-US" sz="2000" dirty="0" err="1"/>
              <a:t>Brezza</a:t>
            </a:r>
            <a:r>
              <a:rPr lang="en-US" sz="2000" dirty="0"/>
              <a:t> extends Car</a:t>
            </a:r>
          </a:p>
          <a:p>
            <a:pPr>
              <a:buNone/>
            </a:pPr>
            <a:r>
              <a:rPr lang="en-US" sz="2000" dirty="0"/>
              <a:t>{  </a:t>
            </a:r>
          </a:p>
          <a:p>
            <a:pPr>
              <a:buNone/>
            </a:pPr>
            <a:r>
              <a:rPr lang="en-US" sz="2000" dirty="0"/>
              <a:t> void run()</a:t>
            </a:r>
          </a:p>
          <a:p>
            <a:pPr>
              <a:buNone/>
            </a:pPr>
            <a:r>
              <a:rPr lang="en-US" sz="2000" dirty="0"/>
              <a:t>{</a:t>
            </a:r>
          </a:p>
          <a:p>
            <a:pPr>
              <a:buNone/>
            </a:pPr>
            <a:r>
              <a:rPr lang="en-US" sz="2000" dirty="0" err="1"/>
              <a:t>System.out.println</a:t>
            </a:r>
            <a:r>
              <a:rPr lang="en-US" sz="2000" dirty="0"/>
              <a:t>("running safely..");</a:t>
            </a:r>
          </a:p>
          <a:p>
            <a:pPr>
              <a:buNone/>
            </a:pPr>
            <a:r>
              <a:rPr lang="en-US" sz="2000" dirty="0"/>
              <a:t>}  </a:t>
            </a:r>
          </a:p>
          <a:p>
            <a:pPr>
              <a:buNone/>
            </a:pPr>
            <a:r>
              <a:rPr lang="en-US" sz="2000" dirty="0"/>
              <a:t> }  </a:t>
            </a:r>
          </a:p>
          <a:p>
            <a:pPr>
              <a:buNone/>
            </a:pPr>
            <a:r>
              <a:rPr lang="en-US" sz="2000" dirty="0"/>
              <a:t>//Creating a Test class which calls abstract and non-abstract methods  </a:t>
            </a:r>
          </a:p>
          <a:p>
            <a:pPr>
              <a:buNone/>
            </a:pPr>
            <a:r>
              <a:rPr lang="en-US" sz="2000" dirty="0"/>
              <a:t> class TestAbstraction2</a:t>
            </a:r>
          </a:p>
          <a:p>
            <a:pPr>
              <a:buNone/>
            </a:pPr>
            <a:r>
              <a:rPr lang="en-US" sz="2000" dirty="0"/>
              <a:t>{  </a:t>
            </a:r>
          </a:p>
          <a:p>
            <a:pPr>
              <a:buNone/>
            </a:pPr>
            <a:r>
              <a:rPr lang="en-US" sz="2000" dirty="0"/>
              <a:t> public static void main(String </a:t>
            </a:r>
            <a:r>
              <a:rPr lang="en-US" sz="2000" dirty="0" err="1"/>
              <a:t>args</a:t>
            </a:r>
            <a:r>
              <a:rPr lang="en-US" sz="2000" dirty="0"/>
              <a:t>[])</a:t>
            </a:r>
          </a:p>
          <a:p>
            <a:pPr>
              <a:buNone/>
            </a:pPr>
            <a:r>
              <a:rPr lang="en-US" sz="2000" dirty="0"/>
              <a:t>{  </a:t>
            </a:r>
          </a:p>
          <a:p>
            <a:pPr>
              <a:buNone/>
            </a:pPr>
            <a:r>
              <a:rPr lang="en-US" sz="2000" dirty="0"/>
              <a:t>  Car </a:t>
            </a:r>
            <a:r>
              <a:rPr lang="en-US" sz="2000" dirty="0" err="1"/>
              <a:t>obj</a:t>
            </a:r>
            <a:r>
              <a:rPr lang="en-US" sz="2000" dirty="0"/>
              <a:t> = new </a:t>
            </a:r>
            <a:r>
              <a:rPr lang="en-US" sz="2000" dirty="0" err="1"/>
              <a:t>Brezza</a:t>
            </a:r>
            <a:r>
              <a:rPr lang="en-US" sz="2000" dirty="0"/>
              <a:t>();  </a:t>
            </a:r>
          </a:p>
          <a:p>
            <a:pPr>
              <a:buNone/>
            </a:pPr>
            <a:r>
              <a:rPr lang="en-US" sz="2000" dirty="0"/>
              <a:t>  </a:t>
            </a:r>
            <a:r>
              <a:rPr lang="en-US" sz="2000" dirty="0" err="1"/>
              <a:t>obj.run</a:t>
            </a:r>
            <a:r>
              <a:rPr lang="en-US" sz="2000" dirty="0"/>
              <a:t>();  </a:t>
            </a:r>
          </a:p>
          <a:p>
            <a:pPr>
              <a:buNone/>
            </a:pPr>
            <a:r>
              <a:rPr lang="en-US" sz="2000" dirty="0"/>
              <a:t>  </a:t>
            </a:r>
            <a:r>
              <a:rPr lang="en-US" sz="2000" dirty="0" err="1"/>
              <a:t>obj.changeGear</a:t>
            </a:r>
            <a:r>
              <a:rPr lang="en-US" sz="2000" dirty="0"/>
              <a:t>();  </a:t>
            </a:r>
          </a:p>
          <a:p>
            <a:pPr>
              <a:buNone/>
            </a:pPr>
            <a:r>
              <a:rPr lang="en-US" sz="2000" dirty="0"/>
              <a:t> }  </a:t>
            </a:r>
          </a:p>
          <a:p>
            <a:pPr>
              <a:buNone/>
            </a:pPr>
            <a:r>
              <a:rPr lang="en-US" sz="2000" dirty="0"/>
              <a:t>}  </a:t>
            </a:r>
          </a:p>
          <a:p>
            <a:pPr>
              <a:buNone/>
            </a:pP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609600"/>
          </a:xfrm>
        </p:spPr>
        <p:txBody>
          <a:bodyPr>
            <a:noAutofit/>
          </a:bodyPr>
          <a:lstStyle/>
          <a:p>
            <a:r>
              <a:rPr lang="en-US" sz="2400" dirty="0"/>
              <a:t>Rules</a:t>
            </a:r>
          </a:p>
        </p:txBody>
      </p:sp>
      <p:sp>
        <p:nvSpPr>
          <p:cNvPr id="3075" name="Rectangle 3"/>
          <p:cNvSpPr>
            <a:spLocks noGrp="1" noChangeArrowheads="1"/>
          </p:cNvSpPr>
          <p:nvPr>
            <p:ph idx="1"/>
          </p:nvPr>
        </p:nvSpPr>
        <p:spPr>
          <a:xfrm>
            <a:off x="228600" y="990600"/>
            <a:ext cx="8458200" cy="5486400"/>
          </a:xfrm>
        </p:spPr>
        <p:txBody>
          <a:bodyPr>
            <a:noAutofit/>
          </a:bodyPr>
          <a:lstStyle/>
          <a:p>
            <a:pPr algn="just"/>
            <a:r>
              <a:rPr lang="en-US" sz="2000" dirty="0"/>
              <a:t>If there is an abstract method in a class, that class must be abstract.</a:t>
            </a:r>
          </a:p>
          <a:p>
            <a:pPr algn="just"/>
            <a:r>
              <a:rPr lang="en-US" sz="2000" dirty="0"/>
              <a:t>An instance of an abstract class cannot be created, we can have references of abstract class type though.</a:t>
            </a:r>
          </a:p>
          <a:p>
            <a:pPr algn="just"/>
            <a:r>
              <a:rPr lang="en-US" sz="2000" dirty="0"/>
              <a:t>An abstract class can contain constructors in Java. And a constructor of abstract class is called when an instance of a inherited class is created.</a:t>
            </a:r>
          </a:p>
          <a:p>
            <a:pPr algn="just"/>
            <a:r>
              <a:rPr lang="en-US" sz="2000" dirty="0"/>
              <a:t>In Java, we can have an abstract class without any abstract method. This allows us to create classes that cannot be instantiated, but can only be inherited.</a:t>
            </a:r>
          </a:p>
          <a:p>
            <a:pPr algn="just"/>
            <a:r>
              <a:rPr lang="en-US" sz="2000" dirty="0"/>
              <a:t>If you are extending an abstract class that has an abstract method, you must either provide the implementation of the method or make this class abstract.</a:t>
            </a:r>
          </a:p>
          <a:p>
            <a:pPr algn="just"/>
            <a:r>
              <a:rPr lang="en-US" sz="2000" dirty="0"/>
              <a:t>It can have constructors and static methods also.</a:t>
            </a:r>
          </a:p>
          <a:p>
            <a:pPr algn="just"/>
            <a:r>
              <a:rPr lang="en-US" sz="2000" dirty="0"/>
              <a:t>Abstract classes can also have final methods (methods that cannot be overridden), which will force the subclass not to change the body of the method.</a:t>
            </a:r>
          </a:p>
          <a:p>
            <a:pPr algn="just"/>
            <a:endParaRPr lang="en-US"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Inheritance continued..</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Forms of Inheritance</a:t>
            </a:r>
          </a:p>
        </p:txBody>
      </p:sp>
      <p:sp>
        <p:nvSpPr>
          <p:cNvPr id="3075" name="Rectangle 3"/>
          <p:cNvSpPr>
            <a:spLocks noGrp="1" noChangeArrowheads="1"/>
          </p:cNvSpPr>
          <p:nvPr>
            <p:ph idx="1"/>
          </p:nvPr>
        </p:nvSpPr>
        <p:spPr>
          <a:xfrm>
            <a:off x="228600" y="1066800"/>
            <a:ext cx="8458200" cy="5562600"/>
          </a:xfrm>
        </p:spPr>
        <p:txBody>
          <a:bodyPr>
            <a:normAutofit fontScale="92500" lnSpcReduction="20000"/>
          </a:bodyPr>
          <a:lstStyle/>
          <a:p>
            <a:pPr marL="514350" indent="-514350" algn="just">
              <a:lnSpc>
                <a:spcPct val="150000"/>
              </a:lnSpc>
              <a:buAutoNum type="arabicPeriod"/>
            </a:pPr>
            <a:r>
              <a:rPr lang="en-US" sz="2800" b="1" dirty="0"/>
              <a:t>Specialization:</a:t>
            </a:r>
          </a:p>
          <a:p>
            <a:pPr marL="514350" indent="-514350" algn="just">
              <a:lnSpc>
                <a:spcPct val="150000"/>
              </a:lnSpc>
              <a:buNone/>
            </a:pPr>
            <a:r>
              <a:rPr lang="en-US" sz="2800" b="1" dirty="0"/>
              <a:t>	</a:t>
            </a:r>
            <a:r>
              <a:rPr lang="en-US" sz="2800" dirty="0"/>
              <a:t>The subclass is special case of the parent class</a:t>
            </a:r>
          </a:p>
          <a:p>
            <a:pPr marL="514350" indent="-514350" algn="just">
              <a:lnSpc>
                <a:spcPct val="150000"/>
              </a:lnSpc>
              <a:buNone/>
            </a:pPr>
            <a:r>
              <a:rPr lang="en-US" sz="2800" dirty="0"/>
              <a:t>		Example:</a:t>
            </a:r>
          </a:p>
          <a:p>
            <a:pPr marL="514350" indent="-514350" algn="just">
              <a:lnSpc>
                <a:spcPct val="150000"/>
              </a:lnSpc>
              <a:buNone/>
            </a:pPr>
            <a:r>
              <a:rPr lang="en-US" sz="2800" dirty="0"/>
              <a:t>				</a:t>
            </a:r>
          </a:p>
          <a:p>
            <a:pPr marL="514350" indent="-514350" algn="just">
              <a:lnSpc>
                <a:spcPct val="150000"/>
              </a:lnSpc>
              <a:buNone/>
            </a:pPr>
            <a:r>
              <a:rPr lang="en-US" sz="2800" dirty="0"/>
              <a:t>				Person class</a:t>
            </a:r>
          </a:p>
          <a:p>
            <a:pPr marL="514350" indent="-514350" algn="just">
              <a:lnSpc>
                <a:spcPct val="150000"/>
              </a:lnSpc>
              <a:buNone/>
            </a:pPr>
            <a:endParaRPr lang="en-US" sz="2800" dirty="0"/>
          </a:p>
          <a:p>
            <a:pPr marL="514350" indent="-514350" algn="just">
              <a:lnSpc>
                <a:spcPct val="150000"/>
              </a:lnSpc>
              <a:buNone/>
            </a:pPr>
            <a:r>
              <a:rPr lang="en-US" sz="2800" dirty="0"/>
              <a:t>				Employee class</a:t>
            </a:r>
          </a:p>
          <a:p>
            <a:pPr marL="514350" indent="-514350" algn="just">
              <a:lnSpc>
                <a:spcPct val="150000"/>
              </a:lnSpc>
              <a:buNone/>
            </a:pPr>
            <a:endParaRPr lang="en-US" sz="2800" dirty="0"/>
          </a:p>
          <a:p>
            <a:pPr marL="514350" indent="-514350" algn="just">
              <a:lnSpc>
                <a:spcPct val="150000"/>
              </a:lnSpc>
              <a:buNone/>
            </a:pPr>
            <a:r>
              <a:rPr lang="en-US" sz="2800" dirty="0"/>
              <a:t>				Manager class </a:t>
            </a:r>
            <a:r>
              <a:rPr lang="en-US" sz="2800" dirty="0">
                <a:sym typeface="Wingdings" pitchFamily="2" charset="2"/>
              </a:rPr>
              <a:t> Specialized class</a:t>
            </a:r>
            <a:endParaRPr lang="en-US" sz="2800" dirty="0"/>
          </a:p>
        </p:txBody>
      </p:sp>
      <p:sp>
        <p:nvSpPr>
          <p:cNvPr id="5" name="Up Arrow 4"/>
          <p:cNvSpPr/>
          <p:nvPr/>
        </p:nvSpPr>
        <p:spPr>
          <a:xfrm>
            <a:off x="3581400" y="5181600"/>
            <a:ext cx="3048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3581400" y="4038600"/>
            <a:ext cx="3048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Forms of Inheritance</a:t>
            </a: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a:t>2. Specification:</a:t>
            </a:r>
          </a:p>
          <a:p>
            <a:pPr marL="514350" indent="-514350" algn="just">
              <a:lnSpc>
                <a:spcPct val="150000"/>
              </a:lnSpc>
              <a:buNone/>
            </a:pPr>
            <a:r>
              <a:rPr lang="en-US" sz="2800" dirty="0"/>
              <a:t>       The super class just specifies which methods should be available but does not give code</a:t>
            </a:r>
          </a:p>
          <a:p>
            <a:pPr marL="514350" indent="-514350" algn="just">
              <a:lnSpc>
                <a:spcPct val="150000"/>
              </a:lnSpc>
              <a:buNone/>
            </a:pPr>
            <a:r>
              <a:rPr lang="en-US" sz="2800" dirty="0"/>
              <a:t>		Example:</a:t>
            </a:r>
          </a:p>
          <a:p>
            <a:pPr marL="514350" indent="-514350" algn="just">
              <a:lnSpc>
                <a:spcPct val="150000"/>
              </a:lnSpc>
              <a:buNone/>
            </a:pPr>
            <a:r>
              <a:rPr lang="en-US" sz="2800" dirty="0"/>
              <a:t>			Abstract classes and Interfaces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1" y="259308"/>
            <a:ext cx="7924800" cy="6250675"/>
          </a:xfrm>
        </p:spPr>
        <p:txBody>
          <a:bodyPr>
            <a:normAutofit/>
          </a:bodyPr>
          <a:lstStyle/>
          <a:p>
            <a:r>
              <a:rPr lang="en-IN" sz="4400" u="sng" dirty="0">
                <a:solidFill>
                  <a:schemeClr val="tx1"/>
                </a:solidFill>
              </a:rPr>
              <a:t>Class</a:t>
            </a:r>
            <a:endParaRPr lang="en-US" sz="1000" dirty="0">
              <a:solidFill>
                <a:schemeClr val="tx1"/>
              </a:solidFill>
            </a:endParaRPr>
          </a:p>
          <a:p>
            <a:pPr marL="571500" indent="-571500" algn="l">
              <a:lnSpc>
                <a:spcPct val="107000"/>
              </a:lnSpc>
              <a:spcBef>
                <a:spcPts val="0"/>
              </a:spcBef>
              <a:spcAft>
                <a:spcPts val="800"/>
              </a:spcAft>
              <a:buFont typeface="Wingdings" panose="05000000000000000000" pitchFamily="2" charset="2"/>
              <a:buChar char="Ø"/>
              <a:defRPr/>
            </a:pPr>
            <a:endParaRPr lang="en-US" sz="2800" dirty="0">
              <a:solidFill>
                <a:schemeClr val="tx1"/>
              </a:solidFill>
            </a:endParaRPr>
          </a:p>
          <a:p>
            <a:pPr marL="571500" indent="-571500" algn="l">
              <a:lnSpc>
                <a:spcPct val="107000"/>
              </a:lnSpc>
              <a:spcBef>
                <a:spcPts val="0"/>
              </a:spcBef>
              <a:spcAft>
                <a:spcPts val="800"/>
              </a:spcAft>
              <a:buFont typeface="Wingdings" panose="05000000000000000000" pitchFamily="2" charset="2"/>
              <a:buChar char="Ø"/>
              <a:defRPr/>
            </a:pPr>
            <a:r>
              <a:rPr lang="en-US" sz="2800" dirty="0">
                <a:solidFill>
                  <a:schemeClr val="tx1"/>
                </a:solidFill>
              </a:rPr>
              <a:t>A class is a user defined blueprint or prototype (template) from which objects are created. </a:t>
            </a:r>
          </a:p>
          <a:p>
            <a:pPr marL="571500" indent="-571500" algn="l">
              <a:lnSpc>
                <a:spcPct val="107000"/>
              </a:lnSpc>
              <a:spcBef>
                <a:spcPts val="0"/>
              </a:spcBef>
              <a:spcAft>
                <a:spcPts val="800"/>
              </a:spcAft>
              <a:buFont typeface="Wingdings" panose="05000000000000000000" pitchFamily="2" charset="2"/>
              <a:buChar char="Ø"/>
              <a:defRPr/>
            </a:pPr>
            <a:r>
              <a:rPr lang="en-US" sz="2800" dirty="0">
                <a:solidFill>
                  <a:schemeClr val="tx1"/>
                </a:solidFill>
              </a:rPr>
              <a:t>It represents the set of properties or methods that are common to all objects of one type. </a:t>
            </a:r>
          </a:p>
          <a:p>
            <a:pPr marL="571500" indent="-571500" algn="l">
              <a:lnSpc>
                <a:spcPct val="107000"/>
              </a:lnSpc>
              <a:spcBef>
                <a:spcPts val="0"/>
              </a:spcBef>
              <a:spcAft>
                <a:spcPts val="800"/>
              </a:spcAft>
              <a:buFont typeface="Wingdings" panose="05000000000000000000" pitchFamily="2" charset="2"/>
              <a:buChar char="Ø"/>
              <a:defRPr/>
            </a:pPr>
            <a:r>
              <a:rPr lang="en-US" sz="2800" dirty="0">
                <a:solidFill>
                  <a:schemeClr val="tx1"/>
                </a:solidFill>
              </a:rPr>
              <a:t>It has definitions of methods and data.</a:t>
            </a:r>
          </a:p>
          <a:p>
            <a:pPr marL="571500" indent="-571500" algn="l">
              <a:lnSpc>
                <a:spcPct val="107000"/>
              </a:lnSpc>
              <a:spcBef>
                <a:spcPts val="0"/>
              </a:spcBef>
              <a:spcAft>
                <a:spcPts val="800"/>
              </a:spcAft>
              <a:buFont typeface="Wingdings" panose="05000000000000000000" pitchFamily="2" charset="2"/>
              <a:buChar char="Ø"/>
              <a:defRPr/>
            </a:pPr>
            <a:endParaRPr lang="en-US" sz="4000" dirty="0">
              <a:solidFill>
                <a:schemeClr val="tx1"/>
              </a:solidFill>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25155913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solidFill>
                  <a:schemeClr val="tx1"/>
                </a:solidFill>
              </a:rPr>
              <a:t>Forms of Inheritance</a:t>
            </a: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a:t>3. Construction:</a:t>
            </a:r>
          </a:p>
          <a:p>
            <a:pPr marL="514350" indent="-514350" algn="just">
              <a:lnSpc>
                <a:spcPct val="150000"/>
              </a:lnSpc>
              <a:buNone/>
            </a:pPr>
            <a:r>
              <a:rPr lang="en-US" sz="2800" dirty="0"/>
              <a:t>       The super class is just used to provide behavior, but instances of the subclass don’t really act like the super class. (Overriding)</a:t>
            </a:r>
          </a:p>
          <a:p>
            <a:pPr marL="514350" indent="-514350" algn="just">
              <a:lnSpc>
                <a:spcPct val="150000"/>
              </a:lnSpc>
              <a:buNone/>
            </a:pPr>
            <a:r>
              <a:rPr lang="en-US" sz="2800" dirty="0"/>
              <a:t>		Example:</a:t>
            </a:r>
          </a:p>
          <a:p>
            <a:pPr marL="514350" indent="-514350" algn="just">
              <a:lnSpc>
                <a:spcPct val="150000"/>
              </a:lnSpc>
              <a:buNone/>
            </a:pPr>
            <a:r>
              <a:rPr lang="en-US" sz="2800" dirty="0"/>
              <a:t>			Base 		Derived</a:t>
            </a:r>
          </a:p>
        </p:txBody>
      </p:sp>
      <p:sp>
        <p:nvSpPr>
          <p:cNvPr id="4" name="Oval 3"/>
          <p:cNvSpPr/>
          <p:nvPr/>
        </p:nvSpPr>
        <p:spPr>
          <a:xfrm>
            <a:off x="2286000" y="53340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M1()</a:t>
            </a:r>
          </a:p>
          <a:p>
            <a:pPr algn="ctr"/>
            <a:r>
              <a:rPr lang="en-US" sz="2000" dirty="0">
                <a:solidFill>
                  <a:schemeClr val="tx1"/>
                </a:solidFill>
              </a:rPr>
              <a:t>M2()</a:t>
            </a:r>
          </a:p>
        </p:txBody>
      </p:sp>
      <p:sp>
        <p:nvSpPr>
          <p:cNvPr id="5" name="Oval 4"/>
          <p:cNvSpPr/>
          <p:nvPr/>
        </p:nvSpPr>
        <p:spPr>
          <a:xfrm>
            <a:off x="4114800" y="53340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M1()</a:t>
            </a:r>
          </a:p>
          <a:p>
            <a:pPr algn="ctr"/>
            <a:r>
              <a:rPr lang="en-US" sz="2000" dirty="0">
                <a:solidFill>
                  <a:schemeClr val="tx1"/>
                </a:solidFill>
              </a:rPr>
              <a:t>M2()</a:t>
            </a:r>
          </a:p>
        </p:txBody>
      </p:sp>
      <p:sp>
        <p:nvSpPr>
          <p:cNvPr id="6" name="Right Arrow 5"/>
          <p:cNvSpPr/>
          <p:nvPr/>
        </p:nvSpPr>
        <p:spPr>
          <a:xfrm>
            <a:off x="3352800" y="58674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486400" y="5562600"/>
            <a:ext cx="3657600" cy="461665"/>
          </a:xfrm>
          <a:prstGeom prst="rect">
            <a:avLst/>
          </a:prstGeom>
          <a:noFill/>
        </p:spPr>
        <p:txBody>
          <a:bodyPr wrap="square" rtlCol="0">
            <a:spAutoFit/>
          </a:bodyPr>
          <a:lstStyle/>
          <a:p>
            <a:r>
              <a:rPr lang="en-US" dirty="0">
                <a:solidFill>
                  <a:schemeClr val="tx1"/>
                </a:solidFill>
              </a:rPr>
              <a:t>Defined with new code</a:t>
            </a:r>
          </a:p>
        </p:txBody>
      </p:sp>
      <p:sp>
        <p:nvSpPr>
          <p:cNvPr id="8" name="TextBox 7"/>
          <p:cNvSpPr txBox="1"/>
          <p:nvPr/>
        </p:nvSpPr>
        <p:spPr>
          <a:xfrm>
            <a:off x="5410200" y="6019800"/>
            <a:ext cx="3200400" cy="461665"/>
          </a:xfrm>
          <a:prstGeom prst="rect">
            <a:avLst/>
          </a:prstGeom>
          <a:noFill/>
        </p:spPr>
        <p:txBody>
          <a:bodyPr wrap="square" rtlCol="0">
            <a:spAutoFit/>
          </a:bodyPr>
          <a:lstStyle/>
          <a:p>
            <a:r>
              <a:rPr lang="en-US" dirty="0">
                <a:solidFill>
                  <a:schemeClr val="tx1"/>
                </a:solidFill>
              </a:rPr>
              <a:t>redefined with new code</a:t>
            </a:r>
          </a:p>
        </p:txBody>
      </p:sp>
      <p:cxnSp>
        <p:nvCxnSpPr>
          <p:cNvPr id="10" name="Straight Arrow Connector 9"/>
          <p:cNvCxnSpPr>
            <a:endCxn id="7" idx="1"/>
          </p:cNvCxnSpPr>
          <p:nvPr/>
        </p:nvCxnSpPr>
        <p:spPr>
          <a:xfrm>
            <a:off x="5029200" y="5791200"/>
            <a:ext cx="457200"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5029200" y="6172200"/>
            <a:ext cx="381000" cy="78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solidFill>
                  <a:schemeClr val="tx1"/>
                </a:solidFill>
              </a:rPr>
              <a:t>Forms of Inheritance</a:t>
            </a: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a:t>4. Extension:</a:t>
            </a:r>
          </a:p>
          <a:p>
            <a:pPr marL="514350" indent="-514350" algn="just">
              <a:lnSpc>
                <a:spcPct val="150000"/>
              </a:lnSpc>
              <a:buNone/>
            </a:pPr>
            <a:r>
              <a:rPr lang="en-US" sz="2800" dirty="0"/>
              <a:t>       Sub class adds new methods and perhaps defines inherited ones as well</a:t>
            </a:r>
          </a:p>
          <a:p>
            <a:pPr marL="514350" indent="-514350" algn="just">
              <a:lnSpc>
                <a:spcPct val="150000"/>
              </a:lnSpc>
              <a:buNone/>
            </a:pPr>
            <a:r>
              <a:rPr lang="en-US" sz="2800" dirty="0"/>
              <a:t>		Example:</a:t>
            </a:r>
          </a:p>
          <a:p>
            <a:pPr marL="514350" indent="-514350" algn="just">
              <a:lnSpc>
                <a:spcPct val="150000"/>
              </a:lnSpc>
              <a:buNone/>
            </a:pPr>
            <a:r>
              <a:rPr lang="en-US" sz="2800" dirty="0"/>
              <a:t>			Base 		Derived</a:t>
            </a:r>
          </a:p>
        </p:txBody>
      </p:sp>
      <p:sp>
        <p:nvSpPr>
          <p:cNvPr id="4" name="Oval 3"/>
          <p:cNvSpPr/>
          <p:nvPr/>
        </p:nvSpPr>
        <p:spPr>
          <a:xfrm>
            <a:off x="2057400" y="46482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M1()</a:t>
            </a:r>
          </a:p>
          <a:p>
            <a:pPr algn="ctr"/>
            <a:r>
              <a:rPr lang="en-US" sz="2000" dirty="0">
                <a:solidFill>
                  <a:schemeClr val="tx1"/>
                </a:solidFill>
              </a:rPr>
              <a:t>M2()</a:t>
            </a:r>
          </a:p>
        </p:txBody>
      </p:sp>
      <p:sp>
        <p:nvSpPr>
          <p:cNvPr id="5" name="Oval 4"/>
          <p:cNvSpPr/>
          <p:nvPr/>
        </p:nvSpPr>
        <p:spPr>
          <a:xfrm>
            <a:off x="4114800" y="45720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M1()</a:t>
            </a:r>
          </a:p>
          <a:p>
            <a:pPr algn="ctr"/>
            <a:r>
              <a:rPr lang="en-US" sz="2000" dirty="0">
                <a:solidFill>
                  <a:schemeClr val="tx1"/>
                </a:solidFill>
              </a:rPr>
              <a:t>M2()</a:t>
            </a:r>
          </a:p>
          <a:p>
            <a:pPr algn="ctr"/>
            <a:r>
              <a:rPr lang="en-US" sz="2000" dirty="0">
                <a:solidFill>
                  <a:schemeClr val="tx1"/>
                </a:solidFill>
              </a:rPr>
              <a:t>M3()</a:t>
            </a:r>
          </a:p>
        </p:txBody>
      </p:sp>
      <p:sp>
        <p:nvSpPr>
          <p:cNvPr id="6" name="Right Arrow 5"/>
          <p:cNvSpPr/>
          <p:nvPr/>
        </p:nvSpPr>
        <p:spPr>
          <a:xfrm>
            <a:off x="3200400" y="50292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486400" y="4648200"/>
            <a:ext cx="2743200" cy="830997"/>
          </a:xfrm>
          <a:prstGeom prst="rect">
            <a:avLst/>
          </a:prstGeom>
          <a:noFill/>
        </p:spPr>
        <p:txBody>
          <a:bodyPr wrap="square" rtlCol="0">
            <a:spAutoFit/>
          </a:bodyPr>
          <a:lstStyle/>
          <a:p>
            <a:r>
              <a:rPr lang="en-US" dirty="0">
                <a:solidFill>
                  <a:schemeClr val="tx1"/>
                </a:solidFill>
              </a:rPr>
              <a:t>Defined with new code</a:t>
            </a:r>
          </a:p>
        </p:txBody>
      </p:sp>
      <p:sp>
        <p:nvSpPr>
          <p:cNvPr id="8" name="TextBox 7"/>
          <p:cNvSpPr txBox="1"/>
          <p:nvPr/>
        </p:nvSpPr>
        <p:spPr>
          <a:xfrm>
            <a:off x="5410200" y="5410200"/>
            <a:ext cx="2743200" cy="461665"/>
          </a:xfrm>
          <a:prstGeom prst="rect">
            <a:avLst/>
          </a:prstGeom>
          <a:noFill/>
        </p:spPr>
        <p:txBody>
          <a:bodyPr wrap="square" rtlCol="0">
            <a:spAutoFit/>
          </a:bodyPr>
          <a:lstStyle/>
          <a:p>
            <a:r>
              <a:rPr lang="en-US" dirty="0">
                <a:solidFill>
                  <a:schemeClr val="tx1"/>
                </a:solidFill>
              </a:rPr>
              <a:t>New method</a:t>
            </a:r>
          </a:p>
        </p:txBody>
      </p:sp>
      <p:cxnSp>
        <p:nvCxnSpPr>
          <p:cNvPr id="10" name="Straight Arrow Connector 9"/>
          <p:cNvCxnSpPr>
            <a:endCxn id="7" idx="1"/>
          </p:cNvCxnSpPr>
          <p:nvPr/>
        </p:nvCxnSpPr>
        <p:spPr>
          <a:xfrm>
            <a:off x="5029200" y="4876800"/>
            <a:ext cx="457200" cy="186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5029200" y="5562600"/>
            <a:ext cx="381000" cy="78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Forms of Inheritance</a:t>
            </a: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a:t>5. Limitation:</a:t>
            </a:r>
          </a:p>
          <a:p>
            <a:pPr marL="514350" indent="-514350" algn="just">
              <a:lnSpc>
                <a:spcPct val="150000"/>
              </a:lnSpc>
              <a:buNone/>
            </a:pPr>
            <a:r>
              <a:rPr lang="en-US" sz="2800" dirty="0"/>
              <a:t>       The sub class restricts the inherited behavior</a:t>
            </a:r>
          </a:p>
          <a:p>
            <a:pPr marL="514350" indent="-514350" algn="just">
              <a:lnSpc>
                <a:spcPct val="150000"/>
              </a:lnSpc>
              <a:buNone/>
            </a:pPr>
            <a:r>
              <a:rPr lang="en-US" sz="2800" dirty="0"/>
              <a:t>		Example:</a:t>
            </a:r>
          </a:p>
          <a:p>
            <a:pPr marL="514350" indent="-514350" algn="just">
              <a:lnSpc>
                <a:spcPct val="150000"/>
              </a:lnSpc>
              <a:buNone/>
            </a:pPr>
            <a:r>
              <a:rPr lang="en-US" sz="2800" dirty="0"/>
              <a:t>			Defining Queue as a subclass of </a:t>
            </a:r>
            <a:r>
              <a:rPr lang="en-US" sz="2800" dirty="0" err="1"/>
              <a:t>Dequeue</a:t>
            </a:r>
            <a:endParaRPr lang="en-US" sz="2800" dirty="0"/>
          </a:p>
          <a:p>
            <a:pPr marL="514350" indent="-514350" algn="just">
              <a:lnSpc>
                <a:spcPct val="150000"/>
              </a:lnSpc>
              <a:buNone/>
            </a:pPr>
            <a:r>
              <a:rPr lang="en-US" sz="2800" b="1" dirty="0"/>
              <a:t>6. Combination:</a:t>
            </a:r>
          </a:p>
          <a:p>
            <a:pPr marL="514350" indent="-514350" algn="just">
              <a:lnSpc>
                <a:spcPct val="150000"/>
              </a:lnSpc>
              <a:buNone/>
            </a:pPr>
            <a:r>
              <a:rPr lang="en-US" sz="2800" dirty="0"/>
              <a:t>       Multiple Inheritance, provided in terms of implementing multiple interfaces</a:t>
            </a:r>
          </a:p>
          <a:p>
            <a:pPr marL="514350" indent="-514350" algn="just">
              <a:lnSpc>
                <a:spcPct val="150000"/>
              </a:lnSpc>
              <a:buNone/>
            </a:pPr>
            <a:endParaRPr lang="en-US"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Benefits of Inheritance</a:t>
            </a:r>
          </a:p>
        </p:txBody>
      </p:sp>
      <p:sp>
        <p:nvSpPr>
          <p:cNvPr id="3075" name="Rectangle 3"/>
          <p:cNvSpPr>
            <a:spLocks noGrp="1" noChangeArrowheads="1"/>
          </p:cNvSpPr>
          <p:nvPr>
            <p:ph idx="1"/>
          </p:nvPr>
        </p:nvSpPr>
        <p:spPr>
          <a:xfrm>
            <a:off x="228600" y="1066800"/>
            <a:ext cx="8458200" cy="5562600"/>
          </a:xfrm>
        </p:spPr>
        <p:txBody>
          <a:bodyPr>
            <a:normAutofit fontScale="62500" lnSpcReduction="20000"/>
          </a:bodyPr>
          <a:lstStyle/>
          <a:p>
            <a:pPr marL="514350" indent="-514350" algn="just">
              <a:lnSpc>
                <a:spcPct val="150000"/>
              </a:lnSpc>
              <a:buNone/>
            </a:pPr>
            <a:r>
              <a:rPr lang="en-US" sz="2800" dirty="0"/>
              <a:t>Minimizes the amount of duplicate code in an application by sharing common code amongst several subclasses</a:t>
            </a:r>
          </a:p>
          <a:p>
            <a:pPr marL="514350" indent="-514350" algn="just">
              <a:lnSpc>
                <a:spcPct val="150000"/>
              </a:lnSpc>
              <a:buAutoNum type="arabicParenR"/>
            </a:pPr>
            <a:r>
              <a:rPr lang="en-US" sz="2800" dirty="0"/>
              <a:t>Reusability</a:t>
            </a:r>
          </a:p>
          <a:p>
            <a:pPr marL="914400" lvl="1" indent="-514350" algn="just">
              <a:lnSpc>
                <a:spcPct val="150000"/>
              </a:lnSpc>
              <a:buNone/>
            </a:pPr>
            <a:r>
              <a:rPr lang="en-US" sz="2400" dirty="0"/>
              <a:t>	Facility to use public methods of base class without rewriting the same</a:t>
            </a:r>
          </a:p>
          <a:p>
            <a:pPr marL="514350" indent="-514350" algn="just">
              <a:lnSpc>
                <a:spcPct val="150000"/>
              </a:lnSpc>
              <a:buAutoNum type="arabicParenR"/>
            </a:pPr>
            <a:r>
              <a:rPr lang="en-US" sz="2800" dirty="0"/>
              <a:t>Extensibility</a:t>
            </a:r>
          </a:p>
          <a:p>
            <a:pPr marL="514350" indent="-514350" algn="just">
              <a:lnSpc>
                <a:spcPct val="150000"/>
              </a:lnSpc>
              <a:buNone/>
            </a:pPr>
            <a:r>
              <a:rPr lang="en-US" sz="2800" dirty="0"/>
              <a:t>		Extending the base class logic as per business logic of the derived class</a:t>
            </a:r>
          </a:p>
          <a:p>
            <a:pPr marL="514350" indent="-514350" algn="just">
              <a:lnSpc>
                <a:spcPct val="150000"/>
              </a:lnSpc>
              <a:buAutoNum type="arabicParenR" startAt="3"/>
            </a:pPr>
            <a:r>
              <a:rPr lang="en-US" sz="2800" dirty="0"/>
              <a:t>Data binding</a:t>
            </a:r>
          </a:p>
          <a:p>
            <a:pPr marL="514350" indent="-514350" algn="just">
              <a:lnSpc>
                <a:spcPct val="150000"/>
              </a:lnSpc>
              <a:buNone/>
            </a:pPr>
            <a:r>
              <a:rPr lang="en-US" sz="2800" dirty="0"/>
              <a:t>		Base class can decide to keep some data private so that it cannot be altered by the derived class</a:t>
            </a:r>
          </a:p>
          <a:p>
            <a:pPr marL="514350" indent="-514350" algn="just">
              <a:lnSpc>
                <a:spcPct val="150000"/>
              </a:lnSpc>
              <a:buAutoNum type="arabicParenR" startAt="4"/>
            </a:pPr>
            <a:r>
              <a:rPr lang="en-US" sz="2800" dirty="0"/>
              <a:t>Overriding</a:t>
            </a:r>
          </a:p>
          <a:p>
            <a:pPr marL="514350" indent="-514350" algn="just">
              <a:lnSpc>
                <a:spcPct val="150000"/>
              </a:lnSpc>
              <a:buNone/>
            </a:pPr>
            <a:r>
              <a:rPr lang="en-US" sz="2800" dirty="0"/>
              <a:t>		Override methods of the base class so that meaningful implementation can be designed in the derived class based on business logic </a:t>
            </a:r>
          </a:p>
          <a:p>
            <a:pPr marL="914400" lvl="1" indent="-514350" algn="just">
              <a:lnSpc>
                <a:spcPct val="150000"/>
              </a:lnSpc>
              <a:buNone/>
            </a:pPr>
            <a:r>
              <a:rPr lang="en-US" sz="2400" dirty="0"/>
              <a:t>	</a:t>
            </a:r>
          </a:p>
          <a:p>
            <a:pPr marL="914400" lvl="1" indent="-514350" algn="just">
              <a:lnSpc>
                <a:spcPct val="150000"/>
              </a:lnSpc>
              <a:buNone/>
            </a:pPr>
            <a:endParaRPr lang="en-US" sz="2400" dirty="0"/>
          </a:p>
          <a:p>
            <a:pPr marL="514350" indent="-514350" algn="just">
              <a:lnSpc>
                <a:spcPct val="150000"/>
              </a:lnSpc>
              <a:buNone/>
            </a:pPr>
            <a:endParaRPr 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Disadvantages</a:t>
            </a:r>
          </a:p>
        </p:txBody>
      </p:sp>
      <p:sp>
        <p:nvSpPr>
          <p:cNvPr id="3075" name="Rectangle 3"/>
          <p:cNvSpPr>
            <a:spLocks noGrp="1" noChangeArrowheads="1"/>
          </p:cNvSpPr>
          <p:nvPr>
            <p:ph idx="1"/>
          </p:nvPr>
        </p:nvSpPr>
        <p:spPr>
          <a:xfrm>
            <a:off x="228600" y="1066800"/>
            <a:ext cx="8458200" cy="5562600"/>
          </a:xfrm>
        </p:spPr>
        <p:txBody>
          <a:bodyPr>
            <a:normAutofit fontScale="70000" lnSpcReduction="20000"/>
          </a:bodyPr>
          <a:lstStyle/>
          <a:p>
            <a:pPr marL="514350" indent="-514350" algn="just">
              <a:lnSpc>
                <a:spcPct val="150000"/>
              </a:lnSpc>
              <a:buAutoNum type="arabicParenR"/>
            </a:pPr>
            <a:r>
              <a:rPr lang="en-US" sz="2800" dirty="0"/>
              <a:t>Increased time/effort to jump through all the levels of overloaded classes</a:t>
            </a:r>
          </a:p>
          <a:p>
            <a:pPr marL="514350" indent="-514350" algn="just">
              <a:lnSpc>
                <a:spcPct val="150000"/>
              </a:lnSpc>
              <a:buNone/>
            </a:pPr>
            <a:r>
              <a:rPr lang="en-US" sz="2800" dirty="0"/>
              <a:t>	Example:</a:t>
            </a:r>
          </a:p>
          <a:p>
            <a:pPr marL="514350" indent="-514350" algn="just">
              <a:lnSpc>
                <a:spcPct val="150000"/>
              </a:lnSpc>
              <a:buNone/>
            </a:pPr>
            <a:r>
              <a:rPr lang="en-US" sz="2800" dirty="0"/>
              <a:t>		If a given class has 10 levels of abstraction then it has to take 10 jumps to run through a function defined in each of their classes</a:t>
            </a:r>
          </a:p>
          <a:p>
            <a:pPr marL="514350" indent="-514350" algn="just">
              <a:lnSpc>
                <a:spcPct val="150000"/>
              </a:lnSpc>
              <a:buAutoNum type="arabicParenR" startAt="2"/>
            </a:pPr>
            <a:r>
              <a:rPr lang="en-US" sz="2800" dirty="0"/>
              <a:t>During maintenance adding new features will effect both base class and derived class. They both required to be changed. Example: change in method signature</a:t>
            </a:r>
          </a:p>
          <a:p>
            <a:pPr marL="514350" indent="-514350" algn="just">
              <a:lnSpc>
                <a:spcPct val="150000"/>
              </a:lnSpc>
              <a:buAutoNum type="arabicParenR" startAt="2"/>
            </a:pPr>
            <a:r>
              <a:rPr lang="en-US" sz="2800" dirty="0"/>
              <a:t>In case of deleting a particular method in base class, things get a bit complicated in case of inheritance, because our programs will still compile, but methods of sub class will no longer be overriding base class methods. These methods will become like independent methods.</a:t>
            </a:r>
          </a:p>
          <a:p>
            <a:pPr marL="914400" lvl="1" indent="-514350" algn="just">
              <a:lnSpc>
                <a:spcPct val="150000"/>
              </a:lnSpc>
              <a:buNone/>
            </a:pPr>
            <a:r>
              <a:rPr lang="en-US" sz="2400" dirty="0"/>
              <a:t>	</a:t>
            </a:r>
          </a:p>
          <a:p>
            <a:pPr marL="914400" lvl="1" indent="-514350" algn="just">
              <a:lnSpc>
                <a:spcPct val="150000"/>
              </a:lnSpc>
              <a:buNone/>
            </a:pPr>
            <a:endParaRPr lang="en-US" sz="2400" dirty="0"/>
          </a:p>
          <a:p>
            <a:pPr marL="514350" indent="-514350" algn="just">
              <a:lnSpc>
                <a:spcPct val="150000"/>
              </a:lnSpc>
              <a:buNone/>
            </a:pPr>
            <a:endParaRPr lang="en-US"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a:t>Cost of Inheritance</a:t>
            </a: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AutoNum type="arabicParenR"/>
            </a:pPr>
            <a:r>
              <a:rPr lang="en-US" sz="2800" dirty="0"/>
              <a:t>Execution speed</a:t>
            </a:r>
          </a:p>
          <a:p>
            <a:pPr marL="514350" indent="-514350" algn="just">
              <a:lnSpc>
                <a:spcPct val="150000"/>
              </a:lnSpc>
              <a:buAutoNum type="arabicParenR"/>
            </a:pPr>
            <a:r>
              <a:rPr lang="en-US" sz="2800" dirty="0"/>
              <a:t>Program size</a:t>
            </a:r>
          </a:p>
          <a:p>
            <a:pPr marL="514350" indent="-514350" algn="just">
              <a:lnSpc>
                <a:spcPct val="150000"/>
              </a:lnSpc>
              <a:buAutoNum type="arabicParenR"/>
            </a:pPr>
            <a:r>
              <a:rPr lang="en-US" sz="2800" dirty="0"/>
              <a:t>Message passing Overhead</a:t>
            </a:r>
          </a:p>
          <a:p>
            <a:pPr marL="514350" indent="-514350" algn="just">
              <a:lnSpc>
                <a:spcPct val="150000"/>
              </a:lnSpc>
              <a:buAutoNum type="arabicParenR"/>
            </a:pPr>
            <a:r>
              <a:rPr lang="en-US" sz="2800" dirty="0"/>
              <a:t>Program complexity (in overuse of inheritance)</a:t>
            </a:r>
          </a:p>
          <a:p>
            <a:pPr marL="914400" lvl="1" indent="-514350" algn="just">
              <a:lnSpc>
                <a:spcPct val="150000"/>
              </a:lnSpc>
              <a:buNone/>
            </a:pPr>
            <a:r>
              <a:rPr lang="en-US" sz="2400" dirty="0"/>
              <a:t>	</a:t>
            </a:r>
          </a:p>
          <a:p>
            <a:pPr marL="914400" lvl="1" indent="-514350" algn="just">
              <a:lnSpc>
                <a:spcPct val="150000"/>
              </a:lnSpc>
              <a:buNone/>
            </a:pPr>
            <a:endParaRPr lang="en-US" sz="2400" dirty="0"/>
          </a:p>
          <a:p>
            <a:pPr marL="514350" indent="-514350" algn="just">
              <a:lnSpc>
                <a:spcPct val="150000"/>
              </a:lnSpc>
              <a:buNone/>
            </a:pPr>
            <a:endParaRPr lang="en-US"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Object Class</a:t>
            </a:r>
          </a:p>
        </p:txBody>
      </p:sp>
      <p:sp>
        <p:nvSpPr>
          <p:cNvPr id="3" name="Content Placeholder 2"/>
          <p:cNvSpPr>
            <a:spLocks noGrp="1"/>
          </p:cNvSpPr>
          <p:nvPr>
            <p:ph idx="1"/>
          </p:nvPr>
        </p:nvSpPr>
        <p:spPr>
          <a:xfrm>
            <a:off x="457200" y="1066800"/>
            <a:ext cx="8229600" cy="5334000"/>
          </a:xfrm>
        </p:spPr>
        <p:txBody>
          <a:bodyPr>
            <a:normAutofit/>
          </a:bodyPr>
          <a:lstStyle/>
          <a:p>
            <a:r>
              <a:rPr lang="en-US" sz="2200" b="1" dirty="0"/>
              <a:t>Object</a:t>
            </a:r>
            <a:r>
              <a:rPr lang="en-US" sz="2200" dirty="0"/>
              <a:t> class is present in </a:t>
            </a:r>
            <a:r>
              <a:rPr lang="en-US" sz="2200" b="1" dirty="0" err="1"/>
              <a:t>java.lang</a:t>
            </a:r>
            <a:r>
              <a:rPr lang="en-US" sz="2200" dirty="0"/>
              <a:t> package.</a:t>
            </a:r>
          </a:p>
          <a:p>
            <a:r>
              <a:rPr lang="en-US" sz="2200" dirty="0"/>
              <a:t>The </a:t>
            </a:r>
            <a:r>
              <a:rPr lang="en-US" sz="2200" b="1" dirty="0"/>
              <a:t>Object class</a:t>
            </a:r>
            <a:r>
              <a:rPr lang="en-US" sz="2200" dirty="0"/>
              <a:t> is the parent class of all the classes in java by default. </a:t>
            </a:r>
          </a:p>
          <a:p>
            <a:r>
              <a:rPr lang="en-US" sz="2200" dirty="0"/>
              <a:t>Every class in Java is directly or indirectly derived from the </a:t>
            </a:r>
            <a:r>
              <a:rPr lang="en-US" sz="2200" b="1" dirty="0"/>
              <a:t>Object</a:t>
            </a:r>
            <a:r>
              <a:rPr lang="en-US" sz="2200" dirty="0"/>
              <a:t> class.</a:t>
            </a:r>
          </a:p>
          <a:p>
            <a:r>
              <a:rPr lang="en-US" sz="2200" dirty="0"/>
              <a:t>In other words, it is the topmost class of java.</a:t>
            </a:r>
          </a:p>
          <a:p>
            <a:r>
              <a:rPr lang="en-US" sz="2200" dirty="0"/>
              <a:t>Therefore the Object class methods are available to all Java classes. </a:t>
            </a:r>
          </a:p>
          <a:p>
            <a:r>
              <a:rPr lang="en-US" sz="2200" dirty="0"/>
              <a:t>The Object class provides some common behaviors to all the objects such as</a:t>
            </a:r>
          </a:p>
          <a:p>
            <a:pPr lvl="1"/>
            <a:r>
              <a:rPr lang="en-US" sz="2200" dirty="0"/>
              <a:t>object can be compared</a:t>
            </a:r>
          </a:p>
          <a:p>
            <a:pPr lvl="1"/>
            <a:r>
              <a:rPr lang="en-US" sz="2200" dirty="0"/>
              <a:t>object can be cloned</a:t>
            </a:r>
          </a:p>
          <a:p>
            <a:pPr lvl="1"/>
            <a:r>
              <a:rPr lang="en-US" sz="2200" dirty="0"/>
              <a:t>object can be notified</a:t>
            </a:r>
            <a:br>
              <a:rPr lang="en-US" sz="2200" dirty="0"/>
            </a:br>
            <a:endParaRPr lang="en-US" sz="2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Methods of Object class</a:t>
            </a:r>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pPr>
              <a:buNone/>
            </a:pPr>
            <a:r>
              <a:rPr lang="en-US" sz="2000" b="1" dirty="0" err="1"/>
              <a:t>toString</a:t>
            </a:r>
            <a:r>
              <a:rPr lang="en-US" sz="2000" b="1" dirty="0"/>
              <a:t>() </a:t>
            </a:r>
          </a:p>
          <a:p>
            <a:r>
              <a:rPr lang="en-US" sz="2000" dirty="0" err="1"/>
              <a:t>toString</a:t>
            </a:r>
            <a:r>
              <a:rPr lang="en-US" sz="2000" dirty="0"/>
              <a:t>() provides String representation of an Object and used to convert an object to String. </a:t>
            </a:r>
          </a:p>
          <a:p>
            <a:r>
              <a:rPr lang="en-US" sz="2000" dirty="0"/>
              <a:t>The default </a:t>
            </a:r>
            <a:r>
              <a:rPr lang="en-US" sz="2000" dirty="0" err="1"/>
              <a:t>toString</a:t>
            </a:r>
            <a:r>
              <a:rPr lang="en-US" sz="2000" dirty="0"/>
              <a:t>() method for class Object returns </a:t>
            </a:r>
          </a:p>
          <a:p>
            <a:pPr>
              <a:buNone/>
            </a:pPr>
            <a:r>
              <a:rPr lang="en-US" sz="2000" dirty="0"/>
              <a:t>	public String </a:t>
            </a:r>
            <a:r>
              <a:rPr lang="en-US" sz="2000" dirty="0" err="1"/>
              <a:t>toString</a:t>
            </a:r>
            <a:r>
              <a:rPr lang="en-US" sz="2000" dirty="0"/>
              <a:t>()</a:t>
            </a:r>
          </a:p>
          <a:p>
            <a:pPr>
              <a:buNone/>
            </a:pPr>
            <a:r>
              <a:rPr lang="en-US" sz="2000" dirty="0"/>
              <a:t>	 { </a:t>
            </a:r>
          </a:p>
          <a:p>
            <a:pPr>
              <a:buNone/>
            </a:pPr>
            <a:r>
              <a:rPr lang="en-US" sz="2000" dirty="0"/>
              <a:t>		return </a:t>
            </a:r>
            <a:r>
              <a:rPr lang="en-US" sz="2000" dirty="0" err="1"/>
              <a:t>getClass</a:t>
            </a:r>
            <a:r>
              <a:rPr lang="en-US" sz="2000" dirty="0"/>
              <a:t>().</a:t>
            </a:r>
            <a:r>
              <a:rPr lang="en-US" sz="2000" dirty="0" err="1"/>
              <a:t>getName</a:t>
            </a:r>
            <a:r>
              <a:rPr lang="en-US" sz="2000" dirty="0"/>
              <a:t>() + "@" +</a:t>
            </a:r>
            <a:r>
              <a:rPr lang="en-US" sz="2000" dirty="0" err="1"/>
              <a:t>Integer.toHexString</a:t>
            </a:r>
            <a:r>
              <a:rPr lang="en-US" sz="2000" dirty="0"/>
              <a:t>(</a:t>
            </a:r>
            <a:r>
              <a:rPr lang="en-US" sz="2000" dirty="0" err="1"/>
              <a:t>hashCode</a:t>
            </a:r>
            <a:r>
              <a:rPr lang="en-US" sz="2000" dirty="0"/>
              <a:t>()); </a:t>
            </a:r>
          </a:p>
          <a:p>
            <a:pPr>
              <a:buNone/>
            </a:pPr>
            <a:r>
              <a:rPr lang="en-US" sz="2000" dirty="0"/>
              <a:t>	}</a:t>
            </a:r>
          </a:p>
          <a:p>
            <a:endParaRPr lang="en-US" sz="2000" b="1" dirty="0"/>
          </a:p>
          <a:p>
            <a:pPr>
              <a:buNone/>
            </a:pPr>
            <a:r>
              <a:rPr lang="en-US" sz="2000" b="1" dirty="0" err="1"/>
              <a:t>hashCode</a:t>
            </a:r>
            <a:r>
              <a:rPr lang="en-US" sz="2000" b="1" dirty="0"/>
              <a:t>() </a:t>
            </a:r>
            <a:r>
              <a:rPr lang="en-US" sz="2000" dirty="0"/>
              <a:t>: </a:t>
            </a:r>
          </a:p>
          <a:p>
            <a:r>
              <a:rPr lang="en-US" sz="2000" dirty="0"/>
              <a:t>For every object, JVM generates a unique number which is </a:t>
            </a:r>
            <a:r>
              <a:rPr lang="en-US" sz="2000" dirty="0" err="1"/>
              <a:t>hashcode</a:t>
            </a:r>
            <a:r>
              <a:rPr lang="en-US" sz="2000" dirty="0"/>
              <a:t>. It returns distinct integers for distinct objects. </a:t>
            </a:r>
          </a:p>
          <a:p>
            <a:r>
              <a:rPr lang="en-US" sz="2000" dirty="0"/>
              <a:t>It convert the internal address of object to an integer by using an algorithm.</a:t>
            </a:r>
          </a:p>
          <a:p>
            <a:r>
              <a:rPr lang="en-US" sz="2000" b="1" dirty="0"/>
              <a:t>Use of </a:t>
            </a:r>
            <a:r>
              <a:rPr lang="en-US" sz="2000" b="1" dirty="0" err="1"/>
              <a:t>hashCode</a:t>
            </a:r>
            <a:r>
              <a:rPr lang="en-US" sz="2000" b="1" dirty="0"/>
              <a:t>() method :</a:t>
            </a:r>
            <a:r>
              <a:rPr lang="en-US" sz="2000" dirty="0"/>
              <a:t> Returns a hash value that is used to search object in a collection which is an advantage.</a:t>
            </a:r>
          </a:p>
          <a:p>
            <a:r>
              <a:rPr lang="en-US" sz="2000" dirty="0"/>
              <a:t>JVM uses </a:t>
            </a:r>
            <a:r>
              <a:rPr lang="en-US" sz="2000" dirty="0" err="1"/>
              <a:t>hashcode</a:t>
            </a:r>
            <a:r>
              <a:rPr lang="en-US" sz="2000" dirty="0"/>
              <a:t> method while saving objects into hashing related data structures like </a:t>
            </a:r>
            <a:r>
              <a:rPr lang="en-US" sz="2000" dirty="0" err="1"/>
              <a:t>HashSet</a:t>
            </a:r>
            <a:r>
              <a:rPr lang="en-US" sz="2000" dirty="0"/>
              <a:t>, </a:t>
            </a:r>
            <a:r>
              <a:rPr lang="en-US" sz="2000" dirty="0" err="1"/>
              <a:t>HashMap</a:t>
            </a:r>
            <a:r>
              <a:rPr lang="en-US" sz="2000" dirty="0"/>
              <a:t>, </a:t>
            </a:r>
            <a:r>
              <a:rPr lang="en-US" sz="2000" dirty="0" err="1"/>
              <a:t>Hashtable</a:t>
            </a:r>
            <a:r>
              <a:rPr lang="en-US" sz="2000" dirty="0"/>
              <a:t> etc</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a:buNone/>
            </a:pPr>
            <a:r>
              <a:rPr lang="en-US" sz="2200" b="1" dirty="0"/>
              <a:t>equals(Object </a:t>
            </a:r>
            <a:r>
              <a:rPr lang="en-US" sz="2200" b="1" dirty="0" err="1"/>
              <a:t>obj</a:t>
            </a:r>
            <a:r>
              <a:rPr lang="en-US" sz="2200" b="1" dirty="0"/>
              <a:t>) </a:t>
            </a:r>
            <a:r>
              <a:rPr lang="en-US" sz="2200" dirty="0"/>
              <a:t>: </a:t>
            </a:r>
          </a:p>
          <a:p>
            <a:r>
              <a:rPr lang="en-US" sz="2200" dirty="0"/>
              <a:t>Compares the given object to current object (the object on which the method is called). </a:t>
            </a:r>
          </a:p>
          <a:p>
            <a:r>
              <a:rPr lang="en-US" sz="2200" dirty="0"/>
              <a:t>It gives a generic way to compare objects for equality. </a:t>
            </a:r>
          </a:p>
          <a:p>
            <a:r>
              <a:rPr lang="en-US" sz="2200" dirty="0"/>
              <a:t>It is recommended to override </a:t>
            </a:r>
            <a:r>
              <a:rPr lang="en-US" sz="2200" b="1" dirty="0"/>
              <a:t>equals(Object </a:t>
            </a:r>
            <a:r>
              <a:rPr lang="en-US" sz="2200" b="1" dirty="0" err="1"/>
              <a:t>obj</a:t>
            </a:r>
            <a:r>
              <a:rPr lang="en-US" sz="2200" b="1" dirty="0"/>
              <a:t>)</a:t>
            </a:r>
            <a:r>
              <a:rPr lang="en-US" sz="2200" dirty="0"/>
              <a:t> method to get our own equality condition on Objects.</a:t>
            </a:r>
          </a:p>
          <a:p>
            <a:r>
              <a:rPr lang="en-US" sz="2200" dirty="0"/>
              <a:t>It is generally necessary to override the </a:t>
            </a:r>
            <a:r>
              <a:rPr lang="en-US" sz="2200" b="1" dirty="0" err="1"/>
              <a:t>hashCode</a:t>
            </a:r>
            <a:r>
              <a:rPr lang="en-US" sz="2200" b="1" dirty="0"/>
              <a:t>() </a:t>
            </a:r>
            <a:r>
              <a:rPr lang="en-US" sz="2200" dirty="0"/>
              <a:t>method whenever this method is overridden.</a:t>
            </a:r>
          </a:p>
          <a:p>
            <a:endParaRPr lang="en-US" sz="2200" dirty="0"/>
          </a:p>
          <a:p>
            <a:pPr>
              <a:buNone/>
            </a:pPr>
            <a:r>
              <a:rPr lang="en-US" sz="2200" b="1" dirty="0" err="1"/>
              <a:t>getClass</a:t>
            </a:r>
            <a:r>
              <a:rPr lang="en-US" sz="2200" b="1" dirty="0"/>
              <a:t>()</a:t>
            </a:r>
            <a:r>
              <a:rPr lang="en-US" sz="2200" dirty="0"/>
              <a:t> : </a:t>
            </a:r>
          </a:p>
          <a:p>
            <a:r>
              <a:rPr lang="en-US" sz="2200" dirty="0"/>
              <a:t>Returns the class object of current object.</a:t>
            </a:r>
          </a:p>
          <a:p>
            <a:r>
              <a:rPr lang="en-US" sz="2200" dirty="0"/>
              <a:t>As it is final so we don’t override it.</a:t>
            </a:r>
          </a:p>
          <a:p>
            <a:r>
              <a:rPr lang="en-US" sz="2200"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200" b="1" dirty="0"/>
              <a:t>finalize()</a:t>
            </a:r>
            <a:r>
              <a:rPr lang="en-US" sz="2200" dirty="0"/>
              <a:t> </a:t>
            </a:r>
          </a:p>
          <a:p>
            <a:r>
              <a:rPr lang="en-US" sz="2200" dirty="0"/>
              <a:t>This method is called just before an object is garbage collected.</a:t>
            </a:r>
          </a:p>
          <a:p>
            <a:r>
              <a:rPr lang="en-US" sz="2200" dirty="0"/>
              <a:t>Garbage collector destroys the unreferenced objects.</a:t>
            </a:r>
          </a:p>
          <a:p>
            <a:r>
              <a:rPr lang="en-US" sz="2200" dirty="0"/>
              <a:t>finalize method is called just </a:t>
            </a:r>
            <a:r>
              <a:rPr lang="en-US" sz="2200" b="1" dirty="0"/>
              <a:t>once</a:t>
            </a:r>
            <a:r>
              <a:rPr lang="en-US" sz="2200" dirty="0"/>
              <a:t> on an object even though that object is eligible for garbage collection multiple times.</a:t>
            </a:r>
          </a:p>
          <a:p>
            <a:endParaRPr lang="en-US" sz="2200" dirty="0"/>
          </a:p>
          <a:p>
            <a:pPr>
              <a:buNone/>
            </a:pPr>
            <a:r>
              <a:rPr lang="en-US" sz="2200" b="1" dirty="0"/>
              <a:t>Clone() </a:t>
            </a:r>
            <a:endParaRPr lang="en-US" sz="2200" dirty="0"/>
          </a:p>
          <a:p>
            <a:r>
              <a:rPr lang="en-US" sz="2200" dirty="0"/>
              <a:t>Object cloning refers to creation of exact copy of an object. </a:t>
            </a:r>
          </a:p>
          <a:p>
            <a:r>
              <a:rPr lang="en-US" sz="2200" dirty="0"/>
              <a:t>It creates a new instance of the class of current object and initializes all its fields with exactly the contents of the corresponding fields of this object.</a:t>
            </a:r>
          </a:p>
          <a:p>
            <a:pPr>
              <a:buNone/>
            </a:pPr>
            <a:endParaRPr lang="en-US" sz="2200" dirty="0"/>
          </a:p>
          <a:p>
            <a:pPr>
              <a:buNone/>
            </a:pPr>
            <a:r>
              <a:rPr lang="en-US" sz="2200" dirty="0"/>
              <a:t>	The remaining three methods </a:t>
            </a:r>
            <a:r>
              <a:rPr lang="en-US" sz="2200" b="1" dirty="0"/>
              <a:t>wait()</a:t>
            </a:r>
            <a:r>
              <a:rPr lang="en-US" sz="2200" dirty="0"/>
              <a:t>, </a:t>
            </a:r>
            <a:r>
              <a:rPr lang="en-US" sz="2200" b="1" dirty="0"/>
              <a:t>notify()</a:t>
            </a:r>
            <a:r>
              <a:rPr lang="en-US" sz="2200" dirty="0"/>
              <a:t> </a:t>
            </a:r>
            <a:r>
              <a:rPr lang="en-US" sz="2200" b="1" dirty="0" err="1"/>
              <a:t>notifyAll</a:t>
            </a:r>
            <a:r>
              <a:rPr lang="en-US" sz="2200" b="1" dirty="0"/>
              <a:t>()</a:t>
            </a:r>
            <a:r>
              <a:rPr lang="en-US" sz="2200" dirty="0"/>
              <a:t> are related to Concurrency in threads.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2801</TotalTime>
  <Words>6294</Words>
  <Application>Microsoft Office PowerPoint</Application>
  <PresentationFormat>On-screen Show (4:3)</PresentationFormat>
  <Paragraphs>837</Paragraphs>
  <Slides>99</Slides>
  <Notes>55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99</vt:i4>
      </vt:variant>
    </vt:vector>
  </HeadingPairs>
  <TitlesOfParts>
    <vt:vector size="107" baseType="lpstr">
      <vt:lpstr>Arial</vt:lpstr>
      <vt:lpstr>Calibri</vt:lpstr>
      <vt:lpstr>Courier New</vt:lpstr>
      <vt:lpstr>Söhne</vt:lpstr>
      <vt:lpstr>Times New Roman</vt:lpstr>
      <vt:lpstr>Wingdings</vt:lpstr>
      <vt:lpstr>Wingdings 2</vt:lpstr>
      <vt:lpstr>Office Theme</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Hierarchies-Inheritance</vt:lpstr>
      <vt:lpstr>Binding, Overriding, and Exceptions</vt:lpstr>
      <vt:lpstr>Summary of Object-Oriented Concepts</vt:lpstr>
      <vt:lpstr>An overview of Java</vt:lpstr>
      <vt:lpstr>What is Java Programming language</vt:lpstr>
      <vt:lpstr>What is Java JDK, JRE and JVM?</vt:lpstr>
      <vt:lpstr>What is Java JDK, JRE and JVM?</vt:lpstr>
      <vt:lpstr>Java Installation &amp; path setting</vt:lpstr>
      <vt:lpstr>Hello world program</vt:lpstr>
      <vt:lpstr>Execution of a Java Program</vt:lpstr>
      <vt:lpstr>The Java Buzzwords</vt:lpstr>
      <vt:lpstr>Java Buzzwords (cont.)</vt:lpstr>
      <vt:lpstr>Java Buzzwords (cont.)</vt:lpstr>
      <vt:lpstr>Java Buzzwords (cont.)</vt:lpstr>
      <vt:lpstr>Java Buzzwords (cont.)</vt:lpstr>
      <vt:lpstr>Java Buzzwords (cont.)</vt:lpstr>
      <vt:lpstr>Java 1.5 (5.0)’s Scanner class </vt:lpstr>
      <vt:lpstr>Scanner class </vt:lpstr>
      <vt:lpstr>Creating Scanner objects</vt:lpstr>
      <vt:lpstr>Scanner class methods</vt:lpstr>
      <vt:lpstr>Example</vt:lpstr>
      <vt:lpstr>REAL WORLD ENTITIES</vt:lpstr>
      <vt:lpstr>PowerPoint Presentation</vt:lpstr>
      <vt:lpstr>How to create real world entity in Java?</vt:lpstr>
      <vt:lpstr>How to create object?</vt:lpstr>
      <vt:lpstr>Calling methods using objects</vt:lpstr>
      <vt:lpstr>Command line arguments</vt:lpstr>
      <vt:lpstr>Command line arguments</vt:lpstr>
      <vt:lpstr>Command Line arguments</vt:lpstr>
      <vt:lpstr>Data types</vt:lpstr>
      <vt:lpstr>Data types</vt:lpstr>
      <vt:lpstr>Data type</vt:lpstr>
      <vt:lpstr>Data types</vt:lpstr>
      <vt:lpstr>Data types</vt:lpstr>
      <vt:lpstr>PowerPoint Presentation</vt:lpstr>
      <vt:lpstr>Declarations</vt:lpstr>
      <vt:lpstr>Declarations</vt:lpstr>
      <vt:lpstr>Non – Primitive Data types</vt:lpstr>
      <vt:lpstr>Difference between Primitive and Non – primitive data types</vt:lpstr>
      <vt:lpstr>Java Type casting</vt:lpstr>
      <vt:lpstr>Widening</vt:lpstr>
      <vt:lpstr>Narrowing</vt:lpstr>
      <vt:lpstr>Variables</vt:lpstr>
      <vt:lpstr>Operators</vt:lpstr>
      <vt:lpstr>Basic Arithmetic operators</vt:lpstr>
      <vt:lpstr>Assignment operators</vt:lpstr>
      <vt:lpstr>Auto increment &amp; Auto decrement operators</vt:lpstr>
      <vt:lpstr>Logical operators</vt:lpstr>
      <vt:lpstr>Comparison (Relational) operators</vt:lpstr>
      <vt:lpstr>Bitwise operators</vt:lpstr>
      <vt:lpstr>Bitwise operators</vt:lpstr>
      <vt:lpstr>Ternary operator</vt:lpstr>
      <vt:lpstr>Operator precedence in Java</vt:lpstr>
      <vt:lpstr>Arrays</vt:lpstr>
      <vt:lpstr>Inheritance</vt:lpstr>
      <vt:lpstr>Introduction</vt:lpstr>
      <vt:lpstr>Introduction</vt:lpstr>
      <vt:lpstr>Introduction</vt:lpstr>
      <vt:lpstr>Introduction</vt:lpstr>
      <vt:lpstr>Introduction</vt:lpstr>
      <vt:lpstr>Constructors and Inheritance</vt:lpstr>
      <vt:lpstr>Polymorphism</vt:lpstr>
      <vt:lpstr>Introduction</vt:lpstr>
      <vt:lpstr>Introduction</vt:lpstr>
      <vt:lpstr>Ad-Hoc Polymorphism</vt:lpstr>
      <vt:lpstr>Pure Polymorphism</vt:lpstr>
      <vt:lpstr>Rules for overriding</vt:lpstr>
      <vt:lpstr>Rules for overriding</vt:lpstr>
      <vt:lpstr>Rules for overriding</vt:lpstr>
      <vt:lpstr>Abstract class</vt:lpstr>
      <vt:lpstr>Abstraction in Java</vt:lpstr>
      <vt:lpstr>Abstraction in Java</vt:lpstr>
      <vt:lpstr>Abstract class in Java</vt:lpstr>
      <vt:lpstr>Abstract Method in Java</vt:lpstr>
      <vt:lpstr>Abstract class having constructor, data member and methods</vt:lpstr>
      <vt:lpstr>Rules</vt:lpstr>
      <vt:lpstr>Inheritance continued..</vt:lpstr>
      <vt:lpstr>Forms of Inheritance</vt:lpstr>
      <vt:lpstr>Forms of Inheritance</vt:lpstr>
      <vt:lpstr>Forms of Inheritance</vt:lpstr>
      <vt:lpstr>Forms of Inheritance</vt:lpstr>
      <vt:lpstr>Forms of Inheritance</vt:lpstr>
      <vt:lpstr>Benefits of Inheritance</vt:lpstr>
      <vt:lpstr>Disadvantages</vt:lpstr>
      <vt:lpstr>Cost of Inheritance</vt:lpstr>
      <vt:lpstr>Object Class</vt:lpstr>
      <vt:lpstr>Methods of Object class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Object-Oriented Thinking</dc:title>
  <dc:creator>Nikitha</dc:creator>
  <cp:lastModifiedBy>Nikitha Moturi</cp:lastModifiedBy>
  <cp:revision>113</cp:revision>
  <cp:lastPrinted>1601-01-01T00:00:00Z</cp:lastPrinted>
  <dcterms:created xsi:type="dcterms:W3CDTF">2002-02-03T06:10:25Z</dcterms:created>
  <dcterms:modified xsi:type="dcterms:W3CDTF">2024-03-16T05:56:41Z</dcterms:modified>
</cp:coreProperties>
</file>