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11" r:id="rId23"/>
    <p:sldId id="31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C53E6-9ADA-40FC-9484-F7E7A939A1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9727-0312-4E12-887F-38657C7F4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CC9829-6F98-4250-B270-6972FC975DA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CC9829-6F98-4250-B270-6972FC975DA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C758-71CE-464C-A4F6-624B7C79BA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B89B-ABE7-441B-BBAE-7C5383840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sz="5400"/>
              <a:t>Java Programming</a:t>
            </a:r>
          </a:p>
        </p:txBody>
      </p:sp>
      <p:sp>
        <p:nvSpPr>
          <p:cNvPr id="614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N" dirty="0"/>
              <a:t>S Hima </a:t>
            </a:r>
            <a:r>
              <a:rPr lang="en-IN" dirty="0" err="1"/>
              <a:t>bindu</a:t>
            </a:r>
            <a:r>
              <a:rPr lang="en-IN" dirty="0"/>
              <a:t> </a:t>
            </a:r>
            <a:r>
              <a:rPr lang="en-IN" dirty="0" err="1"/>
              <a:t>sri</a:t>
            </a:r>
            <a:endParaRPr lang="en-IN" dirty="0"/>
          </a:p>
          <a:p>
            <a:pPr eaLnBrk="1" hangingPunct="1"/>
            <a:r>
              <a:rPr lang="en-IN" dirty="0"/>
              <a:t>Assistant Professor</a:t>
            </a:r>
          </a:p>
          <a:p>
            <a:pPr eaLnBrk="1" hangingPunct="1"/>
            <a:r>
              <a:rPr lang="en-IN" dirty="0"/>
              <a:t>Dept. Of 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Messages &amp; Methods </a:t>
            </a:r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873457"/>
            <a:ext cx="6397133" cy="4285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070" y="5227290"/>
            <a:ext cx="8766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tx1"/>
                </a:solidFill>
              </a:rPr>
              <a:t>In response to a message, the receiver will perform some method to satisfy the request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9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</a:rPr>
              <a:t>Responsibilities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	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A fundamental concept in object-oriented programming is to describe the behavior in terms of responsibilities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8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1" y="228600"/>
            <a:ext cx="8305800" cy="6390565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tx1"/>
                </a:solidFill>
              </a:rPr>
              <a:t>Object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It is the basic unit of Object Oriented Programming and it represents the real life entities.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Examples: student, teacher, fan, dog, pen,….etc.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Real-life entities share two characteristics : they all have state and behavior.</a:t>
            </a:r>
          </a:p>
          <a:p>
            <a:pPr algn="l"/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5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00252"/>
            <a:ext cx="7924799" cy="6318913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tx1"/>
                </a:solidFill>
              </a:rPr>
              <a:t>An Object Consists of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900" b="1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State:</a:t>
            </a:r>
            <a:r>
              <a:rPr lang="en-US" sz="2800" dirty="0">
                <a:solidFill>
                  <a:schemeClr val="tx1"/>
                </a:solidFill>
              </a:rPr>
              <a:t> It is represented by </a:t>
            </a:r>
            <a:r>
              <a:rPr lang="en-US" sz="2800" i="1" dirty="0">
                <a:solidFill>
                  <a:schemeClr val="tx1"/>
                </a:solidFill>
              </a:rPr>
              <a:t>attributes</a:t>
            </a:r>
            <a:r>
              <a:rPr lang="en-US" sz="2800" dirty="0">
                <a:solidFill>
                  <a:schemeClr val="tx1"/>
                </a:solidFill>
              </a:rPr>
              <a:t> of an object. </a:t>
            </a:r>
            <a:endParaRPr lang="en-US" sz="2800" b="1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Behavior:</a:t>
            </a:r>
            <a:r>
              <a:rPr lang="en-US" sz="2800" dirty="0">
                <a:solidFill>
                  <a:schemeClr val="tx1"/>
                </a:solidFill>
              </a:rPr>
              <a:t> It is represented by </a:t>
            </a:r>
            <a:r>
              <a:rPr lang="en-US" sz="2800" i="1" dirty="0">
                <a:solidFill>
                  <a:schemeClr val="tx1"/>
                </a:solidFill>
              </a:rPr>
              <a:t>methods</a:t>
            </a:r>
            <a:r>
              <a:rPr lang="en-US" sz="2800" dirty="0">
                <a:solidFill>
                  <a:schemeClr val="tx1"/>
                </a:solidFill>
              </a:rPr>
              <a:t> of an object. </a:t>
            </a:r>
            <a:endParaRPr lang="en-US" sz="2800" b="1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Identity:</a:t>
            </a:r>
            <a:r>
              <a:rPr lang="en-US" sz="2800" dirty="0">
                <a:solidFill>
                  <a:schemeClr val="tx1"/>
                </a:solidFill>
              </a:rPr>
              <a:t> It gives a unique name to an object. </a:t>
            </a:r>
          </a:p>
        </p:txBody>
      </p:sp>
    </p:spTree>
    <p:extLst>
      <p:ext uri="{BB962C8B-B14F-4D97-AF65-F5344CB8AC3E}">
        <p14:creationId xmlns:p14="http://schemas.microsoft.com/office/powerpoint/2010/main" val="200455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endParaRPr lang="en-IN" sz="4400" u="sng" dirty="0"/>
          </a:p>
          <a:p>
            <a:r>
              <a:rPr lang="en-IN" sz="4400" u="sng" dirty="0">
                <a:solidFill>
                  <a:schemeClr val="tx1"/>
                </a:solidFill>
              </a:rPr>
              <a:t>Example-Dog object</a:t>
            </a:r>
          </a:p>
          <a:p>
            <a:r>
              <a:rPr lang="en-US" sz="3600" b="1" dirty="0"/>
              <a:t>	</a:t>
            </a:r>
            <a:endParaRPr lang="en-US" sz="3600" dirty="0"/>
          </a:p>
          <a:p>
            <a:pPr algn="l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0" y="1862187"/>
            <a:ext cx="8410102" cy="31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5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1" y="259308"/>
            <a:ext cx="7924800" cy="6250675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tx1"/>
                </a:solidFill>
              </a:rPr>
              <a:t>Class</a:t>
            </a:r>
            <a:endParaRPr lang="en-US" sz="1000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tx1"/>
                </a:solidFill>
              </a:rPr>
              <a:t>A class is a user defined blueprint or prototype (template) from which objects are created. </a:t>
            </a:r>
          </a:p>
          <a:p>
            <a:pPr marL="57150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tx1"/>
                </a:solidFill>
              </a:rPr>
              <a:t>It represents the set of properties or methods that are common to all objects of one type. </a:t>
            </a:r>
          </a:p>
          <a:p>
            <a:pPr marL="57150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tx1"/>
                </a:solidFill>
              </a:rPr>
              <a:t>It has definitions of methods and data.</a:t>
            </a:r>
          </a:p>
          <a:p>
            <a:pPr marL="57150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endParaRPr lang="en-US" sz="4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9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354842"/>
            <a:ext cx="8766981" cy="5868538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tx1"/>
                </a:solidFill>
              </a:rPr>
              <a:t>Class Example - Dog</a:t>
            </a:r>
          </a:p>
          <a:p>
            <a:r>
              <a:rPr lang="en-US" sz="3600" b="1" dirty="0"/>
              <a:t>	</a:t>
            </a:r>
            <a:endParaRPr lang="en-US" sz="3600" dirty="0"/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8" y="1405721"/>
            <a:ext cx="7866889" cy="43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5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758825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/>
              <a:t>Class Hierarchies-Inheritance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Classes are organized into a hierarchical inheritance structure.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A child class (or subclass) will inherit attributes from a parent class higher in the tree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An abstract parent class for which there are no direct instances, it is used only to create subclasses.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7588250" cy="1249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/>
              <a:t>Method Binding, Overriding, and Exceptions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905375"/>
          </a:xfrm>
        </p:spPr>
        <p:txBody>
          <a:bodyPr>
            <a:noAutofit/>
          </a:bodyPr>
          <a:lstStyle/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Determining which method will be invoked at run-time 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In response to a message, the search for a method begins with the class of the receiver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If no method is found, the search is conducted in the parent class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The search continues up the parent class chain until either a method is found or the chain is exhausted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If the method is found, it will be executed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If not, an error message is issued.</a:t>
            </a:r>
          </a:p>
          <a:p>
            <a:pPr marL="341313" indent="-341313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500" dirty="0"/>
              <a:t>Methods of the same name in the class hierarchy is overriding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8075612" cy="1096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/>
              <a:t>Summary of Object-Oriented Concepts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05800" cy="4724400"/>
          </a:xfrm>
        </p:spPr>
        <p:txBody>
          <a:bodyPr>
            <a:normAutofit/>
          </a:bodyPr>
          <a:lstStyle/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dirty="0"/>
              <a:t>Everything is an object.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dirty="0"/>
              <a:t>Computation is performed by objects communicating with each other by sending and receiving messages.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dirty="0"/>
              <a:t>Each object has its own memory.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dirty="0"/>
              <a:t>Every object is an instance of a class.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dirty="0"/>
              <a:t>The class is the repository for behaviour associated with an object.</a:t>
            </a:r>
          </a:p>
          <a:p>
            <a:pPr marL="341313" indent="-341313" eaLnBrk="1" hangingPunct="1">
              <a:buClr>
                <a:srgbClr val="A50021"/>
              </a:buClr>
              <a:buSzPct val="7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dirty="0"/>
              <a:t>Classes are organized into a singly rooted tree structure, called the inheritance hierarchy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1" y="163774"/>
            <a:ext cx="8305800" cy="5800299"/>
          </a:xfrm>
        </p:spPr>
        <p:txBody>
          <a:bodyPr/>
          <a:lstStyle/>
          <a:p>
            <a:r>
              <a:rPr lang="en-IN" sz="5400" b="1" dirty="0">
                <a:solidFill>
                  <a:schemeClr val="tx1"/>
                </a:solidFill>
              </a:rPr>
              <a:t>Object-Oriented Thinking</a:t>
            </a:r>
            <a:r>
              <a:rPr lang="en-US" sz="3600" b="1" dirty="0">
                <a:solidFill>
                  <a:schemeClr val="tx1"/>
                </a:solidFill>
              </a:rPr>
              <a:t>	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1000" u="sng" dirty="0">
              <a:solidFill>
                <a:schemeClr val="tx1"/>
              </a:solidFill>
            </a:endParaRPr>
          </a:p>
          <a:p>
            <a:r>
              <a:rPr lang="en-US" sz="4000" u="sng" dirty="0">
                <a:solidFill>
                  <a:schemeClr val="tx1"/>
                </a:solidFill>
              </a:rPr>
              <a:t>A way of Viewing the World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Agents and Communities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Messages and Methods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Responsibilities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Classes and Instances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dirty="0"/>
              <a:t>An overview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Java was originally developed by </a:t>
            </a:r>
            <a:r>
              <a:rPr lang="en-US" sz="2600" b="1" dirty="0"/>
              <a:t>James Gosling</a:t>
            </a:r>
            <a:r>
              <a:rPr lang="en-US" sz="2600" dirty="0"/>
              <a:t> at </a:t>
            </a:r>
            <a:r>
              <a:rPr lang="en-US" sz="2600" i="1" dirty="0"/>
              <a:t>Sun Microsystems </a:t>
            </a:r>
            <a:r>
              <a:rPr lang="en-US" sz="2600" dirty="0"/>
              <a:t>(which has since been acquired by Oracle Corporation)</a:t>
            </a:r>
            <a:endParaRPr lang="en-US" sz="2600" i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1991, first version called “OAK” was released and in 1995 the name “Java” came into existence.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i="1" dirty="0"/>
              <a:t>Oracle Corporation</a:t>
            </a:r>
            <a:r>
              <a:rPr lang="en-US" sz="2600" dirty="0"/>
              <a:t> is the current owner of the official implementation of the Java SE platform.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The Oracle implementation is available for Microsoft Windows, Mac OS X, Linux and Solaris.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dirty="0"/>
              <a:t>Java is reliable, portable and easy to use.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Java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534400" cy="54116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ym typeface="Wingdings" pitchFamily="2" charset="2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E5C58-B8A1-896D-9406-F66F7A67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" y="1568354"/>
            <a:ext cx="8998412" cy="3721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29D64-5440-72D0-8EAD-94D13D30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" y="1171459"/>
            <a:ext cx="8941260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D9879-6522-DEE0-B00C-C773C02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" y="1438172"/>
            <a:ext cx="8992062" cy="41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Java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638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Java 1.02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200 classes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Java 1.1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500 classes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Java 2 (versions 1.2 to 1.4)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2300 classes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Comes in 3 editions: Micro Edition (J2ME), Standard Edition (J2SE) and Enterprise Edition (J2EE)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Widely used for web-based and mobile applications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Java 5.0 (versions 1.5 and up)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3500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What is Java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400" dirty="0"/>
              <a:t>Java is a general-purpose computer </a:t>
            </a:r>
            <a:r>
              <a:rPr lang="en-US" sz="2400" b="1" dirty="0"/>
              <a:t>programming language</a:t>
            </a:r>
            <a:r>
              <a:rPr lang="en-US" sz="2400" dirty="0"/>
              <a:t> 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/>
              <a:t>It is intended to let application developers </a:t>
            </a:r>
            <a:r>
              <a:rPr lang="en-US" sz="2400" b="1" dirty="0"/>
              <a:t>“write once, run anywhere” (WORA).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/>
              <a:t>WORA is achieved by compiling a Java program into an intermediate language called </a:t>
            </a:r>
            <a:r>
              <a:rPr lang="en-US" sz="2400" b="1" dirty="0" err="1"/>
              <a:t>bytecode</a:t>
            </a:r>
            <a:r>
              <a:rPr lang="en-US" sz="2400" b="1" dirty="0"/>
              <a:t>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/>
              <a:t>The format of </a:t>
            </a:r>
            <a:r>
              <a:rPr lang="en-US" sz="2400" dirty="0" err="1"/>
              <a:t>bytecode</a:t>
            </a:r>
            <a:r>
              <a:rPr lang="en-US" sz="2400" dirty="0"/>
              <a:t> is </a:t>
            </a:r>
            <a:r>
              <a:rPr lang="en-US" sz="2400" b="1" dirty="0"/>
              <a:t>platform-independent.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/>
              <a:t>A virtual machine, called the Java Virtual Machine (JVM), is used to run the </a:t>
            </a:r>
            <a:r>
              <a:rPr lang="en-US" sz="2400" dirty="0" err="1"/>
              <a:t>bytecode</a:t>
            </a:r>
            <a:r>
              <a:rPr lang="en-US" sz="2400" dirty="0"/>
              <a:t> on each platform.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/>
              <a:t>Different JVMs are written specifically for different host hardware and 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Java JDK, JRE and JVM?</a:t>
            </a:r>
          </a:p>
        </p:txBody>
      </p:sp>
      <p:pic>
        <p:nvPicPr>
          <p:cNvPr id="215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1975" y="5181600"/>
            <a:ext cx="5254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1676400"/>
            <a:ext cx="5715000" cy="2952750"/>
            <a:chOff x="1676400" y="1676400"/>
            <a:chExt cx="5715000" cy="2952750"/>
          </a:xfrm>
        </p:grpSpPr>
        <p:pic>
          <p:nvPicPr>
            <p:cNvPr id="21509" name="Picture 6" descr="Related imag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76400" y="1676400"/>
              <a:ext cx="5715000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4267200" y="3124200"/>
              <a:ext cx="381000" cy="228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/>
              <a:t>What is Java JDK, JRE and JVM?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500" b="1" dirty="0"/>
              <a:t>Java Virtual machine</a:t>
            </a:r>
            <a:r>
              <a:rPr lang="en-US" sz="2500" dirty="0"/>
              <a:t> (JVM) is the virtual machine that runs the Java </a:t>
            </a:r>
            <a:r>
              <a:rPr lang="en-US" sz="2500" dirty="0" err="1"/>
              <a:t>bytecodes</a:t>
            </a:r>
            <a:r>
              <a:rPr lang="en-US" sz="2500" dirty="0"/>
              <a:t>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500" dirty="0"/>
              <a:t>JVM uses two inbuilt </a:t>
            </a:r>
            <a:r>
              <a:rPr lang="en-US" sz="2500" i="1" dirty="0"/>
              <a:t>interpreter</a:t>
            </a:r>
            <a:r>
              <a:rPr lang="en-US" sz="2500" dirty="0"/>
              <a:t> and </a:t>
            </a:r>
            <a:r>
              <a:rPr lang="en-US" sz="2500" i="1" dirty="0"/>
              <a:t>JIT compiler</a:t>
            </a:r>
            <a:r>
              <a:rPr lang="en-US" sz="2500" dirty="0"/>
              <a:t> </a:t>
            </a:r>
            <a:r>
              <a:rPr lang="en-US" sz="2500" b="1" dirty="0"/>
              <a:t>to convert the </a:t>
            </a:r>
            <a:r>
              <a:rPr lang="en-US" sz="2500" b="1" dirty="0" err="1"/>
              <a:t>bytecode</a:t>
            </a:r>
            <a:r>
              <a:rPr lang="en-US" sz="2500" b="1" dirty="0"/>
              <a:t> to machine code and execute it</a:t>
            </a:r>
            <a:r>
              <a:rPr lang="en-US" sz="2500" dirty="0"/>
              <a:t>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500" dirty="0"/>
              <a:t>The </a:t>
            </a:r>
            <a:r>
              <a:rPr lang="en-US" sz="2500" b="1" dirty="0"/>
              <a:t>Java Runtime Environment</a:t>
            </a:r>
            <a:r>
              <a:rPr lang="en-US" sz="2500" dirty="0"/>
              <a:t> (JRE) is a software package which bundles the libraries (jars) and the Java Virtual Machine to run applications written in the Java.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500" b="1" dirty="0"/>
              <a:t>JDK is a superset of JRE</a:t>
            </a:r>
            <a:r>
              <a:rPr lang="en-US" sz="2500" dirty="0"/>
              <a:t>. JDK contains everything that JRE has along with development tools for developing, debugging, and monitoring Java applications.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001000" cy="580029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</a:rPr>
              <a:t>O0PS Concepts</a:t>
            </a:r>
            <a:r>
              <a:rPr lang="en-US" sz="3600" b="1" dirty="0">
                <a:solidFill>
                  <a:schemeClr val="tx1"/>
                </a:solidFill>
              </a:rPr>
              <a:t>	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1000" u="sng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urw-din"/>
              </a:rPr>
              <a:t>Encapsulation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urw-din"/>
              </a:rPr>
              <a:t>Abstraction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urw-din"/>
              </a:rPr>
              <a:t>Inheritance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urw-din"/>
              </a:rPr>
              <a:t>Polymorphism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1" y="381001"/>
            <a:ext cx="8077200" cy="60198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Data Hiding &amp; Encapsulation</a:t>
            </a:r>
            <a:endParaRPr lang="en-US" sz="1000" i="1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Using </a:t>
            </a:r>
            <a:r>
              <a:rPr lang="en-US" sz="3000" b="1" dirty="0">
                <a:solidFill>
                  <a:schemeClr val="tx1"/>
                </a:solidFill>
              </a:rPr>
              <a:t>private</a:t>
            </a:r>
            <a:r>
              <a:rPr lang="en-US" sz="3000" dirty="0">
                <a:solidFill>
                  <a:schemeClr val="tx1"/>
                </a:solidFill>
              </a:rPr>
              <a:t> access modifier(</a:t>
            </a:r>
            <a:r>
              <a:rPr lang="en-US" sz="3000" dirty="0" err="1">
                <a:solidFill>
                  <a:schemeClr val="tx1"/>
                </a:solidFill>
              </a:rPr>
              <a:t>specifier</a:t>
            </a:r>
            <a:r>
              <a:rPr lang="en-US" sz="3000" dirty="0">
                <a:solidFill>
                  <a:schemeClr val="tx1"/>
                </a:solidFill>
              </a:rPr>
              <a:t>), we can hide data from other classes.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Binding data and its operations together into a single unit is known as encapsulation.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A java class is the example of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209119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Agents and Communities</a:t>
            </a:r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903980" cy="5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304801"/>
            <a:ext cx="8382001" cy="60198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Abstraction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1000" i="1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Hiding internal details (implementation details) and showing functionality is known as abstraction.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For example phone call, we don't know the internal processing.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In Java, we use abstract class and interface to achieve abstraction.</a:t>
            </a:r>
          </a:p>
        </p:txBody>
      </p:sp>
    </p:spTree>
    <p:extLst>
      <p:ext uri="{BB962C8B-B14F-4D97-AF65-F5344CB8AC3E}">
        <p14:creationId xmlns:p14="http://schemas.microsoft.com/office/powerpoint/2010/main" val="389623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1" y="163774"/>
            <a:ext cx="8153400" cy="6455391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tx1"/>
                </a:solidFill>
              </a:rPr>
              <a:t>Inheritance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1000" i="1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Inheritance in Java is a mechanism in which one object acquires all the properties and behaviors of a parent object.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Existing class:  Super Class / Base Class / Parent Class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New class:  Sub Class / Derived Class / Child Class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600" i="1" dirty="0"/>
          </a:p>
          <a:p>
            <a:pPr algn="l"/>
            <a:endParaRPr lang="en-US" sz="3600" i="1" dirty="0"/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025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63774"/>
            <a:ext cx="8153400" cy="645539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Inheritance(contd..)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1000" i="1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The idea behind inheritance in Java is that you can create new classes that are built upon existing classes.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When you inherit from an existing class, you can reuse methods and fields of the parent class.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Moreover, you can add new methods and fields in your current class also.</a:t>
            </a:r>
          </a:p>
          <a:p>
            <a:pPr algn="l"/>
            <a:endParaRPr lang="en-US" sz="3000" dirty="0"/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45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Inheritance(contd..)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Inheritance represents the IS-A relationship which is also known as a parent-child relationship.</a:t>
            </a: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We can say Triangle IS-A Shape, Rectangle IS-A Shape..</a:t>
            </a:r>
            <a:r>
              <a:rPr lang="en-US" sz="3000" dirty="0" err="1">
                <a:solidFill>
                  <a:schemeClr val="tx1"/>
                </a:solidFill>
              </a:rPr>
              <a:t>etc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461896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0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399" cy="631436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Inheritance(contd..)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1000" i="1" dirty="0">
              <a:solidFill>
                <a:schemeClr val="tx1"/>
              </a:solidFill>
            </a:endParaRPr>
          </a:p>
          <a:p>
            <a:pPr algn="l"/>
            <a:endParaRPr lang="en-US" sz="3000" i="1" dirty="0">
              <a:solidFill>
                <a:schemeClr val="tx1"/>
              </a:solidFill>
            </a:endParaRPr>
          </a:p>
          <a:p>
            <a:pPr algn="l"/>
            <a:r>
              <a:rPr lang="en-US" sz="3000" i="1" dirty="0">
                <a:solidFill>
                  <a:schemeClr val="tx1"/>
                </a:solidFill>
              </a:rPr>
              <a:t>Why use inheritance in java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i="1" dirty="0">
                <a:solidFill>
                  <a:schemeClr val="tx1"/>
                </a:solidFill>
              </a:rPr>
              <a:t>For Method Overriding (so runtime polymorphism can be achieved).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i="1" dirty="0">
                <a:solidFill>
                  <a:schemeClr val="tx1"/>
                </a:solidFill>
              </a:rPr>
              <a:t>For Code Reusability.</a:t>
            </a: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0469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1" y="163774"/>
            <a:ext cx="8077200" cy="645539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Polymorphism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Polymorphism is the ability of an object (methods) to take on many forms.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Generally it occurs when we have many classes that are related to each other by inheritance.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In Java, we use method overloading and method overriding to achieve polymorphism.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94632"/>
            <a:ext cx="4233341" cy="28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1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Installation &amp; path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Java oracle: </a:t>
            </a:r>
            <a:r>
              <a:rPr lang="en-US" sz="2800" dirty="0"/>
              <a:t>https://www.oracle.com/in/java/technologies/javase/javase-jdk8-downloads.html</a:t>
            </a:r>
          </a:p>
          <a:p>
            <a:endParaRPr lang="en-US" sz="2800" dirty="0"/>
          </a:p>
          <a:p>
            <a:r>
              <a:rPr lang="en-US" sz="2800" b="1" dirty="0"/>
              <a:t>YouTube link: </a:t>
            </a:r>
            <a:r>
              <a:rPr lang="en-US" sz="2800" dirty="0"/>
              <a:t>https://www.youtube.com/watch?v=f7rT0h1Q5Wo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Test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of a Java Program</a:t>
            </a:r>
          </a:p>
        </p:txBody>
      </p:sp>
      <p:pic>
        <p:nvPicPr>
          <p:cNvPr id="20483" name="Picture 2" descr="Java Execution Fl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1" y="1143000"/>
            <a:ext cx="7924800" cy="5257800"/>
          </a:xfrm>
        </p:spPr>
        <p:txBody>
          <a:bodyPr>
            <a:normAutofit fontScale="92500" lnSpcReduction="10000"/>
          </a:bodyPr>
          <a:lstStyle/>
          <a:p>
            <a:endParaRPr lang="en-US" sz="1000" u="sng" dirty="0"/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Simple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Object Oriented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Portable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urw-din"/>
              </a:rPr>
              <a:t>Platform Independent</a:t>
            </a:r>
            <a:endParaRPr lang="en-US" sz="2800" dirty="0">
              <a:solidFill>
                <a:schemeClr val="tx1"/>
              </a:solidFill>
              <a:latin typeface="urw-din"/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High Performance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Architecture-neutral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Robust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Multithreaded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Distributed 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Secure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urw-din"/>
              </a:rPr>
              <a:t>Dynamic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048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latin typeface="+mj-lt"/>
              </a:rPr>
              <a:t>The Java Buzzwords/Features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3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Agents and Communities</a:t>
            </a:r>
          </a:p>
          <a:p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873457"/>
            <a:ext cx="6397133" cy="4285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066" y="5227290"/>
            <a:ext cx="88539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An object-oriented program is structured as a community of interacting agents, called objects</a:t>
            </a:r>
          </a:p>
        </p:txBody>
      </p:sp>
    </p:spTree>
    <p:extLst>
      <p:ext uri="{BB962C8B-B14F-4D97-AF65-F5344CB8AC3E}">
        <p14:creationId xmlns:p14="http://schemas.microsoft.com/office/powerpoint/2010/main" val="702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1" y="163774"/>
            <a:ext cx="8001000" cy="580029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/>
                </a:solidFill>
              </a:rPr>
              <a:t>Simple</a:t>
            </a:r>
          </a:p>
          <a:p>
            <a:endParaRPr lang="en-US" sz="1000" u="sng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is easy to learn and its syntax is quite simple, clean and easy to understand.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inherits the C/C++ syntax and many of the object-oriented features of C++.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has removed many complicated and rarely-used features, for example, explicit pointers, operator overloading, etc.</a:t>
            </a:r>
          </a:p>
          <a:p>
            <a:pPr algn="l" fontAlgn="base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66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1" y="163774"/>
            <a:ext cx="8077200" cy="580029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/>
                </a:solidFill>
              </a:rPr>
              <a:t>Object Oriented</a:t>
            </a:r>
            <a:endParaRPr lang="en-US" sz="11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In java everything is an Object which has some data and behavior.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unlike C++, in java even the function main() has to be part of some class only.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We can’t have any method outside of the class.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can be easily extended as it is based on Object Model.</a:t>
            </a:r>
          </a:p>
        </p:txBody>
      </p:sp>
    </p:spTree>
    <p:extLst>
      <p:ext uri="{BB962C8B-B14F-4D97-AF65-F5344CB8AC3E}">
        <p14:creationId xmlns:p14="http://schemas.microsoft.com/office/powerpoint/2010/main" val="3534996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dirty="0"/>
              <a:t>Any Application which can be transferred and run on any OS</a:t>
            </a:r>
          </a:p>
          <a:p>
            <a:pPr marL="0" indent="0">
              <a:buFont typeface="Wingdings" pitchFamily="2" charset="2"/>
              <a:buChar char="Ø"/>
              <a:defRPr/>
            </a:pPr>
            <a:r>
              <a:rPr lang="en-US" sz="2400" dirty="0"/>
              <a:t>For Ex:- Windows, Linux, </a:t>
            </a:r>
            <a:r>
              <a:rPr lang="en-US" sz="2400" dirty="0" err="1"/>
              <a:t>Ubuntu</a:t>
            </a:r>
            <a:endParaRPr lang="en-US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/>
              <a:t>It is also called as Platform Independent language.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endParaRPr lang="en-US" sz="2400" dirty="0"/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2400" dirty="0"/>
              <a:t>	</a:t>
            </a:r>
            <a:endParaRPr lang="en-US" sz="2100" dirty="0">
              <a:sym typeface="Wingdings" pitchFamily="2" charset="2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00200" y="2743200"/>
            <a:ext cx="2321252" cy="3753132"/>
            <a:chOff x="726747" y="1228300"/>
            <a:chExt cx="2321252" cy="3753132"/>
          </a:xfrm>
        </p:grpSpPr>
        <p:sp>
          <p:nvSpPr>
            <p:cNvPr id="6" name="Rounded Rectangle 5"/>
            <p:cNvSpPr/>
            <p:nvPr/>
          </p:nvSpPr>
          <p:spPr>
            <a:xfrm>
              <a:off x="1412551" y="1228300"/>
              <a:ext cx="1289714" cy="532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Test.cpp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2183648"/>
              <a:ext cx="1981199" cy="6960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CPP Compiler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3452882"/>
              <a:ext cx="1600200" cy="4503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Test.exe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6747" y="4571998"/>
              <a:ext cx="685800" cy="40943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b="1" dirty="0"/>
                <a:t>OS</a:t>
              </a:r>
            </a:p>
          </p:txBody>
        </p: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 rot="16200000" flipH="1">
              <a:off x="1840739" y="1966987"/>
              <a:ext cx="423086" cy="1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rot="16200000" flipH="1">
              <a:off x="1773362" y="3163716"/>
              <a:ext cx="573202" cy="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38534" y="3903259"/>
              <a:ext cx="696036" cy="65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"/>
          <p:cNvGrpSpPr/>
          <p:nvPr/>
        </p:nvGrpSpPr>
        <p:grpSpPr>
          <a:xfrm>
            <a:off x="5257800" y="2743200"/>
            <a:ext cx="2438400" cy="3936239"/>
            <a:chOff x="4267200" y="1091823"/>
            <a:chExt cx="2590800" cy="4164839"/>
          </a:xfrm>
        </p:grpSpPr>
        <p:sp>
          <p:nvSpPr>
            <p:cNvPr id="14" name="Rounded Rectangle 13"/>
            <p:cNvSpPr/>
            <p:nvPr/>
          </p:nvSpPr>
          <p:spPr>
            <a:xfrm>
              <a:off x="5029200" y="2183647"/>
              <a:ext cx="1752600" cy="7096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JAVA Compiler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29200" y="3575714"/>
              <a:ext cx="1752600" cy="655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Test.class</a:t>
              </a:r>
              <a:endParaRPr lang="en-US" sz="22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3000" y="1091823"/>
              <a:ext cx="1905000" cy="5595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Test.java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267200" y="4724400"/>
              <a:ext cx="839343" cy="532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b="1" dirty="0"/>
                <a:t>JVM</a:t>
              </a:r>
            </a:p>
          </p:txBody>
        </p:sp>
        <p:cxnSp>
          <p:nvCxnSpPr>
            <p:cNvPr id="18" name="Straight Arrow Connector 17"/>
            <p:cNvCxnSpPr>
              <a:stCxn id="16" idx="2"/>
              <a:endCxn id="14" idx="0"/>
            </p:cNvCxnSpPr>
            <p:nvPr/>
          </p:nvCxnSpPr>
          <p:spPr>
            <a:xfrm rot="5400000">
              <a:off x="5639368" y="1917514"/>
              <a:ext cx="532265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 rot="5400000">
              <a:off x="5564309" y="3234522"/>
              <a:ext cx="68238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2"/>
            </p:cNvCxnSpPr>
            <p:nvPr/>
          </p:nvCxnSpPr>
          <p:spPr>
            <a:xfrm flipV="1">
              <a:off x="5029200" y="4230806"/>
              <a:ext cx="876300" cy="46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24200" y="2514600"/>
            <a:ext cx="2514600" cy="5459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JAVA Compiler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3581400"/>
            <a:ext cx="1734397" cy="4503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Test.class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5943600"/>
            <a:ext cx="1775336" cy="436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Test.exe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600200"/>
            <a:ext cx="1769654" cy="5595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Test.java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90800" y="4648200"/>
            <a:ext cx="3581400" cy="54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b="1" dirty="0"/>
          </a:p>
          <a:p>
            <a:pPr algn="ctr"/>
            <a:r>
              <a:rPr lang="en-US" sz="2500" b="1" dirty="0"/>
              <a:t>JVM (JAVA Interpreter)</a:t>
            </a:r>
          </a:p>
          <a:p>
            <a:pPr algn="ctr"/>
            <a:endParaRPr lang="en-US" sz="2500" b="1" dirty="0"/>
          </a:p>
        </p:txBody>
      </p:sp>
      <p:sp>
        <p:nvSpPr>
          <p:cNvPr id="22" name="Rectangle 21"/>
          <p:cNvSpPr/>
          <p:nvPr/>
        </p:nvSpPr>
        <p:spPr>
          <a:xfrm>
            <a:off x="92123" y="300264"/>
            <a:ext cx="896657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3600" u="sng" dirty="0">
                <a:solidFill>
                  <a:prstClr val="black"/>
                </a:solidFill>
                <a:latin typeface="+mj-lt"/>
              </a:rPr>
              <a:t>High performance</a:t>
            </a:r>
          </a:p>
        </p:txBody>
      </p:sp>
      <p:cxnSp>
        <p:nvCxnSpPr>
          <p:cNvPr id="37" name="Straight Arrow Connector 36"/>
          <p:cNvCxnSpPr>
            <a:stCxn id="7" idx="2"/>
            <a:endCxn id="3" idx="0"/>
          </p:cNvCxnSpPr>
          <p:nvPr/>
        </p:nvCxnSpPr>
        <p:spPr>
          <a:xfrm rot="5400000">
            <a:off x="4208344" y="2332916"/>
            <a:ext cx="354841" cy="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4" idx="0"/>
          </p:cNvCxnSpPr>
          <p:nvPr/>
        </p:nvCxnSpPr>
        <p:spPr>
          <a:xfrm rot="5400000">
            <a:off x="4116510" y="3316409"/>
            <a:ext cx="520881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8" idx="0"/>
          </p:cNvCxnSpPr>
          <p:nvPr/>
        </p:nvCxnSpPr>
        <p:spPr>
          <a:xfrm rot="16200000" flipH="1">
            <a:off x="4068737" y="4335437"/>
            <a:ext cx="61642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6" idx="0"/>
          </p:cNvCxnSpPr>
          <p:nvPr/>
        </p:nvCxnSpPr>
        <p:spPr>
          <a:xfrm rot="16200000" flipH="1">
            <a:off x="4012442" y="5563174"/>
            <a:ext cx="749484" cy="1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2000" y="914400"/>
            <a:ext cx="721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 Java is Compiled &amp; Interpreted but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136947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62970" y="286604"/>
            <a:ext cx="8035120" cy="5677469"/>
          </a:xfrm>
        </p:spPr>
        <p:txBody>
          <a:bodyPr>
            <a:normAutofit/>
          </a:bodyPr>
          <a:lstStyle/>
          <a:p>
            <a:endParaRPr lang="en-US" sz="2600" u="sng" dirty="0"/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prstClr val="black"/>
                </a:solidFill>
              </a:rPr>
              <a:t>Java enables the creation of cross-platform programs by compiling into an intermediate representation called Java byte code. 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prstClr val="black"/>
                </a:solidFill>
              </a:rPr>
              <a:t>This code can be executed on any system that implements the Java Virtual Machine.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prstClr val="black"/>
                </a:solidFill>
              </a:rPr>
              <a:t>Java byte code was carefully designed so that it would be easy to translate directly into native machine code for very high performance by using a just-in-time (JIT)compiler. </a:t>
            </a:r>
          </a:p>
        </p:txBody>
      </p:sp>
    </p:spTree>
    <p:extLst>
      <p:ext uri="{BB962C8B-B14F-4D97-AF65-F5344CB8AC3E}">
        <p14:creationId xmlns:p14="http://schemas.microsoft.com/office/powerpoint/2010/main" val="1100233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1" y="163774"/>
            <a:ext cx="8305800" cy="5800299"/>
          </a:xfrm>
        </p:spPr>
        <p:txBody>
          <a:bodyPr>
            <a:normAutofit/>
          </a:bodyPr>
          <a:lstStyle/>
          <a:p>
            <a:pPr lvl="8" algn="l"/>
            <a:r>
              <a:rPr lang="en-US" sz="4000" u="sng" dirty="0">
                <a:solidFill>
                  <a:schemeClr val="tx1"/>
                </a:solidFill>
              </a:rPr>
              <a:t>Secure</a:t>
            </a:r>
          </a:p>
          <a:p>
            <a:pPr algn="l"/>
            <a:endParaRPr lang="en-US" sz="1000" u="sng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Secure for Internet applications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raises out of boundary exception in arrays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is String typed language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No explicit pointer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Programs run inside a virtual machine sandbox.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Java Security Manager</a:t>
            </a:r>
            <a:r>
              <a:rPr lang="en-US" sz="2800" dirty="0">
                <a:solidFill>
                  <a:schemeClr val="tx1"/>
                </a:solidFill>
              </a:rPr>
              <a:t> determines what resources a java class can access such as reading and writing to the local disk.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659543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5564" y="163774"/>
            <a:ext cx="8065827" cy="6441743"/>
          </a:xfrm>
        </p:spPr>
        <p:txBody>
          <a:bodyPr>
            <a:noAutofit/>
          </a:bodyPr>
          <a:lstStyle/>
          <a:p>
            <a:r>
              <a:rPr lang="en-US" sz="4000" u="sng" dirty="0">
                <a:solidFill>
                  <a:schemeClr val="tx1"/>
                </a:solidFill>
              </a:rPr>
              <a:t>Robust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Java uses strong memory management.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There is no pointers, avoids security problems.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Manages memory allocation and de allocation (In fact, de allocation is completely automatic, because Java provides garbage collection for unused objects.) 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Java makes an effort to eliminate error-prone situations by emphasizing mainly on compile time error checking and runtime checking(exception handling  &amp; type checking).</a:t>
            </a:r>
          </a:p>
          <a:p>
            <a:pPr algn="l" fontAlgn="base"/>
            <a:endParaRPr lang="en-US" sz="2600" dirty="0"/>
          </a:p>
          <a:p>
            <a:pPr algn="l" fontAlgn="base"/>
            <a:endParaRPr lang="en-US" sz="3600" dirty="0"/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3943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1" y="163774"/>
            <a:ext cx="8001000" cy="5800299"/>
          </a:xfrm>
        </p:spPr>
        <p:txBody>
          <a:bodyPr>
            <a:normAutofit fontScale="92500" lnSpcReduction="10000"/>
          </a:bodyPr>
          <a:lstStyle/>
          <a:p>
            <a:r>
              <a:rPr lang="en-US" sz="3600" u="sng" dirty="0">
                <a:solidFill>
                  <a:schemeClr val="tx1"/>
                </a:solidFill>
              </a:rPr>
              <a:t>Multithreaded</a:t>
            </a:r>
          </a:p>
          <a:p>
            <a:endParaRPr lang="en-US" sz="1000" u="sng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Multithreading is a special type of Multitasking.</a:t>
            </a:r>
          </a:p>
          <a:p>
            <a:pPr algn="l" fontAlgn="base"/>
            <a:r>
              <a:rPr lang="en-US" sz="2800" u="sng" dirty="0">
                <a:solidFill>
                  <a:schemeClr val="tx1"/>
                </a:solidFill>
              </a:rPr>
              <a:t>Thread: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Part of a program.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Sequence of instructions, which has independent path of execution. </a:t>
            </a:r>
            <a:endParaRPr lang="en-US" sz="2800" b="1" u="sng" dirty="0">
              <a:solidFill>
                <a:schemeClr val="tx1"/>
              </a:solidFill>
            </a:endParaRPr>
          </a:p>
          <a:p>
            <a:pPr algn="l" fontAlgn="base"/>
            <a:r>
              <a:rPr lang="en-US" sz="2800" u="sng" dirty="0">
                <a:solidFill>
                  <a:schemeClr val="tx1"/>
                </a:solidFill>
              </a:rPr>
              <a:t>Multithreading: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Concurrent execution of several parts(threads) of the same program at a time is multithreading.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Running multiple threads of a program simultaneously.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This improves CPU utilization (throughput)</a:t>
            </a:r>
            <a:endParaRPr lang="en-US" sz="28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64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1" y="163774"/>
            <a:ext cx="8305800" cy="5800299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1"/>
                </a:solidFill>
              </a:rPr>
              <a:t>Distributed</a:t>
            </a:r>
          </a:p>
          <a:p>
            <a:endParaRPr lang="en-US" sz="1000" u="sng" dirty="0">
              <a:solidFill>
                <a:schemeClr val="tx1"/>
              </a:solidFill>
            </a:endParaRPr>
          </a:p>
          <a:p>
            <a:pPr marL="571500" indent="-571500" algn="l" fontAlgn="base"/>
            <a:endParaRPr lang="en-US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is distributed because it facilitates users to create distributed applications in Java.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Distributed application is a software that involves several computers working together on a network.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RMI (Remote Method Invocation) and EJB (Enterprise Java Bean) are used for creating distributed applications. 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This feature of Java makes us able to access resources(objects/files) by calling the methods from any machine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28830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1" y="163774"/>
            <a:ext cx="8305800" cy="580029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/>
                </a:solidFill>
                <a:latin typeface="urw-din"/>
              </a:rPr>
              <a:t>Architecture-neutral</a:t>
            </a:r>
          </a:p>
          <a:p>
            <a:endParaRPr lang="en-US" sz="2800" u="sng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Irrespective of architecture the memory allocated to the variables will not vary.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Even if Operating system upgrades, processor upgrades, and changes in any core system resources does not make a program to malfunction.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Java is “write once run anywhere anytime” language.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9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Agents and Communities</a:t>
            </a:r>
          </a:p>
          <a:p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873457"/>
            <a:ext cx="6397133" cy="4285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791" y="5432009"/>
            <a:ext cx="8475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3200" dirty="0">
                <a:solidFill>
                  <a:schemeClr val="tx1"/>
                </a:solidFill>
              </a:rPr>
              <a:t>Each object has a role to play</a:t>
            </a:r>
          </a:p>
        </p:txBody>
      </p:sp>
    </p:spTree>
    <p:extLst>
      <p:ext uri="{BB962C8B-B14F-4D97-AF65-F5344CB8AC3E}">
        <p14:creationId xmlns:p14="http://schemas.microsoft.com/office/powerpoint/2010/main" val="4275625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1" y="163774"/>
            <a:ext cx="8534400" cy="5800299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1"/>
                </a:solidFill>
              </a:rPr>
              <a:t>Dynamic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Java is a dynamic language.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Java programs carry with them substantial amounts of run-time type information that is used to verify and resolve accesses to objects at run time.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This makes it possible to dynamically link code in a safe and appropriate manner. 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Java supports dynamic loading of classes. It means classes are loaded on demand.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Java supports dynamic compilation and automatic memory management (garbage collection).</a:t>
            </a:r>
          </a:p>
        </p:txBody>
      </p:sp>
    </p:spTree>
    <p:extLst>
      <p:ext uri="{BB962C8B-B14F-4D97-AF65-F5344CB8AC3E}">
        <p14:creationId xmlns:p14="http://schemas.microsoft.com/office/powerpoint/2010/main" val="2536495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1.5 (5.0)’s Scanner class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24800" cy="5181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Prior to Java 1.5 getting input from the console involved multiple steps.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Java 1.5 introduced the Scanner class which simplifies console input.  It can also be used to read from files and Strings (among other sources).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Scanner is in the </a:t>
            </a:r>
            <a:r>
              <a:rPr lang="en-US" sz="2400" dirty="0" err="1"/>
              <a:t>java.util</a:t>
            </a:r>
            <a:r>
              <a:rPr lang="en-US" sz="2400" dirty="0"/>
              <a:t> package. So you must: 	</a:t>
            </a: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java.util.Scanner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Scanner class is used for obtaining the input of the primitive types like </a:t>
            </a:r>
            <a:r>
              <a:rPr lang="en-US" sz="2400" dirty="0" err="1"/>
              <a:t>int</a:t>
            </a:r>
            <a:r>
              <a:rPr lang="en-US" sz="2400" dirty="0"/>
              <a:t>, double, strings, etc.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Scanner class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To create an object of Scanner class, we usually pass the predefined object </a:t>
            </a:r>
            <a:r>
              <a:rPr lang="en-US" sz="2400" dirty="0" err="1"/>
              <a:t>System.in</a:t>
            </a:r>
            <a:r>
              <a:rPr lang="en-US" sz="2400" dirty="0"/>
              <a:t>, which represents the Standard input stream.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We may pass an object of class File if we want to read input from a file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/>
              <a:t>To read numerical values of a certain </a:t>
            </a:r>
            <a:r>
              <a:rPr lang="en-US" sz="2400" dirty="0" err="1"/>
              <a:t>datatype</a:t>
            </a:r>
            <a:r>
              <a:rPr lang="en-US" sz="2400" dirty="0"/>
              <a:t> XYZ, the function to use is </a:t>
            </a:r>
            <a:r>
              <a:rPr lang="en-US" sz="2400" dirty="0" err="1"/>
              <a:t>nextXYZ</a:t>
            </a:r>
            <a:r>
              <a:rPr lang="en-US" sz="2400" dirty="0"/>
              <a:t>().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/>
              <a:t>For example, to read a value of </a:t>
            </a:r>
            <a:r>
              <a:rPr lang="en-US" sz="2400" dirty="0" err="1"/>
              <a:t>interger</a:t>
            </a:r>
            <a:r>
              <a:rPr lang="en-US" sz="2400" dirty="0"/>
              <a:t>, we use </a:t>
            </a:r>
            <a:r>
              <a:rPr lang="en-US" sz="2400" dirty="0" err="1"/>
              <a:t>nextInt</a:t>
            </a:r>
            <a:r>
              <a:rPr lang="en-US" sz="2400" dirty="0"/>
              <a:t>()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/>
              <a:t>To read strings we use </a:t>
            </a:r>
            <a:r>
              <a:rPr lang="en-US" sz="2400" dirty="0" err="1"/>
              <a:t>nextLine</a:t>
            </a:r>
            <a:r>
              <a:rPr lang="en-US" sz="2400" dirty="0"/>
              <a:t>()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/>
              <a:t>To read single character, we use next().</a:t>
            </a:r>
            <a:r>
              <a:rPr lang="en-US" sz="2400" dirty="0" err="1"/>
              <a:t>charAt</a:t>
            </a:r>
            <a:r>
              <a:rPr lang="en-US" sz="2400" dirty="0"/>
              <a:t>(0)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/>
              <a:t>**next() is a function which returns the next token/word in the input as a string and </a:t>
            </a:r>
            <a:r>
              <a:rPr lang="en-US" sz="2400" dirty="0" err="1"/>
              <a:t>charAt</a:t>
            </a:r>
            <a:r>
              <a:rPr lang="en-US" sz="2400" dirty="0"/>
              <a:t>(0) function returns the first character in the string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Scanner class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928813"/>
          <a:ext cx="7772400" cy="4022316"/>
        </p:xfrm>
        <a:graphic>
          <a:graphicData uri="http://schemas.openxmlformats.org/drawingml/2006/table">
            <a:tbl>
              <a:tblPr/>
              <a:tblGrid>
                <a:gridCol w="20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nextBoolean()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boolean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/>
                        <a:t>nextByte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byte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nextDouble()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double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nextFloat()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float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nextInt()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int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nextLine()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String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nextLong()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Reads a long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nextShort()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Reads a short value from the user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Scanner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800" dirty="0"/>
              <a:t>Constructing a </a:t>
            </a:r>
            <a:r>
              <a:rPr lang="en-US" altLang="en-US" sz="2800" dirty="0">
                <a:latin typeface="Courier New" pitchFamily="49" charset="0"/>
              </a:rPr>
              <a:t>Scanner</a:t>
            </a:r>
            <a:r>
              <a:rPr lang="en-US" altLang="en-US" sz="2800" dirty="0"/>
              <a:t> object to read console input:</a:t>
            </a:r>
          </a:p>
          <a:p>
            <a:pPr lvl="1">
              <a:lnSpc>
                <a:spcPct val="110000"/>
              </a:lnSpc>
              <a:buFont typeface="Wingdings 2" pitchFamily="18" charset="2"/>
              <a:buNone/>
              <a:defRPr/>
            </a:pP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Scanner </a:t>
            </a:r>
            <a:r>
              <a:rPr lang="en-US" altLang="en-US" sz="2400" b="1" dirty="0"/>
              <a:t>name</a:t>
            </a:r>
            <a:r>
              <a:rPr lang="en-US" altLang="en-US" sz="2400" dirty="0">
                <a:latin typeface="Courier New" pitchFamily="49" charset="0"/>
              </a:rPr>
              <a:t> = new Scanner(</a:t>
            </a:r>
            <a:r>
              <a:rPr lang="en-US" altLang="en-US" sz="2400" dirty="0" err="1">
                <a:latin typeface="Courier New" pitchFamily="49" charset="0"/>
              </a:rPr>
              <a:t>System.in</a:t>
            </a:r>
            <a:r>
              <a:rPr lang="en-US" altLang="en-US" sz="2400" dirty="0">
                <a:latin typeface="Courier New" pitchFamily="49" charset="0"/>
              </a:rPr>
              <a:t>);</a:t>
            </a:r>
            <a:endParaRPr lang="en-US" altLang="en-US" sz="700" dirty="0"/>
          </a:p>
          <a:p>
            <a:pPr lvl="1">
              <a:lnSpc>
                <a:spcPct val="110000"/>
              </a:lnSpc>
              <a:defRPr/>
            </a:pPr>
            <a:r>
              <a:rPr lang="en-US" altLang="en-US" sz="2400" dirty="0"/>
              <a:t>Example:</a:t>
            </a:r>
          </a:p>
          <a:p>
            <a:pPr lvl="1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Scanner s = new Scanner(</a:t>
            </a:r>
            <a:r>
              <a:rPr lang="en-US" altLang="en-US" sz="2400" dirty="0" err="1">
                <a:latin typeface="Courier New" pitchFamily="49" charset="0"/>
              </a:rPr>
              <a:t>System.in</a:t>
            </a:r>
            <a:r>
              <a:rPr lang="en-US" altLang="en-US" sz="24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en-US" sz="2400" dirty="0"/>
              <a:t>**You make a new object of Scanner class and you store it in variable s.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en-US" sz="2400" dirty="0"/>
              <a:t>**At the same time you are calling the constructor of the class, with the parameter </a:t>
            </a:r>
            <a:r>
              <a:rPr lang="en-US" altLang="en-US" sz="2400" dirty="0" err="1"/>
              <a:t>System.in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Scanner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/>
              <a:t>Now when you call</a:t>
            </a:r>
            <a:endParaRPr lang="en-US" altLang="en-US" sz="24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</a:rPr>
              <a:t>s.nextInt</a:t>
            </a:r>
            <a:r>
              <a:rPr lang="en-US" altLang="en-US" sz="2400" dirty="0">
                <a:latin typeface="Courier New" pitchFamily="49" charset="0"/>
              </a:rPr>
              <a:t>();</a:t>
            </a:r>
          </a:p>
          <a:p>
            <a:pPr lvl="1">
              <a:buFont typeface="Wingdings 2" pitchFamily="18" charset="2"/>
              <a:buNone/>
              <a:defRPr/>
            </a:pPr>
            <a:endParaRPr lang="en-US" altLang="en-US" sz="2400" dirty="0">
              <a:latin typeface="Courier New" pitchFamily="49" charset="0"/>
            </a:endParaRPr>
          </a:p>
          <a:p>
            <a:pPr lvl="1">
              <a:buNone/>
              <a:defRPr/>
            </a:pPr>
            <a:r>
              <a:rPr lang="en-US" altLang="en-US" sz="2400" dirty="0"/>
              <a:t>**You execute the method from the object you just created which returns integer</a:t>
            </a:r>
          </a:p>
          <a:p>
            <a:pPr lvl="1">
              <a:buNone/>
              <a:defRPr/>
            </a:pPr>
            <a:endParaRPr lang="en-US" altLang="en-US" sz="2400" dirty="0"/>
          </a:p>
          <a:p>
            <a:pPr lvl="1">
              <a:buNone/>
              <a:defRPr/>
            </a:pPr>
            <a:r>
              <a:rPr lang="en-US" altLang="en-US" sz="2400" dirty="0"/>
              <a:t>**Assign this value to an integer variable as</a:t>
            </a:r>
          </a:p>
          <a:p>
            <a:pPr lvl="1"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i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</a:rPr>
              <a:t>s.nextInt</a:t>
            </a:r>
            <a:r>
              <a:rPr lang="en-US" altLang="en-US" sz="2400" dirty="0">
                <a:latin typeface="Courier New" pitchFamily="49" charset="0"/>
              </a:rPr>
              <a:t>();</a:t>
            </a:r>
          </a:p>
          <a:p>
            <a:pPr lvl="1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import </a:t>
            </a:r>
            <a:r>
              <a:rPr lang="en-US" altLang="en-US" sz="2400" dirty="0" err="1">
                <a:latin typeface="Courier New" pitchFamily="49" charset="0"/>
              </a:rPr>
              <a:t>java.util.Scanner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class Example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public static void main(String </a:t>
            </a:r>
            <a:r>
              <a:rPr lang="en-US" altLang="en-US" sz="2400" dirty="0" err="1">
                <a:latin typeface="Courier New" pitchFamily="49" charset="0"/>
              </a:rPr>
              <a:t>args</a:t>
            </a:r>
            <a:r>
              <a:rPr lang="en-US" altLang="en-US" sz="2400" dirty="0">
                <a:latin typeface="Courier New" pitchFamily="49" charset="0"/>
              </a:rPr>
              <a:t>[])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	Scanner s = new Scanner(</a:t>
            </a:r>
            <a:r>
              <a:rPr lang="en-US" altLang="en-US" sz="2400" dirty="0" err="1">
                <a:latin typeface="Courier New" pitchFamily="49" charset="0"/>
              </a:rPr>
              <a:t>System.in</a:t>
            </a:r>
            <a:r>
              <a:rPr lang="en-US" altLang="en-US" sz="2400" dirty="0">
                <a:latin typeface="Courier New" pitchFamily="49" charset="0"/>
              </a:rPr>
              <a:t>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	</a:t>
            </a:r>
            <a:r>
              <a:rPr lang="en-US" altLang="en-US" sz="2400" dirty="0" err="1">
                <a:latin typeface="Courier New" pitchFamily="49" charset="0"/>
              </a:rPr>
              <a:t>System.out.println</a:t>
            </a:r>
            <a:r>
              <a:rPr lang="en-US" altLang="en-US" sz="2400" dirty="0">
                <a:latin typeface="Courier New" pitchFamily="49" charset="0"/>
              </a:rPr>
              <a:t>(“Enter your name:”);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	String name = </a:t>
            </a:r>
            <a:r>
              <a:rPr lang="en-US" altLang="en-US" sz="2400" dirty="0" err="1">
                <a:latin typeface="Courier New" pitchFamily="49" charset="0"/>
              </a:rPr>
              <a:t>s.nextLine</a:t>
            </a:r>
            <a:r>
              <a:rPr lang="en-US" altLang="en-US" sz="2400" dirty="0">
                <a:latin typeface="Courier New" pitchFamily="49" charset="0"/>
              </a:rPr>
              <a:t>();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	</a:t>
            </a:r>
            <a:r>
              <a:rPr lang="en-US" altLang="en-US" sz="2400" dirty="0" err="1">
                <a:latin typeface="Courier New" pitchFamily="49" charset="0"/>
              </a:rPr>
              <a:t>System.out.println</a:t>
            </a:r>
            <a:r>
              <a:rPr lang="en-US" altLang="en-US" sz="2400" dirty="0">
                <a:latin typeface="Courier New" pitchFamily="49" charset="0"/>
              </a:rPr>
              <a:t>(“Name = “+name);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}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altLang="en-US" sz="2400" dirty="0">
              <a:latin typeface="Courier New" pitchFamily="49" charset="0"/>
            </a:endParaRPr>
          </a:p>
          <a:p>
            <a:pPr lvl="1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Agents and Communities</a:t>
            </a:r>
          </a:p>
          <a:p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873457"/>
            <a:ext cx="6397133" cy="4285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070" y="5227289"/>
            <a:ext cx="8766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solidFill>
                  <a:schemeClr val="tx1"/>
                </a:solidFill>
              </a:rPr>
              <a:t>Each object provides a service, or performs an action, that is used by other members of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59293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228600"/>
            <a:ext cx="8766981" cy="6390565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Messages &amp; Methods </a:t>
            </a:r>
          </a:p>
          <a:p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990600"/>
            <a:ext cx="6397133" cy="4168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181600"/>
            <a:ext cx="8766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/>
                </a:solidFill>
              </a:rPr>
              <a:t>Actions are initiated in object-oriented programming by the transmission of a message to an agent (an object) responsible for the action</a:t>
            </a:r>
          </a:p>
        </p:txBody>
      </p:sp>
    </p:spTree>
    <p:extLst>
      <p:ext uri="{BB962C8B-B14F-4D97-AF65-F5344CB8AC3E}">
        <p14:creationId xmlns:p14="http://schemas.microsoft.com/office/powerpoint/2010/main" val="144567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Messages &amp; Methods </a:t>
            </a:r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873457"/>
            <a:ext cx="6397133" cy="4285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7019" y="5257800"/>
            <a:ext cx="8462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solidFill>
                  <a:schemeClr val="tx1"/>
                </a:solidFill>
              </a:rPr>
              <a:t>The message encodes the request for an action and is accompanied by any additional information (arguments) needed to carry out the request</a:t>
            </a:r>
          </a:p>
        </p:txBody>
      </p:sp>
    </p:spTree>
    <p:extLst>
      <p:ext uri="{BB962C8B-B14F-4D97-AF65-F5344CB8AC3E}">
        <p14:creationId xmlns:p14="http://schemas.microsoft.com/office/powerpoint/2010/main" val="411804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070" y="163774"/>
            <a:ext cx="8766981" cy="6455391"/>
          </a:xfrm>
        </p:spPr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</a:rPr>
              <a:t>Messages &amp; Methods </a:t>
            </a:r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4" y="873457"/>
            <a:ext cx="6397133" cy="4285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070" y="5377418"/>
            <a:ext cx="8766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3200" dirty="0">
                <a:solidFill>
                  <a:schemeClr val="tx1"/>
                </a:solidFill>
              </a:rPr>
              <a:t>The receiver is the object to whom the message is sent</a:t>
            </a:r>
          </a:p>
        </p:txBody>
      </p:sp>
    </p:spTree>
    <p:extLst>
      <p:ext uri="{BB962C8B-B14F-4D97-AF65-F5344CB8AC3E}">
        <p14:creationId xmlns:p14="http://schemas.microsoft.com/office/powerpoint/2010/main" val="313711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2392</Words>
  <Application>Microsoft Office PowerPoint</Application>
  <PresentationFormat>On-screen Show (4:3)</PresentationFormat>
  <Paragraphs>326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Courier New</vt:lpstr>
      <vt:lpstr>Times New Roman</vt:lpstr>
      <vt:lpstr>urw-din</vt:lpstr>
      <vt:lpstr>Wingdings</vt:lpstr>
      <vt:lpstr>Wingdings 2</vt:lpstr>
      <vt:lpstr>Office Theme</vt:lpstr>
      <vt:lpstr>Java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Hierarchies-Inheritance</vt:lpstr>
      <vt:lpstr>Method Binding, Overriding, and Exceptions</vt:lpstr>
      <vt:lpstr>Summary of Object-Oriented Concepts</vt:lpstr>
      <vt:lpstr>An overview of Java</vt:lpstr>
      <vt:lpstr>Java releases</vt:lpstr>
      <vt:lpstr>PowerPoint Presentation</vt:lpstr>
      <vt:lpstr>PowerPoint Presentation</vt:lpstr>
      <vt:lpstr>Java releases</vt:lpstr>
      <vt:lpstr>What is Java Programming language</vt:lpstr>
      <vt:lpstr>What is Java JDK, JRE and JVM?</vt:lpstr>
      <vt:lpstr>What is Java JDK, JRE and JVM?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Installation &amp; path setting</vt:lpstr>
      <vt:lpstr>Hello world program</vt:lpstr>
      <vt:lpstr>Execution of a Java Program</vt:lpstr>
      <vt:lpstr>PowerPoint Presentation</vt:lpstr>
      <vt:lpstr>PowerPoint Presentation</vt:lpstr>
      <vt:lpstr>PowerPoint Presentation</vt:lpstr>
      <vt:lpstr>Portability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1.5 (5.0)’s Scanner class </vt:lpstr>
      <vt:lpstr>Scanner class </vt:lpstr>
      <vt:lpstr>Scanner class methods</vt:lpstr>
      <vt:lpstr>Creating Scanner objects</vt:lpstr>
      <vt:lpstr>Creating Scanner objects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Nikitha</dc:creator>
  <cp:lastModifiedBy>Hima Bindu</cp:lastModifiedBy>
  <cp:revision>5</cp:revision>
  <dcterms:created xsi:type="dcterms:W3CDTF">2021-04-03T07:17:39Z</dcterms:created>
  <dcterms:modified xsi:type="dcterms:W3CDTF">2024-03-11T05:10:31Z</dcterms:modified>
</cp:coreProperties>
</file>