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B65FA4-E4E8-4E30-B226-EDB2218E3F34}" type="datetimeFigureOut">
              <a:rPr lang="en-US" smtClean="0"/>
              <a:pPr/>
              <a:t>4/26/2021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476B1A-BE13-49D0-B059-A430D89C67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34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5CC9829-6F98-4250-B270-6972FC975DAB}"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4DDB4F-81F6-42DD-BDF5-87496747C08C}"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DDB4F-81F6-42DD-BDF5-87496747C08C}"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DDB4F-81F6-42DD-BDF5-87496747C08C}"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DDB4F-81F6-42DD-BDF5-87496747C08C}"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DDB4F-81F6-42DD-BDF5-87496747C08C}" type="datetimeFigureOut">
              <a:rPr lang="en-US" smtClean="0"/>
              <a:pPr/>
              <a:t>4/26/2021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4DDB4F-81F6-42DD-BDF5-87496747C08C}"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DDB4F-81F6-42DD-BDF5-87496747C08C}" type="datetimeFigureOut">
              <a:rPr lang="en-US" smtClean="0"/>
              <a:pPr/>
              <a:t>4/26/2021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4DDB4F-81F6-42DD-BDF5-87496747C08C}" type="datetimeFigureOut">
              <a:rPr lang="en-US" smtClean="0"/>
              <a:pPr/>
              <a:t>4/26/2021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DDB4F-81F6-42DD-BDF5-87496747C08C}" type="datetimeFigureOut">
              <a:rPr lang="en-US" smtClean="0"/>
              <a:pPr/>
              <a:t>4/26/2021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DDB4F-81F6-42DD-BDF5-87496747C08C}"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DDB4F-81F6-42DD-BDF5-87496747C08C}" type="datetimeFigureOut">
              <a:rPr lang="en-US" smtClean="0"/>
              <a:pPr/>
              <a:t>4/26/2021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C91E5-E70C-4E79-93ED-BFD358F0EC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DDB4F-81F6-42DD-BDF5-87496747C08C}" type="datetimeFigureOut">
              <a:rPr lang="en-US" smtClean="0"/>
              <a:pPr/>
              <a:t>4/26/2021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C91E5-E70C-4E79-93ED-BFD358F0EC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Java Programming</a:t>
            </a:r>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a:t>
            </a:r>
            <a:endParaRPr lang="en-US" dirty="0"/>
          </a:p>
        </p:txBody>
      </p:sp>
      <p:pic>
        <p:nvPicPr>
          <p:cNvPr id="1026" name="Picture 2" descr="Image result for data types in java"/>
          <p:cNvPicPr>
            <a:picLocks noChangeAspect="1" noChangeArrowheads="1"/>
          </p:cNvPicPr>
          <p:nvPr/>
        </p:nvPicPr>
        <p:blipFill>
          <a:blip r:embed="rId2"/>
          <a:srcRect/>
          <a:stretch>
            <a:fillRect/>
          </a:stretch>
        </p:blipFill>
        <p:spPr bwMode="auto">
          <a:xfrm>
            <a:off x="1219200" y="1981200"/>
            <a:ext cx="6896100" cy="379285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Data types</a:t>
            </a:r>
            <a:endParaRPr lang="en-US" dirty="0"/>
          </a:p>
        </p:txBody>
      </p:sp>
      <p:sp>
        <p:nvSpPr>
          <p:cNvPr id="3075" name="Rectangle 3"/>
          <p:cNvSpPr>
            <a:spLocks noGrp="1" noChangeArrowheads="1"/>
          </p:cNvSpPr>
          <p:nvPr>
            <p:ph idx="1"/>
          </p:nvPr>
        </p:nvSpPr>
        <p:spPr>
          <a:xfrm>
            <a:off x="228600" y="1066800"/>
            <a:ext cx="8458200" cy="5059363"/>
          </a:xfrm>
        </p:spPr>
        <p:txBody>
          <a:bodyPr>
            <a:normAutofit fontScale="85000" lnSpcReduction="10000"/>
          </a:bodyPr>
          <a:lstStyle/>
          <a:p>
            <a:pPr algn="just">
              <a:lnSpc>
                <a:spcPct val="150000"/>
              </a:lnSpc>
            </a:pPr>
            <a:r>
              <a:rPr lang="en-US" sz="2800" dirty="0" smtClean="0"/>
              <a:t>There are 8 types of primitive data types: (the size of primitive data types does not change from one operating system to another)</a:t>
            </a:r>
          </a:p>
          <a:p>
            <a:pPr lvl="1" algn="just">
              <a:lnSpc>
                <a:spcPct val="150000"/>
              </a:lnSpc>
            </a:pPr>
            <a:r>
              <a:rPr lang="en-US" sz="2000" dirty="0" err="1" smtClean="0">
                <a:latin typeface="Courier New" pitchFamily="49" charset="0"/>
              </a:rPr>
              <a:t>boolean</a:t>
            </a:r>
            <a:endParaRPr lang="en-US" sz="2000" dirty="0" smtClean="0">
              <a:latin typeface="Courier New" pitchFamily="49" charset="0"/>
            </a:endParaRPr>
          </a:p>
          <a:p>
            <a:pPr lvl="1" algn="just">
              <a:lnSpc>
                <a:spcPct val="150000"/>
              </a:lnSpc>
            </a:pPr>
            <a:r>
              <a:rPr lang="en-US" sz="2000" dirty="0" smtClean="0">
                <a:latin typeface="Courier New" pitchFamily="49" charset="0"/>
              </a:rPr>
              <a:t>char</a:t>
            </a:r>
          </a:p>
          <a:p>
            <a:pPr lvl="1" algn="just">
              <a:lnSpc>
                <a:spcPct val="150000"/>
              </a:lnSpc>
            </a:pPr>
            <a:r>
              <a:rPr lang="en-US" sz="2000" dirty="0" smtClean="0">
                <a:latin typeface="Courier New" pitchFamily="49" charset="0"/>
              </a:rPr>
              <a:t>byte</a:t>
            </a:r>
          </a:p>
          <a:p>
            <a:pPr lvl="1" algn="just">
              <a:lnSpc>
                <a:spcPct val="150000"/>
              </a:lnSpc>
            </a:pPr>
            <a:r>
              <a:rPr lang="en-US" sz="2000" dirty="0" smtClean="0">
                <a:latin typeface="Courier New" pitchFamily="49" charset="0"/>
              </a:rPr>
              <a:t>short</a:t>
            </a:r>
          </a:p>
          <a:p>
            <a:pPr lvl="1" algn="just">
              <a:lnSpc>
                <a:spcPct val="150000"/>
              </a:lnSpc>
            </a:pPr>
            <a:r>
              <a:rPr lang="en-US" sz="2000" dirty="0" err="1" smtClean="0">
                <a:latin typeface="Courier New" pitchFamily="49" charset="0"/>
              </a:rPr>
              <a:t>int</a:t>
            </a:r>
            <a:endParaRPr lang="en-US" sz="2000" dirty="0" smtClean="0">
              <a:latin typeface="Courier New" pitchFamily="49" charset="0"/>
            </a:endParaRPr>
          </a:p>
          <a:p>
            <a:pPr lvl="1" algn="just">
              <a:lnSpc>
                <a:spcPct val="150000"/>
              </a:lnSpc>
            </a:pPr>
            <a:r>
              <a:rPr lang="en-US" sz="2000" dirty="0" smtClean="0">
                <a:latin typeface="Courier New" pitchFamily="49" charset="0"/>
              </a:rPr>
              <a:t>long</a:t>
            </a:r>
          </a:p>
          <a:p>
            <a:pPr lvl="1" algn="just">
              <a:lnSpc>
                <a:spcPct val="150000"/>
              </a:lnSpc>
            </a:pPr>
            <a:r>
              <a:rPr lang="en-US" sz="2000" dirty="0" smtClean="0">
                <a:latin typeface="Courier New" pitchFamily="49" charset="0"/>
              </a:rPr>
              <a:t>float</a:t>
            </a:r>
          </a:p>
          <a:p>
            <a:pPr lvl="1" algn="just">
              <a:lnSpc>
                <a:spcPct val="150000"/>
              </a:lnSpc>
            </a:pPr>
            <a:r>
              <a:rPr lang="en-US" sz="2000" dirty="0" smtClean="0">
                <a:latin typeface="Courier New" pitchFamily="49" charset="0"/>
              </a:rPr>
              <a:t>double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Data types</a:t>
            </a:r>
            <a:endParaRPr lang="en-US" dirty="0"/>
          </a:p>
        </p:txBody>
      </p:sp>
      <p:sp>
        <p:nvSpPr>
          <p:cNvPr id="3075" name="Rectangle 3"/>
          <p:cNvSpPr>
            <a:spLocks noGrp="1" noChangeArrowheads="1"/>
          </p:cNvSpPr>
          <p:nvPr>
            <p:ph idx="1"/>
          </p:nvPr>
        </p:nvSpPr>
        <p:spPr>
          <a:xfrm>
            <a:off x="228600" y="1066800"/>
            <a:ext cx="8458200" cy="5059363"/>
          </a:xfrm>
        </p:spPr>
        <p:txBody>
          <a:bodyPr>
            <a:normAutofit/>
          </a:bodyPr>
          <a:lstStyle/>
          <a:p>
            <a:pPr algn="just">
              <a:lnSpc>
                <a:spcPct val="150000"/>
              </a:lnSpc>
            </a:pPr>
            <a:r>
              <a:rPr lang="en-US" sz="2800" dirty="0" smtClean="0">
                <a:latin typeface="Calibri" pitchFamily="34" charset="0"/>
                <a:cs typeface="Calibri" pitchFamily="34" charset="0"/>
              </a:rPr>
              <a:t>byte, short, </a:t>
            </a:r>
            <a:r>
              <a:rPr lang="en-US" sz="2800" dirty="0" err="1" smtClean="0">
                <a:latin typeface="Calibri" pitchFamily="34" charset="0"/>
                <a:cs typeface="Calibri" pitchFamily="34" charset="0"/>
              </a:rPr>
              <a:t>int</a:t>
            </a:r>
            <a:r>
              <a:rPr lang="en-US" sz="2800" dirty="0" smtClean="0">
                <a:latin typeface="Calibri" pitchFamily="34" charset="0"/>
                <a:cs typeface="Calibri" pitchFamily="34" charset="0"/>
              </a:rPr>
              <a:t> and long data types are used for storing whole numbers.</a:t>
            </a:r>
          </a:p>
          <a:p>
            <a:pPr algn="just">
              <a:lnSpc>
                <a:spcPct val="150000"/>
              </a:lnSpc>
            </a:pPr>
            <a:r>
              <a:rPr lang="en-US" sz="2800" dirty="0" smtClean="0">
                <a:latin typeface="Calibri" pitchFamily="34" charset="0"/>
                <a:cs typeface="Calibri" pitchFamily="34" charset="0"/>
              </a:rPr>
              <a:t>float and double are used for fractional numbers.</a:t>
            </a:r>
          </a:p>
          <a:p>
            <a:pPr algn="just">
              <a:lnSpc>
                <a:spcPct val="150000"/>
              </a:lnSpc>
            </a:pPr>
            <a:r>
              <a:rPr lang="en-US" sz="2800" dirty="0" smtClean="0">
                <a:latin typeface="Calibri" pitchFamily="34" charset="0"/>
                <a:cs typeface="Calibri" pitchFamily="34" charset="0"/>
              </a:rPr>
              <a:t>char is used for storing characters(letters)</a:t>
            </a:r>
          </a:p>
          <a:p>
            <a:pPr algn="just">
              <a:lnSpc>
                <a:spcPct val="150000"/>
              </a:lnSpc>
            </a:pPr>
            <a:r>
              <a:rPr lang="en-US" sz="2800" dirty="0" err="1" smtClean="0">
                <a:latin typeface="Calibri" pitchFamily="34" charset="0"/>
                <a:cs typeface="Calibri" pitchFamily="34" charset="0"/>
              </a:rPr>
              <a:t>boolean</a:t>
            </a:r>
            <a:r>
              <a:rPr lang="en-US" sz="2800" dirty="0" smtClean="0">
                <a:latin typeface="Calibri" pitchFamily="34" charset="0"/>
                <a:cs typeface="Calibri" pitchFamily="34" charset="0"/>
              </a:rPr>
              <a:t> data type is used for variables that holds either true or false.</a:t>
            </a:r>
            <a:endParaRPr lang="en-US" sz="2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descr="Related image"/>
          <p:cNvPicPr>
            <a:picLocks noChangeAspect="1" noChangeArrowheads="1"/>
          </p:cNvPicPr>
          <p:nvPr/>
        </p:nvPicPr>
        <p:blipFill>
          <a:blip r:embed="rId2"/>
          <a:srcRect/>
          <a:stretch>
            <a:fillRect/>
          </a:stretch>
        </p:blipFill>
        <p:spPr bwMode="auto">
          <a:xfrm>
            <a:off x="533400" y="647581"/>
            <a:ext cx="7853889" cy="589657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Declarations</a:t>
            </a:r>
            <a:endParaRPr lang="en-US" dirty="0"/>
          </a:p>
        </p:txBody>
      </p:sp>
      <p:sp>
        <p:nvSpPr>
          <p:cNvPr id="3075" name="Rectangle 3"/>
          <p:cNvSpPr>
            <a:spLocks noGrp="1" noChangeArrowheads="1"/>
          </p:cNvSpPr>
          <p:nvPr>
            <p:ph idx="1"/>
          </p:nvPr>
        </p:nvSpPr>
        <p:spPr>
          <a:xfrm>
            <a:off x="228600" y="1066800"/>
            <a:ext cx="8458200" cy="5059363"/>
          </a:xfrm>
        </p:spPr>
        <p:txBody>
          <a:bodyPr>
            <a:normAutofit fontScale="70000" lnSpcReduction="20000"/>
          </a:bodyPr>
          <a:lstStyle/>
          <a:p>
            <a:pPr algn="just">
              <a:lnSpc>
                <a:spcPct val="150000"/>
              </a:lnSpc>
            </a:pPr>
            <a:r>
              <a:rPr lang="en-US" sz="2800" dirty="0" smtClean="0">
                <a:latin typeface="+mj-lt"/>
              </a:rPr>
              <a:t>Boolean Data type</a:t>
            </a:r>
          </a:p>
          <a:p>
            <a:pPr lvl="1" algn="just">
              <a:lnSpc>
                <a:spcPct val="150000"/>
              </a:lnSpc>
            </a:pPr>
            <a:r>
              <a:rPr lang="en-US" sz="2400" dirty="0" err="1" smtClean="0">
                <a:latin typeface="+mj-lt"/>
              </a:rPr>
              <a:t>boolean</a:t>
            </a:r>
            <a:r>
              <a:rPr lang="en-US" sz="2400" dirty="0" smtClean="0">
                <a:latin typeface="+mj-lt"/>
              </a:rPr>
              <a:t> a = false;</a:t>
            </a:r>
          </a:p>
          <a:p>
            <a:pPr algn="just">
              <a:lnSpc>
                <a:spcPct val="150000"/>
              </a:lnSpc>
            </a:pPr>
            <a:r>
              <a:rPr lang="en-US" sz="2800" dirty="0" smtClean="0">
                <a:latin typeface="+mj-lt"/>
              </a:rPr>
              <a:t>Byte Data type</a:t>
            </a:r>
          </a:p>
          <a:p>
            <a:pPr lvl="1" algn="just">
              <a:lnSpc>
                <a:spcPct val="150000"/>
              </a:lnSpc>
            </a:pPr>
            <a:r>
              <a:rPr lang="en-US" sz="2400" dirty="0" smtClean="0">
                <a:latin typeface="+mj-lt"/>
              </a:rPr>
              <a:t>byte a = 10;</a:t>
            </a:r>
          </a:p>
          <a:p>
            <a:pPr lvl="1" algn="just">
              <a:lnSpc>
                <a:spcPct val="150000"/>
              </a:lnSpc>
            </a:pPr>
            <a:r>
              <a:rPr lang="en-US" sz="2400" dirty="0" smtClean="0">
                <a:latin typeface="+mj-lt"/>
              </a:rPr>
              <a:t>byte b=-20;</a:t>
            </a:r>
          </a:p>
          <a:p>
            <a:pPr algn="just">
              <a:lnSpc>
                <a:spcPct val="150000"/>
              </a:lnSpc>
            </a:pPr>
            <a:r>
              <a:rPr lang="en-US" sz="2800" dirty="0" smtClean="0">
                <a:latin typeface="+mj-lt"/>
              </a:rPr>
              <a:t>Short Data type</a:t>
            </a:r>
          </a:p>
          <a:p>
            <a:pPr lvl="1" algn="just">
              <a:lnSpc>
                <a:spcPct val="150000"/>
              </a:lnSpc>
            </a:pPr>
            <a:r>
              <a:rPr lang="en-US" sz="2400" dirty="0" smtClean="0">
                <a:latin typeface="+mj-lt"/>
              </a:rPr>
              <a:t>short s = 10000;</a:t>
            </a:r>
          </a:p>
          <a:p>
            <a:pPr lvl="1" algn="just">
              <a:lnSpc>
                <a:spcPct val="150000"/>
              </a:lnSpc>
            </a:pPr>
            <a:r>
              <a:rPr lang="en-US" sz="2400" dirty="0" smtClean="0">
                <a:latin typeface="+mj-lt"/>
              </a:rPr>
              <a:t>short r = -5000;</a:t>
            </a:r>
          </a:p>
          <a:p>
            <a:pPr algn="just">
              <a:lnSpc>
                <a:spcPct val="150000"/>
              </a:lnSpc>
            </a:pPr>
            <a:r>
              <a:rPr lang="en-US" sz="2800" dirty="0" err="1" smtClean="0">
                <a:latin typeface="+mj-lt"/>
              </a:rPr>
              <a:t>Int</a:t>
            </a:r>
            <a:r>
              <a:rPr lang="en-US" sz="2800" dirty="0" smtClean="0">
                <a:latin typeface="+mj-lt"/>
              </a:rPr>
              <a:t> Data type</a:t>
            </a:r>
          </a:p>
          <a:p>
            <a:pPr lvl="1" algn="just">
              <a:lnSpc>
                <a:spcPct val="150000"/>
              </a:lnSpc>
            </a:pPr>
            <a:r>
              <a:rPr lang="en-US" sz="2400" dirty="0" err="1" smtClean="0">
                <a:latin typeface="+mj-lt"/>
              </a:rPr>
              <a:t>int</a:t>
            </a:r>
            <a:r>
              <a:rPr lang="en-US" sz="2400" dirty="0" smtClean="0">
                <a:latin typeface="+mj-lt"/>
              </a:rPr>
              <a:t> a = 100000;</a:t>
            </a:r>
          </a:p>
          <a:p>
            <a:pPr lvl="1" algn="just">
              <a:lnSpc>
                <a:spcPct val="150000"/>
              </a:lnSpc>
            </a:pPr>
            <a:r>
              <a:rPr lang="en-US" sz="2400" dirty="0" err="1" smtClean="0">
                <a:latin typeface="+mj-lt"/>
              </a:rPr>
              <a:t>int</a:t>
            </a:r>
            <a:r>
              <a:rPr lang="en-US" sz="2400" dirty="0" smtClean="0">
                <a:latin typeface="+mj-lt"/>
              </a:rPr>
              <a:t> b = -200000;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Declarations</a:t>
            </a:r>
            <a:endParaRPr lang="en-US" dirty="0"/>
          </a:p>
        </p:txBody>
      </p:sp>
      <p:sp>
        <p:nvSpPr>
          <p:cNvPr id="3075" name="Rectangle 3"/>
          <p:cNvSpPr>
            <a:spLocks noGrp="1" noChangeArrowheads="1"/>
          </p:cNvSpPr>
          <p:nvPr>
            <p:ph idx="1"/>
          </p:nvPr>
        </p:nvSpPr>
        <p:spPr>
          <a:xfrm>
            <a:off x="228600" y="1066800"/>
            <a:ext cx="8458200" cy="5562600"/>
          </a:xfrm>
        </p:spPr>
        <p:txBody>
          <a:bodyPr>
            <a:normAutofit fontScale="85000" lnSpcReduction="20000"/>
          </a:bodyPr>
          <a:lstStyle/>
          <a:p>
            <a:pPr algn="just">
              <a:lnSpc>
                <a:spcPct val="150000"/>
              </a:lnSpc>
            </a:pPr>
            <a:r>
              <a:rPr lang="en-US" sz="2800" dirty="0" smtClean="0">
                <a:latin typeface="+mj-lt"/>
              </a:rPr>
              <a:t>Long Data type</a:t>
            </a:r>
          </a:p>
          <a:p>
            <a:pPr lvl="1" algn="just">
              <a:lnSpc>
                <a:spcPct val="150000"/>
              </a:lnSpc>
            </a:pPr>
            <a:r>
              <a:rPr lang="en-US" sz="2400" dirty="0" smtClean="0">
                <a:latin typeface="+mj-lt"/>
              </a:rPr>
              <a:t>long a = 100000L;</a:t>
            </a:r>
          </a:p>
          <a:p>
            <a:pPr lvl="1" algn="just">
              <a:lnSpc>
                <a:spcPct val="150000"/>
              </a:lnSpc>
            </a:pPr>
            <a:r>
              <a:rPr lang="en-US" sz="2400" dirty="0" smtClean="0">
                <a:latin typeface="+mj-lt"/>
              </a:rPr>
              <a:t>long b = -200000L;</a:t>
            </a:r>
          </a:p>
          <a:p>
            <a:pPr algn="just">
              <a:lnSpc>
                <a:spcPct val="150000"/>
              </a:lnSpc>
            </a:pPr>
            <a:r>
              <a:rPr lang="en-US" sz="2800" dirty="0" smtClean="0">
                <a:latin typeface="+mj-lt"/>
              </a:rPr>
              <a:t>Double Data type</a:t>
            </a:r>
          </a:p>
          <a:p>
            <a:pPr lvl="1" algn="just">
              <a:lnSpc>
                <a:spcPct val="150000"/>
              </a:lnSpc>
            </a:pPr>
            <a:r>
              <a:rPr lang="en-US" sz="2400" dirty="0" smtClean="0">
                <a:latin typeface="+mj-lt"/>
              </a:rPr>
              <a:t>double d = 12.3;</a:t>
            </a:r>
          </a:p>
          <a:p>
            <a:pPr lvl="1" algn="just">
              <a:lnSpc>
                <a:spcPct val="150000"/>
              </a:lnSpc>
            </a:pPr>
            <a:r>
              <a:rPr lang="en-US" sz="2400" dirty="0" smtClean="0">
                <a:latin typeface="+mj-lt"/>
              </a:rPr>
              <a:t>double d = 12E4d;</a:t>
            </a:r>
          </a:p>
          <a:p>
            <a:pPr algn="just">
              <a:lnSpc>
                <a:spcPct val="150000"/>
              </a:lnSpc>
            </a:pPr>
            <a:r>
              <a:rPr lang="en-US" sz="2800" dirty="0" smtClean="0">
                <a:latin typeface="+mj-lt"/>
              </a:rPr>
              <a:t>Float Data type</a:t>
            </a:r>
          </a:p>
          <a:p>
            <a:pPr lvl="1" algn="just">
              <a:lnSpc>
                <a:spcPct val="150000"/>
              </a:lnSpc>
            </a:pPr>
            <a:r>
              <a:rPr lang="en-US" sz="2400" dirty="0" smtClean="0">
                <a:latin typeface="+mj-lt"/>
              </a:rPr>
              <a:t>float f = 234.5f;</a:t>
            </a:r>
          </a:p>
          <a:p>
            <a:pPr lvl="1" algn="just">
              <a:lnSpc>
                <a:spcPct val="150000"/>
              </a:lnSpc>
            </a:pPr>
            <a:r>
              <a:rPr lang="en-US" sz="2400" dirty="0" smtClean="0">
                <a:latin typeface="+mj-lt"/>
              </a:rPr>
              <a:t>float f = 35e3f;</a:t>
            </a:r>
          </a:p>
          <a:p>
            <a:pPr algn="just">
              <a:lnSpc>
                <a:spcPct val="150000"/>
              </a:lnSpc>
            </a:pPr>
            <a:r>
              <a:rPr lang="en-US" sz="2800" dirty="0" smtClean="0">
                <a:latin typeface="+mj-lt"/>
              </a:rPr>
              <a:t>Char Data type</a:t>
            </a:r>
          </a:p>
          <a:p>
            <a:pPr lvl="1" algn="just">
              <a:lnSpc>
                <a:spcPct val="150000"/>
              </a:lnSpc>
            </a:pPr>
            <a:r>
              <a:rPr lang="en-US" sz="2400" dirty="0" smtClean="0">
                <a:latin typeface="+mj-lt"/>
              </a:rPr>
              <a:t>char a = ‘A’;</a:t>
            </a:r>
          </a:p>
        </p:txBody>
      </p:sp>
      <p:sp>
        <p:nvSpPr>
          <p:cNvPr id="4" name="Right Brace 3"/>
          <p:cNvSpPr/>
          <p:nvPr/>
        </p:nvSpPr>
        <p:spPr>
          <a:xfrm>
            <a:off x="2971800" y="2819400"/>
            <a:ext cx="685800" cy="2362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733800" y="3276600"/>
            <a:ext cx="4953000" cy="1200329"/>
          </a:xfrm>
          <a:prstGeom prst="rect">
            <a:avLst/>
          </a:prstGeom>
          <a:noFill/>
        </p:spPr>
        <p:txBody>
          <a:bodyPr wrap="square" rtlCol="0">
            <a:spAutoFit/>
          </a:bodyPr>
          <a:lstStyle/>
          <a:p>
            <a:r>
              <a:rPr lang="en-US" dirty="0" smtClean="0">
                <a:solidFill>
                  <a:schemeClr val="tx1"/>
                </a:solidFill>
              </a:rPr>
              <a:t>A floating point can also be a scientific number with an ‘e’ to indicate the power of 10.</a:t>
            </a:r>
            <a:endParaRPr lang="en-US" dirty="0">
              <a:solidFill>
                <a:schemeClr val="tx1"/>
              </a:solidFill>
            </a:endParaRPr>
          </a:p>
        </p:txBody>
      </p:sp>
      <p:sp>
        <p:nvSpPr>
          <p:cNvPr id="6" name="Right Brace 5"/>
          <p:cNvSpPr/>
          <p:nvPr/>
        </p:nvSpPr>
        <p:spPr>
          <a:xfrm>
            <a:off x="3048000" y="5486400"/>
            <a:ext cx="381000" cy="990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657600" y="4953000"/>
            <a:ext cx="4953000" cy="1569660"/>
          </a:xfrm>
          <a:prstGeom prst="rect">
            <a:avLst/>
          </a:prstGeom>
          <a:noFill/>
        </p:spPr>
        <p:txBody>
          <a:bodyPr wrap="square" rtlCol="0">
            <a:spAutoFit/>
          </a:bodyPr>
          <a:lstStyle/>
          <a:p>
            <a:r>
              <a:rPr lang="en-US" dirty="0" smtClean="0">
                <a:solidFill>
                  <a:schemeClr val="tx1"/>
                </a:solidFill>
              </a:rPr>
              <a:t>Character uses 2 bytes because Java uses Unicode system than ASCII code system. The lowest range of Unicode system is \u0000</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Non – Primitive Data types</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800" dirty="0" smtClean="0">
                <a:latin typeface="+mj-lt"/>
              </a:rPr>
              <a:t>Non – primitive data types are called reference types because they refer to objects.</a:t>
            </a:r>
          </a:p>
          <a:p>
            <a:pPr algn="just">
              <a:lnSpc>
                <a:spcPct val="150000"/>
              </a:lnSpc>
            </a:pPr>
            <a:r>
              <a:rPr lang="en-US" sz="2800" dirty="0" smtClean="0">
                <a:latin typeface="+mj-lt"/>
              </a:rPr>
              <a:t>E.g. Strings, Arrays, objects, Interfaces, etc.</a:t>
            </a:r>
            <a:endParaRPr lang="en-US" sz="2400" dirty="0" smtClean="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74638"/>
            <a:ext cx="8839200" cy="715962"/>
          </a:xfrm>
        </p:spPr>
        <p:txBody>
          <a:bodyPr>
            <a:noAutofit/>
          </a:bodyPr>
          <a:lstStyle/>
          <a:p>
            <a:r>
              <a:rPr lang="en-US" sz="2800" dirty="0" smtClean="0"/>
              <a:t>Difference between Primitive and Non – primitive data types</a:t>
            </a:r>
            <a:endParaRPr lang="en-US" sz="2800" dirty="0"/>
          </a:p>
        </p:txBody>
      </p:sp>
      <p:graphicFrame>
        <p:nvGraphicFramePr>
          <p:cNvPr id="4" name="Table 3"/>
          <p:cNvGraphicFramePr>
            <a:graphicFrameLocks noGrp="1"/>
          </p:cNvGraphicFramePr>
          <p:nvPr/>
        </p:nvGraphicFramePr>
        <p:xfrm>
          <a:off x="304800" y="1397000"/>
          <a:ext cx="8412480" cy="4937760"/>
        </p:xfrm>
        <a:graphic>
          <a:graphicData uri="http://schemas.openxmlformats.org/drawingml/2006/table">
            <a:tbl>
              <a:tblPr firstRow="1" bandRow="1">
                <a:tableStyleId>{21E4AEA4-8DFA-4A89-87EB-49C32662AFE0}</a:tableStyleId>
              </a:tblPr>
              <a:tblGrid>
                <a:gridCol w="4206240"/>
                <a:gridCol w="4206240"/>
              </a:tblGrid>
              <a:tr h="822960">
                <a:tc>
                  <a:txBody>
                    <a:bodyPr/>
                    <a:lstStyle/>
                    <a:p>
                      <a:pPr algn="ctr"/>
                      <a:r>
                        <a:rPr lang="en-US" dirty="0" smtClean="0"/>
                        <a:t>Primitive Data types</a:t>
                      </a:r>
                      <a:endParaRPr lang="en-US" dirty="0"/>
                    </a:p>
                  </a:txBody>
                  <a:tcPr anchor="ctr"/>
                </a:tc>
                <a:tc>
                  <a:txBody>
                    <a:bodyPr/>
                    <a:lstStyle/>
                    <a:p>
                      <a:pPr algn="ctr"/>
                      <a:r>
                        <a:rPr lang="en-US" dirty="0" smtClean="0"/>
                        <a:t>Non – Primitive Data types</a:t>
                      </a:r>
                      <a:endParaRPr lang="en-US" dirty="0"/>
                    </a:p>
                  </a:txBody>
                  <a:tcPr anchor="ctr"/>
                </a:tc>
              </a:tr>
              <a:tr h="822960">
                <a:tc>
                  <a:txBody>
                    <a:bodyPr/>
                    <a:lstStyle/>
                    <a:p>
                      <a:pPr algn="ctr"/>
                      <a:r>
                        <a:rPr lang="en-US" dirty="0" smtClean="0"/>
                        <a:t>They are predefined</a:t>
                      </a:r>
                      <a:r>
                        <a:rPr lang="en-US" baseline="0" dirty="0" smtClean="0"/>
                        <a:t> in Java</a:t>
                      </a:r>
                      <a:endParaRPr lang="en-US" dirty="0"/>
                    </a:p>
                  </a:txBody>
                  <a:tcPr anchor="ctr"/>
                </a:tc>
                <a:tc>
                  <a:txBody>
                    <a:bodyPr/>
                    <a:lstStyle/>
                    <a:p>
                      <a:pPr algn="ctr"/>
                      <a:r>
                        <a:rPr lang="en-US" dirty="0" smtClean="0"/>
                        <a:t>They are created by the programmer, not defined</a:t>
                      </a:r>
                      <a:r>
                        <a:rPr lang="en-US" baseline="0" dirty="0" smtClean="0"/>
                        <a:t> by Java (except Strings)</a:t>
                      </a:r>
                      <a:endParaRPr lang="en-US" dirty="0"/>
                    </a:p>
                  </a:txBody>
                  <a:tcPr anchor="ctr"/>
                </a:tc>
              </a:tr>
              <a:tr h="822960">
                <a:tc>
                  <a:txBody>
                    <a:bodyPr/>
                    <a:lstStyle/>
                    <a:p>
                      <a:pPr algn="ctr"/>
                      <a:r>
                        <a:rPr lang="en-US" dirty="0" smtClean="0"/>
                        <a:t>They cannot call methods</a:t>
                      </a:r>
                      <a:r>
                        <a:rPr lang="en-US" baseline="0" dirty="0" smtClean="0"/>
                        <a:t> </a:t>
                      </a:r>
                      <a:endParaRPr lang="en-US" dirty="0"/>
                    </a:p>
                  </a:txBody>
                  <a:tcPr anchor="ctr"/>
                </a:tc>
                <a:tc>
                  <a:txBody>
                    <a:bodyPr/>
                    <a:lstStyle/>
                    <a:p>
                      <a:pPr algn="ctr"/>
                      <a:r>
                        <a:rPr lang="en-US" dirty="0" smtClean="0"/>
                        <a:t>They can call methods</a:t>
                      </a:r>
                      <a:r>
                        <a:rPr lang="en-US" baseline="0" dirty="0" smtClean="0"/>
                        <a:t> to perform certain operations</a:t>
                      </a:r>
                      <a:endParaRPr lang="en-US" dirty="0"/>
                    </a:p>
                  </a:txBody>
                  <a:tcPr anchor="ctr"/>
                </a:tc>
              </a:tr>
              <a:tr h="822960">
                <a:tc>
                  <a:txBody>
                    <a:bodyPr/>
                    <a:lstStyle/>
                    <a:p>
                      <a:pPr algn="ctr"/>
                      <a:r>
                        <a:rPr lang="en-US" dirty="0" smtClean="0"/>
                        <a:t>It always</a:t>
                      </a:r>
                      <a:r>
                        <a:rPr lang="en-US" baseline="0" dirty="0" smtClean="0"/>
                        <a:t> has a value</a:t>
                      </a:r>
                      <a:endParaRPr lang="en-US" dirty="0"/>
                    </a:p>
                  </a:txBody>
                  <a:tcPr anchor="ctr"/>
                </a:tc>
                <a:tc>
                  <a:txBody>
                    <a:bodyPr/>
                    <a:lstStyle/>
                    <a:p>
                      <a:pPr algn="ctr"/>
                      <a:r>
                        <a:rPr lang="en-US" dirty="0" smtClean="0"/>
                        <a:t>These can be null</a:t>
                      </a:r>
                      <a:endParaRPr lang="en-US" dirty="0"/>
                    </a:p>
                  </a:txBody>
                  <a:tcPr anchor="ctr"/>
                </a:tc>
              </a:tr>
              <a:tr h="822960">
                <a:tc>
                  <a:txBody>
                    <a:bodyPr/>
                    <a:lstStyle/>
                    <a:p>
                      <a:pPr algn="ctr"/>
                      <a:r>
                        <a:rPr lang="en-US" dirty="0" smtClean="0"/>
                        <a:t>It starts with a lowercase letter</a:t>
                      </a:r>
                      <a:endParaRPr lang="en-US" dirty="0"/>
                    </a:p>
                  </a:txBody>
                  <a:tcPr anchor="ctr"/>
                </a:tc>
                <a:tc>
                  <a:txBody>
                    <a:bodyPr/>
                    <a:lstStyle/>
                    <a:p>
                      <a:pPr algn="ctr"/>
                      <a:r>
                        <a:rPr lang="en-US" dirty="0" smtClean="0"/>
                        <a:t>It starts with a uppercase</a:t>
                      </a:r>
                      <a:r>
                        <a:rPr lang="en-US" baseline="0" dirty="0" smtClean="0"/>
                        <a:t> letter</a:t>
                      </a:r>
                      <a:endParaRPr lang="en-US" dirty="0"/>
                    </a:p>
                  </a:txBody>
                  <a:tcPr anchor="ctr"/>
                </a:tc>
              </a:tr>
              <a:tr h="822960">
                <a:tc>
                  <a:txBody>
                    <a:bodyPr/>
                    <a:lstStyle/>
                    <a:p>
                      <a:pPr algn="ctr"/>
                      <a:r>
                        <a:rPr lang="en-US" dirty="0" smtClean="0"/>
                        <a:t>Size depends</a:t>
                      </a:r>
                      <a:r>
                        <a:rPr lang="en-US" baseline="0" dirty="0" smtClean="0"/>
                        <a:t> on the data type</a:t>
                      </a:r>
                      <a:endParaRPr lang="en-US" dirty="0"/>
                    </a:p>
                  </a:txBody>
                  <a:tcPr anchor="ctr"/>
                </a:tc>
                <a:tc>
                  <a:txBody>
                    <a:bodyPr/>
                    <a:lstStyle/>
                    <a:p>
                      <a:pPr algn="ctr"/>
                      <a:r>
                        <a:rPr lang="en-US" dirty="0" smtClean="0"/>
                        <a:t>All have same size</a:t>
                      </a:r>
                      <a:endParaRPr lang="en-US" dirty="0"/>
                    </a:p>
                  </a:txBody>
                  <a:tcPr anchor="ct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74638"/>
            <a:ext cx="8839200" cy="715962"/>
          </a:xfrm>
        </p:spPr>
        <p:txBody>
          <a:bodyPr>
            <a:noAutofit/>
          </a:bodyPr>
          <a:lstStyle/>
          <a:p>
            <a:r>
              <a:rPr lang="en-US" sz="3200" dirty="0" smtClean="0"/>
              <a:t>Java Type casting</a:t>
            </a:r>
            <a:endParaRPr lang="en-US" sz="3200" dirty="0"/>
          </a:p>
        </p:txBody>
      </p:sp>
      <p:sp>
        <p:nvSpPr>
          <p:cNvPr id="3075" name="Rectangle 3"/>
          <p:cNvSpPr>
            <a:spLocks noGrp="1" noChangeArrowheads="1"/>
          </p:cNvSpPr>
          <p:nvPr>
            <p:ph idx="1"/>
          </p:nvPr>
        </p:nvSpPr>
        <p:spPr>
          <a:xfrm>
            <a:off x="228600" y="1066800"/>
            <a:ext cx="8458200" cy="5562600"/>
          </a:xfrm>
        </p:spPr>
        <p:txBody>
          <a:bodyPr>
            <a:normAutofit/>
          </a:bodyPr>
          <a:lstStyle/>
          <a:p>
            <a:pPr algn="just">
              <a:lnSpc>
                <a:spcPct val="150000"/>
              </a:lnSpc>
            </a:pPr>
            <a:r>
              <a:rPr lang="en-US" sz="2400" dirty="0" smtClean="0">
                <a:latin typeface="+mj-lt"/>
              </a:rPr>
              <a:t>Type casting is when you assign a value of one primitive data type to another type.</a:t>
            </a:r>
          </a:p>
          <a:p>
            <a:pPr algn="just">
              <a:lnSpc>
                <a:spcPct val="150000"/>
              </a:lnSpc>
            </a:pPr>
            <a:r>
              <a:rPr lang="en-US" sz="2400" dirty="0" smtClean="0">
                <a:latin typeface="+mj-lt"/>
              </a:rPr>
              <a:t>In Java we have 2 types of casting:</a:t>
            </a:r>
          </a:p>
          <a:p>
            <a:pPr lvl="1" algn="just">
              <a:lnSpc>
                <a:spcPct val="150000"/>
              </a:lnSpc>
            </a:pPr>
            <a:r>
              <a:rPr lang="en-US" sz="2400" dirty="0" smtClean="0">
                <a:latin typeface="+mj-lt"/>
              </a:rPr>
              <a:t>Widening casting (automatically)</a:t>
            </a:r>
          </a:p>
          <a:p>
            <a:pPr lvl="2" algn="just">
              <a:lnSpc>
                <a:spcPct val="150000"/>
              </a:lnSpc>
            </a:pPr>
            <a:r>
              <a:rPr lang="en-US" sz="1800" dirty="0" smtClean="0">
                <a:latin typeface="+mj-lt"/>
              </a:rPr>
              <a:t>Converting a smaller data type to larger type size</a:t>
            </a:r>
          </a:p>
          <a:p>
            <a:pPr lvl="1" algn="just">
              <a:lnSpc>
                <a:spcPct val="150000"/>
              </a:lnSpc>
            </a:pPr>
            <a:r>
              <a:rPr lang="en-US" sz="2400" dirty="0" smtClean="0">
                <a:latin typeface="+mj-lt"/>
              </a:rPr>
              <a:t>Narrowing casting (manually)</a:t>
            </a:r>
          </a:p>
          <a:p>
            <a:pPr lvl="2" algn="just">
              <a:lnSpc>
                <a:spcPct val="150000"/>
              </a:lnSpc>
            </a:pPr>
            <a:r>
              <a:rPr lang="en-US" sz="1800" dirty="0" smtClean="0">
                <a:latin typeface="+mj-lt"/>
              </a:rPr>
              <a:t>Converting a larger type to a smaller size type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74638"/>
            <a:ext cx="8839200" cy="715962"/>
          </a:xfrm>
        </p:spPr>
        <p:txBody>
          <a:bodyPr>
            <a:noAutofit/>
          </a:bodyPr>
          <a:lstStyle/>
          <a:p>
            <a:r>
              <a:rPr lang="en-US" sz="3200" dirty="0" smtClean="0"/>
              <a:t>Widening</a:t>
            </a:r>
            <a:endParaRPr lang="en-US" sz="3200" dirty="0"/>
          </a:p>
        </p:txBody>
      </p:sp>
      <p:sp>
        <p:nvSpPr>
          <p:cNvPr id="3075" name="Rectangle 3"/>
          <p:cNvSpPr>
            <a:spLocks noGrp="1" noChangeArrowheads="1"/>
          </p:cNvSpPr>
          <p:nvPr>
            <p:ph idx="1"/>
          </p:nvPr>
        </p:nvSpPr>
        <p:spPr>
          <a:xfrm>
            <a:off x="228600" y="1066800"/>
            <a:ext cx="8458200" cy="5562600"/>
          </a:xfrm>
        </p:spPr>
        <p:txBody>
          <a:bodyPr>
            <a:normAutofit fontScale="85000" lnSpcReduction="10000"/>
          </a:bodyPr>
          <a:lstStyle/>
          <a:p>
            <a:pPr algn="just">
              <a:lnSpc>
                <a:spcPct val="150000"/>
              </a:lnSpc>
            </a:pPr>
            <a:r>
              <a:rPr lang="en-US" sz="2400" dirty="0" smtClean="0">
                <a:latin typeface="+mj-lt"/>
              </a:rPr>
              <a:t>Done automatically when passing a smaller size type to a larger size type.</a:t>
            </a:r>
          </a:p>
          <a:p>
            <a:pPr algn="just">
              <a:lnSpc>
                <a:spcPct val="150000"/>
              </a:lnSpc>
              <a:buNone/>
            </a:pPr>
            <a:r>
              <a:rPr lang="en-US" sz="2400" dirty="0" smtClean="0">
                <a:latin typeface="+mj-lt"/>
              </a:rPr>
              <a:t>public class M</a:t>
            </a:r>
          </a:p>
          <a:p>
            <a:pPr algn="just">
              <a:lnSpc>
                <a:spcPct val="150000"/>
              </a:lnSpc>
              <a:buNone/>
            </a:pPr>
            <a:r>
              <a:rPr lang="en-US" sz="2400" dirty="0" smtClean="0">
                <a:latin typeface="+mj-lt"/>
              </a:rPr>
              <a:t>{</a:t>
            </a:r>
          </a:p>
          <a:p>
            <a:pPr algn="just">
              <a:lnSpc>
                <a:spcPct val="150000"/>
              </a:lnSpc>
              <a:buNone/>
            </a:pPr>
            <a:r>
              <a:rPr lang="en-US" sz="2400" dirty="0" smtClean="0">
                <a:latin typeface="+mj-lt"/>
              </a:rPr>
              <a:t>	public static void main(String </a:t>
            </a:r>
            <a:r>
              <a:rPr lang="en-US" sz="2400" dirty="0" err="1" smtClean="0">
                <a:latin typeface="+mj-lt"/>
              </a:rPr>
              <a:t>args</a:t>
            </a:r>
            <a:r>
              <a:rPr lang="en-US" sz="2400" dirty="0" smtClean="0">
                <a:latin typeface="+mj-lt"/>
              </a:rPr>
              <a:t>[])</a:t>
            </a:r>
          </a:p>
          <a:p>
            <a:pPr algn="just">
              <a:lnSpc>
                <a:spcPct val="150000"/>
              </a:lnSpc>
              <a:buNone/>
            </a:pPr>
            <a:r>
              <a:rPr lang="en-US" sz="2400" dirty="0" smtClean="0">
                <a:latin typeface="+mj-lt"/>
              </a:rPr>
              <a:t>	{</a:t>
            </a:r>
          </a:p>
          <a:p>
            <a:pPr algn="just">
              <a:lnSpc>
                <a:spcPct val="150000"/>
              </a:lnSpc>
              <a:buNone/>
            </a:pPr>
            <a:r>
              <a:rPr lang="en-US" sz="2400" dirty="0" smtClean="0">
                <a:latin typeface="+mj-lt"/>
              </a:rPr>
              <a:t>		</a:t>
            </a:r>
            <a:r>
              <a:rPr lang="en-US" sz="2400" dirty="0" err="1" smtClean="0">
                <a:latin typeface="+mj-lt"/>
              </a:rPr>
              <a:t>int</a:t>
            </a:r>
            <a:r>
              <a:rPr lang="en-US" sz="2400" dirty="0" smtClean="0">
                <a:latin typeface="+mj-lt"/>
              </a:rPr>
              <a:t> </a:t>
            </a:r>
            <a:r>
              <a:rPr lang="en-US" sz="2400" dirty="0" err="1" smtClean="0">
                <a:latin typeface="+mj-lt"/>
              </a:rPr>
              <a:t>i</a:t>
            </a:r>
            <a:r>
              <a:rPr lang="en-US" sz="2400" dirty="0" smtClean="0">
                <a:latin typeface="+mj-lt"/>
              </a:rPr>
              <a:t> = 9;</a:t>
            </a:r>
          </a:p>
          <a:p>
            <a:pPr algn="just">
              <a:lnSpc>
                <a:spcPct val="150000"/>
              </a:lnSpc>
              <a:buNone/>
            </a:pPr>
            <a:r>
              <a:rPr lang="en-US" sz="2400" dirty="0" smtClean="0">
                <a:latin typeface="+mj-lt"/>
              </a:rPr>
              <a:t>		double d = </a:t>
            </a:r>
            <a:r>
              <a:rPr lang="en-US" sz="2400" dirty="0" err="1" smtClean="0">
                <a:latin typeface="+mj-lt"/>
              </a:rPr>
              <a:t>i</a:t>
            </a:r>
            <a:r>
              <a:rPr lang="en-US" sz="2400" dirty="0" smtClean="0">
                <a:latin typeface="+mj-lt"/>
              </a:rPr>
              <a:t> ;</a:t>
            </a:r>
          </a:p>
          <a:p>
            <a:pPr algn="just">
              <a:lnSpc>
                <a:spcPct val="150000"/>
              </a:lnSpc>
              <a:buNone/>
            </a:pPr>
            <a:r>
              <a:rPr lang="en-US" sz="2400" dirty="0" smtClean="0">
                <a:latin typeface="+mj-lt"/>
              </a:rPr>
              <a:t>		</a:t>
            </a:r>
            <a:r>
              <a:rPr lang="en-US" sz="2400" dirty="0" err="1" smtClean="0">
                <a:latin typeface="+mj-lt"/>
              </a:rPr>
              <a:t>System.out.println</a:t>
            </a:r>
            <a:r>
              <a:rPr lang="en-US" sz="2400" dirty="0" smtClean="0">
                <a:latin typeface="+mj-lt"/>
              </a:rPr>
              <a:t>(</a:t>
            </a:r>
            <a:r>
              <a:rPr lang="en-US" sz="2400" dirty="0" err="1" smtClean="0">
                <a:latin typeface="+mj-lt"/>
              </a:rPr>
              <a:t>i</a:t>
            </a:r>
            <a:r>
              <a:rPr lang="en-US" sz="2400" dirty="0" smtClean="0">
                <a:latin typeface="+mj-lt"/>
              </a:rPr>
              <a:t>);</a:t>
            </a:r>
          </a:p>
          <a:p>
            <a:pPr algn="just">
              <a:lnSpc>
                <a:spcPct val="150000"/>
              </a:lnSpc>
              <a:buNone/>
            </a:pPr>
            <a:r>
              <a:rPr lang="en-US" sz="2400" dirty="0" smtClean="0">
                <a:latin typeface="+mj-lt"/>
              </a:rPr>
              <a:t>		</a:t>
            </a:r>
            <a:r>
              <a:rPr lang="en-US" sz="2400" dirty="0" err="1" smtClean="0">
                <a:latin typeface="+mj-lt"/>
              </a:rPr>
              <a:t>System.out.println</a:t>
            </a:r>
            <a:r>
              <a:rPr lang="en-US" sz="2400" dirty="0" smtClean="0">
                <a:latin typeface="+mj-lt"/>
              </a:rPr>
              <a:t>(d);</a:t>
            </a:r>
          </a:p>
          <a:p>
            <a:pPr algn="just">
              <a:lnSpc>
                <a:spcPct val="150000"/>
              </a:lnSpc>
              <a:buNone/>
            </a:pPr>
            <a:r>
              <a:rPr lang="en-US" sz="2400" dirty="0" smtClean="0">
                <a:latin typeface="+mj-lt"/>
              </a:rPr>
              <a:t>	}</a:t>
            </a:r>
          </a:p>
          <a:p>
            <a:pPr algn="just">
              <a:lnSpc>
                <a:spcPct val="150000"/>
              </a:lnSpc>
              <a:buNone/>
            </a:pPr>
            <a:r>
              <a:rPr lang="en-US" sz="2400" dirty="0" smtClean="0">
                <a:latin typeface="+mj-lt"/>
              </a:rPr>
              <a:t>}</a:t>
            </a:r>
            <a:endParaRPr lang="en-US" sz="1800" dirty="0" smtClean="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create real world entity in Java?</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sz="2600" dirty="0" smtClean="0"/>
              <a:t>Class Account</a:t>
            </a:r>
          </a:p>
          <a:p>
            <a:pPr>
              <a:buNone/>
            </a:pPr>
            <a:r>
              <a:rPr lang="en-US" sz="2600" dirty="0" smtClean="0"/>
              <a:t>	{</a:t>
            </a:r>
          </a:p>
          <a:p>
            <a:pPr lvl="2">
              <a:buNone/>
            </a:pPr>
            <a:r>
              <a:rPr lang="en-US" sz="2600" dirty="0" smtClean="0"/>
              <a:t>State</a:t>
            </a:r>
          </a:p>
          <a:p>
            <a:pPr lvl="2">
              <a:buNone/>
            </a:pPr>
            <a:r>
              <a:rPr lang="en-US" sz="2600" dirty="0" smtClean="0"/>
              <a:t>-</a:t>
            </a:r>
          </a:p>
          <a:p>
            <a:pPr lvl="2">
              <a:buNone/>
            </a:pPr>
            <a:r>
              <a:rPr lang="en-US" sz="2600" dirty="0" smtClean="0"/>
              <a:t>-</a:t>
            </a:r>
          </a:p>
          <a:p>
            <a:pPr lvl="2">
              <a:buNone/>
            </a:pPr>
            <a:r>
              <a:rPr lang="en-US" sz="2600" dirty="0" smtClean="0"/>
              <a:t>Behavior</a:t>
            </a:r>
          </a:p>
          <a:p>
            <a:pPr lvl="2">
              <a:buNone/>
            </a:pPr>
            <a:r>
              <a:rPr lang="en-US" sz="2600" dirty="0" smtClean="0"/>
              <a:t>-</a:t>
            </a:r>
          </a:p>
          <a:p>
            <a:pPr lvl="2">
              <a:buNone/>
            </a:pPr>
            <a:r>
              <a:rPr lang="en-US" sz="2600" dirty="0" smtClean="0"/>
              <a:t>-</a:t>
            </a:r>
          </a:p>
          <a:p>
            <a:pPr lvl="1">
              <a:buNone/>
            </a:pPr>
            <a:r>
              <a:rPr lang="en-US" sz="2600" dirty="0" smtClean="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52400" y="274638"/>
            <a:ext cx="8839200" cy="715962"/>
          </a:xfrm>
        </p:spPr>
        <p:txBody>
          <a:bodyPr>
            <a:noAutofit/>
          </a:bodyPr>
          <a:lstStyle/>
          <a:p>
            <a:r>
              <a:rPr lang="en-US" sz="3200" dirty="0" smtClean="0"/>
              <a:t>Narrowing</a:t>
            </a:r>
            <a:endParaRPr lang="en-US" sz="3200" dirty="0"/>
          </a:p>
        </p:txBody>
      </p:sp>
      <p:sp>
        <p:nvSpPr>
          <p:cNvPr id="3075" name="Rectangle 3"/>
          <p:cNvSpPr>
            <a:spLocks noGrp="1" noChangeArrowheads="1"/>
          </p:cNvSpPr>
          <p:nvPr>
            <p:ph idx="1"/>
          </p:nvPr>
        </p:nvSpPr>
        <p:spPr>
          <a:xfrm>
            <a:off x="228600" y="1066800"/>
            <a:ext cx="8458200" cy="5562600"/>
          </a:xfrm>
        </p:spPr>
        <p:txBody>
          <a:bodyPr>
            <a:normAutofit fontScale="85000" lnSpcReduction="20000"/>
          </a:bodyPr>
          <a:lstStyle/>
          <a:p>
            <a:pPr algn="just">
              <a:lnSpc>
                <a:spcPct val="150000"/>
              </a:lnSpc>
            </a:pPr>
            <a:r>
              <a:rPr lang="en-US" sz="2400" dirty="0" smtClean="0">
                <a:latin typeface="+mj-lt"/>
              </a:rPr>
              <a:t>Must be done manually by placing the type in parenthesis in front of the value</a:t>
            </a:r>
          </a:p>
          <a:p>
            <a:pPr algn="just">
              <a:lnSpc>
                <a:spcPct val="150000"/>
              </a:lnSpc>
              <a:buNone/>
            </a:pPr>
            <a:r>
              <a:rPr lang="en-US" sz="2400" dirty="0" smtClean="0">
                <a:latin typeface="+mj-lt"/>
              </a:rPr>
              <a:t>public class M</a:t>
            </a:r>
          </a:p>
          <a:p>
            <a:pPr algn="just">
              <a:lnSpc>
                <a:spcPct val="150000"/>
              </a:lnSpc>
              <a:buNone/>
            </a:pPr>
            <a:r>
              <a:rPr lang="en-US" sz="2400" dirty="0" smtClean="0">
                <a:latin typeface="+mj-lt"/>
              </a:rPr>
              <a:t>{</a:t>
            </a:r>
          </a:p>
          <a:p>
            <a:pPr algn="just">
              <a:lnSpc>
                <a:spcPct val="150000"/>
              </a:lnSpc>
              <a:buNone/>
            </a:pPr>
            <a:r>
              <a:rPr lang="en-US" sz="2400" dirty="0" smtClean="0">
                <a:latin typeface="+mj-lt"/>
              </a:rPr>
              <a:t>	public static void main(String </a:t>
            </a:r>
            <a:r>
              <a:rPr lang="en-US" sz="2400" dirty="0" err="1" smtClean="0">
                <a:latin typeface="+mj-lt"/>
              </a:rPr>
              <a:t>args</a:t>
            </a:r>
            <a:r>
              <a:rPr lang="en-US" sz="2400" dirty="0" smtClean="0">
                <a:latin typeface="+mj-lt"/>
              </a:rPr>
              <a:t>[])</a:t>
            </a:r>
          </a:p>
          <a:p>
            <a:pPr algn="just">
              <a:lnSpc>
                <a:spcPct val="150000"/>
              </a:lnSpc>
              <a:buNone/>
            </a:pPr>
            <a:r>
              <a:rPr lang="en-US" sz="2400" dirty="0" smtClean="0">
                <a:latin typeface="+mj-lt"/>
              </a:rPr>
              <a:t>	{</a:t>
            </a:r>
          </a:p>
          <a:p>
            <a:pPr algn="just">
              <a:lnSpc>
                <a:spcPct val="150000"/>
              </a:lnSpc>
              <a:buNone/>
            </a:pPr>
            <a:r>
              <a:rPr lang="en-US" sz="2400" dirty="0" smtClean="0">
                <a:latin typeface="+mj-lt"/>
              </a:rPr>
              <a:t>		double d = 9.78;</a:t>
            </a:r>
          </a:p>
          <a:p>
            <a:pPr algn="just">
              <a:lnSpc>
                <a:spcPct val="150000"/>
              </a:lnSpc>
              <a:buNone/>
            </a:pPr>
            <a:r>
              <a:rPr lang="en-US" sz="2400" dirty="0" smtClean="0">
                <a:latin typeface="+mj-lt"/>
              </a:rPr>
              <a:t>		</a:t>
            </a:r>
            <a:r>
              <a:rPr lang="en-US" sz="2400" dirty="0" err="1" smtClean="0">
                <a:latin typeface="+mj-lt"/>
              </a:rPr>
              <a:t>int</a:t>
            </a:r>
            <a:r>
              <a:rPr lang="en-US" sz="2400" dirty="0" smtClean="0">
                <a:latin typeface="+mj-lt"/>
              </a:rPr>
              <a:t> </a:t>
            </a:r>
            <a:r>
              <a:rPr lang="en-US" sz="2400" dirty="0" err="1" smtClean="0">
                <a:latin typeface="+mj-lt"/>
              </a:rPr>
              <a:t>i</a:t>
            </a:r>
            <a:r>
              <a:rPr lang="en-US" sz="2400" dirty="0" smtClean="0">
                <a:latin typeface="+mj-lt"/>
              </a:rPr>
              <a:t> = (</a:t>
            </a:r>
            <a:r>
              <a:rPr lang="en-US" sz="2400" dirty="0" err="1" smtClean="0">
                <a:latin typeface="+mj-lt"/>
              </a:rPr>
              <a:t>int</a:t>
            </a:r>
            <a:r>
              <a:rPr lang="en-US" sz="2400" dirty="0" smtClean="0">
                <a:latin typeface="+mj-lt"/>
              </a:rPr>
              <a:t>)d;</a:t>
            </a:r>
          </a:p>
          <a:p>
            <a:pPr algn="just">
              <a:lnSpc>
                <a:spcPct val="150000"/>
              </a:lnSpc>
              <a:buNone/>
            </a:pPr>
            <a:r>
              <a:rPr lang="en-US" sz="2400" dirty="0" smtClean="0">
                <a:latin typeface="+mj-lt"/>
              </a:rPr>
              <a:t>		</a:t>
            </a:r>
            <a:r>
              <a:rPr lang="en-US" sz="2400" dirty="0" err="1" smtClean="0">
                <a:latin typeface="+mj-lt"/>
              </a:rPr>
              <a:t>System.out.println</a:t>
            </a:r>
            <a:r>
              <a:rPr lang="en-US" sz="2400" dirty="0" smtClean="0">
                <a:latin typeface="+mj-lt"/>
              </a:rPr>
              <a:t>(d);</a:t>
            </a:r>
          </a:p>
          <a:p>
            <a:pPr algn="just">
              <a:lnSpc>
                <a:spcPct val="150000"/>
              </a:lnSpc>
              <a:buNone/>
            </a:pPr>
            <a:r>
              <a:rPr lang="en-US" sz="2400" dirty="0" smtClean="0">
                <a:latin typeface="+mj-lt"/>
              </a:rPr>
              <a:t>		</a:t>
            </a:r>
            <a:r>
              <a:rPr lang="en-US" sz="2400" dirty="0" err="1" smtClean="0">
                <a:latin typeface="+mj-lt"/>
              </a:rPr>
              <a:t>System.out.println</a:t>
            </a:r>
            <a:r>
              <a:rPr lang="en-US" sz="2400" dirty="0" smtClean="0">
                <a:latin typeface="+mj-lt"/>
              </a:rPr>
              <a:t>(</a:t>
            </a:r>
            <a:r>
              <a:rPr lang="en-US" sz="2400" dirty="0" err="1" smtClean="0">
                <a:latin typeface="+mj-lt"/>
              </a:rPr>
              <a:t>i</a:t>
            </a:r>
            <a:r>
              <a:rPr lang="en-US" sz="2400" dirty="0" smtClean="0">
                <a:latin typeface="+mj-lt"/>
              </a:rPr>
              <a:t>);</a:t>
            </a:r>
          </a:p>
          <a:p>
            <a:pPr algn="just">
              <a:lnSpc>
                <a:spcPct val="150000"/>
              </a:lnSpc>
              <a:buNone/>
            </a:pPr>
            <a:r>
              <a:rPr lang="en-US" sz="2400" dirty="0" smtClean="0">
                <a:latin typeface="+mj-lt"/>
              </a:rPr>
              <a:t>	}</a:t>
            </a:r>
          </a:p>
          <a:p>
            <a:pPr algn="just">
              <a:lnSpc>
                <a:spcPct val="150000"/>
              </a:lnSpc>
              <a:buNone/>
            </a:pPr>
            <a:r>
              <a:rPr lang="en-US" sz="2400" dirty="0" smtClean="0">
                <a:latin typeface="+mj-lt"/>
              </a:rPr>
              <a:t>}</a:t>
            </a:r>
            <a:endParaRPr lang="en-US" sz="1800" dirty="0" smtClean="0">
              <a:latin typeface="+mj-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a:bodyPr>
          <a:lstStyle/>
          <a:p>
            <a:r>
              <a:rPr lang="en-US" sz="2800" dirty="0" smtClean="0"/>
              <a:t>The variable is the basic unit of storage in a Java program.</a:t>
            </a:r>
          </a:p>
          <a:p>
            <a:r>
              <a:rPr lang="en-US" sz="2800" dirty="0" smtClean="0"/>
              <a:t>The basic form of a variable declaration:</a:t>
            </a:r>
          </a:p>
          <a:p>
            <a:pPr algn="ctr">
              <a:buNone/>
            </a:pPr>
            <a:r>
              <a:rPr lang="en-US" sz="2800" b="1" dirty="0" smtClean="0">
                <a:solidFill>
                  <a:schemeClr val="accent1"/>
                </a:solidFill>
              </a:rPr>
              <a:t>type identifier [ = value][, identifier [= value] ...];</a:t>
            </a:r>
          </a:p>
          <a:p>
            <a:r>
              <a:rPr lang="en-US" sz="2800" dirty="0" smtClean="0"/>
              <a:t>The</a:t>
            </a:r>
            <a:r>
              <a:rPr lang="en-US" sz="2800" i="1" dirty="0" smtClean="0"/>
              <a:t> type</a:t>
            </a:r>
            <a:r>
              <a:rPr lang="en-US" sz="2800" dirty="0" smtClean="0"/>
              <a:t> is one of Java‘s atomic types, or the name of a class or interface.</a:t>
            </a:r>
          </a:p>
          <a:p>
            <a:r>
              <a:rPr lang="en-US" sz="2800" dirty="0" smtClean="0"/>
              <a:t>The</a:t>
            </a:r>
            <a:r>
              <a:rPr lang="en-US" sz="2800" i="1" dirty="0" smtClean="0"/>
              <a:t> identifier </a:t>
            </a:r>
            <a:r>
              <a:rPr lang="en-US" sz="2800" dirty="0" smtClean="0"/>
              <a:t>is the name of the variable.</a:t>
            </a:r>
          </a:p>
          <a:p>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the variables</a:t>
            </a:r>
            <a:endParaRPr lang="en-US" dirty="0"/>
          </a:p>
        </p:txBody>
      </p:sp>
      <p:sp>
        <p:nvSpPr>
          <p:cNvPr id="3" name="Content Placeholder 2"/>
          <p:cNvSpPr>
            <a:spLocks noGrp="1"/>
          </p:cNvSpPr>
          <p:nvPr>
            <p:ph idx="1"/>
          </p:nvPr>
        </p:nvSpPr>
        <p:spPr/>
        <p:txBody>
          <a:bodyPr/>
          <a:lstStyle/>
          <a:p>
            <a:r>
              <a:rPr lang="en-US" dirty="0" smtClean="0"/>
              <a:t>Local variables—in scope from declaration to end of block</a:t>
            </a:r>
          </a:p>
          <a:p>
            <a:r>
              <a:rPr lang="en-US" dirty="0" smtClean="0"/>
              <a:t>Instance variables—in scope from declaration until object garbage collected</a:t>
            </a:r>
          </a:p>
          <a:p>
            <a:r>
              <a:rPr lang="en-US" smtClean="0"/>
              <a:t>Class </a:t>
            </a:r>
            <a:r>
              <a:rPr lang="en-US" dirty="0" smtClean="0"/>
              <a:t>variables—in scope from declaration until program ends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Operators</a:t>
            </a:r>
            <a:endParaRPr lang="en-US" dirty="0"/>
          </a:p>
        </p:txBody>
      </p:sp>
      <p:sp>
        <p:nvSpPr>
          <p:cNvPr id="3075" name="Rectangle 3"/>
          <p:cNvSpPr>
            <a:spLocks noGrp="1" noChangeArrowheads="1"/>
          </p:cNvSpPr>
          <p:nvPr>
            <p:ph idx="1"/>
          </p:nvPr>
        </p:nvSpPr>
        <p:spPr>
          <a:xfrm>
            <a:off x="228600" y="1066800"/>
            <a:ext cx="8458200" cy="5562600"/>
          </a:xfrm>
        </p:spPr>
        <p:txBody>
          <a:bodyPr>
            <a:normAutofit lnSpcReduction="10000"/>
          </a:bodyPr>
          <a:lstStyle/>
          <a:p>
            <a:pPr algn="just">
              <a:lnSpc>
                <a:spcPct val="150000"/>
              </a:lnSpc>
            </a:pPr>
            <a:r>
              <a:rPr lang="en-US" sz="2800" dirty="0" smtClean="0"/>
              <a:t>Java provides many types of operators that are used to perform operations on variables and values</a:t>
            </a:r>
          </a:p>
          <a:p>
            <a:pPr algn="just">
              <a:lnSpc>
                <a:spcPct val="150000"/>
              </a:lnSpc>
            </a:pPr>
            <a:r>
              <a:rPr lang="en-US" sz="2800" dirty="0" smtClean="0">
                <a:latin typeface="Calibri" pitchFamily="34" charset="0"/>
                <a:cs typeface="Calibri" pitchFamily="34" charset="0"/>
              </a:rPr>
              <a:t>Types of operators:</a:t>
            </a:r>
          </a:p>
          <a:p>
            <a:pPr lvl="1" algn="just">
              <a:lnSpc>
                <a:spcPct val="150000"/>
              </a:lnSpc>
            </a:pPr>
            <a:r>
              <a:rPr lang="en-US" sz="2000" dirty="0" smtClean="0">
                <a:latin typeface="Calibri" pitchFamily="34" charset="0"/>
                <a:cs typeface="Calibri" pitchFamily="34" charset="0"/>
              </a:rPr>
              <a:t>Basic Arithmetic operators</a:t>
            </a:r>
          </a:p>
          <a:p>
            <a:pPr lvl="1" algn="just">
              <a:lnSpc>
                <a:spcPct val="150000"/>
              </a:lnSpc>
            </a:pPr>
            <a:r>
              <a:rPr lang="en-US" sz="2000" dirty="0" smtClean="0">
                <a:latin typeface="Calibri" pitchFamily="34" charset="0"/>
                <a:cs typeface="Calibri" pitchFamily="34" charset="0"/>
              </a:rPr>
              <a:t>Assignment operators</a:t>
            </a:r>
          </a:p>
          <a:p>
            <a:pPr lvl="1" algn="just">
              <a:lnSpc>
                <a:spcPct val="150000"/>
              </a:lnSpc>
            </a:pPr>
            <a:r>
              <a:rPr lang="en-US" sz="2000" dirty="0" smtClean="0">
                <a:latin typeface="Calibri" pitchFamily="34" charset="0"/>
                <a:cs typeface="Calibri" pitchFamily="34" charset="0"/>
              </a:rPr>
              <a:t>Auto – increment and Auto – decrement operator</a:t>
            </a:r>
          </a:p>
          <a:p>
            <a:pPr lvl="1" algn="just">
              <a:lnSpc>
                <a:spcPct val="150000"/>
              </a:lnSpc>
            </a:pPr>
            <a:r>
              <a:rPr lang="en-US" sz="2000" dirty="0" smtClean="0">
                <a:latin typeface="Calibri" pitchFamily="34" charset="0"/>
                <a:cs typeface="Calibri" pitchFamily="34" charset="0"/>
              </a:rPr>
              <a:t>Logical operators</a:t>
            </a:r>
          </a:p>
          <a:p>
            <a:pPr lvl="1" algn="just">
              <a:lnSpc>
                <a:spcPct val="150000"/>
              </a:lnSpc>
            </a:pPr>
            <a:r>
              <a:rPr lang="en-US" sz="2000" dirty="0" smtClean="0">
                <a:latin typeface="Calibri" pitchFamily="34" charset="0"/>
                <a:cs typeface="Calibri" pitchFamily="34" charset="0"/>
              </a:rPr>
              <a:t>Comparison (relational) operators</a:t>
            </a:r>
          </a:p>
          <a:p>
            <a:pPr lvl="1" algn="just">
              <a:lnSpc>
                <a:spcPct val="150000"/>
              </a:lnSpc>
            </a:pPr>
            <a:r>
              <a:rPr lang="en-US" sz="2000" dirty="0" smtClean="0">
                <a:latin typeface="Calibri" pitchFamily="34" charset="0"/>
                <a:cs typeface="Calibri" pitchFamily="34" charset="0"/>
              </a:rPr>
              <a:t>Bitwise operators</a:t>
            </a:r>
          </a:p>
          <a:p>
            <a:pPr lvl="1" algn="just">
              <a:lnSpc>
                <a:spcPct val="150000"/>
              </a:lnSpc>
            </a:pPr>
            <a:r>
              <a:rPr lang="en-US" sz="2000" dirty="0" smtClean="0">
                <a:latin typeface="Calibri" pitchFamily="34" charset="0"/>
                <a:cs typeface="Calibri" pitchFamily="34" charset="0"/>
              </a:rPr>
              <a:t>Ternary operator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Basic Arithmetic operators</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nSpc>
                <a:spcPct val="150000"/>
              </a:lnSpc>
              <a:buNone/>
            </a:pPr>
            <a:r>
              <a:rPr lang="en-US" sz="2800" dirty="0" smtClean="0"/>
              <a:t>Basic arithmetic operators are: +, -, *, /, %</a:t>
            </a:r>
            <a:br>
              <a:rPr lang="en-US" sz="2800" dirty="0" smtClean="0"/>
            </a:br>
            <a:r>
              <a:rPr lang="en-US" sz="2800" b="1" dirty="0" smtClean="0"/>
              <a:t>+</a:t>
            </a:r>
            <a:r>
              <a:rPr lang="en-US" sz="2800" dirty="0" smtClean="0"/>
              <a:t> is for addition.</a:t>
            </a:r>
          </a:p>
          <a:p>
            <a:pPr>
              <a:lnSpc>
                <a:spcPct val="150000"/>
              </a:lnSpc>
              <a:buNone/>
            </a:pPr>
            <a:r>
              <a:rPr lang="en-US" sz="2800" b="1" dirty="0" smtClean="0"/>
              <a:t>	–</a:t>
            </a:r>
            <a:r>
              <a:rPr lang="en-US" sz="2800" dirty="0" smtClean="0"/>
              <a:t> is for subtraction.</a:t>
            </a:r>
          </a:p>
          <a:p>
            <a:pPr>
              <a:lnSpc>
                <a:spcPct val="150000"/>
              </a:lnSpc>
              <a:buNone/>
            </a:pPr>
            <a:r>
              <a:rPr lang="en-US" sz="2800" b="1" dirty="0" smtClean="0"/>
              <a:t>	*</a:t>
            </a:r>
            <a:r>
              <a:rPr lang="en-US" sz="2800" dirty="0" smtClean="0"/>
              <a:t> is for multiplication.</a:t>
            </a:r>
          </a:p>
          <a:p>
            <a:pPr>
              <a:lnSpc>
                <a:spcPct val="150000"/>
              </a:lnSpc>
              <a:buNone/>
            </a:pPr>
            <a:r>
              <a:rPr lang="en-US" sz="2800" b="1" dirty="0" smtClean="0"/>
              <a:t>	/</a:t>
            </a:r>
            <a:r>
              <a:rPr lang="en-US" sz="2800" dirty="0" smtClean="0"/>
              <a:t> is for division.</a:t>
            </a:r>
          </a:p>
          <a:p>
            <a:pPr>
              <a:lnSpc>
                <a:spcPct val="150000"/>
              </a:lnSpc>
              <a:buNone/>
            </a:pPr>
            <a:r>
              <a:rPr lang="en-US" sz="2800" b="1" dirty="0" smtClean="0"/>
              <a:t>	%</a:t>
            </a:r>
            <a:r>
              <a:rPr lang="en-US" sz="2800" dirty="0" smtClean="0"/>
              <a:t> is for modulo.</a:t>
            </a:r>
            <a:br>
              <a:rPr lang="en-US" sz="2800" dirty="0" smtClean="0"/>
            </a:br>
            <a:r>
              <a:rPr lang="en-US" sz="2800" dirty="0" smtClean="0"/>
              <a:t>Note: Modulo operator returns remainder, for example 10 % 5 would return 0</a:t>
            </a:r>
          </a:p>
          <a:p>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Assignment operators</a:t>
            </a:r>
            <a:endParaRPr lang="en-US" dirty="0"/>
          </a:p>
        </p:txBody>
      </p:sp>
      <p:sp>
        <p:nvSpPr>
          <p:cNvPr id="3075" name="Rectangle 3"/>
          <p:cNvSpPr>
            <a:spLocks noGrp="1" noChangeArrowheads="1"/>
          </p:cNvSpPr>
          <p:nvPr>
            <p:ph idx="1"/>
          </p:nvPr>
        </p:nvSpPr>
        <p:spPr>
          <a:xfrm>
            <a:off x="228600" y="1066800"/>
            <a:ext cx="8458200" cy="5562600"/>
          </a:xfrm>
        </p:spPr>
        <p:txBody>
          <a:bodyPr>
            <a:normAutofit/>
          </a:bodyPr>
          <a:lstStyle/>
          <a:p>
            <a:pPr>
              <a:lnSpc>
                <a:spcPct val="150000"/>
              </a:lnSpc>
              <a:buNone/>
            </a:pPr>
            <a:r>
              <a:rPr lang="pt-BR" sz="2800" dirty="0" smtClean="0"/>
              <a:t>Assignments operators in java are: =, +=, -=, *=, /=, %=</a:t>
            </a:r>
            <a:br>
              <a:rPr lang="pt-BR" sz="2800" dirty="0" smtClean="0"/>
            </a:br>
            <a:r>
              <a:rPr lang="pt-BR" sz="2800" b="1" dirty="0" smtClean="0"/>
              <a:t>a = b</a:t>
            </a:r>
            <a:r>
              <a:rPr lang="pt-BR" sz="2800" dirty="0" smtClean="0"/>
              <a:t> would assign value of variable b to the variable a.</a:t>
            </a:r>
          </a:p>
          <a:p>
            <a:pPr>
              <a:lnSpc>
                <a:spcPct val="150000"/>
              </a:lnSpc>
              <a:buNone/>
            </a:pPr>
            <a:r>
              <a:rPr lang="pt-BR" sz="2800" b="1" dirty="0" smtClean="0"/>
              <a:t>		a+=b</a:t>
            </a:r>
            <a:r>
              <a:rPr lang="pt-BR" sz="2800" dirty="0" smtClean="0"/>
              <a:t> is equal to a = a+b</a:t>
            </a:r>
          </a:p>
          <a:p>
            <a:pPr>
              <a:lnSpc>
                <a:spcPct val="150000"/>
              </a:lnSpc>
              <a:buNone/>
            </a:pPr>
            <a:r>
              <a:rPr lang="pt-BR" sz="2800" b="1" dirty="0" smtClean="0"/>
              <a:t>		a-=b</a:t>
            </a:r>
            <a:r>
              <a:rPr lang="pt-BR" sz="2800" dirty="0" smtClean="0"/>
              <a:t> is equal to a = a-b</a:t>
            </a:r>
          </a:p>
          <a:p>
            <a:pPr>
              <a:lnSpc>
                <a:spcPct val="150000"/>
              </a:lnSpc>
              <a:buNone/>
            </a:pPr>
            <a:r>
              <a:rPr lang="pt-BR" sz="2800" b="1" dirty="0" smtClean="0"/>
              <a:t>		a*=b</a:t>
            </a:r>
            <a:r>
              <a:rPr lang="pt-BR" sz="2800" dirty="0" smtClean="0"/>
              <a:t> is equal to a = a*b</a:t>
            </a:r>
          </a:p>
          <a:p>
            <a:pPr>
              <a:lnSpc>
                <a:spcPct val="150000"/>
              </a:lnSpc>
              <a:buNone/>
            </a:pPr>
            <a:r>
              <a:rPr lang="pt-BR" sz="2800" b="1" dirty="0" smtClean="0"/>
              <a:t>		a/=b</a:t>
            </a:r>
            <a:r>
              <a:rPr lang="pt-BR" sz="2800" dirty="0" smtClean="0"/>
              <a:t> is equal to a = a/b</a:t>
            </a:r>
          </a:p>
          <a:p>
            <a:pPr>
              <a:lnSpc>
                <a:spcPct val="150000"/>
              </a:lnSpc>
              <a:buNone/>
            </a:pPr>
            <a:r>
              <a:rPr lang="pt-BR" sz="2800" b="1" dirty="0" smtClean="0"/>
              <a:t>		a%=b</a:t>
            </a:r>
            <a:r>
              <a:rPr lang="pt-BR" sz="2800" dirty="0" smtClean="0"/>
              <a:t> is equal to a = a%b</a:t>
            </a:r>
          </a:p>
          <a:p>
            <a:pPr>
              <a:buNone/>
            </a:pP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Autofit/>
          </a:bodyPr>
          <a:lstStyle/>
          <a:p>
            <a:r>
              <a:rPr lang="en-US" sz="3200" dirty="0" smtClean="0"/>
              <a:t>Auto increment &amp; Auto decrement operators</a:t>
            </a:r>
            <a:endParaRPr lang="en-US" sz="3200" dirty="0"/>
          </a:p>
        </p:txBody>
      </p:sp>
      <p:sp>
        <p:nvSpPr>
          <p:cNvPr id="3075" name="Rectangle 3"/>
          <p:cNvSpPr>
            <a:spLocks noGrp="1" noChangeArrowheads="1"/>
          </p:cNvSpPr>
          <p:nvPr>
            <p:ph idx="1"/>
          </p:nvPr>
        </p:nvSpPr>
        <p:spPr>
          <a:xfrm>
            <a:off x="228600" y="1066800"/>
            <a:ext cx="8458200" cy="5562600"/>
          </a:xfrm>
        </p:spPr>
        <p:txBody>
          <a:bodyPr>
            <a:normAutofit/>
          </a:bodyPr>
          <a:lstStyle/>
          <a:p>
            <a:pPr>
              <a:lnSpc>
                <a:spcPct val="150000"/>
              </a:lnSpc>
              <a:buNone/>
            </a:pPr>
            <a:r>
              <a:rPr lang="pt-BR" sz="2800" dirty="0" smtClean="0"/>
              <a:t>++ and - -</a:t>
            </a:r>
            <a:br>
              <a:rPr lang="pt-BR" sz="2800" dirty="0" smtClean="0"/>
            </a:br>
            <a:r>
              <a:rPr lang="pt-BR" sz="2800" b="1" dirty="0" smtClean="0"/>
              <a:t>a++</a:t>
            </a:r>
            <a:r>
              <a:rPr lang="pt-BR" sz="2800" dirty="0" smtClean="0"/>
              <a:t> is equivalent to a=a+1;</a:t>
            </a:r>
          </a:p>
          <a:p>
            <a:pPr>
              <a:lnSpc>
                <a:spcPct val="150000"/>
              </a:lnSpc>
              <a:buNone/>
            </a:pPr>
            <a:r>
              <a:rPr lang="pt-BR" sz="2800" b="1" dirty="0" smtClean="0"/>
              <a:t>	a- -</a:t>
            </a:r>
            <a:r>
              <a:rPr lang="pt-BR" sz="2800" dirty="0" smtClean="0"/>
              <a:t> is equivalent to a=a-1;</a:t>
            </a:r>
          </a:p>
          <a:p>
            <a:pPr>
              <a:buNone/>
            </a:pP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smtClean="0"/>
              <a:t>Logical operators</a:t>
            </a:r>
            <a:endParaRPr lang="en-US" sz="3200" dirty="0"/>
          </a:p>
        </p:txBody>
      </p:sp>
      <p:sp>
        <p:nvSpPr>
          <p:cNvPr id="3075" name="Rectangle 3"/>
          <p:cNvSpPr>
            <a:spLocks noGrp="1" noChangeArrowheads="1"/>
          </p:cNvSpPr>
          <p:nvPr>
            <p:ph idx="1"/>
          </p:nvPr>
        </p:nvSpPr>
        <p:spPr>
          <a:xfrm>
            <a:off x="228600" y="838200"/>
            <a:ext cx="8763000" cy="5867400"/>
          </a:xfrm>
        </p:spPr>
        <p:txBody>
          <a:bodyPr>
            <a:normAutofit fontScale="77500" lnSpcReduction="20000"/>
          </a:bodyPr>
          <a:lstStyle/>
          <a:p>
            <a:pPr>
              <a:lnSpc>
                <a:spcPct val="160000"/>
              </a:lnSpc>
            </a:pPr>
            <a:r>
              <a:rPr lang="en-US" sz="2800" dirty="0" smtClean="0"/>
              <a:t>Logical Operators are used with binary variables. </a:t>
            </a:r>
          </a:p>
          <a:p>
            <a:pPr>
              <a:lnSpc>
                <a:spcPct val="160000"/>
              </a:lnSpc>
            </a:pPr>
            <a:r>
              <a:rPr lang="en-US" sz="2800" dirty="0" smtClean="0"/>
              <a:t>They are mainly used in conditional statements and loops for evaluating a condition.</a:t>
            </a:r>
          </a:p>
          <a:p>
            <a:pPr>
              <a:lnSpc>
                <a:spcPct val="160000"/>
              </a:lnSpc>
              <a:buNone/>
            </a:pPr>
            <a:r>
              <a:rPr lang="en-US" sz="2800" dirty="0" smtClean="0"/>
              <a:t>	Logical operators in java are: &amp;&amp;, ||, !</a:t>
            </a:r>
          </a:p>
          <a:p>
            <a:pPr>
              <a:lnSpc>
                <a:spcPct val="160000"/>
              </a:lnSpc>
              <a:buNone/>
            </a:pPr>
            <a:r>
              <a:rPr lang="en-US" sz="2800" dirty="0" smtClean="0"/>
              <a:t>Let’s say we have two </a:t>
            </a:r>
            <a:r>
              <a:rPr lang="en-US" sz="2800" dirty="0" err="1" smtClean="0"/>
              <a:t>boolean</a:t>
            </a:r>
            <a:r>
              <a:rPr lang="en-US" sz="2800" dirty="0" smtClean="0"/>
              <a:t> variables x and y.</a:t>
            </a:r>
          </a:p>
          <a:p>
            <a:pPr>
              <a:lnSpc>
                <a:spcPct val="160000"/>
              </a:lnSpc>
              <a:buNone/>
            </a:pPr>
            <a:r>
              <a:rPr lang="en-US" sz="2800" b="1" dirty="0" smtClean="0"/>
              <a:t>x&amp;&amp;y</a:t>
            </a:r>
            <a:r>
              <a:rPr lang="en-US" sz="2800" dirty="0" smtClean="0"/>
              <a:t> will return true if both x and y are true else it would return false.</a:t>
            </a:r>
          </a:p>
          <a:p>
            <a:pPr>
              <a:lnSpc>
                <a:spcPct val="160000"/>
              </a:lnSpc>
              <a:buNone/>
            </a:pPr>
            <a:r>
              <a:rPr lang="en-US" sz="2800" b="1" dirty="0" smtClean="0"/>
              <a:t>x||y</a:t>
            </a:r>
            <a:r>
              <a:rPr lang="en-US" sz="2800" dirty="0" smtClean="0"/>
              <a:t> will return false if both x and y are false else it would return true.</a:t>
            </a:r>
          </a:p>
          <a:p>
            <a:pPr>
              <a:lnSpc>
                <a:spcPct val="160000"/>
              </a:lnSpc>
              <a:buNone/>
            </a:pPr>
            <a:r>
              <a:rPr lang="en-US" sz="2800" b="1" dirty="0" smtClean="0"/>
              <a:t>!x</a:t>
            </a:r>
            <a:r>
              <a:rPr lang="en-US" sz="2800" dirty="0" smtClean="0"/>
              <a:t> would return the opposite of x, that means it would be true if x is false and it would return false if x is true.</a:t>
            </a:r>
          </a:p>
          <a:p>
            <a:pPr>
              <a:buNone/>
            </a:pP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457200"/>
          </a:xfrm>
        </p:spPr>
        <p:txBody>
          <a:bodyPr>
            <a:noAutofit/>
          </a:bodyPr>
          <a:lstStyle/>
          <a:p>
            <a:r>
              <a:rPr lang="en-US" sz="3200" dirty="0" smtClean="0"/>
              <a:t>Bitwise operators</a:t>
            </a:r>
            <a:endParaRPr lang="en-US" sz="3200" dirty="0"/>
          </a:p>
        </p:txBody>
      </p:sp>
      <p:sp>
        <p:nvSpPr>
          <p:cNvPr id="3075" name="Rectangle 3"/>
          <p:cNvSpPr>
            <a:spLocks noGrp="1" noChangeArrowheads="1"/>
          </p:cNvSpPr>
          <p:nvPr>
            <p:ph idx="1"/>
          </p:nvPr>
        </p:nvSpPr>
        <p:spPr>
          <a:xfrm>
            <a:off x="228600" y="609600"/>
            <a:ext cx="8763000" cy="6096000"/>
          </a:xfrm>
        </p:spPr>
        <p:txBody>
          <a:bodyPr>
            <a:normAutofit fontScale="85000" lnSpcReduction="10000"/>
          </a:bodyPr>
          <a:lstStyle/>
          <a:p>
            <a:pPr>
              <a:lnSpc>
                <a:spcPct val="150000"/>
              </a:lnSpc>
              <a:buNone/>
            </a:pPr>
            <a:r>
              <a:rPr lang="en-US" sz="2400" dirty="0" smtClean="0"/>
              <a:t>There are six bitwise Operators: &amp;, |, ^, ~, &lt;&lt;, &gt;&gt;</a:t>
            </a:r>
          </a:p>
          <a:p>
            <a:pPr>
              <a:lnSpc>
                <a:spcPct val="150000"/>
              </a:lnSpc>
              <a:buNone/>
            </a:pPr>
            <a:r>
              <a:rPr lang="en-US" sz="2400" dirty="0" smtClean="0"/>
              <a:t>	x = 11; /* equal to 00001011*/</a:t>
            </a:r>
            <a:br>
              <a:rPr lang="en-US" sz="2400" dirty="0" smtClean="0"/>
            </a:br>
            <a:r>
              <a:rPr lang="en-US" sz="2400" dirty="0" smtClean="0"/>
              <a:t>y = 22; /* equal to 00010110 */</a:t>
            </a:r>
          </a:p>
          <a:p>
            <a:pPr>
              <a:lnSpc>
                <a:spcPct val="150000"/>
              </a:lnSpc>
              <a:buFont typeface="Wingdings" pitchFamily="2" charset="2"/>
              <a:buChar char="q"/>
            </a:pPr>
            <a:r>
              <a:rPr lang="en-US" sz="2400" dirty="0" smtClean="0"/>
              <a:t>Bitwise operator performs bit by bit processing.</a:t>
            </a:r>
            <a:br>
              <a:rPr lang="en-US" sz="2400" dirty="0" smtClean="0"/>
            </a:br>
            <a:r>
              <a:rPr lang="en-US" sz="2400" b="1" dirty="0" smtClean="0"/>
              <a:t>x &amp; y</a:t>
            </a:r>
            <a:r>
              <a:rPr lang="en-US" sz="2400" dirty="0" smtClean="0"/>
              <a:t> compares corresponding bits of x and y and generates 1 if both bits are equal, else it returns 0. In our case it would return: 2 which is 00000010 because in the binary form of x and y only second last bits are matching.</a:t>
            </a:r>
          </a:p>
          <a:p>
            <a:pPr>
              <a:lnSpc>
                <a:spcPct val="150000"/>
              </a:lnSpc>
              <a:buFont typeface="Wingdings" pitchFamily="2" charset="2"/>
              <a:buChar char="q"/>
            </a:pPr>
            <a:r>
              <a:rPr lang="en-US" sz="2400" b="1" dirty="0" smtClean="0"/>
              <a:t>	x | y</a:t>
            </a:r>
            <a:r>
              <a:rPr lang="en-US" sz="2400" dirty="0" smtClean="0"/>
              <a:t> compares corresponding bits of x and y and generates 1 if either bit is 1, else it returns 0. In our case it would return 31 which is 00011111</a:t>
            </a:r>
          </a:p>
          <a:p>
            <a:pPr>
              <a:lnSpc>
                <a:spcPct val="150000"/>
              </a:lnSpc>
              <a:buFont typeface="Wingdings" pitchFamily="2" charset="2"/>
              <a:buChar char="q"/>
            </a:pPr>
            <a:r>
              <a:rPr lang="en-US" sz="2400" b="1" dirty="0" smtClean="0"/>
              <a:t>	x ^ y</a:t>
            </a:r>
            <a:r>
              <a:rPr lang="en-US" sz="2400" dirty="0" smtClean="0"/>
              <a:t> compares corresponding bits of x and y and generates 1 if they are not equal, else it returns 0. In our example it would return 29 which is equivalent to 00011101</a:t>
            </a:r>
          </a:p>
          <a:p>
            <a:pPr>
              <a:buNone/>
            </a:pP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(&amp;&amp;, ||) </a:t>
            </a:r>
            <a:r>
              <a:rPr lang="en-IN" dirty="0" err="1" smtClean="0"/>
              <a:t>vs</a:t>
            </a:r>
            <a:r>
              <a:rPr lang="en-IN" dirty="0" smtClean="0"/>
              <a:t> Bitwise (&amp;, |)</a:t>
            </a:r>
            <a:endParaRPr lang="en-US" dirty="0"/>
          </a:p>
        </p:txBody>
      </p:sp>
      <p:sp>
        <p:nvSpPr>
          <p:cNvPr id="3" name="Content Placeholder 2"/>
          <p:cNvSpPr>
            <a:spLocks noGrp="1"/>
          </p:cNvSpPr>
          <p:nvPr>
            <p:ph idx="1"/>
          </p:nvPr>
        </p:nvSpPr>
        <p:spPr/>
        <p:txBody>
          <a:bodyPr>
            <a:normAutofit/>
          </a:bodyPr>
          <a:lstStyle/>
          <a:p>
            <a:r>
              <a:rPr lang="en-US" sz="2600" dirty="0" smtClean="0"/>
              <a:t>The logical &amp;&amp; operator doesn't check second condition if first condition is false. It checks second condition only if first one is true.</a:t>
            </a:r>
          </a:p>
          <a:p>
            <a:r>
              <a:rPr lang="en-US" sz="2600" dirty="0" smtClean="0"/>
              <a:t>The bitwise &amp; operator always checks both conditions whether first condition is true or false.</a:t>
            </a:r>
          </a:p>
          <a:p>
            <a:r>
              <a:rPr lang="en-US" sz="2600" dirty="0" smtClean="0"/>
              <a:t>The logical || operator doesn't check second condition if first condition is true. It checks second condition only if first one is false.</a:t>
            </a:r>
          </a:p>
          <a:p>
            <a:r>
              <a:rPr lang="en-US" sz="2600" dirty="0" smtClean="0"/>
              <a:t>The bitwise | operator always checks both conditions whether first condition is true or false.</a:t>
            </a:r>
          </a:p>
          <a:p>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create object?</a:t>
            </a:r>
            <a:endParaRPr lang="en-US" dirty="0"/>
          </a:p>
        </p:txBody>
      </p:sp>
      <p:sp>
        <p:nvSpPr>
          <p:cNvPr id="3" name="Content Placeholder 2"/>
          <p:cNvSpPr>
            <a:spLocks noGrp="1"/>
          </p:cNvSpPr>
          <p:nvPr>
            <p:ph idx="1"/>
          </p:nvPr>
        </p:nvSpPr>
        <p:spPr/>
        <p:txBody>
          <a:bodyPr>
            <a:normAutofit/>
          </a:bodyPr>
          <a:lstStyle/>
          <a:p>
            <a:pPr algn="ctr">
              <a:buNone/>
            </a:pPr>
            <a:r>
              <a:rPr lang="en-US" sz="2800" dirty="0" smtClean="0"/>
              <a:t>Account a;</a:t>
            </a:r>
          </a:p>
          <a:p>
            <a:pPr>
              <a:buFont typeface="Wingdings" pitchFamily="2" charset="2"/>
              <a:buChar char="Ø"/>
            </a:pPr>
            <a:r>
              <a:rPr lang="en-US" sz="2800" dirty="0" smtClean="0"/>
              <a:t>a is a used to point an object but still not pointing</a:t>
            </a:r>
          </a:p>
          <a:p>
            <a:pPr algn="ctr">
              <a:buNone/>
            </a:pPr>
            <a:r>
              <a:rPr lang="en-US" sz="2800" dirty="0" smtClean="0"/>
              <a:t>a  = new Account();</a:t>
            </a:r>
          </a:p>
          <a:p>
            <a:pPr>
              <a:buFont typeface="Wingdings" pitchFamily="2" charset="2"/>
              <a:buChar char="Ø"/>
            </a:pPr>
            <a:r>
              <a:rPr lang="en-US" sz="2800" dirty="0" smtClean="0"/>
              <a:t>new is an operator</a:t>
            </a:r>
          </a:p>
          <a:p>
            <a:pPr>
              <a:buFont typeface="Wingdings" pitchFamily="2" charset="2"/>
              <a:buChar char="Ø"/>
            </a:pPr>
            <a:r>
              <a:rPr lang="en-US" sz="2800" dirty="0" smtClean="0"/>
              <a:t>a is a pointer reference to object(memory)</a:t>
            </a:r>
          </a:p>
          <a:p>
            <a:pPr>
              <a:buFont typeface="Wingdings" pitchFamily="2" charset="2"/>
              <a:buChar char="Ø"/>
            </a:pPr>
            <a:r>
              <a:rPr lang="en-US" sz="2800" dirty="0" smtClean="0"/>
              <a:t>Account is the object</a:t>
            </a:r>
          </a:p>
          <a:p>
            <a:pPr algn="ctr">
              <a:buNone/>
            </a:pPr>
            <a:r>
              <a:rPr lang="en-US" sz="2800" dirty="0" smtClean="0"/>
              <a:t>Account  a = new Account();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smtClean="0"/>
              <a:t>Comparison (Relational) operators</a:t>
            </a:r>
            <a:endParaRPr lang="en-US" sz="3200" dirty="0"/>
          </a:p>
        </p:txBody>
      </p:sp>
      <p:sp>
        <p:nvSpPr>
          <p:cNvPr id="3075" name="Rectangle 3"/>
          <p:cNvSpPr>
            <a:spLocks noGrp="1" noChangeArrowheads="1"/>
          </p:cNvSpPr>
          <p:nvPr>
            <p:ph idx="1"/>
          </p:nvPr>
        </p:nvSpPr>
        <p:spPr>
          <a:xfrm>
            <a:off x="228600" y="838200"/>
            <a:ext cx="8763000" cy="5867400"/>
          </a:xfrm>
        </p:spPr>
        <p:txBody>
          <a:bodyPr>
            <a:normAutofit/>
          </a:bodyPr>
          <a:lstStyle/>
          <a:p>
            <a:pPr>
              <a:lnSpc>
                <a:spcPct val="150000"/>
              </a:lnSpc>
              <a:buNone/>
            </a:pPr>
            <a:r>
              <a:rPr lang="en-US" sz="2400" dirty="0" smtClean="0"/>
              <a:t>We have six relational operators in Java: ==, !=, &gt;, &lt;, &gt;=, &lt;=</a:t>
            </a:r>
          </a:p>
          <a:p>
            <a:pPr>
              <a:lnSpc>
                <a:spcPct val="150000"/>
              </a:lnSpc>
              <a:buNone/>
            </a:pPr>
            <a:r>
              <a:rPr lang="en-US" sz="2400" b="1" dirty="0" smtClean="0"/>
              <a:t>	==</a:t>
            </a:r>
            <a:r>
              <a:rPr lang="en-US" sz="2400" dirty="0" smtClean="0"/>
              <a:t> returns true if both the left side and right side are equal</a:t>
            </a:r>
          </a:p>
          <a:p>
            <a:pPr>
              <a:lnSpc>
                <a:spcPct val="150000"/>
              </a:lnSpc>
              <a:buNone/>
            </a:pPr>
            <a:r>
              <a:rPr lang="en-US" sz="2400" b="1" dirty="0" smtClean="0"/>
              <a:t>	!=</a:t>
            </a:r>
            <a:r>
              <a:rPr lang="en-US" sz="2400" dirty="0" smtClean="0"/>
              <a:t> returns true if left side is not equal to the right side of operator.</a:t>
            </a:r>
          </a:p>
          <a:p>
            <a:pPr>
              <a:lnSpc>
                <a:spcPct val="150000"/>
              </a:lnSpc>
              <a:buNone/>
            </a:pPr>
            <a:r>
              <a:rPr lang="en-US" sz="2400" b="1" dirty="0" smtClean="0"/>
              <a:t>	&gt;</a:t>
            </a:r>
            <a:r>
              <a:rPr lang="en-US" sz="2400" dirty="0" smtClean="0"/>
              <a:t> returns true if left side is greater than right.</a:t>
            </a:r>
          </a:p>
          <a:p>
            <a:pPr>
              <a:lnSpc>
                <a:spcPct val="150000"/>
              </a:lnSpc>
              <a:buNone/>
            </a:pPr>
            <a:r>
              <a:rPr lang="en-US" sz="2400" b="1" dirty="0" smtClean="0"/>
              <a:t>	&lt;</a:t>
            </a:r>
            <a:r>
              <a:rPr lang="en-US" sz="2400" dirty="0" smtClean="0"/>
              <a:t> returns true if left side is less than right side.</a:t>
            </a:r>
          </a:p>
          <a:p>
            <a:pPr>
              <a:lnSpc>
                <a:spcPct val="150000"/>
              </a:lnSpc>
              <a:buNone/>
            </a:pPr>
            <a:r>
              <a:rPr lang="en-US" sz="2400" b="1" dirty="0" smtClean="0"/>
              <a:t>	&gt;=</a:t>
            </a:r>
            <a:r>
              <a:rPr lang="en-US" sz="2400" dirty="0" smtClean="0"/>
              <a:t> returns true if left side is greater than or equal to right side.</a:t>
            </a:r>
          </a:p>
          <a:p>
            <a:pPr>
              <a:lnSpc>
                <a:spcPct val="150000"/>
              </a:lnSpc>
              <a:buNone/>
            </a:pPr>
            <a:r>
              <a:rPr lang="en-US" sz="2400" b="1" dirty="0" smtClean="0"/>
              <a:t>	&lt;=</a:t>
            </a:r>
            <a:r>
              <a:rPr lang="en-US" sz="2400" dirty="0" smtClean="0"/>
              <a:t> returns true if left side is less than or equal to right side.</a:t>
            </a:r>
          </a:p>
          <a:p>
            <a:pPr>
              <a:buNone/>
            </a:pP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smtClean="0"/>
              <a:t>Bitwise operators</a:t>
            </a:r>
            <a:endParaRPr lang="en-US" sz="3200" dirty="0"/>
          </a:p>
        </p:txBody>
      </p:sp>
      <p:sp>
        <p:nvSpPr>
          <p:cNvPr id="3075" name="Rectangle 3"/>
          <p:cNvSpPr>
            <a:spLocks noGrp="1" noChangeArrowheads="1"/>
          </p:cNvSpPr>
          <p:nvPr>
            <p:ph idx="1"/>
          </p:nvPr>
        </p:nvSpPr>
        <p:spPr>
          <a:xfrm>
            <a:off x="228600" y="838200"/>
            <a:ext cx="8763000" cy="5867400"/>
          </a:xfrm>
        </p:spPr>
        <p:txBody>
          <a:bodyPr>
            <a:normAutofit fontScale="85000" lnSpcReduction="10000"/>
          </a:bodyPr>
          <a:lstStyle/>
          <a:p>
            <a:pPr algn="just">
              <a:lnSpc>
                <a:spcPct val="150000"/>
              </a:lnSpc>
              <a:buFont typeface="Wingdings" pitchFamily="2" charset="2"/>
              <a:buChar char="q"/>
            </a:pPr>
            <a:r>
              <a:rPr lang="en-US" sz="2400" b="1" dirty="0" smtClean="0"/>
              <a:t>~x</a:t>
            </a:r>
            <a:r>
              <a:rPr lang="en-US" sz="2400" dirty="0" smtClean="0"/>
              <a:t> is a complement operator that just changes the bit from 0 to 1 and 1 to 0. In our example it would return -12 which is signed 8 bit equivalent to 11110100</a:t>
            </a:r>
          </a:p>
          <a:p>
            <a:pPr algn="just">
              <a:lnSpc>
                <a:spcPct val="150000"/>
              </a:lnSpc>
              <a:buFont typeface="Wingdings" pitchFamily="2" charset="2"/>
              <a:buChar char="q"/>
            </a:pPr>
            <a:r>
              <a:rPr lang="en-US" sz="2400" b="1" dirty="0" smtClean="0"/>
              <a:t>x &lt;&lt; 2</a:t>
            </a:r>
            <a:r>
              <a:rPr lang="en-US" sz="2400" dirty="0" smtClean="0"/>
              <a:t> is left shift operator that moves the bits to the left, discards the far left bit, and assigns the rightmost bit a value of 0. In our case output is 44 which is equivalent to 00101100</a:t>
            </a:r>
          </a:p>
          <a:p>
            <a:pPr algn="just">
              <a:lnSpc>
                <a:spcPct val="150000"/>
              </a:lnSpc>
              <a:buFont typeface="Wingdings" pitchFamily="2" charset="2"/>
              <a:buChar char="q"/>
            </a:pPr>
            <a:r>
              <a:rPr lang="en-US" sz="2400" dirty="0" smtClean="0"/>
              <a:t>Note: In the example below we are providing 2 at the right side of this shift operator that is the reason bits are moving two places to the left side. We can change this number and bits would be moved by the number of bits specified on the right side of the operator. Same applies to the right side operator.</a:t>
            </a:r>
          </a:p>
          <a:p>
            <a:pPr algn="just">
              <a:lnSpc>
                <a:spcPct val="150000"/>
              </a:lnSpc>
              <a:buFont typeface="Wingdings" pitchFamily="2" charset="2"/>
              <a:buChar char="q"/>
            </a:pPr>
            <a:r>
              <a:rPr lang="en-US" sz="2400" b="1" dirty="0" smtClean="0"/>
              <a:t>x &gt;&gt; 2</a:t>
            </a:r>
            <a:r>
              <a:rPr lang="en-US" sz="2400" dirty="0" smtClean="0"/>
              <a:t> is right shift operator that moves the bits to the right, discards the far right bit, and assigns the leftmost bit a value of 0. In our case output is 2 which is equivalent to 00000010</a:t>
            </a:r>
          </a:p>
          <a:p>
            <a:pPr>
              <a:buNone/>
            </a:pP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smtClean="0"/>
              <a:t>Ternary operator</a:t>
            </a:r>
            <a:endParaRPr lang="en-US" sz="3200" dirty="0"/>
          </a:p>
        </p:txBody>
      </p:sp>
      <p:sp>
        <p:nvSpPr>
          <p:cNvPr id="3075" name="Rectangle 3"/>
          <p:cNvSpPr>
            <a:spLocks noGrp="1" noChangeArrowheads="1"/>
          </p:cNvSpPr>
          <p:nvPr>
            <p:ph idx="1"/>
          </p:nvPr>
        </p:nvSpPr>
        <p:spPr>
          <a:xfrm>
            <a:off x="228600" y="838200"/>
            <a:ext cx="8763000" cy="5867400"/>
          </a:xfrm>
        </p:spPr>
        <p:txBody>
          <a:bodyPr>
            <a:normAutofit/>
          </a:bodyPr>
          <a:lstStyle/>
          <a:p>
            <a:pPr algn="just">
              <a:lnSpc>
                <a:spcPct val="150000"/>
              </a:lnSpc>
              <a:buNone/>
            </a:pPr>
            <a:r>
              <a:rPr lang="en-US" sz="2000" dirty="0" smtClean="0"/>
              <a:t>This operator evaluates a </a:t>
            </a:r>
            <a:r>
              <a:rPr lang="en-US" sz="2000" dirty="0" err="1" smtClean="0"/>
              <a:t>boolean</a:t>
            </a:r>
            <a:r>
              <a:rPr lang="en-US" sz="2000" dirty="0" smtClean="0"/>
              <a:t> expression and assign the value based on the result.</a:t>
            </a:r>
            <a:br>
              <a:rPr lang="en-US" sz="2000" dirty="0" smtClean="0"/>
            </a:br>
            <a:r>
              <a:rPr lang="en-US" sz="2000" b="1" dirty="0" smtClean="0"/>
              <a:t>Syntax:</a:t>
            </a:r>
            <a:endParaRPr lang="en-US" sz="2000" dirty="0" smtClean="0"/>
          </a:p>
          <a:p>
            <a:pPr algn="just">
              <a:lnSpc>
                <a:spcPct val="150000"/>
              </a:lnSpc>
              <a:buNone/>
            </a:pPr>
            <a:r>
              <a:rPr lang="en-US" sz="2000" dirty="0" smtClean="0"/>
              <a:t>		variable h = (expression) ? value if true : value if false</a:t>
            </a:r>
          </a:p>
          <a:p>
            <a:pPr algn="just">
              <a:lnSpc>
                <a:spcPct val="150000"/>
              </a:lnSpc>
              <a:buNone/>
            </a:pPr>
            <a:r>
              <a:rPr lang="en-US" sz="2000" dirty="0" smtClean="0"/>
              <a:t>If the expression results true then the first value before the colon (:) is assigned to the variable h else the second value is assigned to the h.</a:t>
            </a:r>
          </a:p>
          <a:p>
            <a:pPr>
              <a:buNone/>
            </a:pP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smtClean="0"/>
              <a:t>An expression is a formula in which operands are linked to each other by the use of operators to compute a value. An operand can be a function reference, a variable, an array element or a constant.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715962"/>
          </a:xfrm>
        </p:spPr>
        <p:txBody>
          <a:bodyPr>
            <a:noAutofit/>
          </a:bodyPr>
          <a:lstStyle/>
          <a:p>
            <a:r>
              <a:rPr lang="en-US" sz="3200" dirty="0" smtClean="0"/>
              <a:t>Operator precedence in Java</a:t>
            </a:r>
            <a:endParaRPr lang="en-US" sz="3200" dirty="0"/>
          </a:p>
        </p:txBody>
      </p:sp>
      <p:sp>
        <p:nvSpPr>
          <p:cNvPr id="3075" name="Rectangle 3"/>
          <p:cNvSpPr>
            <a:spLocks noGrp="1" noChangeArrowheads="1"/>
          </p:cNvSpPr>
          <p:nvPr>
            <p:ph idx="1"/>
          </p:nvPr>
        </p:nvSpPr>
        <p:spPr>
          <a:xfrm>
            <a:off x="228600" y="838200"/>
            <a:ext cx="8763000" cy="5867400"/>
          </a:xfrm>
        </p:spPr>
        <p:txBody>
          <a:bodyPr>
            <a:normAutofit/>
          </a:bodyPr>
          <a:lstStyle/>
          <a:p>
            <a:pPr>
              <a:buNone/>
            </a:pPr>
            <a:r>
              <a:rPr lang="en-US" sz="2000" dirty="0" smtClean="0"/>
              <a:t>This determines which operator needs to be evaluated first if an expression has more than one operator. Operator with higher precedence at the top and lower precedence at the bottom.</a:t>
            </a:r>
            <a:br>
              <a:rPr lang="en-US" sz="2000" dirty="0" smtClean="0"/>
            </a:br>
            <a:r>
              <a:rPr lang="en-US" sz="2000" dirty="0" smtClean="0"/>
              <a:t>Unary Operators		</a:t>
            </a:r>
            <a:r>
              <a:rPr lang="en-US" sz="2000" b="1" dirty="0" smtClean="0"/>
              <a:t>++  – –  !  ~</a:t>
            </a:r>
            <a:endParaRPr lang="en-US" sz="2000" dirty="0" smtClean="0"/>
          </a:p>
          <a:p>
            <a:pPr>
              <a:buNone/>
            </a:pPr>
            <a:r>
              <a:rPr lang="en-US" sz="2000" dirty="0" smtClean="0"/>
              <a:t>	Multiplicative			</a:t>
            </a:r>
            <a:r>
              <a:rPr lang="en-US" sz="2000" b="1" dirty="0" smtClean="0"/>
              <a:t>*  / %</a:t>
            </a:r>
            <a:endParaRPr lang="en-US" sz="2000" dirty="0" smtClean="0"/>
          </a:p>
          <a:p>
            <a:pPr>
              <a:buNone/>
            </a:pPr>
            <a:r>
              <a:rPr lang="en-US" sz="2000" dirty="0" smtClean="0"/>
              <a:t>	Additive			</a:t>
            </a:r>
            <a:r>
              <a:rPr lang="en-US" sz="2000" b="1" dirty="0" smtClean="0"/>
              <a:t>+  –</a:t>
            </a:r>
            <a:endParaRPr lang="en-US" sz="2000" dirty="0" smtClean="0"/>
          </a:p>
          <a:p>
            <a:pPr>
              <a:buNone/>
            </a:pPr>
            <a:r>
              <a:rPr lang="en-US" sz="2000" dirty="0" smtClean="0"/>
              <a:t>	Shift				</a:t>
            </a:r>
            <a:r>
              <a:rPr lang="en-US" sz="2000" b="1" dirty="0" smtClean="0"/>
              <a:t>&lt;&lt;  &gt;&gt;  &gt;&gt;&gt;</a:t>
            </a:r>
            <a:endParaRPr lang="en-US" sz="2000" dirty="0" smtClean="0"/>
          </a:p>
          <a:p>
            <a:pPr>
              <a:buNone/>
            </a:pPr>
            <a:r>
              <a:rPr lang="en-US" sz="2000" dirty="0" smtClean="0"/>
              <a:t>	Relational			</a:t>
            </a:r>
            <a:r>
              <a:rPr lang="en-US" sz="2000" b="1" dirty="0" smtClean="0"/>
              <a:t>&gt;  &gt;=  &lt;  &lt;=</a:t>
            </a:r>
            <a:endParaRPr lang="en-US" sz="2000" dirty="0" smtClean="0"/>
          </a:p>
          <a:p>
            <a:pPr>
              <a:buNone/>
            </a:pPr>
            <a:r>
              <a:rPr lang="en-US" sz="2000" dirty="0" smtClean="0"/>
              <a:t>	Equality			</a:t>
            </a:r>
            <a:r>
              <a:rPr lang="en-US" sz="2000" b="1" dirty="0" smtClean="0"/>
              <a:t>==  !=</a:t>
            </a:r>
            <a:endParaRPr lang="en-US" sz="2000" dirty="0" smtClean="0"/>
          </a:p>
          <a:p>
            <a:pPr>
              <a:buNone/>
            </a:pPr>
            <a:r>
              <a:rPr lang="en-US" sz="2000" dirty="0" smtClean="0"/>
              <a:t>	Bitwise AND			</a:t>
            </a:r>
            <a:r>
              <a:rPr lang="en-US" sz="2000" b="1" dirty="0" smtClean="0"/>
              <a:t>&amp;</a:t>
            </a:r>
            <a:endParaRPr lang="en-US" sz="2000" dirty="0" smtClean="0"/>
          </a:p>
          <a:p>
            <a:pPr>
              <a:buNone/>
            </a:pPr>
            <a:r>
              <a:rPr lang="en-US" sz="2000" dirty="0" smtClean="0"/>
              <a:t>	Bitwise XOR			</a:t>
            </a:r>
            <a:r>
              <a:rPr lang="en-US" sz="2000" b="1" dirty="0" smtClean="0"/>
              <a:t>^</a:t>
            </a:r>
            <a:endParaRPr lang="en-US" sz="2000" dirty="0" smtClean="0"/>
          </a:p>
          <a:p>
            <a:pPr>
              <a:buNone/>
            </a:pPr>
            <a:r>
              <a:rPr lang="en-US" sz="2000" dirty="0" smtClean="0"/>
              <a:t>	Bitwise OR			</a:t>
            </a:r>
            <a:r>
              <a:rPr lang="en-US" sz="2000" b="1" dirty="0" smtClean="0"/>
              <a:t>|</a:t>
            </a:r>
            <a:endParaRPr lang="en-US" sz="2000" dirty="0" smtClean="0"/>
          </a:p>
          <a:p>
            <a:pPr>
              <a:buNone/>
            </a:pPr>
            <a:r>
              <a:rPr lang="en-US" sz="2000" dirty="0" smtClean="0"/>
              <a:t>	Logical AND			</a:t>
            </a:r>
            <a:r>
              <a:rPr lang="en-US" sz="2000" b="1" dirty="0" smtClean="0"/>
              <a:t>&amp;&amp;</a:t>
            </a:r>
            <a:endParaRPr lang="en-US" sz="2000" dirty="0" smtClean="0"/>
          </a:p>
          <a:p>
            <a:pPr>
              <a:buNone/>
            </a:pPr>
            <a:r>
              <a:rPr lang="en-US" sz="2000" dirty="0" smtClean="0"/>
              <a:t>	Logical OR			</a:t>
            </a:r>
            <a:r>
              <a:rPr lang="en-US" sz="2000" b="1" dirty="0" smtClean="0"/>
              <a:t>||</a:t>
            </a:r>
            <a:endParaRPr lang="en-US" sz="2000" dirty="0" smtClean="0"/>
          </a:p>
          <a:p>
            <a:pPr>
              <a:buNone/>
            </a:pPr>
            <a:r>
              <a:rPr lang="en-US" sz="2000" dirty="0" smtClean="0"/>
              <a:t>	Ternary			</a:t>
            </a:r>
            <a:r>
              <a:rPr lang="en-US" sz="2000" b="1" dirty="0" smtClean="0"/>
              <a:t>?:</a:t>
            </a:r>
            <a:endParaRPr lang="en-US" sz="2000" dirty="0" smtClean="0"/>
          </a:p>
          <a:p>
            <a:pPr>
              <a:buNone/>
            </a:pPr>
            <a:r>
              <a:rPr lang="en-US" sz="2000" dirty="0" smtClean="0"/>
              <a:t>	Assignment	</a:t>
            </a:r>
            <a:r>
              <a:rPr lang="en-US" sz="2000" smtClean="0"/>
              <a:t>		</a:t>
            </a:r>
            <a:r>
              <a:rPr lang="en-US" sz="2000" b="1" smtClean="0"/>
              <a:t>= </a:t>
            </a:r>
            <a:r>
              <a:rPr lang="en-US" sz="2000" b="1" dirty="0" smtClean="0"/>
              <a:t> +=  -=  *=  /=  %=  &gt;  &gt;=  &lt;  &lt;=  &amp;=  ^=  |=</a:t>
            </a:r>
            <a:endParaRPr lang="en-US" sz="2000" dirty="0" smtClean="0"/>
          </a:p>
          <a:p>
            <a:pPr>
              <a:buNone/>
            </a:pP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Calling methods using objects</a:t>
            </a:r>
            <a:endParaRPr lang="en-US" dirty="0"/>
          </a:p>
        </p:txBody>
      </p:sp>
      <p:sp>
        <p:nvSpPr>
          <p:cNvPr id="3" name="Content Placeholder 2"/>
          <p:cNvSpPr>
            <a:spLocks noGrp="1"/>
          </p:cNvSpPr>
          <p:nvPr>
            <p:ph idx="1"/>
          </p:nvPr>
        </p:nvSpPr>
        <p:spPr/>
        <p:txBody>
          <a:bodyPr>
            <a:normAutofit/>
          </a:bodyPr>
          <a:lstStyle/>
          <a:p>
            <a:pPr>
              <a:buNone/>
            </a:pPr>
            <a:r>
              <a:rPr lang="en-US" dirty="0" smtClean="0"/>
              <a:t>Account a = new Account();</a:t>
            </a:r>
          </a:p>
          <a:p>
            <a:pPr>
              <a:buNone/>
            </a:pPr>
            <a:r>
              <a:rPr lang="en-US" dirty="0" smtClean="0"/>
              <a:t>Account a1;</a:t>
            </a:r>
          </a:p>
          <a:p>
            <a:pPr>
              <a:buNone/>
            </a:pPr>
            <a:r>
              <a:rPr lang="en-US" dirty="0" smtClean="0"/>
              <a:t>a1=new Account();</a:t>
            </a:r>
          </a:p>
          <a:p>
            <a:pPr>
              <a:buNone/>
            </a:pPr>
            <a:r>
              <a:rPr lang="en-US" dirty="0" err="1" smtClean="0"/>
              <a:t>a.withdraw</a:t>
            </a:r>
            <a:r>
              <a:rPr lang="en-US" dirty="0" smtClean="0"/>
              <a:t>();</a:t>
            </a:r>
          </a:p>
          <a:p>
            <a:pPr>
              <a:buNone/>
            </a:pPr>
            <a:r>
              <a:rPr lang="en-US" dirty="0" smtClean="0"/>
              <a:t>a1.deposit();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800" dirty="0" smtClean="0"/>
              <a:t>Arguments which are given along with commands.</a:t>
            </a:r>
          </a:p>
          <a:p>
            <a:pPr>
              <a:buFont typeface="Wingdings" pitchFamily="2" charset="2"/>
              <a:buChar char="Ø"/>
            </a:pPr>
            <a:r>
              <a:rPr lang="en-US" sz="2800" dirty="0" smtClean="0"/>
              <a:t>A </a:t>
            </a:r>
            <a:r>
              <a:rPr lang="en-US" sz="2800" b="1" dirty="0" smtClean="0"/>
              <a:t>command</a:t>
            </a:r>
            <a:r>
              <a:rPr lang="en-US" sz="2800" dirty="0" smtClean="0"/>
              <a:t>-</a:t>
            </a:r>
            <a:r>
              <a:rPr lang="en-US" sz="2800" b="1" dirty="0" smtClean="0"/>
              <a:t>line argument</a:t>
            </a:r>
            <a:r>
              <a:rPr lang="en-US" sz="2800" dirty="0" smtClean="0"/>
              <a:t> is the information that directly follows the program's name on the </a:t>
            </a:r>
            <a:r>
              <a:rPr lang="en-US" sz="2800" b="1" dirty="0" smtClean="0"/>
              <a:t>command line</a:t>
            </a:r>
            <a:r>
              <a:rPr lang="en-US" sz="2800" dirty="0" smtClean="0"/>
              <a:t> when it is executed. </a:t>
            </a:r>
          </a:p>
          <a:p>
            <a:pPr>
              <a:buFont typeface="Wingdings" pitchFamily="2" charset="2"/>
              <a:buChar char="Ø"/>
            </a:pPr>
            <a:r>
              <a:rPr lang="en-US" sz="2800" dirty="0" smtClean="0"/>
              <a:t>They are stored as strings in a String array passed to the </a:t>
            </a:r>
            <a:r>
              <a:rPr lang="en-US" sz="2800" b="1" dirty="0" err="1" smtClean="0"/>
              <a:t>args</a:t>
            </a:r>
            <a:r>
              <a:rPr lang="en-US" sz="2800" b="1" dirty="0" smtClean="0"/>
              <a:t> parameter</a:t>
            </a:r>
            <a:r>
              <a:rPr lang="en-US" sz="2800" dirty="0" smtClean="0"/>
              <a:t> of main( ). </a:t>
            </a:r>
          </a:p>
          <a:p>
            <a:pPr>
              <a:buFont typeface="Wingdings" pitchFamily="2" charset="2"/>
              <a:buChar char="Ø"/>
            </a:pPr>
            <a:r>
              <a:rPr lang="en-US" sz="2800" dirty="0" smtClean="0"/>
              <a:t>So, accessing the </a:t>
            </a:r>
            <a:r>
              <a:rPr lang="en-US" sz="2800" b="1" dirty="0" smtClean="0"/>
              <a:t>command</a:t>
            </a:r>
            <a:r>
              <a:rPr lang="en-US" sz="2800" dirty="0" smtClean="0"/>
              <a:t>-</a:t>
            </a:r>
            <a:r>
              <a:rPr lang="en-US" sz="2800" b="1" dirty="0" smtClean="0"/>
              <a:t>line arguments</a:t>
            </a:r>
            <a:r>
              <a:rPr lang="en-US" sz="2800" dirty="0" smtClean="0"/>
              <a:t> inside a </a:t>
            </a:r>
            <a:r>
              <a:rPr lang="en-US" sz="2800" b="1" dirty="0" smtClean="0"/>
              <a:t>Java</a:t>
            </a:r>
            <a:r>
              <a:rPr lang="en-US" sz="2800" dirty="0" smtClean="0"/>
              <a:t> program is quite easy.</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Command line arguments</a:t>
            </a:r>
            <a:endParaRPr lang="en-US" dirty="0"/>
          </a:p>
        </p:txBody>
      </p:sp>
      <p:sp>
        <p:nvSpPr>
          <p:cNvPr id="3" name="Content Placeholder 2"/>
          <p:cNvSpPr>
            <a:spLocks noGrp="1"/>
          </p:cNvSpPr>
          <p:nvPr>
            <p:ph idx="1"/>
          </p:nvPr>
        </p:nvSpPr>
        <p:spPr>
          <a:xfrm>
            <a:off x="685800" y="1066800"/>
            <a:ext cx="8001000" cy="5334000"/>
          </a:xfrm>
        </p:spPr>
        <p:txBody>
          <a:bodyPr>
            <a:normAutofit/>
          </a:bodyPr>
          <a:lstStyle/>
          <a:p>
            <a:pPr>
              <a:buFont typeface="Wingdings" pitchFamily="2" charset="2"/>
              <a:buChar char="Ø"/>
            </a:pPr>
            <a:r>
              <a:rPr lang="en-US" sz="2600" dirty="0" smtClean="0"/>
              <a:t>The command line arguments are given in the following format</a:t>
            </a:r>
          </a:p>
          <a:p>
            <a:pPr>
              <a:buNone/>
            </a:pPr>
            <a:r>
              <a:rPr lang="en-US" sz="2600" dirty="0" smtClean="0"/>
              <a:t>		</a:t>
            </a:r>
            <a:r>
              <a:rPr lang="en-US" sz="2600" dirty="0" smtClean="0">
                <a:solidFill>
                  <a:schemeClr val="accent1"/>
                </a:solidFill>
              </a:rPr>
              <a:t>C:\&gt; java Test 8.5 “</a:t>
            </a:r>
            <a:r>
              <a:rPr lang="en-US" sz="2600" dirty="0" err="1" smtClean="0">
                <a:solidFill>
                  <a:schemeClr val="accent1"/>
                </a:solidFill>
              </a:rPr>
              <a:t>kmit</a:t>
            </a:r>
            <a:r>
              <a:rPr lang="en-US" sz="2600" dirty="0" smtClean="0">
                <a:solidFill>
                  <a:schemeClr val="accent1"/>
                </a:solidFill>
              </a:rPr>
              <a:t>” 10</a:t>
            </a:r>
          </a:p>
          <a:p>
            <a:pPr>
              <a:buFont typeface="Wingdings" pitchFamily="2" charset="2"/>
              <a:buChar char="Ø"/>
            </a:pPr>
            <a:r>
              <a:rPr lang="en-US" sz="2600" dirty="0" smtClean="0"/>
              <a:t>Test is class name &amp; 8.5 “</a:t>
            </a:r>
            <a:r>
              <a:rPr lang="en-US" sz="2600" dirty="0" err="1" smtClean="0"/>
              <a:t>kmit</a:t>
            </a:r>
            <a:r>
              <a:rPr lang="en-US" sz="2600" dirty="0" smtClean="0"/>
              <a:t>” 10 are command line arguments</a:t>
            </a:r>
          </a:p>
          <a:p>
            <a:pPr>
              <a:buFont typeface="Wingdings" pitchFamily="2" charset="2"/>
              <a:buChar char="Ø"/>
            </a:pPr>
            <a:r>
              <a:rPr lang="en-US" sz="2600" dirty="0" smtClean="0"/>
              <a:t>The number of arguments can be calculated using the function length</a:t>
            </a:r>
          </a:p>
          <a:p>
            <a:pPr>
              <a:buNone/>
            </a:pPr>
            <a:r>
              <a:rPr lang="en-US" sz="2600" dirty="0" smtClean="0"/>
              <a:t>		</a:t>
            </a:r>
            <a:r>
              <a:rPr lang="en-US" sz="2600" dirty="0" smtClean="0">
                <a:solidFill>
                  <a:schemeClr val="accent1"/>
                </a:solidFill>
              </a:rPr>
              <a:t>E.g. </a:t>
            </a:r>
            <a:r>
              <a:rPr lang="en-US" sz="2600" dirty="0" err="1" smtClean="0">
                <a:solidFill>
                  <a:schemeClr val="accent1"/>
                </a:solidFill>
              </a:rPr>
              <a:t>args.length</a:t>
            </a:r>
            <a:endParaRPr lang="en-US" sz="2600" dirty="0" smtClean="0">
              <a:solidFill>
                <a:schemeClr val="accent1"/>
              </a:solidFill>
            </a:endParaRPr>
          </a:p>
          <a:p>
            <a:pPr>
              <a:buFont typeface="Wingdings" pitchFamily="2" charset="2"/>
              <a:buChar char="Ø"/>
            </a:pPr>
            <a:r>
              <a:rPr lang="en-US" sz="2600" dirty="0" smtClean="0"/>
              <a:t>To print arguments we can use a for loop</a:t>
            </a:r>
          </a:p>
          <a:p>
            <a:pPr>
              <a:buNone/>
            </a:pPr>
            <a:r>
              <a:rPr lang="en-US" sz="2600" dirty="0" smtClean="0"/>
              <a:t>		</a:t>
            </a:r>
            <a:r>
              <a:rPr lang="en-US" sz="2600" dirty="0" smtClean="0">
                <a:solidFill>
                  <a:schemeClr val="accent1"/>
                </a:solidFill>
              </a:rPr>
              <a:t>for(</a:t>
            </a:r>
            <a:r>
              <a:rPr lang="en-US" sz="2600" dirty="0" err="1" smtClean="0">
                <a:solidFill>
                  <a:schemeClr val="accent1"/>
                </a:solidFill>
              </a:rPr>
              <a:t>int</a:t>
            </a:r>
            <a:r>
              <a:rPr lang="en-US" sz="2600" dirty="0" smtClean="0">
                <a:solidFill>
                  <a:schemeClr val="accent1"/>
                </a:solidFill>
              </a:rPr>
              <a:t> </a:t>
            </a:r>
            <a:r>
              <a:rPr lang="en-US" sz="2600" dirty="0" err="1" smtClean="0">
                <a:solidFill>
                  <a:schemeClr val="accent1"/>
                </a:solidFill>
              </a:rPr>
              <a:t>i</a:t>
            </a:r>
            <a:r>
              <a:rPr lang="en-US" sz="2600" dirty="0" smtClean="0">
                <a:solidFill>
                  <a:schemeClr val="accent1"/>
                </a:solidFill>
              </a:rPr>
              <a:t>=0;i&lt;</a:t>
            </a:r>
            <a:r>
              <a:rPr lang="en-US" sz="2600" dirty="0" err="1" smtClean="0">
                <a:solidFill>
                  <a:schemeClr val="accent1"/>
                </a:solidFill>
              </a:rPr>
              <a:t>args.length;i</a:t>
            </a:r>
            <a:r>
              <a:rPr lang="en-US" sz="2600" dirty="0" smtClean="0">
                <a:solidFill>
                  <a:schemeClr val="accent1"/>
                </a:solidFill>
              </a:rPr>
              <a:t>++)</a:t>
            </a:r>
          </a:p>
          <a:p>
            <a:pPr>
              <a:buNone/>
            </a:pPr>
            <a:r>
              <a:rPr lang="en-US" sz="2600" dirty="0" smtClean="0">
                <a:solidFill>
                  <a:schemeClr val="accent1"/>
                </a:solidFill>
              </a:rPr>
              <a:t>			</a:t>
            </a:r>
            <a:r>
              <a:rPr lang="en-US" sz="2600" dirty="0" err="1" smtClean="0">
                <a:solidFill>
                  <a:schemeClr val="accent1"/>
                </a:solidFill>
              </a:rPr>
              <a:t>System.out.println</a:t>
            </a:r>
            <a:r>
              <a:rPr lang="en-US" sz="2600" dirty="0" smtClean="0">
                <a:solidFill>
                  <a:schemeClr val="accent1"/>
                </a:solidFill>
              </a:rPr>
              <a:t>(</a:t>
            </a:r>
            <a:r>
              <a:rPr lang="en-US" sz="2600" dirty="0" err="1" smtClean="0">
                <a:solidFill>
                  <a:schemeClr val="accent1"/>
                </a:solidFill>
              </a:rPr>
              <a:t>args</a:t>
            </a:r>
            <a:r>
              <a:rPr lang="en-US" sz="2600" dirty="0" smtClean="0">
                <a:solidFill>
                  <a:schemeClr val="accent1"/>
                </a:solidFill>
              </a:rPr>
              <a:t>[</a:t>
            </a:r>
            <a:r>
              <a:rPr lang="en-US" sz="2600" dirty="0" err="1" smtClean="0">
                <a:solidFill>
                  <a:schemeClr val="accent1"/>
                </a:solidFill>
              </a:rPr>
              <a:t>i</a:t>
            </a:r>
            <a:r>
              <a:rPr lang="en-US" sz="2600" dirty="0" smtClean="0">
                <a:solidFill>
                  <a:schemeClr val="accent1"/>
                </a:solidFill>
              </a:rPr>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Command Line arguments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2600" dirty="0" smtClean="0"/>
              <a:t>Initializing the state of a class using command line arguments.</a:t>
            </a:r>
          </a:p>
          <a:p>
            <a:pPr lvl="2">
              <a:buNone/>
            </a:pPr>
            <a:r>
              <a:rPr lang="en-US" sz="2600" dirty="0" smtClean="0">
                <a:solidFill>
                  <a:schemeClr val="accent1"/>
                </a:solidFill>
              </a:rPr>
              <a:t>a.ano=</a:t>
            </a:r>
            <a:r>
              <a:rPr lang="en-US" sz="2600" dirty="0" err="1" smtClean="0">
                <a:solidFill>
                  <a:schemeClr val="accent1"/>
                </a:solidFill>
              </a:rPr>
              <a:t>args</a:t>
            </a:r>
            <a:r>
              <a:rPr lang="en-US" sz="2600" dirty="0" smtClean="0">
                <a:solidFill>
                  <a:schemeClr val="accent1"/>
                </a:solidFill>
              </a:rPr>
              <a:t>[0];</a:t>
            </a:r>
          </a:p>
          <a:p>
            <a:pPr lvl="2">
              <a:buNone/>
            </a:pPr>
            <a:r>
              <a:rPr lang="en-US" sz="2600" dirty="0" err="1" smtClean="0">
                <a:solidFill>
                  <a:schemeClr val="accent1"/>
                </a:solidFill>
              </a:rPr>
              <a:t>a.aholder</a:t>
            </a:r>
            <a:r>
              <a:rPr lang="en-US" sz="2600" dirty="0" smtClean="0">
                <a:solidFill>
                  <a:schemeClr val="accent1"/>
                </a:solidFill>
              </a:rPr>
              <a:t>=</a:t>
            </a:r>
            <a:r>
              <a:rPr lang="en-US" sz="2600" dirty="0" err="1" smtClean="0">
                <a:solidFill>
                  <a:schemeClr val="accent1"/>
                </a:solidFill>
              </a:rPr>
              <a:t>args</a:t>
            </a:r>
            <a:r>
              <a:rPr lang="en-US" sz="2600" dirty="0" smtClean="0">
                <a:solidFill>
                  <a:schemeClr val="accent1"/>
                </a:solidFill>
              </a:rPr>
              <a:t>[1];</a:t>
            </a:r>
            <a:endParaRPr lang="en-US" sz="2600" dirty="0"/>
          </a:p>
          <a:p>
            <a:pPr>
              <a:buFont typeface="Wingdings" pitchFamily="2" charset="2"/>
              <a:buChar char="Ø"/>
            </a:pPr>
            <a:r>
              <a:rPr lang="en-US" sz="2600" dirty="0" smtClean="0"/>
              <a:t>Type casting in Java: To convert integer to string</a:t>
            </a:r>
          </a:p>
          <a:p>
            <a:pPr>
              <a:buNone/>
            </a:pPr>
            <a:r>
              <a:rPr lang="en-US" sz="2600" dirty="0" smtClean="0"/>
              <a:t>	</a:t>
            </a:r>
            <a:r>
              <a:rPr lang="en-US" sz="2600" dirty="0"/>
              <a:t>	</a:t>
            </a:r>
            <a:r>
              <a:rPr lang="en-US" sz="2600" dirty="0" err="1" smtClean="0">
                <a:solidFill>
                  <a:schemeClr val="accent1"/>
                </a:solidFill>
              </a:rPr>
              <a:t>Integer.parseInt</a:t>
            </a:r>
            <a:r>
              <a:rPr lang="en-US" sz="2600" dirty="0" smtClean="0">
                <a:solidFill>
                  <a:schemeClr val="accent1"/>
                </a:solidFill>
              </a:rPr>
              <a:t>(</a:t>
            </a:r>
            <a:r>
              <a:rPr lang="en-US" sz="2600" dirty="0" err="1" smtClean="0">
                <a:solidFill>
                  <a:schemeClr val="accent1"/>
                </a:solidFill>
              </a:rPr>
              <a:t>args</a:t>
            </a:r>
            <a:r>
              <a:rPr lang="en-US" sz="2600" dirty="0" smtClean="0">
                <a:solidFill>
                  <a:schemeClr val="accent1"/>
                </a:solidFill>
              </a:rPr>
              <a:t>[0]);</a:t>
            </a:r>
          </a:p>
          <a:p>
            <a:pPr>
              <a:buFont typeface="Wingdings" pitchFamily="2" charset="2"/>
              <a:buChar char="Ø"/>
            </a:pPr>
            <a:r>
              <a:rPr lang="en-US" sz="2600" dirty="0" smtClean="0"/>
              <a:t>Integer is a class, </a:t>
            </a:r>
            <a:r>
              <a:rPr lang="en-US" sz="2600" dirty="0" err="1" smtClean="0"/>
              <a:t>parseInt</a:t>
            </a:r>
            <a:r>
              <a:rPr lang="en-US" sz="2600" dirty="0" smtClean="0"/>
              <a:t>() will convert integer to string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Data types</a:t>
            </a:r>
            <a:endParaRPr lang="en-US" dirty="0"/>
          </a:p>
        </p:txBody>
      </p:sp>
      <p:sp>
        <p:nvSpPr>
          <p:cNvPr id="3075" name="Rectangle 3"/>
          <p:cNvSpPr>
            <a:spLocks noGrp="1" noChangeArrowheads="1"/>
          </p:cNvSpPr>
          <p:nvPr>
            <p:ph idx="1"/>
          </p:nvPr>
        </p:nvSpPr>
        <p:spPr>
          <a:xfrm>
            <a:off x="228600" y="1066800"/>
            <a:ext cx="8458200" cy="5059363"/>
          </a:xfrm>
        </p:spPr>
        <p:txBody>
          <a:bodyPr>
            <a:normAutofit/>
          </a:bodyPr>
          <a:lstStyle/>
          <a:p>
            <a:pPr algn="just">
              <a:lnSpc>
                <a:spcPct val="150000"/>
              </a:lnSpc>
            </a:pPr>
            <a:r>
              <a:rPr lang="en-US" sz="2800" dirty="0" smtClean="0"/>
              <a:t>There are 2 types of languages:</a:t>
            </a:r>
          </a:p>
          <a:p>
            <a:pPr lvl="1" algn="just">
              <a:lnSpc>
                <a:spcPct val="150000"/>
              </a:lnSpc>
            </a:pPr>
            <a:r>
              <a:rPr lang="en-US" sz="2400" dirty="0" smtClean="0">
                <a:latin typeface="Calibri" pitchFamily="34" charset="0"/>
                <a:cs typeface="Calibri" pitchFamily="34" charset="0"/>
              </a:rPr>
              <a:t>First, </a:t>
            </a:r>
            <a:r>
              <a:rPr lang="en-US" sz="2400" u="sng" dirty="0" smtClean="0">
                <a:latin typeface="Calibri" pitchFamily="34" charset="0"/>
                <a:cs typeface="Calibri" pitchFamily="34" charset="0"/>
              </a:rPr>
              <a:t>Statically typed language</a:t>
            </a:r>
            <a:r>
              <a:rPr lang="en-US" sz="2400" dirty="0" smtClean="0">
                <a:latin typeface="Calibri" pitchFamily="34" charset="0"/>
                <a:cs typeface="Calibri" pitchFamily="34" charset="0"/>
              </a:rPr>
              <a:t>, where each variable and expression type is already known at compile time. Once the variable is declared to be of a certain data type, it cannot hold values of other data types. E.g. C,C++,Java</a:t>
            </a:r>
          </a:p>
          <a:p>
            <a:pPr lvl="1" algn="just">
              <a:lnSpc>
                <a:spcPct val="150000"/>
              </a:lnSpc>
            </a:pPr>
            <a:r>
              <a:rPr lang="en-US" sz="2400" dirty="0" smtClean="0">
                <a:latin typeface="Calibri" pitchFamily="34" charset="0"/>
                <a:cs typeface="Calibri" pitchFamily="34" charset="0"/>
              </a:rPr>
              <a:t>The other is </a:t>
            </a:r>
            <a:r>
              <a:rPr lang="en-US" sz="2400" u="sng" dirty="0" smtClean="0">
                <a:latin typeface="Calibri" pitchFamily="34" charset="0"/>
                <a:cs typeface="Calibri" pitchFamily="34" charset="0"/>
              </a:rPr>
              <a:t>Dynamically typed languages</a:t>
            </a:r>
            <a:r>
              <a:rPr lang="en-US" sz="2400" dirty="0" smtClean="0">
                <a:latin typeface="Calibri" pitchFamily="34" charset="0"/>
                <a:cs typeface="Calibri" pitchFamily="34" charset="0"/>
              </a:rPr>
              <a:t>. These languages can receive different data types over time. E.g. Ruby, Python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715962"/>
          </a:xfrm>
        </p:spPr>
        <p:txBody>
          <a:bodyPr>
            <a:normAutofit fontScale="90000"/>
          </a:bodyPr>
          <a:lstStyle/>
          <a:p>
            <a:r>
              <a:rPr lang="en-US" dirty="0" smtClean="0"/>
              <a:t>Data types</a:t>
            </a:r>
            <a:endParaRPr lang="en-US" dirty="0"/>
          </a:p>
        </p:txBody>
      </p:sp>
      <p:sp>
        <p:nvSpPr>
          <p:cNvPr id="3075" name="Rectangle 3"/>
          <p:cNvSpPr>
            <a:spLocks noGrp="1" noChangeArrowheads="1"/>
          </p:cNvSpPr>
          <p:nvPr>
            <p:ph idx="1"/>
          </p:nvPr>
        </p:nvSpPr>
        <p:spPr>
          <a:xfrm>
            <a:off x="228600" y="1066800"/>
            <a:ext cx="8458200" cy="5059363"/>
          </a:xfrm>
        </p:spPr>
        <p:txBody>
          <a:bodyPr>
            <a:normAutofit/>
          </a:bodyPr>
          <a:lstStyle/>
          <a:p>
            <a:pPr algn="just">
              <a:lnSpc>
                <a:spcPct val="150000"/>
              </a:lnSpc>
            </a:pPr>
            <a:r>
              <a:rPr lang="en-US" sz="2800" dirty="0" smtClean="0"/>
              <a:t>Java is statically typed and also a strongly typed language.</a:t>
            </a:r>
          </a:p>
          <a:p>
            <a:pPr algn="just">
              <a:lnSpc>
                <a:spcPct val="150000"/>
              </a:lnSpc>
            </a:pPr>
            <a:r>
              <a:rPr lang="en-US" sz="2800" dirty="0" smtClean="0">
                <a:latin typeface="Calibri" pitchFamily="34" charset="0"/>
                <a:cs typeface="Calibri" pitchFamily="34" charset="0"/>
              </a:rPr>
              <a:t>Java is strongly typed language because every variable must be declared with a data type.</a:t>
            </a:r>
          </a:p>
          <a:p>
            <a:pPr algn="just">
              <a:lnSpc>
                <a:spcPct val="150000"/>
              </a:lnSpc>
            </a:pPr>
            <a:r>
              <a:rPr lang="en-US" sz="2800" dirty="0" smtClean="0">
                <a:latin typeface="Calibri" pitchFamily="34" charset="0"/>
                <a:cs typeface="Calibri" pitchFamily="34" charset="0"/>
              </a:rPr>
              <a:t>A variable cannot start off life without knowing the range of values it can hold, and once it is declared, the data type of the variable cannot change.</a:t>
            </a:r>
            <a:endParaRPr lang="en-US" sz="24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1086</Words>
  <Application>Microsoft Office PowerPoint</Application>
  <PresentationFormat>On-screen Show (4:3)</PresentationFormat>
  <Paragraphs>252</Paragraphs>
  <Slides>34</Slides>
  <Notes>21</Notes>
  <HiddenSlides>1</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Java Programming</vt:lpstr>
      <vt:lpstr>How to create real world entity in Java?</vt:lpstr>
      <vt:lpstr>How to create object?</vt:lpstr>
      <vt:lpstr>Calling methods using objects</vt:lpstr>
      <vt:lpstr>Command line arguments</vt:lpstr>
      <vt:lpstr>Command line arguments</vt:lpstr>
      <vt:lpstr>Command Line arguments</vt:lpstr>
      <vt:lpstr>Data types</vt:lpstr>
      <vt:lpstr>Data types</vt:lpstr>
      <vt:lpstr>Data type</vt:lpstr>
      <vt:lpstr>Data types</vt:lpstr>
      <vt:lpstr>Data types</vt:lpstr>
      <vt:lpstr>Slide 13</vt:lpstr>
      <vt:lpstr>Declarations</vt:lpstr>
      <vt:lpstr>Declarations</vt:lpstr>
      <vt:lpstr>Non – Primitive Data types</vt:lpstr>
      <vt:lpstr>Difference between Primitive and Non – primitive data types</vt:lpstr>
      <vt:lpstr>Java Type casting</vt:lpstr>
      <vt:lpstr>Widening</vt:lpstr>
      <vt:lpstr>Narrowing</vt:lpstr>
      <vt:lpstr>Variables</vt:lpstr>
      <vt:lpstr>Scope of the variables</vt:lpstr>
      <vt:lpstr>Operators</vt:lpstr>
      <vt:lpstr>Basic Arithmetic operators</vt:lpstr>
      <vt:lpstr>Assignment operators</vt:lpstr>
      <vt:lpstr>Auto increment &amp; Auto decrement operators</vt:lpstr>
      <vt:lpstr>Logical operators</vt:lpstr>
      <vt:lpstr>Bitwise operators</vt:lpstr>
      <vt:lpstr>Logical (&amp;&amp;, ||) vs Bitwise (&amp;, |)</vt:lpstr>
      <vt:lpstr>Comparison (Relational) operators</vt:lpstr>
      <vt:lpstr>Bitwise operators</vt:lpstr>
      <vt:lpstr>Ternary operator</vt:lpstr>
      <vt:lpstr>Expressions</vt:lpstr>
      <vt:lpstr>Operator precedence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Nikitha</dc:creator>
  <cp:lastModifiedBy>Nikitha</cp:lastModifiedBy>
  <cp:revision>2</cp:revision>
  <dcterms:created xsi:type="dcterms:W3CDTF">2021-04-09T07:39:28Z</dcterms:created>
  <dcterms:modified xsi:type="dcterms:W3CDTF">2021-04-25T18:55:43Z</dcterms:modified>
</cp:coreProperties>
</file>