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2" r:id="rId13"/>
    <p:sldId id="272" r:id="rId14"/>
    <p:sldId id="268" r:id="rId15"/>
    <p:sldId id="277" r:id="rId16"/>
    <p:sldId id="276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" y="614170"/>
            <a:ext cx="8466487" cy="7260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6035"/>
              </a:lnSpc>
            </a:pPr>
            <a:r>
              <a:rPr dirty="0"/>
              <a:t>Example with 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8804435" cy="5158869"/>
            <a:chOff x="461771" y="2114765"/>
            <a:chExt cx="11277474" cy="464430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1" y="2114765"/>
              <a:ext cx="6149018" cy="32927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51494" y="4403204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89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1494" y="5186299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89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1494" y="5969397"/>
              <a:ext cx="3581400" cy="783590"/>
            </a:xfrm>
            <a:custGeom>
              <a:avLst/>
              <a:gdLst/>
              <a:ahLst/>
              <a:cxnLst/>
              <a:rect l="l" t="t" r="r" b="b"/>
              <a:pathLst>
                <a:path w="3581400" h="783590">
                  <a:moveTo>
                    <a:pt x="3581019" y="0"/>
                  </a:moveTo>
                  <a:lnTo>
                    <a:pt x="0" y="0"/>
                  </a:lnTo>
                  <a:lnTo>
                    <a:pt x="0" y="783094"/>
                  </a:lnTo>
                  <a:lnTo>
                    <a:pt x="3581019" y="783094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5145" y="5167248"/>
              <a:ext cx="3594100" cy="808990"/>
            </a:xfrm>
            <a:custGeom>
              <a:avLst/>
              <a:gdLst/>
              <a:ahLst/>
              <a:cxnLst/>
              <a:rect l="l" t="t" r="r" b="b"/>
              <a:pathLst>
                <a:path w="3594100" h="808989">
                  <a:moveTo>
                    <a:pt x="3593719" y="795794"/>
                  </a:moveTo>
                  <a:lnTo>
                    <a:pt x="0" y="795794"/>
                  </a:lnTo>
                  <a:lnTo>
                    <a:pt x="0" y="808494"/>
                  </a:lnTo>
                  <a:lnTo>
                    <a:pt x="3593719" y="808494"/>
                  </a:lnTo>
                  <a:lnTo>
                    <a:pt x="3593719" y="795794"/>
                  </a:lnTo>
                  <a:close/>
                </a:path>
                <a:path w="3594100" h="808989">
                  <a:moveTo>
                    <a:pt x="359371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93719" y="38100"/>
                  </a:lnTo>
                  <a:lnTo>
                    <a:pt x="3593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144" y="4396867"/>
              <a:ext cx="3594100" cy="2362200"/>
            </a:xfrm>
            <a:custGeom>
              <a:avLst/>
              <a:gdLst/>
              <a:ahLst/>
              <a:cxnLst/>
              <a:rect l="l" t="t" r="r" b="b"/>
              <a:pathLst>
                <a:path w="3594100" h="2362200">
                  <a:moveTo>
                    <a:pt x="6350" y="0"/>
                  </a:moveTo>
                  <a:lnTo>
                    <a:pt x="6350" y="2361975"/>
                  </a:lnTo>
                </a:path>
                <a:path w="3594100" h="2362200">
                  <a:moveTo>
                    <a:pt x="3587369" y="0"/>
                  </a:moveTo>
                  <a:lnTo>
                    <a:pt x="3587369" y="2361975"/>
                  </a:lnTo>
                </a:path>
                <a:path w="3594100" h="2362200">
                  <a:moveTo>
                    <a:pt x="0" y="6349"/>
                  </a:moveTo>
                  <a:lnTo>
                    <a:pt x="3593719" y="6349"/>
                  </a:lnTo>
                </a:path>
                <a:path w="3594100" h="2362200">
                  <a:moveTo>
                    <a:pt x="0" y="2355625"/>
                  </a:moveTo>
                  <a:lnTo>
                    <a:pt x="3593719" y="23556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13620" y="4429505"/>
            <a:ext cx="26812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Heap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3620" y="5144261"/>
            <a:ext cx="26812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4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Java</a:t>
            </a:r>
            <a:r>
              <a:rPr sz="1800" spc="-4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Programming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6399" y="5927547"/>
            <a:ext cx="9115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9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04096" y="1911224"/>
            <a:ext cx="2705100" cy="1524635"/>
            <a:chOff x="8138794" y="1911223"/>
            <a:chExt cx="3606800" cy="1524635"/>
          </a:xfrm>
        </p:grpSpPr>
        <p:sp>
          <p:nvSpPr>
            <p:cNvPr id="14" name="object 14"/>
            <p:cNvSpPr/>
            <p:nvPr/>
          </p:nvSpPr>
          <p:spPr>
            <a:xfrm>
              <a:off x="8151494" y="2673362"/>
              <a:ext cx="3581400" cy="749935"/>
            </a:xfrm>
            <a:custGeom>
              <a:avLst/>
              <a:gdLst/>
              <a:ahLst/>
              <a:cxnLst/>
              <a:rect l="l" t="t" r="r" b="b"/>
              <a:pathLst>
                <a:path w="3581400" h="749935">
                  <a:moveTo>
                    <a:pt x="3581019" y="0"/>
                  </a:moveTo>
                  <a:lnTo>
                    <a:pt x="0" y="0"/>
                  </a:lnTo>
                  <a:lnTo>
                    <a:pt x="0" y="749541"/>
                  </a:lnTo>
                  <a:lnTo>
                    <a:pt x="3581019" y="749541"/>
                  </a:lnTo>
                  <a:lnTo>
                    <a:pt x="3581019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45144" y="2654427"/>
              <a:ext cx="3594100" cy="38100"/>
            </a:xfrm>
            <a:custGeom>
              <a:avLst/>
              <a:gdLst/>
              <a:ahLst/>
              <a:cxnLst/>
              <a:rect l="l" t="t" r="r" b="b"/>
              <a:pathLst>
                <a:path w="3594100" h="38100">
                  <a:moveTo>
                    <a:pt x="0" y="38100"/>
                  </a:moveTo>
                  <a:lnTo>
                    <a:pt x="3593719" y="38100"/>
                  </a:lnTo>
                  <a:lnTo>
                    <a:pt x="3593719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5144" y="1917573"/>
              <a:ext cx="3594100" cy="1511935"/>
            </a:xfrm>
            <a:custGeom>
              <a:avLst/>
              <a:gdLst/>
              <a:ahLst/>
              <a:cxnLst/>
              <a:rect l="l" t="t" r="r" b="b"/>
              <a:pathLst>
                <a:path w="3594100" h="1511935">
                  <a:moveTo>
                    <a:pt x="6350" y="0"/>
                  </a:moveTo>
                  <a:lnTo>
                    <a:pt x="6350" y="1511680"/>
                  </a:lnTo>
                </a:path>
                <a:path w="3594100" h="1511935">
                  <a:moveTo>
                    <a:pt x="3587369" y="0"/>
                  </a:moveTo>
                  <a:lnTo>
                    <a:pt x="3587369" y="1511680"/>
                  </a:lnTo>
                </a:path>
                <a:path w="3594100" h="1511935">
                  <a:moveTo>
                    <a:pt x="0" y="6350"/>
                  </a:moveTo>
                  <a:lnTo>
                    <a:pt x="3593719" y="6350"/>
                  </a:lnTo>
                </a:path>
                <a:path w="3594100" h="1511935">
                  <a:moveTo>
                    <a:pt x="0" y="1505330"/>
                  </a:moveTo>
                  <a:lnTo>
                    <a:pt x="3593719" y="15053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32670" y="1959341"/>
            <a:ext cx="2681288" cy="309059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175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Heap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3620" y="2630804"/>
            <a:ext cx="268128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9990">
              <a:lnSpc>
                <a:spcPct val="100000"/>
              </a:lnSpc>
              <a:spcBef>
                <a:spcPts val="100"/>
              </a:spcBef>
            </a:pPr>
            <a:endParaRPr lang="en-US" sz="1800" spc="-5" dirty="0">
              <a:latin typeface="Myanmar Text"/>
              <a:cs typeface="Myanmar Text"/>
            </a:endParaRPr>
          </a:p>
          <a:p>
            <a:pPr marL="11899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yanmar Text"/>
                <a:cs typeface="Myanmar Text"/>
              </a:rPr>
              <a:t>Hello</a:t>
            </a:r>
            <a:r>
              <a:rPr sz="1800" spc="-6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World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6504" y="2925825"/>
            <a:ext cx="3191351" cy="2753360"/>
          </a:xfrm>
          <a:custGeom>
            <a:avLst/>
            <a:gdLst/>
            <a:ahLst/>
            <a:cxnLst/>
            <a:rect l="l" t="t" r="r" b="b"/>
            <a:pathLst>
              <a:path w="4255134" h="2753360">
                <a:moveTo>
                  <a:pt x="3795776" y="222758"/>
                </a:moveTo>
                <a:lnTo>
                  <a:pt x="3783076" y="216408"/>
                </a:lnTo>
                <a:lnTo>
                  <a:pt x="3719576" y="184658"/>
                </a:lnTo>
                <a:lnTo>
                  <a:pt x="3719576" y="216408"/>
                </a:lnTo>
                <a:lnTo>
                  <a:pt x="2552827" y="216408"/>
                </a:lnTo>
                <a:lnTo>
                  <a:pt x="2552827" y="12700"/>
                </a:lnTo>
                <a:lnTo>
                  <a:pt x="2552827" y="6350"/>
                </a:lnTo>
                <a:lnTo>
                  <a:pt x="2552827" y="2794"/>
                </a:lnTo>
                <a:lnTo>
                  <a:pt x="2550033" y="0"/>
                </a:lnTo>
                <a:lnTo>
                  <a:pt x="1293622" y="0"/>
                </a:lnTo>
                <a:lnTo>
                  <a:pt x="1290828" y="2794"/>
                </a:lnTo>
                <a:lnTo>
                  <a:pt x="1290828" y="9906"/>
                </a:lnTo>
                <a:lnTo>
                  <a:pt x="1293622" y="12700"/>
                </a:lnTo>
                <a:lnTo>
                  <a:pt x="2540127" y="12700"/>
                </a:lnTo>
                <a:lnTo>
                  <a:pt x="2540127" y="226314"/>
                </a:lnTo>
                <a:lnTo>
                  <a:pt x="2542921" y="229108"/>
                </a:lnTo>
                <a:lnTo>
                  <a:pt x="3719576" y="229108"/>
                </a:lnTo>
                <a:lnTo>
                  <a:pt x="3719576" y="260858"/>
                </a:lnTo>
                <a:lnTo>
                  <a:pt x="3783076" y="229108"/>
                </a:lnTo>
                <a:lnTo>
                  <a:pt x="3795776" y="222758"/>
                </a:lnTo>
                <a:close/>
              </a:path>
              <a:path w="4255134" h="2753360">
                <a:moveTo>
                  <a:pt x="4254754" y="2715260"/>
                </a:moveTo>
                <a:lnTo>
                  <a:pt x="4242054" y="2708910"/>
                </a:lnTo>
                <a:lnTo>
                  <a:pt x="4178554" y="2677160"/>
                </a:lnTo>
                <a:lnTo>
                  <a:pt x="4178554" y="2708910"/>
                </a:lnTo>
                <a:lnTo>
                  <a:pt x="2136902" y="2708910"/>
                </a:lnTo>
                <a:lnTo>
                  <a:pt x="2136902" y="503428"/>
                </a:lnTo>
                <a:lnTo>
                  <a:pt x="2136902" y="497078"/>
                </a:lnTo>
                <a:lnTo>
                  <a:pt x="2136902" y="493522"/>
                </a:lnTo>
                <a:lnTo>
                  <a:pt x="2134108" y="490728"/>
                </a:lnTo>
                <a:lnTo>
                  <a:pt x="2794" y="490728"/>
                </a:lnTo>
                <a:lnTo>
                  <a:pt x="0" y="493522"/>
                </a:lnTo>
                <a:lnTo>
                  <a:pt x="0" y="500634"/>
                </a:lnTo>
                <a:lnTo>
                  <a:pt x="2794" y="503428"/>
                </a:lnTo>
                <a:lnTo>
                  <a:pt x="2124202" y="503428"/>
                </a:lnTo>
                <a:lnTo>
                  <a:pt x="2124202" y="2718765"/>
                </a:lnTo>
                <a:lnTo>
                  <a:pt x="2127123" y="2721610"/>
                </a:lnTo>
                <a:lnTo>
                  <a:pt x="4178554" y="2721610"/>
                </a:lnTo>
                <a:lnTo>
                  <a:pt x="4178554" y="2753360"/>
                </a:lnTo>
                <a:lnTo>
                  <a:pt x="4242054" y="2721610"/>
                </a:lnTo>
                <a:lnTo>
                  <a:pt x="4254754" y="271526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94217" y="6020511"/>
            <a:ext cx="561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5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27" y="614173"/>
            <a:ext cx="8482489" cy="6971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5685"/>
              </a:lnSpc>
            </a:pPr>
            <a:r>
              <a:rPr dirty="0"/>
              <a:t>Example with CODE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3319" y="1790700"/>
            <a:ext cx="4804886" cy="3276600"/>
            <a:chOff x="449580" y="2036064"/>
            <a:chExt cx="640651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2036064"/>
              <a:ext cx="6361176" cy="28178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67627" y="3331464"/>
              <a:ext cx="681990" cy="552450"/>
            </a:xfrm>
            <a:custGeom>
              <a:avLst/>
              <a:gdLst/>
              <a:ahLst/>
              <a:cxnLst/>
              <a:rect l="l" t="t" r="r" b="b"/>
              <a:pathLst>
                <a:path w="681990" h="552450">
                  <a:moveTo>
                    <a:pt x="48768" y="0"/>
                  </a:moveTo>
                  <a:lnTo>
                    <a:pt x="681863" y="552196"/>
                  </a:lnTo>
                </a:path>
                <a:path w="681990" h="552450">
                  <a:moveTo>
                    <a:pt x="338581" y="0"/>
                  </a:moveTo>
                  <a:lnTo>
                    <a:pt x="0" y="475488"/>
                  </a:lnTo>
                </a:path>
              </a:pathLst>
            </a:custGeom>
            <a:ln w="12192">
              <a:solidFill>
                <a:srgbClr val="4512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6</a:t>
            </a:r>
            <a:endParaRPr sz="900">
              <a:latin typeface="Myanmar Text"/>
              <a:cs typeface="Myanmar Tex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46565" y="2717164"/>
            <a:ext cx="2666524" cy="754380"/>
            <a:chOff x="8062086" y="2717164"/>
            <a:chExt cx="3555365" cy="754380"/>
          </a:xfrm>
        </p:grpSpPr>
        <p:sp>
          <p:nvSpPr>
            <p:cNvPr id="8" name="object 8"/>
            <p:cNvSpPr/>
            <p:nvPr/>
          </p:nvSpPr>
          <p:spPr>
            <a:xfrm>
              <a:off x="8068436" y="3094354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542284" y="370839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2086" y="3075304"/>
              <a:ext cx="3555365" cy="38100"/>
            </a:xfrm>
            <a:custGeom>
              <a:avLst/>
              <a:gdLst/>
              <a:ahLst/>
              <a:cxnLst/>
              <a:rect l="l" t="t" r="r" b="b"/>
              <a:pathLst>
                <a:path w="3555365" h="38100">
                  <a:moveTo>
                    <a:pt x="0" y="38100"/>
                  </a:moveTo>
                  <a:lnTo>
                    <a:pt x="3555111" y="38100"/>
                  </a:lnTo>
                  <a:lnTo>
                    <a:pt x="3555111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2086" y="2717164"/>
              <a:ext cx="3555365" cy="754380"/>
            </a:xfrm>
            <a:custGeom>
              <a:avLst/>
              <a:gdLst/>
              <a:ahLst/>
              <a:cxnLst/>
              <a:rect l="l" t="t" r="r" b="b"/>
              <a:pathLst>
                <a:path w="3555365" h="754379">
                  <a:moveTo>
                    <a:pt x="6350" y="0"/>
                  </a:moveTo>
                  <a:lnTo>
                    <a:pt x="6350" y="754380"/>
                  </a:lnTo>
                </a:path>
                <a:path w="3555365" h="754379">
                  <a:moveTo>
                    <a:pt x="3548761" y="0"/>
                  </a:moveTo>
                  <a:lnTo>
                    <a:pt x="3548761" y="754380"/>
                  </a:lnTo>
                </a:path>
                <a:path w="3555365" h="754379">
                  <a:moveTo>
                    <a:pt x="0" y="6350"/>
                  </a:moveTo>
                  <a:lnTo>
                    <a:pt x="3555111" y="6350"/>
                  </a:lnTo>
                </a:path>
                <a:path w="3555365" h="754379">
                  <a:moveTo>
                    <a:pt x="0" y="748030"/>
                  </a:moveTo>
                  <a:lnTo>
                    <a:pt x="3555111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56090" y="2729864"/>
            <a:ext cx="2647474" cy="309059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:String</a:t>
            </a:r>
            <a:endParaRPr sz="1800" dirty="0">
              <a:latin typeface="Myanmar Text"/>
              <a:cs typeface="Myanmar Tex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46565" y="4846955"/>
            <a:ext cx="2666524" cy="1125855"/>
            <a:chOff x="8062086" y="4846954"/>
            <a:chExt cx="3555365" cy="1125855"/>
          </a:xfrm>
        </p:grpSpPr>
        <p:sp>
          <p:nvSpPr>
            <p:cNvPr id="13" name="object 13"/>
            <p:cNvSpPr/>
            <p:nvPr/>
          </p:nvSpPr>
          <p:spPr>
            <a:xfrm>
              <a:off x="8068436" y="4853304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3542284" y="370840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436" y="5224195"/>
              <a:ext cx="3542665" cy="370840"/>
            </a:xfrm>
            <a:custGeom>
              <a:avLst/>
              <a:gdLst/>
              <a:ahLst/>
              <a:cxnLst/>
              <a:rect l="l" t="t" r="r" b="b"/>
              <a:pathLst>
                <a:path w="3542665" h="370839">
                  <a:moveTo>
                    <a:pt x="354228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542284" y="370839"/>
                  </a:lnTo>
                  <a:lnTo>
                    <a:pt x="3542284" y="0"/>
                  </a:lnTo>
                  <a:close/>
                </a:path>
              </a:pathLst>
            </a:custGeom>
            <a:solidFill>
              <a:srgbClr val="D0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2087" y="5205094"/>
              <a:ext cx="3555365" cy="396875"/>
            </a:xfrm>
            <a:custGeom>
              <a:avLst/>
              <a:gdLst/>
              <a:ahLst/>
              <a:cxnLst/>
              <a:rect l="l" t="t" r="r" b="b"/>
              <a:pathLst>
                <a:path w="3555365" h="396875">
                  <a:moveTo>
                    <a:pt x="3555111" y="383590"/>
                  </a:moveTo>
                  <a:lnTo>
                    <a:pt x="0" y="383590"/>
                  </a:lnTo>
                  <a:lnTo>
                    <a:pt x="0" y="396290"/>
                  </a:lnTo>
                  <a:lnTo>
                    <a:pt x="3555111" y="396290"/>
                  </a:lnTo>
                  <a:lnTo>
                    <a:pt x="3555111" y="383590"/>
                  </a:lnTo>
                  <a:close/>
                </a:path>
                <a:path w="3555365" h="396875">
                  <a:moveTo>
                    <a:pt x="355511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55111" y="38100"/>
                  </a:lnTo>
                  <a:lnTo>
                    <a:pt x="3555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2086" y="4846954"/>
              <a:ext cx="3555365" cy="1125855"/>
            </a:xfrm>
            <a:custGeom>
              <a:avLst/>
              <a:gdLst/>
              <a:ahLst/>
              <a:cxnLst/>
              <a:rect l="l" t="t" r="r" b="b"/>
              <a:pathLst>
                <a:path w="3555365" h="1125854">
                  <a:moveTo>
                    <a:pt x="6350" y="0"/>
                  </a:moveTo>
                  <a:lnTo>
                    <a:pt x="6350" y="1125270"/>
                  </a:lnTo>
                </a:path>
                <a:path w="3555365" h="1125854">
                  <a:moveTo>
                    <a:pt x="3548761" y="0"/>
                  </a:moveTo>
                  <a:lnTo>
                    <a:pt x="3548761" y="1125270"/>
                  </a:lnTo>
                </a:path>
                <a:path w="3555365" h="1125854">
                  <a:moveTo>
                    <a:pt x="0" y="6350"/>
                  </a:moveTo>
                  <a:lnTo>
                    <a:pt x="3555111" y="6350"/>
                  </a:lnTo>
                </a:path>
                <a:path w="3555365" h="1125854">
                  <a:moveTo>
                    <a:pt x="0" y="1118920"/>
                  </a:moveTo>
                  <a:lnTo>
                    <a:pt x="3555111" y="11189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51328" y="4851246"/>
            <a:ext cx="2652236" cy="6305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:String</a:t>
            </a:r>
            <a:endParaRPr sz="1800">
              <a:latin typeface="Myanmar Text"/>
              <a:cs typeface="Myanmar Text"/>
            </a:endParaRPr>
          </a:p>
          <a:p>
            <a:pPr marL="8890" algn="ctr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Myanmar Text"/>
                <a:cs typeface="Myanmar Text"/>
              </a:rPr>
              <a:t>Shakespeare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1328" y="5601385"/>
            <a:ext cx="2652236" cy="487313"/>
          </a:xfrm>
          <a:prstGeom prst="rect">
            <a:avLst/>
          </a:prstGeom>
          <a:solidFill>
            <a:srgbClr val="E9E7E8"/>
          </a:solidFill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1880"/>
              </a:lnSpc>
            </a:pPr>
            <a:r>
              <a:rPr sz="1800" dirty="0">
                <a:latin typeface="Myanmar Text"/>
                <a:cs typeface="Myanmar Text"/>
              </a:rPr>
              <a:t>Life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is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tale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told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by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an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idiot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5289" y="3234563"/>
            <a:ext cx="1418748" cy="76200"/>
          </a:xfrm>
          <a:custGeom>
            <a:avLst/>
            <a:gdLst/>
            <a:ahLst/>
            <a:cxnLst/>
            <a:rect l="l" t="t" r="r" b="b"/>
            <a:pathLst>
              <a:path w="1891665" h="76200">
                <a:moveTo>
                  <a:pt x="1815718" y="0"/>
                </a:moveTo>
                <a:lnTo>
                  <a:pt x="1815294" y="31837"/>
                </a:lnTo>
                <a:lnTo>
                  <a:pt x="1828037" y="32003"/>
                </a:lnTo>
                <a:lnTo>
                  <a:pt x="1831466" y="32003"/>
                </a:lnTo>
                <a:lnTo>
                  <a:pt x="1834260" y="34925"/>
                </a:lnTo>
                <a:lnTo>
                  <a:pt x="1834260" y="41910"/>
                </a:lnTo>
                <a:lnTo>
                  <a:pt x="1831339" y="44703"/>
                </a:lnTo>
                <a:lnTo>
                  <a:pt x="1815122" y="44703"/>
                </a:lnTo>
                <a:lnTo>
                  <a:pt x="1814702" y="76200"/>
                </a:lnTo>
                <a:lnTo>
                  <a:pt x="1879852" y="44703"/>
                </a:lnTo>
                <a:lnTo>
                  <a:pt x="1827783" y="44703"/>
                </a:lnTo>
                <a:lnTo>
                  <a:pt x="1815125" y="44538"/>
                </a:lnTo>
                <a:lnTo>
                  <a:pt x="1880193" y="44538"/>
                </a:lnTo>
                <a:lnTo>
                  <a:pt x="1891410" y="39115"/>
                </a:lnTo>
                <a:lnTo>
                  <a:pt x="1815718" y="0"/>
                </a:lnTo>
                <a:close/>
              </a:path>
              <a:path w="1891665" h="76200">
                <a:moveTo>
                  <a:pt x="1815294" y="31837"/>
                </a:moveTo>
                <a:lnTo>
                  <a:pt x="1815125" y="44538"/>
                </a:lnTo>
                <a:lnTo>
                  <a:pt x="1827783" y="44703"/>
                </a:lnTo>
                <a:lnTo>
                  <a:pt x="1831339" y="44703"/>
                </a:lnTo>
                <a:lnTo>
                  <a:pt x="1834260" y="41910"/>
                </a:lnTo>
                <a:lnTo>
                  <a:pt x="1834260" y="34925"/>
                </a:lnTo>
                <a:lnTo>
                  <a:pt x="1831466" y="32003"/>
                </a:lnTo>
                <a:lnTo>
                  <a:pt x="1828037" y="32003"/>
                </a:lnTo>
                <a:lnTo>
                  <a:pt x="1815294" y="31837"/>
                </a:lnTo>
                <a:close/>
              </a:path>
              <a:path w="1891665" h="76200">
                <a:moveTo>
                  <a:pt x="6476" y="8254"/>
                </a:moveTo>
                <a:lnTo>
                  <a:pt x="2921" y="8254"/>
                </a:lnTo>
                <a:lnTo>
                  <a:pt x="0" y="11049"/>
                </a:lnTo>
                <a:lnTo>
                  <a:pt x="0" y="18034"/>
                </a:lnTo>
                <a:lnTo>
                  <a:pt x="2793" y="20954"/>
                </a:lnTo>
                <a:lnTo>
                  <a:pt x="6223" y="20954"/>
                </a:lnTo>
                <a:lnTo>
                  <a:pt x="1815125" y="44538"/>
                </a:lnTo>
                <a:lnTo>
                  <a:pt x="1815294" y="31837"/>
                </a:lnTo>
                <a:lnTo>
                  <a:pt x="6476" y="8254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5315" y="3407155"/>
            <a:ext cx="3245644" cy="102870"/>
          </a:xfrm>
          <a:custGeom>
            <a:avLst/>
            <a:gdLst/>
            <a:ahLst/>
            <a:cxnLst/>
            <a:rect l="l" t="t" r="r" b="b"/>
            <a:pathLst>
              <a:path w="4327525" h="102870">
                <a:moveTo>
                  <a:pt x="4251240" y="31795"/>
                </a:moveTo>
                <a:lnTo>
                  <a:pt x="6223" y="89662"/>
                </a:lnTo>
                <a:lnTo>
                  <a:pt x="2794" y="89662"/>
                </a:lnTo>
                <a:lnTo>
                  <a:pt x="0" y="92583"/>
                </a:lnTo>
                <a:lnTo>
                  <a:pt x="0" y="99568"/>
                </a:lnTo>
                <a:lnTo>
                  <a:pt x="2921" y="102362"/>
                </a:lnTo>
                <a:lnTo>
                  <a:pt x="6476" y="102362"/>
                </a:lnTo>
                <a:lnTo>
                  <a:pt x="4251410" y="44496"/>
                </a:lnTo>
                <a:lnTo>
                  <a:pt x="4251240" y="31795"/>
                </a:lnTo>
                <a:close/>
              </a:path>
              <a:path w="4327525" h="102870">
                <a:moveTo>
                  <a:pt x="4315966" y="31496"/>
                </a:moveTo>
                <a:lnTo>
                  <a:pt x="4267454" y="31496"/>
                </a:lnTo>
                <a:lnTo>
                  <a:pt x="4270248" y="34417"/>
                </a:lnTo>
                <a:lnTo>
                  <a:pt x="4270375" y="41402"/>
                </a:lnTo>
                <a:lnTo>
                  <a:pt x="4267581" y="44196"/>
                </a:lnTo>
                <a:lnTo>
                  <a:pt x="4264152" y="44323"/>
                </a:lnTo>
                <a:lnTo>
                  <a:pt x="4251410" y="44496"/>
                </a:lnTo>
                <a:lnTo>
                  <a:pt x="4251833" y="76200"/>
                </a:lnTo>
                <a:lnTo>
                  <a:pt x="4327525" y="37084"/>
                </a:lnTo>
                <a:lnTo>
                  <a:pt x="4315966" y="31496"/>
                </a:lnTo>
                <a:close/>
              </a:path>
              <a:path w="4327525" h="102870">
                <a:moveTo>
                  <a:pt x="4267454" y="31496"/>
                </a:moveTo>
                <a:lnTo>
                  <a:pt x="4263898" y="31623"/>
                </a:lnTo>
                <a:lnTo>
                  <a:pt x="4251240" y="31795"/>
                </a:lnTo>
                <a:lnTo>
                  <a:pt x="4251410" y="44496"/>
                </a:lnTo>
                <a:lnTo>
                  <a:pt x="4264152" y="44323"/>
                </a:lnTo>
                <a:lnTo>
                  <a:pt x="4267581" y="44196"/>
                </a:lnTo>
                <a:lnTo>
                  <a:pt x="4270375" y="41402"/>
                </a:lnTo>
                <a:lnTo>
                  <a:pt x="4270248" y="34417"/>
                </a:lnTo>
                <a:lnTo>
                  <a:pt x="4267454" y="31496"/>
                </a:lnTo>
                <a:close/>
              </a:path>
              <a:path w="4327525" h="102870">
                <a:moveTo>
                  <a:pt x="4250817" y="0"/>
                </a:moveTo>
                <a:lnTo>
                  <a:pt x="4251240" y="31795"/>
                </a:lnTo>
                <a:lnTo>
                  <a:pt x="4263898" y="31623"/>
                </a:lnTo>
                <a:lnTo>
                  <a:pt x="4267454" y="31496"/>
                </a:lnTo>
                <a:lnTo>
                  <a:pt x="4315966" y="31496"/>
                </a:lnTo>
                <a:lnTo>
                  <a:pt x="4250817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9518" y="3641216"/>
            <a:ext cx="3320415" cy="1781810"/>
          </a:xfrm>
          <a:custGeom>
            <a:avLst/>
            <a:gdLst/>
            <a:ahLst/>
            <a:cxnLst/>
            <a:rect l="l" t="t" r="r" b="b"/>
            <a:pathLst>
              <a:path w="4427220" h="1781810">
                <a:moveTo>
                  <a:pt x="4353682" y="1751939"/>
                </a:moveTo>
                <a:lnTo>
                  <a:pt x="4341875" y="1781428"/>
                </a:lnTo>
                <a:lnTo>
                  <a:pt x="4426839" y="1774316"/>
                </a:lnTo>
                <a:lnTo>
                  <a:pt x="4412367" y="1758060"/>
                </a:lnTo>
                <a:lnTo>
                  <a:pt x="4368799" y="1758060"/>
                </a:lnTo>
                <a:lnTo>
                  <a:pt x="4365497" y="1756663"/>
                </a:lnTo>
                <a:lnTo>
                  <a:pt x="4353682" y="1751939"/>
                </a:lnTo>
                <a:close/>
              </a:path>
              <a:path w="4427220" h="1781810">
                <a:moveTo>
                  <a:pt x="4358406" y="1740138"/>
                </a:moveTo>
                <a:lnTo>
                  <a:pt x="4353682" y="1751939"/>
                </a:lnTo>
                <a:lnTo>
                  <a:pt x="4365497" y="1756663"/>
                </a:lnTo>
                <a:lnTo>
                  <a:pt x="4368799" y="1758060"/>
                </a:lnTo>
                <a:lnTo>
                  <a:pt x="4372483" y="1756409"/>
                </a:lnTo>
                <a:lnTo>
                  <a:pt x="4373752" y="1753107"/>
                </a:lnTo>
                <a:lnTo>
                  <a:pt x="4375022" y="1749932"/>
                </a:lnTo>
                <a:lnTo>
                  <a:pt x="4373498" y="1746249"/>
                </a:lnTo>
                <a:lnTo>
                  <a:pt x="4370196" y="1744852"/>
                </a:lnTo>
                <a:lnTo>
                  <a:pt x="4358406" y="1740138"/>
                </a:lnTo>
                <a:close/>
              </a:path>
              <a:path w="4427220" h="1781810">
                <a:moveTo>
                  <a:pt x="4370196" y="1710689"/>
                </a:moveTo>
                <a:lnTo>
                  <a:pt x="4358406" y="1740138"/>
                </a:lnTo>
                <a:lnTo>
                  <a:pt x="4370196" y="1744852"/>
                </a:lnTo>
                <a:lnTo>
                  <a:pt x="4373498" y="1746249"/>
                </a:lnTo>
                <a:lnTo>
                  <a:pt x="4375022" y="1749932"/>
                </a:lnTo>
                <a:lnTo>
                  <a:pt x="4373752" y="1753107"/>
                </a:lnTo>
                <a:lnTo>
                  <a:pt x="4372483" y="1756409"/>
                </a:lnTo>
                <a:lnTo>
                  <a:pt x="4368799" y="1758060"/>
                </a:lnTo>
                <a:lnTo>
                  <a:pt x="4412367" y="1758060"/>
                </a:lnTo>
                <a:lnTo>
                  <a:pt x="4370196" y="1710689"/>
                </a:lnTo>
                <a:close/>
              </a:path>
              <a:path w="4427220" h="1781810">
                <a:moveTo>
                  <a:pt x="6350" y="0"/>
                </a:moveTo>
                <a:lnTo>
                  <a:pt x="2666" y="1650"/>
                </a:lnTo>
                <a:lnTo>
                  <a:pt x="1396" y="4825"/>
                </a:lnTo>
                <a:lnTo>
                  <a:pt x="0" y="8127"/>
                </a:lnTo>
                <a:lnTo>
                  <a:pt x="1650" y="11810"/>
                </a:lnTo>
                <a:lnTo>
                  <a:pt x="4353682" y="1751939"/>
                </a:lnTo>
                <a:lnTo>
                  <a:pt x="4358406" y="1740138"/>
                </a:lnTo>
                <a:lnTo>
                  <a:pt x="9651" y="1396"/>
                </a:lnTo>
                <a:lnTo>
                  <a:pt x="6350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3812" y="4683253"/>
            <a:ext cx="502444" cy="475615"/>
          </a:xfrm>
          <a:custGeom>
            <a:avLst/>
            <a:gdLst/>
            <a:ahLst/>
            <a:cxnLst/>
            <a:rect l="l" t="t" r="r" b="b"/>
            <a:pathLst>
              <a:path w="669925" h="475614">
                <a:moveTo>
                  <a:pt x="669798" y="0"/>
                </a:moveTo>
                <a:lnTo>
                  <a:pt x="188975" y="475106"/>
                </a:lnTo>
              </a:path>
              <a:path w="669925" h="475614">
                <a:moveTo>
                  <a:pt x="0" y="353568"/>
                </a:moveTo>
                <a:lnTo>
                  <a:pt x="188722" y="474725"/>
                </a:lnTo>
              </a:path>
            </a:pathLst>
          </a:custGeom>
          <a:ln w="12192">
            <a:solidFill>
              <a:srgbClr val="451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56090" y="3051809"/>
            <a:ext cx="2647474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yanmar Text"/>
                <a:cs typeface="Myanmar Text"/>
              </a:rPr>
              <a:t>Life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is</a:t>
            </a:r>
            <a:r>
              <a:rPr sz="1800" spc="-1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tale</a:t>
            </a:r>
            <a:r>
              <a:rPr sz="1800" spc="-2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told</a:t>
            </a:r>
            <a:r>
              <a:rPr sz="1800" spc="-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by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an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idiot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yanmar Text"/>
              <a:cs typeface="Myanmar Text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latin typeface="Myanmar Text"/>
                <a:cs typeface="Myanmar Text"/>
              </a:rPr>
              <a:t>It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5" dirty="0">
                <a:latin typeface="Myanmar Text"/>
                <a:cs typeface="Myanmar Text"/>
              </a:rPr>
              <a:t>can</a:t>
            </a:r>
            <a:r>
              <a:rPr sz="1800" spc="-10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no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spc="-10" dirty="0">
                <a:latin typeface="Myanmar Text"/>
                <a:cs typeface="Myanmar Text"/>
              </a:rPr>
              <a:t>longer</a:t>
            </a:r>
            <a:r>
              <a:rPr sz="1800" spc="-25" dirty="0">
                <a:latin typeface="Myanmar Text"/>
                <a:cs typeface="Myanmar Text"/>
              </a:rPr>
              <a:t> </a:t>
            </a:r>
            <a:r>
              <a:rPr sz="1800" dirty="0">
                <a:latin typeface="Myanmar Text"/>
                <a:cs typeface="Myanmar Text"/>
              </a:rPr>
              <a:t>be</a:t>
            </a:r>
            <a:r>
              <a:rPr sz="1800" spc="-5" dirty="0">
                <a:latin typeface="Myanmar Text"/>
                <a:cs typeface="Myanmar Text"/>
              </a:rPr>
              <a:t> accessed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50925" y="3286124"/>
            <a:ext cx="57150" cy="431165"/>
          </a:xfrm>
          <a:custGeom>
            <a:avLst/>
            <a:gdLst/>
            <a:ahLst/>
            <a:cxnLst/>
            <a:rect l="l" t="t" r="r" b="b"/>
            <a:pathLst>
              <a:path w="76200" h="431164">
                <a:moveTo>
                  <a:pt x="31727" y="354531"/>
                </a:moveTo>
                <a:lnTo>
                  <a:pt x="0" y="354584"/>
                </a:lnTo>
                <a:lnTo>
                  <a:pt x="38226" y="430657"/>
                </a:lnTo>
                <a:lnTo>
                  <a:pt x="66706" y="373507"/>
                </a:lnTo>
                <a:lnTo>
                  <a:pt x="34671" y="373507"/>
                </a:lnTo>
                <a:lnTo>
                  <a:pt x="31750" y="370713"/>
                </a:lnTo>
                <a:lnTo>
                  <a:pt x="31727" y="354531"/>
                </a:lnTo>
                <a:close/>
              </a:path>
              <a:path w="76200" h="431164">
                <a:moveTo>
                  <a:pt x="44432" y="354509"/>
                </a:moveTo>
                <a:lnTo>
                  <a:pt x="31727" y="354531"/>
                </a:lnTo>
                <a:lnTo>
                  <a:pt x="31750" y="370713"/>
                </a:lnTo>
                <a:lnTo>
                  <a:pt x="34671" y="373507"/>
                </a:lnTo>
                <a:lnTo>
                  <a:pt x="41655" y="373507"/>
                </a:lnTo>
                <a:lnTo>
                  <a:pt x="44450" y="370713"/>
                </a:lnTo>
                <a:lnTo>
                  <a:pt x="44432" y="354509"/>
                </a:lnTo>
                <a:close/>
              </a:path>
              <a:path w="76200" h="431164">
                <a:moveTo>
                  <a:pt x="76200" y="354457"/>
                </a:moveTo>
                <a:lnTo>
                  <a:pt x="44432" y="354509"/>
                </a:lnTo>
                <a:lnTo>
                  <a:pt x="44450" y="370713"/>
                </a:lnTo>
                <a:lnTo>
                  <a:pt x="41655" y="373507"/>
                </a:lnTo>
                <a:lnTo>
                  <a:pt x="66706" y="373507"/>
                </a:lnTo>
                <a:lnTo>
                  <a:pt x="76200" y="354457"/>
                </a:lnTo>
                <a:close/>
              </a:path>
              <a:path w="76200" h="431164">
                <a:moveTo>
                  <a:pt x="41148" y="0"/>
                </a:moveTo>
                <a:lnTo>
                  <a:pt x="34036" y="0"/>
                </a:lnTo>
                <a:lnTo>
                  <a:pt x="31242" y="2794"/>
                </a:lnTo>
                <a:lnTo>
                  <a:pt x="31727" y="354531"/>
                </a:lnTo>
                <a:lnTo>
                  <a:pt x="44432" y="354509"/>
                </a:lnTo>
                <a:lnTo>
                  <a:pt x="43942" y="6350"/>
                </a:lnTo>
                <a:lnTo>
                  <a:pt x="43942" y="2794"/>
                </a:lnTo>
                <a:lnTo>
                  <a:pt x="41148" y="0"/>
                </a:lnTo>
                <a:close/>
              </a:path>
            </a:pathLst>
          </a:custGeom>
          <a:solidFill>
            <a:srgbClr val="4512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Important Methods in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char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charAt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index): </a:t>
            </a:r>
            <a:r>
              <a:rPr lang="en-US" sz="2200" dirty="0">
                <a:latin typeface="+mj-lt"/>
              </a:rPr>
              <a:t>Returns the character at the specified index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concat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Sring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): </a:t>
            </a:r>
            <a:r>
              <a:rPr lang="en-US" sz="2200" dirty="0">
                <a:latin typeface="+mj-lt"/>
              </a:rPr>
              <a:t>Appends a string to the end of another string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length(): </a:t>
            </a:r>
            <a:r>
              <a:rPr lang="en-US" sz="2200" dirty="0">
                <a:latin typeface="+mj-lt"/>
              </a:rPr>
              <a:t>Returns the length of a specified string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substring(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beginindex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): </a:t>
            </a:r>
            <a:r>
              <a:rPr lang="en-US" sz="2200" dirty="0">
                <a:latin typeface="+mj-lt"/>
              </a:rPr>
              <a:t>returns substring for given begin index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substring(</a:t>
            </a:r>
            <a:r>
              <a:rPr lang="en-US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begin, </a:t>
            </a:r>
            <a:r>
              <a:rPr lang="en-US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end): </a:t>
            </a:r>
            <a:r>
              <a:rPr lang="en-US" sz="2200" dirty="0">
                <a:latin typeface="+mj-lt"/>
              </a:rPr>
              <a:t>returns substring for given begin index and end index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toLowerCase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(): </a:t>
            </a:r>
            <a:r>
              <a:rPr lang="en-US" sz="2200" dirty="0">
                <a:latin typeface="+mj-lt"/>
              </a:rPr>
              <a:t>returns a string in lowercase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</a:t>
            </a:r>
            <a:r>
              <a:rPr lang="en-IN" sz="2200" dirty="0" err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toUpperCase</a:t>
            </a: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(): </a:t>
            </a:r>
            <a:r>
              <a:rPr lang="en-US" sz="2200" dirty="0">
                <a:latin typeface="+mj-lt"/>
              </a:rPr>
              <a:t>returns a string in uppercase</a:t>
            </a: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2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String trim(): </a:t>
            </a:r>
            <a:r>
              <a:rPr lang="en-US" sz="2200" dirty="0">
                <a:latin typeface="+mj-lt"/>
              </a:rPr>
              <a:t>removes beginning and ending spaces of this string</a:t>
            </a:r>
          </a:p>
          <a:p>
            <a:pPr>
              <a:buFont typeface="Wingdings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US" sz="2200" dirty="0"/>
              <a:t>boolean contains(</a:t>
            </a:r>
            <a:r>
              <a:rPr lang="en-US" sz="2200" dirty="0" err="1"/>
              <a:t>CharSequence</a:t>
            </a:r>
            <a:r>
              <a:rPr lang="en-US" sz="2200" dirty="0"/>
              <a:t> s): returns true or false after matching the sequence of char value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sz="2200" dirty="0">
              <a:solidFill>
                <a:srgbClr val="000000"/>
              </a:solidFill>
              <a:latin typeface="+mj-lt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static String join(</a:t>
            </a:r>
            <a:r>
              <a:rPr lang="en-US" sz="2200" dirty="0" err="1"/>
              <a:t>CharSequence</a:t>
            </a:r>
            <a:r>
              <a:rPr lang="en-US" sz="2200" dirty="0"/>
              <a:t> delimiter, </a:t>
            </a:r>
            <a:r>
              <a:rPr lang="en-US" sz="2200" dirty="0" err="1"/>
              <a:t>CharSequence</a:t>
            </a:r>
            <a:r>
              <a:rPr lang="en-US" sz="2200" dirty="0"/>
              <a:t>... elements): returns a joined string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boolean equals(Object another): checks the equality of string with the given object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static String </a:t>
            </a:r>
            <a:r>
              <a:rPr lang="en-US" sz="2200" dirty="0" err="1"/>
              <a:t>equalsIgnoreCase</a:t>
            </a:r>
            <a:r>
              <a:rPr lang="en-US" sz="2200" dirty="0"/>
              <a:t>(String another): compares another string. It doesn't check case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boolean </a:t>
            </a:r>
            <a:r>
              <a:rPr lang="en-US" sz="2200" dirty="0" err="1"/>
              <a:t>isEmpty</a:t>
            </a:r>
            <a:r>
              <a:rPr lang="en-US" sz="2200" dirty="0"/>
              <a:t>(): checks if string is empty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String replace(char old, char new): replaces all occurrences of the specified char value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String replace(</a:t>
            </a:r>
            <a:r>
              <a:rPr lang="en-US" sz="2200" dirty="0" err="1"/>
              <a:t>CharSequence</a:t>
            </a:r>
            <a:r>
              <a:rPr lang="en-US" sz="2200" dirty="0"/>
              <a:t> old, </a:t>
            </a:r>
            <a:r>
              <a:rPr lang="en-US" sz="2200" dirty="0" err="1"/>
              <a:t>CharSequence</a:t>
            </a:r>
            <a:r>
              <a:rPr lang="en-US" sz="2200" dirty="0"/>
              <a:t> new): replaces all occurrences of the specified </a:t>
            </a:r>
            <a:r>
              <a:rPr lang="en-US" sz="2200" dirty="0" err="1"/>
              <a:t>CharSequence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 err="1"/>
              <a:t>int</a:t>
            </a:r>
            <a:r>
              <a:rPr lang="en-US" sz="2200"/>
              <a:t> indexOf(char </a:t>
            </a:r>
            <a:r>
              <a:rPr lang="en-US" sz="2200" dirty="0" err="1"/>
              <a:t>ch</a:t>
            </a:r>
            <a:r>
              <a:rPr lang="en-US" sz="2200" dirty="0"/>
              <a:t>): returns the specified char value index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String[] split(String </a:t>
            </a:r>
            <a:r>
              <a:rPr lang="en-US" sz="2200" dirty="0" err="1"/>
              <a:t>regex</a:t>
            </a:r>
            <a:r>
              <a:rPr lang="en-US" sz="2200" dirty="0"/>
              <a:t>): returns a split string matching </a:t>
            </a:r>
            <a:r>
              <a:rPr lang="en-US" sz="2200" dirty="0" err="1"/>
              <a:t>regex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8F0C50-DFF3-4CE1-BFFF-CA5D4E3812D8}"/>
              </a:ext>
            </a:extLst>
          </p:cNvPr>
          <p:cNvSpPr txBox="1"/>
          <p:nvPr/>
        </p:nvSpPr>
        <p:spPr>
          <a:xfrm>
            <a:off x="1295400" y="2057400"/>
            <a:ext cx="7086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String alpha = "";</a:t>
            </a:r>
          </a:p>
          <a:p>
            <a:r>
              <a:rPr lang="en-IN" sz="2800" dirty="0"/>
              <a:t>for(char current = 'a'; current &lt;= 'z'; current++) </a:t>
            </a:r>
          </a:p>
          <a:p>
            <a:r>
              <a:rPr lang="en-IN" sz="2800" dirty="0"/>
              <a:t>	alpha += current;</a:t>
            </a:r>
          </a:p>
          <a:p>
            <a:r>
              <a:rPr lang="en-IN" sz="2800" dirty="0" err="1"/>
              <a:t>System.out.println</a:t>
            </a:r>
            <a:r>
              <a:rPr lang="en-IN" sz="2800" dirty="0"/>
              <a:t>(alpha)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String</a:t>
            </a:r>
          </a:p>
        </p:txBody>
      </p:sp>
    </p:spTree>
    <p:extLst>
      <p:ext uri="{BB962C8B-B14F-4D97-AF65-F5344CB8AC3E}">
        <p14:creationId xmlns:p14="http://schemas.microsoft.com/office/powerpoint/2010/main" val="143610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String</a:t>
            </a:r>
            <a:r>
              <a:rPr lang="en-US" spc="-50" dirty="0"/>
              <a:t> </a:t>
            </a:r>
            <a:r>
              <a:rPr lang="en-US" spc="-5" dirty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8770" marR="5080" indent="-306705">
              <a:lnSpc>
                <a:spcPct val="1002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1910080" algn="l"/>
              </a:tabLst>
            </a:pP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 is same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as the </a:t>
            </a:r>
            <a:r>
              <a:rPr lang="en-US" sz="2200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 , that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is it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stores the object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in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heap and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it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can also be 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modified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</a:p>
          <a:p>
            <a:pPr marL="318770" marR="5080" indent="-306705">
              <a:lnSpc>
                <a:spcPct val="100200"/>
              </a:lnSpc>
              <a:spcBef>
                <a:spcPts val="1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1910080" algn="l"/>
              </a:tabLst>
            </a:pP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main difference</a:t>
            </a:r>
            <a:r>
              <a:rPr lang="en-US" sz="2200" spc="4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between</a:t>
            </a:r>
            <a:r>
              <a:rPr lang="en-US" sz="22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200" spc="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and </a:t>
            </a: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3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that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b="1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3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b="1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>
                <a:solidFill>
                  <a:srgbClr val="3C3C3C"/>
                </a:solidFill>
                <a:latin typeface="Myanmar Text"/>
                <a:cs typeface="Myanmar Text"/>
              </a:rPr>
              <a:t>also</a:t>
            </a:r>
            <a:r>
              <a:rPr lang="en-US" sz="2200" b="1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dirty="0">
                <a:solidFill>
                  <a:srgbClr val="3C3C3C"/>
                </a:solidFill>
                <a:latin typeface="Myanmar Text"/>
                <a:cs typeface="Myanmar Text"/>
              </a:rPr>
              <a:t>not</a:t>
            </a:r>
            <a:r>
              <a:rPr lang="en-US" sz="2200" b="1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>
                <a:solidFill>
                  <a:srgbClr val="3C3C3C"/>
                </a:solidFill>
                <a:latin typeface="Myanmar Text"/>
                <a:cs typeface="Myanmar Text"/>
              </a:rPr>
              <a:t>thread</a:t>
            </a:r>
            <a:r>
              <a:rPr lang="en-US" sz="2200" b="1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b="1" spc="-5" dirty="0">
                <a:solidFill>
                  <a:srgbClr val="3C3C3C"/>
                </a:solidFill>
                <a:latin typeface="Myanmar Text"/>
                <a:cs typeface="Myanmar Text"/>
              </a:rPr>
              <a:t>safe.</a:t>
            </a:r>
            <a:endParaRPr lang="en-US" sz="2200" dirty="0">
              <a:latin typeface="Myanmar Text"/>
              <a:cs typeface="Myanmar Text"/>
            </a:endParaRPr>
          </a:p>
          <a:p>
            <a:pPr marL="318770">
              <a:lnSpc>
                <a:spcPts val="2390"/>
              </a:lnSpc>
            </a:pPr>
            <a:endParaRPr lang="en-US" sz="2200" spc="-5" dirty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1118870" lvl="2">
              <a:lnSpc>
                <a:spcPts val="2390"/>
              </a:lnSpc>
              <a:buNone/>
            </a:pP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fast as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 it</a:t>
            </a:r>
            <a:r>
              <a:rPr lang="en-US" sz="22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not</a:t>
            </a:r>
            <a:r>
              <a:rPr lang="en-US" sz="22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thread</a:t>
            </a:r>
            <a:r>
              <a:rPr lang="en-US" sz="22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safe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</a:p>
          <a:p>
            <a:pPr marL="1118870" lvl="2">
              <a:lnSpc>
                <a:spcPts val="2390"/>
              </a:lnSpc>
              <a:buNone/>
            </a:pP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4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object=</a:t>
            </a:r>
            <a:r>
              <a:rPr lang="en-US" sz="2200" spc="2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new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("Hello");</a:t>
            </a:r>
          </a:p>
          <a:p>
            <a:pPr marL="1118870" lvl="2">
              <a:lnSpc>
                <a:spcPts val="2390"/>
              </a:lnSpc>
              <a:buNone/>
            </a:pP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object=new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("Bye");</a:t>
            </a:r>
          </a:p>
          <a:p>
            <a:pPr marL="318770">
              <a:lnSpc>
                <a:spcPts val="2390"/>
              </a:lnSpc>
            </a:pPr>
            <a:endParaRPr lang="en-US" sz="2200" spc="-5" dirty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318770">
              <a:lnSpc>
                <a:spcPts val="2390"/>
              </a:lnSpc>
              <a:buNone/>
            </a:pP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//Above statement is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 right as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it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modifies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the value</a:t>
            </a:r>
            <a:r>
              <a:rPr lang="en-US" sz="22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which</a:t>
            </a:r>
            <a:r>
              <a:rPr lang="en-US" sz="2200" spc="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lang="en-US" sz="22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allowed</a:t>
            </a:r>
            <a:r>
              <a:rPr lang="en-US" sz="2200" spc="2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lang="en-US" sz="22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the </a:t>
            </a:r>
            <a:r>
              <a:rPr lang="en-US" sz="2200" dirty="0" err="1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lang="en-US" sz="2200" dirty="0">
                <a:solidFill>
                  <a:srgbClr val="3C3C3C"/>
                </a:solidFill>
                <a:latin typeface="Myanmar Text"/>
                <a:cs typeface="Myanmar Text"/>
              </a:rPr>
              <a:t>.</a:t>
            </a:r>
            <a:endParaRPr lang="en-US" sz="22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StringBuilder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err="1"/>
              <a:t>StringBuilder</a:t>
            </a:r>
            <a:r>
              <a:rPr lang="en-IN" sz="2800" dirty="0"/>
              <a:t> alpha = new </a:t>
            </a:r>
            <a:r>
              <a:rPr lang="en-IN" sz="2800" dirty="0" err="1"/>
              <a:t>StringBuilder</a:t>
            </a:r>
            <a:r>
              <a:rPr lang="en-IN" sz="2800" dirty="0"/>
              <a:t>();</a:t>
            </a:r>
          </a:p>
          <a:p>
            <a:pPr>
              <a:buNone/>
            </a:pPr>
            <a:r>
              <a:rPr lang="en-IN" sz="2800" dirty="0"/>
              <a:t> for(char current = 'a'; current &lt;= 'z'; current++) </a:t>
            </a:r>
          </a:p>
          <a:p>
            <a:pPr>
              <a:buNone/>
            </a:pPr>
            <a:r>
              <a:rPr lang="en-IN" sz="2800" dirty="0"/>
              <a:t> 		</a:t>
            </a:r>
            <a:r>
              <a:rPr lang="en-IN" sz="2800" dirty="0" err="1"/>
              <a:t>alpha.append</a:t>
            </a:r>
            <a:r>
              <a:rPr lang="en-IN" sz="2800" dirty="0"/>
              <a:t>(current);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err="1"/>
              <a:t>System.out.println</a:t>
            </a:r>
            <a:r>
              <a:rPr lang="en-IN" sz="2800" dirty="0"/>
              <a:t>(alpha);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pc="-5" dirty="0"/>
              <a:t>String</a:t>
            </a:r>
            <a:r>
              <a:rPr lang="en-US" spc="-50" dirty="0"/>
              <a:t> </a:t>
            </a:r>
            <a:r>
              <a:rPr lang="en-US" spc="-5" dirty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 marL="31877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mutable. ( mutable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means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one can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change</a:t>
            </a:r>
            <a:r>
              <a:rPr lang="en-US" sz="2400" spc="-2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value</a:t>
            </a:r>
            <a:r>
              <a:rPr lang="en-US" sz="2400" spc="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of 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object)</a:t>
            </a:r>
            <a:endParaRPr lang="en-US" sz="2400" dirty="0">
              <a:cs typeface="Myanmar Text"/>
            </a:endParaRPr>
          </a:p>
          <a:p>
            <a:pPr marL="318770" marR="662305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8817610" algn="l"/>
              </a:tabLst>
            </a:pPr>
            <a:r>
              <a:rPr lang="en-US" sz="2400" spc="5" dirty="0">
                <a:solidFill>
                  <a:srgbClr val="3C3C3C"/>
                </a:solidFill>
                <a:cs typeface="Myanmar Text"/>
              </a:rPr>
              <a:t>The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object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created through</a:t>
            </a:r>
            <a:r>
              <a:rPr lang="en-US" sz="2400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stored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in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heap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.</a:t>
            </a:r>
            <a:r>
              <a:rPr lang="en-US" sz="2400" spc="2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has</a:t>
            </a:r>
            <a:r>
              <a:rPr lang="en-US" sz="2400" spc="-4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5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same </a:t>
            </a:r>
            <a:r>
              <a:rPr lang="en-US" sz="2400" spc="-53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methods</a:t>
            </a:r>
            <a:r>
              <a:rPr lang="en-US" sz="2400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as the </a:t>
            </a:r>
            <a:r>
              <a:rPr lang="en-US" sz="2400" spc="-5" dirty="0" err="1">
                <a:solidFill>
                  <a:srgbClr val="3C3C3C"/>
                </a:solidFill>
                <a:cs typeface="Myanmar Text"/>
              </a:rPr>
              <a:t>StringBuilder</a:t>
            </a:r>
            <a:r>
              <a:rPr lang="en-US" sz="2400" spc="2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,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but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each</a:t>
            </a:r>
            <a:r>
              <a:rPr lang="en-US" sz="2400" b="1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b="1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in</a:t>
            </a:r>
            <a:r>
              <a:rPr lang="en-US" sz="2400" b="1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b="1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is synchronized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that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is </a:t>
            </a:r>
            <a:r>
              <a:rPr lang="en-US" sz="2400" b="1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b="1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is</a:t>
            </a:r>
            <a:r>
              <a:rPr lang="en-US" sz="2400" b="1" spc="-2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spc="-5" dirty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b="1" spc="-3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b="1" dirty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b="1" spc="-3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.</a:t>
            </a:r>
            <a:endParaRPr lang="en-US" sz="2400" dirty="0">
              <a:cs typeface="Myanmar Text"/>
            </a:endParaRP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Due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to this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it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does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not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allow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two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threads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to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simultaneously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access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same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.</a:t>
            </a:r>
            <a:r>
              <a:rPr lang="en-US" sz="2400" spc="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Each </a:t>
            </a:r>
            <a:r>
              <a:rPr lang="en-US" sz="2400" spc="-53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method</a:t>
            </a:r>
            <a:r>
              <a:rPr lang="en-US" sz="2400" spc="-2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can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be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accessed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by</a:t>
            </a:r>
            <a:r>
              <a:rPr lang="en-US" sz="2400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one thread</a:t>
            </a:r>
            <a:r>
              <a:rPr lang="en-US" sz="2400" spc="-2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at a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time 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>
                <a:solidFill>
                  <a:srgbClr val="3C3C3C"/>
                </a:solidFill>
                <a:cs typeface="Myanmar Text"/>
              </a:rPr>
              <a:t>But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being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has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disadvantages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too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as the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performance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of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hits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due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to </a:t>
            </a:r>
            <a:r>
              <a:rPr lang="en-US" sz="2400" spc="-53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thread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safe</a:t>
            </a:r>
            <a:r>
              <a:rPr lang="en-US" sz="2400" spc="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property .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>
                <a:solidFill>
                  <a:srgbClr val="3C3C3C"/>
                </a:solidFill>
                <a:cs typeface="Myanmar Text"/>
              </a:rPr>
              <a:t>String Buffer can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be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converted to the string by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using </a:t>
            </a:r>
            <a:r>
              <a:rPr lang="en-US" sz="2400" spc="-53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toString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()</a:t>
            </a:r>
            <a:r>
              <a:rPr lang="en-US" sz="2400" spc="-4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method</a:t>
            </a:r>
            <a:endParaRPr lang="en-US" sz="2400" dirty="0"/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>
                <a:solidFill>
                  <a:srgbClr val="3C3C3C"/>
                </a:solidFill>
                <a:cs typeface="Myanmar Text"/>
              </a:rPr>
              <a:t>Thus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StringBuilder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is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faster than the </a:t>
            </a: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when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calling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same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methods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of each</a:t>
            </a:r>
            <a:r>
              <a:rPr lang="en-US" sz="2400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class.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US" sz="2400" dirty="0" err="1">
                <a:solidFill>
                  <a:srgbClr val="3C3C3C"/>
                </a:solidFill>
                <a:cs typeface="Myanmar Text"/>
              </a:rPr>
              <a:t>StringBuffer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value can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be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changed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,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it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means</a:t>
            </a:r>
            <a:r>
              <a:rPr lang="en-US" sz="2400" spc="-10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it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 can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be assigned to</a:t>
            </a:r>
            <a:r>
              <a:rPr lang="en-US" sz="2400" spc="-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the</a:t>
            </a:r>
            <a:r>
              <a:rPr lang="en-US" sz="2400" spc="-1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new</a:t>
            </a:r>
            <a:r>
              <a:rPr lang="en-US" sz="2400" spc="5" dirty="0">
                <a:solidFill>
                  <a:srgbClr val="3C3C3C"/>
                </a:solidFill>
                <a:cs typeface="Myanmar Text"/>
              </a:rPr>
              <a:t> </a:t>
            </a:r>
            <a:r>
              <a:rPr lang="en-US" sz="2400" dirty="0">
                <a:solidFill>
                  <a:srgbClr val="3C3C3C"/>
                </a:solidFill>
                <a:cs typeface="Myanmar Text"/>
              </a:rPr>
              <a:t>value .</a:t>
            </a:r>
          </a:p>
          <a:p>
            <a:pPr marL="318770" marR="419100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622040" algn="l"/>
              </a:tabLst>
            </a:pPr>
            <a:r>
              <a:rPr lang="en-IN" sz="2400" dirty="0">
                <a:solidFill>
                  <a:srgbClr val="3C3C3C"/>
                </a:solidFill>
                <a:cs typeface="Myanmar Text"/>
              </a:rPr>
              <a:t>Example</a:t>
            </a:r>
          </a:p>
          <a:p>
            <a:pPr marL="718820" marR="419100" lvl="1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None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10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400" spc="2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s =</a:t>
            </a:r>
            <a:r>
              <a:rPr lang="en-US" sz="24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new</a:t>
            </a:r>
            <a:r>
              <a:rPr lang="en-US" sz="24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("Hello</a:t>
            </a:r>
            <a:r>
              <a:rPr lang="en-US" sz="2400" spc="3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World");</a:t>
            </a:r>
          </a:p>
          <a:p>
            <a:pPr marL="718820" marR="419100" lvl="1" indent="-306705">
              <a:lnSpc>
                <a:spcPct val="120000"/>
              </a:lnSpc>
              <a:spcBef>
                <a:spcPts val="600"/>
              </a:spcBef>
              <a:buClr>
                <a:srgbClr val="903062"/>
              </a:buClr>
              <a:buSzPct val="90000"/>
              <a:buNone/>
              <a:tabLst>
                <a:tab pos="318770" algn="l"/>
                <a:tab pos="319405" algn="l"/>
                <a:tab pos="3622040" algn="l"/>
              </a:tabLst>
            </a:pPr>
            <a:r>
              <a:rPr lang="en-US" sz="2400" spc="-5" dirty="0" err="1">
                <a:solidFill>
                  <a:srgbClr val="3C3C3C"/>
                </a:solidFill>
                <a:latin typeface="Myanmar Text"/>
                <a:cs typeface="Myanmar Text"/>
              </a:rPr>
              <a:t>s.append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(“</a:t>
            </a:r>
            <a:r>
              <a:rPr lang="en-US" sz="24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Java</a:t>
            </a:r>
            <a:r>
              <a:rPr lang="en-US" sz="24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Programming");</a:t>
            </a:r>
            <a:endParaRPr lang="en-US" sz="24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3C3C3C"/>
              </a:solid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//</a:t>
            </a:r>
            <a:r>
              <a:rPr lang="en-US" sz="2400" spc="-25" dirty="0">
                <a:solidFill>
                  <a:srgbClr val="3C3C3C"/>
                </a:solidFill>
                <a:latin typeface="Myanmar Text"/>
                <a:cs typeface="Myanmar Text"/>
              </a:rPr>
              <a:t> The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Above</a:t>
            </a:r>
            <a:r>
              <a:rPr lang="en-US" sz="2400" spc="-3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10" dirty="0">
                <a:solidFill>
                  <a:srgbClr val="3C3C3C"/>
                </a:solidFill>
                <a:latin typeface="Myanmar Text"/>
                <a:cs typeface="Myanmar Text"/>
              </a:rPr>
              <a:t>statement is right</a:t>
            </a:r>
            <a:r>
              <a:rPr lang="en-US" sz="2400" dirty="0"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lang="en-US" sz="24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rgbClr val="3C3C3C"/>
                </a:solidFill>
                <a:latin typeface="Myanmar Text"/>
                <a:cs typeface="Myanmar Text"/>
              </a:rPr>
              <a:t>the</a:t>
            </a:r>
            <a:r>
              <a:rPr lang="en-US" sz="24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400" spc="-10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endParaRPr lang="en-US" sz="2400" dirty="0">
              <a:solidFill>
                <a:srgbClr val="3C3C3C"/>
              </a:solidFill>
              <a:cs typeface="Myanmar Text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rcRect l="1333" t="2222"/>
          <a:stretch>
            <a:fillRect/>
          </a:stretch>
        </p:blipFill>
        <p:spPr>
          <a:xfrm>
            <a:off x="457200" y="1752600"/>
            <a:ext cx="5638800" cy="3352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273" r="4545"/>
          <a:stretch>
            <a:fillRect/>
          </a:stretch>
        </p:blipFill>
        <p:spPr bwMode="auto">
          <a:xfrm>
            <a:off x="5715000" y="3124200"/>
            <a:ext cx="3124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81" y="614173"/>
            <a:ext cx="8426635" cy="713016"/>
          </a:xfrm>
          <a:prstGeom prst="rect">
            <a:avLst/>
          </a:prstGeom>
          <a:noFill/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777186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spcBef>
                <a:spcPts val="10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Before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getting into</a:t>
            </a:r>
            <a:r>
              <a:rPr sz="20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this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topic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we</a:t>
            </a:r>
            <a:r>
              <a:rPr sz="2000" spc="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should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learn</a:t>
            </a:r>
            <a:r>
              <a:rPr sz="2000" spc="3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somethings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which</a:t>
            </a:r>
            <a:r>
              <a:rPr sz="2000" spc="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really</a:t>
            </a:r>
            <a:r>
              <a:rPr sz="2000" spc="6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needed.So</a:t>
            </a:r>
            <a:r>
              <a:rPr sz="2000" spc="2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we</a:t>
            </a:r>
            <a:r>
              <a:rPr sz="2000" spc="1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will</a:t>
            </a:r>
            <a:r>
              <a:rPr lang="en-IN"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spc="-5" dirty="0">
                <a:solidFill>
                  <a:srgbClr val="3C3C3C"/>
                </a:solidFill>
                <a:latin typeface="Myanmar Text"/>
                <a:cs typeface="Myanmar Text"/>
              </a:rPr>
              <a:t>learn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about</a:t>
            </a:r>
            <a:r>
              <a:rPr lang="en-US" sz="20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Heap</a:t>
            </a:r>
            <a:r>
              <a:rPr lang="en-US" sz="20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lang="en-US" sz="20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Stack.</a:t>
            </a:r>
            <a:endParaRPr lang="en-US" sz="2000" dirty="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438400"/>
            <a:ext cx="7543800" cy="121571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>
                <a:solidFill>
                  <a:srgbClr val="3C3C3C"/>
                </a:solidFill>
                <a:latin typeface="Myanmar Text"/>
                <a:cs typeface="Myanmar Text"/>
              </a:rPr>
              <a:t>Concept</a:t>
            </a:r>
            <a:r>
              <a:rPr sz="2000" spc="-1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of Heap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Stack</a:t>
            </a:r>
            <a:r>
              <a:rPr sz="2000" spc="-2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is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very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important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this</a:t>
            </a:r>
            <a:r>
              <a:rPr sz="2000" spc="-1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topics.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We</a:t>
            </a:r>
            <a:r>
              <a:rPr sz="2000" spc="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are going</a:t>
            </a:r>
            <a:r>
              <a:rPr sz="2000" spc="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to</a:t>
            </a:r>
            <a:r>
              <a:rPr sz="2000" spc="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3C3C3C"/>
                </a:solidFill>
                <a:latin typeface="Myanmar Text"/>
                <a:cs typeface="Myanmar Text"/>
              </a:rPr>
              <a:t>learn</a:t>
            </a:r>
            <a:r>
              <a:rPr sz="2000" spc="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about</a:t>
            </a:r>
            <a:r>
              <a:rPr sz="2000" spc="-1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String,</a:t>
            </a:r>
            <a:r>
              <a:rPr sz="2000" spc="1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sz="2000" spc="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3C3C3C"/>
                </a:solidFill>
                <a:latin typeface="Myanmar Text"/>
                <a:cs typeface="Myanmar Text"/>
              </a:rPr>
              <a:t>&amp; </a:t>
            </a:r>
            <a:r>
              <a:rPr sz="2000" spc="-5">
                <a:solidFill>
                  <a:srgbClr val="3C3C3C"/>
                </a:solidFill>
                <a:latin typeface="Myanmar Text"/>
                <a:cs typeface="Myanmar Text"/>
              </a:rPr>
              <a:t>StringBuilder</a:t>
            </a:r>
            <a:r>
              <a:rPr sz="2000" spc="25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3C3C3C"/>
                </a:solidFill>
                <a:latin typeface="Myanmar Text"/>
                <a:cs typeface="Myanmar Text"/>
              </a:rPr>
              <a:t>class.</a:t>
            </a:r>
            <a:endParaRPr sz="2000" dirty="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2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228600" y="2057400"/>
          <a:ext cx="8686800" cy="330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1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710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StringBuffer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900" b="1" i="1" spc="-50" dirty="0">
                          <a:latin typeface="Myanmar Text"/>
                          <a:cs typeface="Myanmar Text"/>
                        </a:rPr>
                        <a:t>StringBuilder</a:t>
                      </a:r>
                      <a:endParaRPr sz="1900">
                        <a:latin typeface="Myanmar Text"/>
                        <a:cs typeface="Myanmar Tex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28575">
                      <a:solidFill>
                        <a:srgbClr val="4D13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078">
                <a:tc>
                  <a:txBody>
                    <a:bodyPr/>
                    <a:lstStyle/>
                    <a:p>
                      <a:pPr marR="6889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IN" sz="1800" b="1" spc="-5" dirty="0">
                        <a:latin typeface="Myanmar Text"/>
                        <a:cs typeface="Myanmar Text"/>
                      </a:endParaRPr>
                    </a:p>
                    <a:p>
                      <a:pPr marR="6889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>
                          <a:latin typeface="Myanmar Text"/>
                          <a:cs typeface="Myanmar Text"/>
                        </a:rPr>
                        <a:t>Storage</a:t>
                      </a:r>
                      <a:r>
                        <a:rPr sz="1800" b="1" spc="-4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spc="-5" dirty="0">
                          <a:latin typeface="Myanmar Text"/>
                          <a:cs typeface="Myanmar Text"/>
                        </a:rPr>
                        <a:t>Area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925"/>
                        </a:lnSpc>
                      </a:pPr>
                      <a:endParaRPr lang="en-IN" sz="1800" spc="-5" dirty="0">
                        <a:latin typeface="Myanmar Text"/>
                        <a:cs typeface="Myanmar Text"/>
                      </a:endParaRPr>
                    </a:p>
                    <a:p>
                      <a:pPr marL="357505">
                        <a:lnSpc>
                          <a:spcPts val="1925"/>
                        </a:lnSpc>
                      </a:pPr>
                      <a:r>
                        <a:rPr sz="1800" spc="-5">
                          <a:latin typeface="Myanmar Text"/>
                          <a:cs typeface="Myanmar Text"/>
                        </a:rPr>
                        <a:t>Constant</a:t>
                      </a:r>
                      <a:r>
                        <a:rPr sz="1800" spc="-55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String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Pool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spc="-5" dirty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spc="-5">
                          <a:latin typeface="Myanmar Text"/>
                          <a:cs typeface="Myanmar Text"/>
                        </a:rPr>
                        <a:t>Heap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5"/>
                        </a:lnSpc>
                      </a:pPr>
                      <a:endParaRPr lang="en-IN" sz="1800" spc="-5" dirty="0">
                        <a:latin typeface="Myanmar Text"/>
                        <a:cs typeface="Myanmar Text"/>
                      </a:endParaRPr>
                    </a:p>
                    <a:p>
                      <a:pPr marL="1270" algn="ctr">
                        <a:lnSpc>
                          <a:spcPts val="1925"/>
                        </a:lnSpc>
                      </a:pPr>
                      <a:r>
                        <a:rPr sz="1800" spc="-5">
                          <a:latin typeface="Myanmar Text"/>
                          <a:cs typeface="Myanmar Text"/>
                        </a:rPr>
                        <a:t>Heap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28575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78">
                <a:tc>
                  <a:txBody>
                    <a:bodyPr/>
                    <a:lstStyle/>
                    <a:p>
                      <a:pPr marR="711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lang="en-IN" sz="1800" b="1" dirty="0">
                        <a:latin typeface="Myanmar Text"/>
                        <a:cs typeface="Myanmar Text"/>
                      </a:endParaRPr>
                    </a:p>
                    <a:p>
                      <a:pPr marR="711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>
                          <a:latin typeface="Myanmar Text"/>
                          <a:cs typeface="Myanmar Text"/>
                        </a:rPr>
                        <a:t>Thread</a:t>
                      </a:r>
                      <a:r>
                        <a:rPr sz="1800" b="1" spc="-45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b="1" dirty="0">
                          <a:latin typeface="Myanmar Text"/>
                          <a:cs typeface="Myanmar Text"/>
                        </a:rPr>
                        <a:t>Safe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dirty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>
                          <a:latin typeface="Myanmar Text"/>
                          <a:cs typeface="Myanmar Text"/>
                        </a:rPr>
                        <a:t>Yes</a:t>
                      </a: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endParaRPr lang="en-IN" sz="1800" dirty="0">
                        <a:latin typeface="Myanmar Text"/>
                        <a:cs typeface="Myanmar Text"/>
                      </a:endParaRPr>
                    </a:p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>
                          <a:latin typeface="Myanmar Text"/>
                          <a:cs typeface="Myanmar Text"/>
                        </a:rPr>
                        <a:t>Yes</a:t>
                      </a: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5"/>
                        </a:lnSpc>
                      </a:pPr>
                      <a:endParaRPr lang="en-IN" sz="1800" spc="-5" dirty="0">
                        <a:latin typeface="Myanmar Text"/>
                        <a:cs typeface="Myanmar Text"/>
                      </a:endParaRPr>
                    </a:p>
                    <a:p>
                      <a:pPr marL="1270" algn="ctr">
                        <a:lnSpc>
                          <a:spcPts val="1925"/>
                        </a:lnSpc>
                      </a:pPr>
                      <a:r>
                        <a:rPr sz="1800" spc="-5">
                          <a:latin typeface="Myanmar Text"/>
                          <a:cs typeface="Myanmar Text"/>
                        </a:rPr>
                        <a:t>No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077"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>
                          <a:latin typeface="Myanmar Text"/>
                          <a:cs typeface="Myanmar Text"/>
                        </a:rPr>
                        <a:t>Modifiable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ts val="1930"/>
                        </a:lnSpc>
                      </a:pPr>
                      <a:endParaRPr lang="en-IN" sz="1800" spc="-10" dirty="0">
                        <a:latin typeface="Myanmar Text"/>
                        <a:cs typeface="Myanmar Text"/>
                      </a:endParaRPr>
                    </a:p>
                    <a:p>
                      <a:pPr marL="854710">
                        <a:lnSpc>
                          <a:spcPts val="1930"/>
                        </a:lnSpc>
                      </a:pPr>
                      <a:r>
                        <a:rPr sz="1800" spc="-10">
                          <a:latin typeface="Myanmar Text"/>
                          <a:cs typeface="Myanmar Text"/>
                        </a:rPr>
                        <a:t>immutable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R="939800" algn="r">
                        <a:lnSpc>
                          <a:spcPts val="1930"/>
                        </a:lnSpc>
                      </a:pPr>
                      <a:endParaRPr lang="en-IN" sz="1800" spc="-10" dirty="0">
                        <a:latin typeface="Myanmar Text"/>
                        <a:cs typeface="Myanmar Text"/>
                      </a:endParaRPr>
                    </a:p>
                    <a:p>
                      <a:pPr marR="939800" algn="r">
                        <a:lnSpc>
                          <a:spcPts val="1930"/>
                        </a:lnSpc>
                      </a:pPr>
                      <a:r>
                        <a:rPr sz="1800" spc="-10">
                          <a:latin typeface="Myanmar Text"/>
                          <a:cs typeface="Myanmar Text"/>
                        </a:rPr>
                        <a:t>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930"/>
                        </a:lnSpc>
                      </a:pPr>
                      <a:endParaRPr lang="en-IN" sz="1800" spc="-10" dirty="0">
                        <a:latin typeface="Myanmar Text"/>
                        <a:cs typeface="Myanmar Text"/>
                      </a:endParaRPr>
                    </a:p>
                    <a:p>
                      <a:pPr marL="65405" algn="ctr">
                        <a:lnSpc>
                          <a:spcPts val="1930"/>
                        </a:lnSpc>
                      </a:pPr>
                      <a:r>
                        <a:rPr sz="1800" spc="-10">
                          <a:latin typeface="Myanmar Text"/>
                          <a:cs typeface="Myanmar Text"/>
                        </a:rPr>
                        <a:t>mutable</a:t>
                      </a:r>
                      <a:endParaRPr sz="180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12700">
                      <a:solidFill>
                        <a:srgbClr val="4D1334"/>
                      </a:solidFill>
                      <a:prstDash val="solid"/>
                    </a:lnL>
                    <a:lnR w="12700">
                      <a:solidFill>
                        <a:srgbClr val="4D1334"/>
                      </a:solidFill>
                      <a:prstDash val="solid"/>
                    </a:lnR>
                    <a:lnT w="12700">
                      <a:solidFill>
                        <a:srgbClr val="4D1334"/>
                      </a:solidFill>
                      <a:prstDash val="solid"/>
                    </a:lnT>
                    <a:lnB w="12700">
                      <a:solidFill>
                        <a:srgbClr val="4D1334"/>
                      </a:solidFill>
                      <a:prstDash val="solid"/>
                    </a:lnB>
                    <a:solidFill>
                      <a:srgbClr val="DB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/>
              <a:t>Process</a:t>
            </a:r>
            <a:r>
              <a:rPr lang="en-US" spc="20" dirty="0"/>
              <a:t> </a:t>
            </a:r>
            <a:r>
              <a:rPr lang="en-US" spc="-5" dirty="0"/>
              <a:t>of</a:t>
            </a:r>
            <a:r>
              <a:rPr lang="en-US" spc="15" dirty="0"/>
              <a:t> </a:t>
            </a:r>
            <a:r>
              <a:rPr lang="en-US" spc="-10" dirty="0"/>
              <a:t>Concatenation</a:t>
            </a:r>
            <a:r>
              <a:rPr lang="en-US" spc="55" dirty="0"/>
              <a:t> </a:t>
            </a:r>
            <a:r>
              <a:rPr lang="en-US" spc="-5" dirty="0"/>
              <a:t>of</a:t>
            </a:r>
            <a:r>
              <a:rPr lang="en-US" spc="15" dirty="0"/>
              <a:t> </a:t>
            </a:r>
            <a:r>
              <a:rPr lang="en-US" spc="-10" dirty="0"/>
              <a:t>String</a:t>
            </a:r>
            <a:r>
              <a:rPr lang="en-US" dirty="0"/>
              <a:t> </a:t>
            </a:r>
            <a:r>
              <a:rPr lang="en-US" spc="-10" dirty="0"/>
              <a:t>And </a:t>
            </a:r>
            <a:r>
              <a:rPr lang="en-US" spc="-10" dirty="0" err="1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8770" indent="-306705">
              <a:lnSpc>
                <a:spcPct val="100000"/>
              </a:lnSpc>
              <a:spcBef>
                <a:spcPts val="117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  <a:tab pos="3521710" algn="l"/>
              </a:tabLst>
            </a:pPr>
            <a:r>
              <a:rPr lang="en-US" sz="2000" dirty="0"/>
              <a:t>String</a:t>
            </a:r>
            <a:r>
              <a:rPr lang="en-US" sz="2000" spc="-5" dirty="0"/>
              <a:t> </a:t>
            </a:r>
            <a:r>
              <a:rPr lang="en-US" sz="2000" dirty="0"/>
              <a:t>can</a:t>
            </a:r>
            <a:r>
              <a:rPr lang="en-US" sz="2000" spc="10" dirty="0"/>
              <a:t> </a:t>
            </a:r>
            <a:r>
              <a:rPr lang="en-US" sz="2000" spc="-5" dirty="0"/>
              <a:t>be</a:t>
            </a:r>
            <a:r>
              <a:rPr lang="en-US" sz="2000" spc="20" dirty="0"/>
              <a:t> </a:t>
            </a:r>
            <a:r>
              <a:rPr lang="en-US" sz="2000" dirty="0"/>
              <a:t>concatenated	by</a:t>
            </a:r>
            <a:r>
              <a:rPr lang="en-US" sz="2000" spc="-15" dirty="0"/>
              <a:t> </a:t>
            </a:r>
            <a:r>
              <a:rPr lang="en-US" sz="2000" dirty="0"/>
              <a:t>using</a:t>
            </a:r>
            <a:r>
              <a:rPr lang="en-US" sz="2000" spc="-10" dirty="0"/>
              <a:t> </a:t>
            </a:r>
            <a:r>
              <a:rPr lang="en-US" sz="2000" dirty="0"/>
              <a:t>“+”</a:t>
            </a:r>
            <a:r>
              <a:rPr lang="en-US" sz="2000" spc="-35" dirty="0"/>
              <a:t> </a:t>
            </a:r>
            <a:r>
              <a:rPr lang="en-US" sz="2000" dirty="0"/>
              <a:t>operator</a:t>
            </a:r>
            <a:r>
              <a:rPr lang="en-US" sz="2000" spc="-10" dirty="0"/>
              <a:t> </a:t>
            </a:r>
            <a:r>
              <a:rPr lang="en-US" sz="2000" dirty="0"/>
              <a:t>or</a:t>
            </a:r>
            <a:r>
              <a:rPr lang="en-US" sz="2000" spc="-10" dirty="0"/>
              <a:t> </a:t>
            </a:r>
            <a:r>
              <a:rPr lang="en-US" sz="2000" spc="5" dirty="0"/>
              <a:t>.</a:t>
            </a:r>
            <a:r>
              <a:rPr lang="en-US" sz="2000" spc="5" dirty="0" err="1"/>
              <a:t>concat</a:t>
            </a:r>
            <a:r>
              <a:rPr lang="en-US" sz="2000" spc="5" dirty="0"/>
              <a:t>()</a:t>
            </a:r>
            <a:r>
              <a:rPr lang="en-US" sz="2000" spc="-30" dirty="0"/>
              <a:t> </a:t>
            </a:r>
            <a:r>
              <a:rPr lang="en-US" sz="2000" dirty="0"/>
              <a:t>method.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000" dirty="0" err="1"/>
              <a:t>StringBuffer</a:t>
            </a:r>
            <a:r>
              <a:rPr lang="en-US" sz="2000" spc="5" dirty="0"/>
              <a:t> </a:t>
            </a:r>
            <a:r>
              <a:rPr lang="en-US" sz="2000" dirty="0"/>
              <a:t>can</a:t>
            </a:r>
            <a:r>
              <a:rPr lang="en-US" sz="2000" spc="-5" dirty="0"/>
              <a:t> </a:t>
            </a:r>
            <a:r>
              <a:rPr lang="en-US" sz="2000" dirty="0"/>
              <a:t>be</a:t>
            </a:r>
            <a:r>
              <a:rPr lang="en-US" sz="2000" spc="-10" dirty="0"/>
              <a:t> </a:t>
            </a:r>
            <a:r>
              <a:rPr lang="en-US" sz="2000" dirty="0"/>
              <a:t>concatenated</a:t>
            </a:r>
            <a:r>
              <a:rPr lang="en-US" sz="2000" spc="-25" dirty="0"/>
              <a:t> </a:t>
            </a:r>
            <a:r>
              <a:rPr lang="en-US" sz="2000" dirty="0"/>
              <a:t>by</a:t>
            </a:r>
            <a:r>
              <a:rPr lang="en-US" sz="2000" spc="-5" dirty="0"/>
              <a:t> </a:t>
            </a:r>
            <a:r>
              <a:rPr lang="en-US" sz="2000" dirty="0"/>
              <a:t>using </a:t>
            </a:r>
            <a:r>
              <a:rPr lang="en-US" sz="2000" spc="-5" dirty="0"/>
              <a:t>append().</a:t>
            </a: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lang="en-US" sz="2000" spc="-5" dirty="0">
                <a:solidFill>
                  <a:srgbClr val="3C3C3C"/>
                </a:solidFill>
                <a:latin typeface="Myanmar Text"/>
                <a:cs typeface="Myanmar Text"/>
              </a:rPr>
              <a:t>While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concatenating </a:t>
            </a:r>
            <a:r>
              <a:rPr lang="en-US" sz="2000" dirty="0" err="1">
                <a:solidFill>
                  <a:srgbClr val="3C3C3C"/>
                </a:solidFill>
                <a:latin typeface="Myanmar Text"/>
                <a:cs typeface="Myanmar Text"/>
              </a:rPr>
              <a:t>StringBuffer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lang="en-US" sz="2000" spc="-5" dirty="0">
                <a:solidFill>
                  <a:srgbClr val="3C3C3C"/>
                </a:solidFill>
                <a:latin typeface="Myanmar Text"/>
                <a:cs typeface="Myanmar Text"/>
              </a:rPr>
              <a:t>is </a:t>
            </a:r>
            <a:r>
              <a:rPr lang="en-US" sz="2000" dirty="0">
                <a:solidFill>
                  <a:srgbClr val="3C3C3C"/>
                </a:solidFill>
                <a:latin typeface="Myanmar Text"/>
                <a:cs typeface="Myanmar Text"/>
              </a:rPr>
              <a:t>faster than String</a:t>
            </a:r>
            <a:endParaRPr lang="en-US" sz="2000" spc="-5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12830"/>
            <a:ext cx="2590800" cy="384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115894"/>
            <a:ext cx="2514600" cy="374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Static Initialization Block &amp; </a:t>
            </a:r>
            <a:br>
              <a:rPr lang="en-US" sz="3600" dirty="0"/>
            </a:br>
            <a:r>
              <a:rPr lang="en-US" sz="3600" dirty="0"/>
              <a:t>Instance Initialization Block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7619999" cy="4665704"/>
        </p:xfrm>
        <a:graphic>
          <a:graphicData uri="http://schemas.openxmlformats.org/drawingml/2006/table">
            <a:tbl>
              <a:tblPr/>
              <a:tblGrid>
                <a:gridCol w="373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56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Static Initialization Block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96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Instance Initialization Block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To define a static initialization block we use the keyword </a:t>
                      </a:r>
                      <a:r>
                        <a:rPr lang="en-US" sz="2000" b="1" dirty="0"/>
                        <a:t>static</a:t>
                      </a: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 keyword is required to define an instance initialization block.</a:t>
                      </a:r>
                      <a:br>
                        <a:rPr lang="en-US" sz="2000"/>
                      </a:br>
                      <a:endParaRPr lang="en-US" sz="200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959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A static initialization block loads as soon as a class loads and it is not associated with a call to the constructor of a class for object creation.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instance initialization block is only executed when there is a call to the constructor for creating an object.</a:t>
                      </a:r>
                      <a:br>
                        <a:rPr lang="en-US" sz="2000"/>
                      </a:br>
                      <a:endParaRPr lang="en-US" sz="200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3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 block can only access static variables and static methods of its class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instance initialization block can not only access static variables and static methods but also instance variables and instance methods of the class.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905000"/>
          <a:ext cx="7239000" cy="3094852"/>
        </p:xfrm>
        <a:graphic>
          <a:graphicData uri="http://schemas.openxmlformats.org/drawingml/2006/table">
            <a:tbl>
              <a:tblPr/>
              <a:tblGrid>
                <a:gridCol w="342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03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There is no automatic call to </a:t>
                      </a:r>
                      <a:r>
                        <a:rPr lang="en-US" sz="2000" dirty="0" err="1"/>
                        <a:t>superclass</a:t>
                      </a:r>
                      <a:r>
                        <a:rPr lang="en-US" sz="2000" dirty="0"/>
                        <a:t> constructor from the static initialization block.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instance initialization block always makes an automatic call to </a:t>
                      </a:r>
                      <a:r>
                        <a:rPr lang="en-US" sz="2000" dirty="0" err="1"/>
                        <a:t>superclass</a:t>
                      </a:r>
                      <a:r>
                        <a:rPr lang="en-US" sz="2000" dirty="0"/>
                        <a:t> constructor by calling super() before executing any other statement in it.</a:t>
                      </a:r>
                      <a:br>
                        <a:rPr lang="en-US" sz="2000" dirty="0"/>
                      </a:br>
                      <a:endParaRPr lang="en-US" sz="2000" dirty="0"/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Static block is called just once during the entire execution of the program when the class loads.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Instance initialization block can run many times, whenever there is a call to the constructor of the class</a:t>
                      </a:r>
                    </a:p>
                  </a:txBody>
                  <a:tcPr marL="11713" marR="11713" marT="11713" marB="117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16" y="600074"/>
            <a:ext cx="8338328" cy="768800"/>
          </a:xfrm>
          <a:prstGeom prst="rect">
            <a:avLst/>
          </a:prstGeom>
          <a:noFill/>
        </p:spPr>
        <p:txBody>
          <a:bodyPr vert="horz" wrap="square" lIns="0" tIns="9080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715"/>
              </a:spcBef>
            </a:pPr>
            <a:r>
              <a:rPr dirty="0"/>
              <a:t>Heap &amp; Stack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814821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Basically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objects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stored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heap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and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local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variables,</a:t>
            </a:r>
            <a:r>
              <a:rPr sz="2000" spc="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methods</a:t>
            </a:r>
            <a:r>
              <a:rPr sz="2000" spc="-1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stored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Myanmar Text"/>
                <a:cs typeface="Myanmar Text"/>
              </a:rPr>
              <a:t>in</a:t>
            </a:r>
            <a:r>
              <a:rPr sz="2000" spc="5" dirty="0">
                <a:solidFill>
                  <a:srgbClr val="3C3C3C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3C3C3C"/>
                </a:solidFill>
                <a:latin typeface="Myanmar Text"/>
                <a:cs typeface="Myanmar Text"/>
              </a:rPr>
              <a:t>stack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217" y="6029082"/>
            <a:ext cx="46673" cy="14234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3</a:t>
            </a:r>
            <a:endParaRPr sz="9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917" y="2711576"/>
            <a:ext cx="3049905" cy="3929254"/>
          </a:xfrm>
          <a:custGeom>
            <a:avLst/>
            <a:gdLst/>
            <a:ahLst/>
            <a:cxnLst/>
            <a:rect l="l" t="t" r="r" b="b"/>
            <a:pathLst>
              <a:path w="4066540" h="3741420">
                <a:moveTo>
                  <a:pt x="0" y="3741420"/>
                </a:moveTo>
                <a:lnTo>
                  <a:pt x="4066032" y="3741420"/>
                </a:lnTo>
                <a:lnTo>
                  <a:pt x="4066032" y="0"/>
                </a:lnTo>
                <a:lnTo>
                  <a:pt x="0" y="0"/>
                </a:lnTo>
                <a:lnTo>
                  <a:pt x="0" y="3741420"/>
                </a:lnTo>
                <a:close/>
              </a:path>
            </a:pathLst>
          </a:custGeom>
          <a:ln w="22860">
            <a:solidFill>
              <a:srgbClr val="B13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895600"/>
            <a:ext cx="1143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He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a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p</a:t>
            </a:r>
            <a:endParaRPr sz="3200" dirty="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4747006"/>
            <a:ext cx="1451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yanmar Text"/>
                <a:cs typeface="Myanmar Text"/>
              </a:rPr>
              <a:t>Objects</a:t>
            </a:r>
            <a:endParaRPr sz="3200">
              <a:latin typeface="Myanmar Text"/>
              <a:cs typeface="Myanmar Tex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47623" y="2667000"/>
            <a:ext cx="3065621" cy="3979036"/>
            <a:chOff x="7656576" y="2802635"/>
            <a:chExt cx="4087495" cy="3850004"/>
          </a:xfrm>
        </p:grpSpPr>
        <p:sp>
          <p:nvSpPr>
            <p:cNvPr id="9" name="object 9"/>
            <p:cNvSpPr/>
            <p:nvPr/>
          </p:nvSpPr>
          <p:spPr>
            <a:xfrm>
              <a:off x="7668006" y="2814065"/>
              <a:ext cx="4064635" cy="3827145"/>
            </a:xfrm>
            <a:custGeom>
              <a:avLst/>
              <a:gdLst/>
              <a:ahLst/>
              <a:cxnLst/>
              <a:rect l="l" t="t" r="r" b="b"/>
              <a:pathLst>
                <a:path w="4064634" h="3827145">
                  <a:moveTo>
                    <a:pt x="4064507" y="0"/>
                  </a:moveTo>
                  <a:lnTo>
                    <a:pt x="0" y="0"/>
                  </a:lnTo>
                  <a:lnTo>
                    <a:pt x="0" y="3826764"/>
                  </a:lnTo>
                  <a:lnTo>
                    <a:pt x="4064507" y="3826764"/>
                  </a:lnTo>
                  <a:lnTo>
                    <a:pt x="406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8006" y="2814065"/>
              <a:ext cx="4064635" cy="3827145"/>
            </a:xfrm>
            <a:custGeom>
              <a:avLst/>
              <a:gdLst/>
              <a:ahLst/>
              <a:cxnLst/>
              <a:rect l="l" t="t" r="r" b="b"/>
              <a:pathLst>
                <a:path w="4064634" h="3827145">
                  <a:moveTo>
                    <a:pt x="0" y="3826764"/>
                  </a:moveTo>
                  <a:lnTo>
                    <a:pt x="4064507" y="3826764"/>
                  </a:lnTo>
                  <a:lnTo>
                    <a:pt x="4064507" y="0"/>
                  </a:lnTo>
                  <a:lnTo>
                    <a:pt x="0" y="0"/>
                  </a:lnTo>
                  <a:lnTo>
                    <a:pt x="0" y="3826764"/>
                  </a:lnTo>
                  <a:close/>
                </a:path>
              </a:pathLst>
            </a:custGeom>
            <a:ln w="22860">
              <a:solidFill>
                <a:srgbClr val="B13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53200" y="2895600"/>
            <a:ext cx="121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Stack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400" y="3733800"/>
            <a:ext cx="1977390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Myanmar Text"/>
                <a:cs typeface="Myanmar Text"/>
              </a:rPr>
              <a:t>Local</a:t>
            </a:r>
            <a:r>
              <a:rPr sz="3200" spc="-55">
                <a:latin typeface="Myanmar Text"/>
                <a:cs typeface="Myanmar Text"/>
              </a:rPr>
              <a:t> </a:t>
            </a:r>
            <a:r>
              <a:rPr sz="3200">
                <a:latin typeface="Myanmar Text"/>
                <a:cs typeface="Myanmar Text"/>
              </a:rPr>
              <a:t>variables</a:t>
            </a:r>
            <a:endParaRPr lang="en-IN" sz="32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Myanmar Text"/>
                <a:cs typeface="Myanmar Text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Myanmar Text"/>
                <a:cs typeface="Myanmar Text"/>
              </a:rPr>
              <a:t>Primitive data types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Strings in Java are different, right from the start. You may have noticed that all of the primitive types are written in all lower case letters. String needs a capital S. </a:t>
            </a:r>
            <a:endParaRPr lang="en-IN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A primitive data type can be changed again and again by reassigning the value, a string can’t be changed once it set.</a:t>
            </a: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52800"/>
            <a:ext cx="4846638" cy="3321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WAYS OF CREATING STRING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String </a:t>
            </a:r>
            <a:r>
              <a:rPr lang="en-IN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Literal</a:t>
            </a: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“</a:t>
            </a:r>
            <a:r>
              <a:rPr lang="en-IN" b="1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” keyword.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To check this, you can compare two String references using == operator to check whether two references are referring to the same String object in the memory.</a:t>
            </a:r>
          </a:p>
          <a:p>
            <a:endParaRPr lang="en-IN" sz="24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endParaRPr lang="en-IN" sz="24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Example: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s1 = “Java";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s2 = “Java";</a:t>
            </a:r>
            <a:endParaRPr lang="en-IN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if(s1 == s2)</a:t>
            </a:r>
          </a:p>
          <a:p>
            <a:pPr lvl="1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    </a:t>
            </a:r>
            <a:r>
              <a:rPr lang="en-IN" sz="2400" dirty="0" err="1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System.out.println</a:t>
            </a: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("s1 and s2 referring to the same object.");</a:t>
            </a:r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667000"/>
            <a:ext cx="3949700" cy="2667000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USING “new”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In Java, strings are objects. As with other objects, we can create an instance of a string with the new keyword, as follows:</a:t>
            </a:r>
            <a:endParaRPr lang="en-IN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b="1" dirty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String s = new String(“Java”);</a:t>
            </a:r>
            <a:endParaRPr lang="en-IN" sz="2400" dirty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This line of code creates a new object of class String and assigns it to the reference variable </a:t>
            </a:r>
            <a:r>
              <a:rPr lang="en-IN" sz="2400" b="1" dirty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</a:t>
            </a:r>
            <a:endParaRPr lang="en-IN" sz="2400" dirty="0">
              <a:solidFill>
                <a:srgbClr val="00B0F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So far, String objects seem just like other objects. Now, let's give the string a value:</a:t>
            </a:r>
            <a:endParaRPr lang="en-IN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n-IN" sz="2400" b="1" dirty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s = “java";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Strings are 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String x = "Java";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 err="1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x.concat</a:t>
            </a: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 Rules!");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dirty="0" err="1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("x = " + x); </a:t>
            </a: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b="1" dirty="0">
                <a:solidFill>
                  <a:srgbClr val="00B0F0"/>
                </a:solidFill>
                <a:latin typeface="Calibri" charset="0"/>
                <a:ea typeface="DejaVu Sans" charset="0"/>
                <a:cs typeface="DejaVu Sans" charset="0"/>
              </a:rPr>
              <a:t>Output: x = Java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533400"/>
            <a:ext cx="8263890" cy="5619744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4170" indent="-306705">
              <a:lnSpc>
                <a:spcPct val="100000"/>
              </a:lnSpc>
              <a:spcBef>
                <a:spcPts val="97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3429000" algn="l"/>
                <a:tab pos="3623945" algn="l"/>
              </a:tabLst>
            </a:pP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is</a:t>
            </a:r>
            <a:r>
              <a:rPr sz="2300" spc="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i="1" spc="-55" dirty="0">
                <a:solidFill>
                  <a:srgbClr val="3C3C3C"/>
                </a:solidFill>
                <a:latin typeface="+mj-lt"/>
                <a:cs typeface="Myanmar Text"/>
              </a:rPr>
              <a:t>immutable</a:t>
            </a:r>
            <a:r>
              <a:rPr sz="2300" i="1" spc="-3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object	.	</a:t>
            </a:r>
            <a:endParaRPr lang="en-IN" sz="2300" dirty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ct val="100000"/>
              </a:lnSpc>
              <a:spcBef>
                <a:spcPts val="97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3429000" algn="l"/>
                <a:tab pos="3623945" algn="l"/>
              </a:tabLst>
            </a:pP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I</a:t>
            </a:r>
            <a:r>
              <a:rPr sz="2300" dirty="0" err="1">
                <a:solidFill>
                  <a:srgbClr val="3C3C3C"/>
                </a:solidFill>
                <a:latin typeface="+mj-lt"/>
                <a:cs typeface="Myanmar Text"/>
              </a:rPr>
              <a:t>mmutable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means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once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created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cannot</a:t>
            </a:r>
            <a:r>
              <a:rPr sz="2300" spc="-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be changed</a:t>
            </a:r>
            <a:endParaRPr sz="2300" dirty="0"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The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object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created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as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a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is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stored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in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the</a:t>
            </a: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spc="-5" dirty="0">
                <a:solidFill>
                  <a:srgbClr val="3C3C3C"/>
                </a:solidFill>
                <a:latin typeface="+mj-lt"/>
                <a:cs typeface="Myanmar Text"/>
              </a:rPr>
              <a:t>Constant</a:t>
            </a:r>
            <a:r>
              <a:rPr sz="2300" b="1" spc="-3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sz="2300" b="1" spc="-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b="1" spc="-5" dirty="0">
                <a:solidFill>
                  <a:srgbClr val="3C3C3C"/>
                </a:solidFill>
                <a:latin typeface="+mj-lt"/>
                <a:cs typeface="Myanmar Text"/>
              </a:rPr>
              <a:t>Pool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.</a:t>
            </a:r>
            <a:endParaRPr lang="en-IN" sz="2300" spc="-5" dirty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Every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immutable</a:t>
            </a:r>
            <a:r>
              <a:rPr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object</a:t>
            </a:r>
            <a:r>
              <a:rPr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in</a:t>
            </a:r>
            <a:r>
              <a:rPr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Java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sz="2300" spc="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thread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safe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,</a:t>
            </a: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that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implies</a:t>
            </a:r>
            <a:r>
              <a:rPr sz="2300" spc="3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String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sz="2300" spc="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also thread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safe</a:t>
            </a:r>
            <a:r>
              <a:rPr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.</a:t>
            </a:r>
            <a:endParaRPr lang="en-IN" sz="2300" dirty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String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cannot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be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used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by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two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threads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spc="-5" dirty="0">
                <a:solidFill>
                  <a:srgbClr val="3C3C3C"/>
                </a:solidFill>
                <a:latin typeface="+mj-lt"/>
                <a:cs typeface="Myanmar Text"/>
              </a:rPr>
              <a:t>simultaneously.</a:t>
            </a:r>
            <a:endParaRPr lang="en-IN" sz="2300" spc="-5" dirty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buFont typeface="Wingdings 2"/>
              <a:buChar char=""/>
              <a:tabLst>
                <a:tab pos="344170" algn="l"/>
                <a:tab pos="344805" algn="l"/>
                <a:tab pos="5541645" algn="l"/>
              </a:tabLst>
            </a:pP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once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assigned</a:t>
            </a:r>
            <a:r>
              <a:rPr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cannot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be</a:t>
            </a:r>
            <a:r>
              <a:rPr sz="2300" spc="-1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sz="2300" dirty="0">
                <a:solidFill>
                  <a:srgbClr val="3C3C3C"/>
                </a:solidFill>
                <a:latin typeface="+mj-lt"/>
                <a:cs typeface="Myanmar Text"/>
              </a:rPr>
              <a:t>changed.</a:t>
            </a:r>
            <a:endParaRPr lang="en-IN" sz="2300" dirty="0">
              <a:solidFill>
                <a:srgbClr val="3C3C3C"/>
              </a:solidFill>
              <a:latin typeface="+mj-lt"/>
              <a:cs typeface="Myanmar Text"/>
            </a:endParaRPr>
          </a:p>
          <a:p>
            <a:pPr marL="344170" indent="-306705" algn="ctr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String a=“Hello World”;</a:t>
            </a: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	//The above object is stored in constant String pool and its value cannot be modified</a:t>
            </a:r>
          </a:p>
          <a:p>
            <a:pPr marL="344170" indent="-306705" algn="ctr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IN" sz="2300" dirty="0">
                <a:solidFill>
                  <a:srgbClr val="3C3C3C"/>
                </a:solidFill>
                <a:latin typeface="+mj-lt"/>
                <a:cs typeface="Myanmar Text"/>
              </a:rPr>
              <a:t>a+=“Java Programming”;</a:t>
            </a:r>
          </a:p>
          <a:p>
            <a:pPr marL="344170" indent="-306705">
              <a:lnSpc>
                <a:spcPts val="2275"/>
              </a:lnSpc>
              <a:spcBef>
                <a:spcPts val="820"/>
              </a:spcBef>
              <a:buClr>
                <a:srgbClr val="903062"/>
              </a:buClr>
              <a:buSzPct val="90000"/>
              <a:tabLst>
                <a:tab pos="344170" algn="l"/>
                <a:tab pos="344805" algn="l"/>
                <a:tab pos="5541645" algn="l"/>
              </a:tabLst>
            </a:pP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	//“Hello</a:t>
            </a:r>
            <a:r>
              <a:rPr lang="en-US"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World"</a:t>
            </a:r>
            <a:r>
              <a:rPr lang="en-US"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US" sz="2300" spc="-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still</a:t>
            </a:r>
            <a:r>
              <a:rPr lang="en-US"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exists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 in</a:t>
            </a:r>
            <a:r>
              <a:rPr lang="en-US"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string</a:t>
            </a:r>
            <a:r>
              <a:rPr lang="en-US"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constant</a:t>
            </a:r>
            <a:r>
              <a:rPr lang="en-US" sz="2300" spc="-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pool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and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its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value</a:t>
            </a:r>
            <a:r>
              <a:rPr lang="en-US" sz="2300" spc="2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is</a:t>
            </a:r>
            <a:r>
              <a:rPr lang="en-US"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not</a:t>
            </a:r>
            <a:r>
              <a:rPr lang="en-US" sz="2300" spc="4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 err="1">
                <a:solidFill>
                  <a:srgbClr val="3C3C3C"/>
                </a:solidFill>
                <a:latin typeface="+mj-lt"/>
                <a:cs typeface="Myanmar Text"/>
              </a:rPr>
              <a:t>overrided</a:t>
            </a:r>
            <a:r>
              <a:rPr lang="en-US" sz="2300" spc="2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but</a:t>
            </a:r>
            <a:r>
              <a:rPr lang="en-US" sz="2300" spc="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we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lost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reference</a:t>
            </a:r>
            <a:r>
              <a:rPr lang="en-US" sz="2300" spc="5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to</a:t>
            </a:r>
            <a:r>
              <a:rPr lang="en-US" sz="2300" spc="1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the “Hello</a:t>
            </a:r>
            <a:r>
              <a:rPr lang="en-US" sz="2300" spc="-25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spc="-5" dirty="0">
                <a:solidFill>
                  <a:srgbClr val="3C3C3C"/>
                </a:solidFill>
                <a:latin typeface="+mj-lt"/>
                <a:cs typeface="Myanmar Text"/>
              </a:rPr>
              <a:t>World“</a:t>
            </a:r>
            <a:r>
              <a:rPr lang="en-US" sz="2300" spc="-50" dirty="0">
                <a:solidFill>
                  <a:srgbClr val="3C3C3C"/>
                </a:solidFill>
                <a:latin typeface="+mj-lt"/>
                <a:cs typeface="Myanmar Text"/>
              </a:rPr>
              <a:t> </a:t>
            </a:r>
            <a:r>
              <a:rPr lang="en-US" sz="2300" dirty="0">
                <a:solidFill>
                  <a:srgbClr val="3C3C3C"/>
                </a:solidFill>
                <a:latin typeface="+mj-lt"/>
                <a:cs typeface="Myanmar Text"/>
              </a:rPr>
              <a:t>String.</a:t>
            </a:r>
            <a:endParaRPr lang="en-US" sz="2300" dirty="0">
              <a:latin typeface="+mj-l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4692" y="6020511"/>
            <a:ext cx="6572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3062"/>
                </a:solidFill>
                <a:latin typeface="Myanmar Text"/>
                <a:cs typeface="Myanmar Text"/>
              </a:rPr>
              <a:t>4</a:t>
            </a:r>
            <a:endParaRPr sz="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1325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DejaVu Sans</vt:lpstr>
      <vt:lpstr>Myanmar Text</vt:lpstr>
      <vt:lpstr>Times New Roman</vt:lpstr>
      <vt:lpstr>Wingdings</vt:lpstr>
      <vt:lpstr>Wingdings 2</vt:lpstr>
      <vt:lpstr>Office Theme</vt:lpstr>
      <vt:lpstr>Strings</vt:lpstr>
      <vt:lpstr>Introduction</vt:lpstr>
      <vt:lpstr>Heap &amp; Stack</vt:lpstr>
      <vt:lpstr>Strings</vt:lpstr>
      <vt:lpstr>WAYS OF CREATING STRING IN JAVA</vt:lpstr>
      <vt:lpstr>USING STRING LITERAL</vt:lpstr>
      <vt:lpstr>USING “new” KEYWORD</vt:lpstr>
      <vt:lpstr>Strings are immutable objects</vt:lpstr>
      <vt:lpstr>PowerPoint Presentation</vt:lpstr>
      <vt:lpstr>Example with CODE</vt:lpstr>
      <vt:lpstr>Example with CODE</vt:lpstr>
      <vt:lpstr>Important Methods in String Class</vt:lpstr>
      <vt:lpstr>PowerPoint Presentation</vt:lpstr>
      <vt:lpstr>Disadvantage of String</vt:lpstr>
      <vt:lpstr>String Builder</vt:lpstr>
      <vt:lpstr>Advantage of StringBuilder</vt:lpstr>
      <vt:lpstr>String Buffer</vt:lpstr>
      <vt:lpstr>PowerPoint Presentation</vt:lpstr>
      <vt:lpstr>Example</vt:lpstr>
      <vt:lpstr>Overview</vt:lpstr>
      <vt:lpstr>Process of Concatenation of String And StringBuffer</vt:lpstr>
      <vt:lpstr>Static Initialization Block &amp;  Instance Initialization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Nikitha Moturi</dc:creator>
  <cp:lastModifiedBy>Nikitha Moturi</cp:lastModifiedBy>
  <cp:revision>25</cp:revision>
  <dcterms:created xsi:type="dcterms:W3CDTF">2006-08-16T00:00:00Z</dcterms:created>
  <dcterms:modified xsi:type="dcterms:W3CDTF">2024-04-03T05:08:41Z</dcterms:modified>
</cp:coreProperties>
</file>