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IO Streams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304800" y="1295400"/>
            <a:ext cx="8610600" cy="4953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File Class</a:t>
            </a:r>
            <a:endParaRPr lang="en-US" dirty="0"/>
          </a:p>
        </p:txBody>
      </p:sp>
      <p:sp>
        <p:nvSpPr>
          <p:cNvPr id="3" name="Content Placeholder 2"/>
          <p:cNvSpPr>
            <a:spLocks noGrp="1"/>
          </p:cNvSpPr>
          <p:nvPr>
            <p:ph idx="1"/>
          </p:nvPr>
        </p:nvSpPr>
        <p:spPr/>
        <p:txBody>
          <a:bodyPr>
            <a:normAutofit/>
          </a:bodyPr>
          <a:lstStyle/>
          <a:p>
            <a:r>
              <a:rPr lang="en-IN" sz="2600" dirty="0"/>
              <a:t>The File class is an abstract representation of file and directory pathname. </a:t>
            </a:r>
          </a:p>
          <a:p>
            <a:r>
              <a:rPr lang="en-IN" sz="2600" dirty="0"/>
              <a:t>A pathname can be either absolute or relative.</a:t>
            </a:r>
            <a:endParaRPr lang="en-US" sz="2600" dirty="0"/>
          </a:p>
          <a:p>
            <a:r>
              <a:rPr lang="en-IN" sz="2600" dirty="0"/>
              <a:t>The File class have several methods for working with directories and files such as </a:t>
            </a:r>
          </a:p>
          <a:p>
            <a:pPr lvl="1"/>
            <a:r>
              <a:rPr lang="en-IN" sz="2600" dirty="0"/>
              <a:t>creating new directories or files</a:t>
            </a:r>
          </a:p>
          <a:p>
            <a:pPr lvl="1"/>
            <a:r>
              <a:rPr lang="en-IN" sz="2600" dirty="0"/>
              <a:t>deleting and renaming directories or files</a:t>
            </a:r>
          </a:p>
          <a:p>
            <a:pPr lvl="1"/>
            <a:r>
              <a:rPr lang="en-IN" sz="2600" dirty="0"/>
              <a:t>listing the contents of a directory etc.</a:t>
            </a:r>
            <a:endParaRPr 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File class</a:t>
            </a:r>
            <a:endParaRPr lang="en-US" dirty="0"/>
          </a:p>
        </p:txBody>
      </p:sp>
      <p:graphicFrame>
        <p:nvGraphicFramePr>
          <p:cNvPr id="4" name="Content Placeholder 3"/>
          <p:cNvGraphicFramePr>
            <a:graphicFrameLocks noGrp="1"/>
          </p:cNvGraphicFramePr>
          <p:nvPr>
            <p:ph idx="1"/>
          </p:nvPr>
        </p:nvGraphicFramePr>
        <p:xfrm>
          <a:off x="609601" y="1447800"/>
          <a:ext cx="8077200" cy="4719193"/>
        </p:xfrm>
        <a:graphic>
          <a:graphicData uri="http://schemas.openxmlformats.org/drawingml/2006/table">
            <a:tbl>
              <a:tblPr/>
              <a:tblGrid>
                <a:gridCol w="1213424">
                  <a:extLst>
                    <a:ext uri="{9D8B030D-6E8A-4147-A177-3AD203B41FA5}">
                      <a16:colId xmlns:a16="http://schemas.microsoft.com/office/drawing/2014/main" val="20000"/>
                    </a:ext>
                  </a:extLst>
                </a:gridCol>
                <a:gridCol w="1682175">
                  <a:extLst>
                    <a:ext uri="{9D8B030D-6E8A-4147-A177-3AD203B41FA5}">
                      <a16:colId xmlns:a16="http://schemas.microsoft.com/office/drawing/2014/main" val="20001"/>
                    </a:ext>
                  </a:extLst>
                </a:gridCol>
                <a:gridCol w="5181601">
                  <a:extLst>
                    <a:ext uri="{9D8B030D-6E8A-4147-A177-3AD203B41FA5}">
                      <a16:colId xmlns:a16="http://schemas.microsoft.com/office/drawing/2014/main" val="20002"/>
                    </a:ext>
                  </a:extLst>
                </a:gridCol>
              </a:tblGrid>
              <a:tr h="649598">
                <a:tc>
                  <a:txBody>
                    <a:bodyPr/>
                    <a:lstStyle/>
                    <a:p>
                      <a:pPr>
                        <a:lnSpc>
                          <a:spcPct val="107000"/>
                        </a:lnSpc>
                        <a:spcAft>
                          <a:spcPts val="0"/>
                        </a:spcAft>
                      </a:pPr>
                      <a:r>
                        <a:rPr lang="en-IN" sz="1800" b="1" dirty="0">
                          <a:latin typeface="Times New Roman"/>
                          <a:ea typeface="Calibri"/>
                          <a:cs typeface="Times New Roman"/>
                        </a:rPr>
                        <a:t>Modifier and Type</a:t>
                      </a:r>
                      <a:endParaRPr lang="en-US" sz="1800" dirty="0">
                        <a:latin typeface="Calibri"/>
                        <a:ea typeface="Calibri"/>
                        <a:cs typeface="Times New Roman"/>
                      </a:endParaRPr>
                    </a:p>
                  </a:txBody>
                  <a:tcPr marL="114300" marR="114300" marT="114300" marB="114300">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nSpc>
                          <a:spcPct val="107000"/>
                        </a:lnSpc>
                        <a:spcAft>
                          <a:spcPts val="0"/>
                        </a:spcAft>
                      </a:pPr>
                      <a:r>
                        <a:rPr lang="en-IN" sz="1800" b="1">
                          <a:latin typeface="Times New Roman"/>
                          <a:ea typeface="Calibri"/>
                          <a:cs typeface="Times New Roman"/>
                        </a:rPr>
                        <a:t>Method</a:t>
                      </a:r>
                      <a:endParaRPr lang="en-US" sz="1800">
                        <a:latin typeface="Calibri"/>
                        <a:ea typeface="Calibri"/>
                        <a:cs typeface="Times New Roman"/>
                      </a:endParaRPr>
                    </a:p>
                  </a:txBody>
                  <a:tcPr marL="114300" marR="114300" marT="114300" marB="114300">
                    <a:lnL>
                      <a:noFill/>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nSpc>
                          <a:spcPct val="107000"/>
                        </a:lnSpc>
                        <a:spcAft>
                          <a:spcPts val="0"/>
                        </a:spcAft>
                      </a:pPr>
                      <a:r>
                        <a:rPr lang="en-IN" sz="1800" b="1">
                          <a:latin typeface="Times New Roman"/>
                          <a:ea typeface="Calibri"/>
                          <a:cs typeface="Times New Roman"/>
                        </a:rPr>
                        <a:t>Description</a:t>
                      </a:r>
                      <a:endParaRPr lang="en-US" sz="1800">
                        <a:latin typeface="Calibri"/>
                        <a:ea typeface="Calibri"/>
                        <a:cs typeface="Times New Roman"/>
                      </a:endParaRPr>
                    </a:p>
                  </a:txBody>
                  <a:tcPr marL="114300" marR="114300" marT="114300" marB="114300">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65326">
                <a:tc>
                  <a:txBody>
                    <a:bodyPr/>
                    <a:lstStyle/>
                    <a:p>
                      <a:pPr>
                        <a:lnSpc>
                          <a:spcPct val="107000"/>
                        </a:lnSpc>
                        <a:spcAft>
                          <a:spcPts val="0"/>
                        </a:spcAft>
                      </a:pPr>
                      <a:r>
                        <a:rPr lang="en-IN" sz="1800" dirty="0" err="1">
                          <a:latin typeface="Times New Roman"/>
                          <a:ea typeface="Calibri"/>
                          <a:cs typeface="Times New Roman"/>
                        </a:rPr>
                        <a:t>boolean</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dirty="0" err="1">
                          <a:latin typeface="Times New Roman"/>
                          <a:ea typeface="Calibri"/>
                          <a:cs typeface="Times New Roman"/>
                        </a:rPr>
                        <a:t>createNewFile</a:t>
                      </a:r>
                      <a:r>
                        <a:rPr lang="en-IN" sz="1800" dirty="0">
                          <a:latin typeface="Times New Roman"/>
                          <a:ea typeface="Calibri"/>
                          <a:cs typeface="Times New Roman"/>
                        </a:rPr>
                        <a:t>()</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a:latin typeface="Times New Roman"/>
                          <a:ea typeface="Calibri"/>
                          <a:cs typeface="Times New Roman"/>
                        </a:rPr>
                        <a:t>It atomically creates a new, empty file named by this abstract pathname if and only if a file with this name does not yet exist.</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565326">
                <a:tc>
                  <a:txBody>
                    <a:bodyPr/>
                    <a:lstStyle/>
                    <a:p>
                      <a:pPr>
                        <a:lnSpc>
                          <a:spcPct val="107000"/>
                        </a:lnSpc>
                        <a:spcAft>
                          <a:spcPts val="0"/>
                        </a:spcAft>
                      </a:pPr>
                      <a:r>
                        <a:rPr lang="en-IN" sz="1800">
                          <a:latin typeface="Times New Roman"/>
                          <a:ea typeface="Calibri"/>
                          <a:cs typeface="Times New Roman"/>
                        </a:rPr>
                        <a:t>boolean</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canWrite()</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It tests whether the application can modify the file denoted by this abstract pathname.String[]</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5326">
                <a:tc>
                  <a:txBody>
                    <a:bodyPr/>
                    <a:lstStyle/>
                    <a:p>
                      <a:pPr>
                        <a:lnSpc>
                          <a:spcPct val="107000"/>
                        </a:lnSpc>
                        <a:spcAft>
                          <a:spcPts val="0"/>
                        </a:spcAft>
                      </a:pPr>
                      <a:r>
                        <a:rPr lang="en-IN" sz="1800">
                          <a:latin typeface="Times New Roman"/>
                          <a:ea typeface="Calibri"/>
                          <a:cs typeface="Times New Roman"/>
                        </a:rPr>
                        <a:t>boolean</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a:latin typeface="Times New Roman"/>
                          <a:ea typeface="Calibri"/>
                          <a:cs typeface="Times New Roman"/>
                        </a:rPr>
                        <a:t>canExecute()</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a:latin typeface="Times New Roman"/>
                          <a:ea typeface="Calibri"/>
                          <a:cs typeface="Times New Roman"/>
                        </a:rPr>
                        <a:t>It tests whether the application can execute the file denoted by this abstract pathname.</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565326">
                <a:tc>
                  <a:txBody>
                    <a:bodyPr/>
                    <a:lstStyle/>
                    <a:p>
                      <a:pPr>
                        <a:lnSpc>
                          <a:spcPct val="107000"/>
                        </a:lnSpc>
                        <a:spcAft>
                          <a:spcPts val="0"/>
                        </a:spcAft>
                      </a:pPr>
                      <a:r>
                        <a:rPr lang="en-IN" sz="1800">
                          <a:latin typeface="Times New Roman"/>
                          <a:ea typeface="Calibri"/>
                          <a:cs typeface="Times New Roman"/>
                        </a:rPr>
                        <a:t>boolean</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canRead()</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It tests whether the application can read the file denoted by this abstract pathname.</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65326">
                <a:tc>
                  <a:txBody>
                    <a:bodyPr/>
                    <a:lstStyle/>
                    <a:p>
                      <a:pPr>
                        <a:lnSpc>
                          <a:spcPct val="107000"/>
                        </a:lnSpc>
                        <a:spcAft>
                          <a:spcPts val="0"/>
                        </a:spcAft>
                      </a:pPr>
                      <a:r>
                        <a:rPr lang="en-IN" sz="1800" dirty="0" err="1">
                          <a:latin typeface="Times New Roman"/>
                          <a:ea typeface="Calibri"/>
                          <a:cs typeface="Times New Roman"/>
                        </a:rPr>
                        <a:t>boolean</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isDirectory()</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dirty="0">
                          <a:latin typeface="Times New Roman"/>
                          <a:ea typeface="Calibri"/>
                          <a:cs typeface="Times New Roman"/>
                        </a:rPr>
                        <a:t>It tests whether the file denoted by this abstract pathname is a directory.</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File class</a:t>
            </a:r>
            <a:endParaRPr lang="en-US" dirty="0"/>
          </a:p>
        </p:txBody>
      </p:sp>
      <p:graphicFrame>
        <p:nvGraphicFramePr>
          <p:cNvPr id="4" name="Content Placeholder 3"/>
          <p:cNvGraphicFramePr>
            <a:graphicFrameLocks noGrp="1"/>
          </p:cNvGraphicFramePr>
          <p:nvPr>
            <p:ph idx="1"/>
          </p:nvPr>
        </p:nvGraphicFramePr>
        <p:xfrm>
          <a:off x="838199" y="1524000"/>
          <a:ext cx="7391401" cy="4936490"/>
        </p:xfrm>
        <a:graphic>
          <a:graphicData uri="http://schemas.openxmlformats.org/drawingml/2006/table">
            <a:tbl>
              <a:tblPr/>
              <a:tblGrid>
                <a:gridCol w="914401">
                  <a:extLst>
                    <a:ext uri="{9D8B030D-6E8A-4147-A177-3AD203B41FA5}">
                      <a16:colId xmlns:a16="http://schemas.microsoft.com/office/drawing/2014/main" val="20000"/>
                    </a:ext>
                  </a:extLst>
                </a:gridCol>
                <a:gridCol w="1454585">
                  <a:extLst>
                    <a:ext uri="{9D8B030D-6E8A-4147-A177-3AD203B41FA5}">
                      <a16:colId xmlns:a16="http://schemas.microsoft.com/office/drawing/2014/main" val="20001"/>
                    </a:ext>
                  </a:extLst>
                </a:gridCol>
                <a:gridCol w="5022415">
                  <a:extLst>
                    <a:ext uri="{9D8B030D-6E8A-4147-A177-3AD203B41FA5}">
                      <a16:colId xmlns:a16="http://schemas.microsoft.com/office/drawing/2014/main" val="20002"/>
                    </a:ext>
                  </a:extLst>
                </a:gridCol>
              </a:tblGrid>
              <a:tr h="0">
                <a:tc>
                  <a:txBody>
                    <a:bodyPr/>
                    <a:lstStyle/>
                    <a:p>
                      <a:pPr>
                        <a:lnSpc>
                          <a:spcPct val="107000"/>
                        </a:lnSpc>
                        <a:spcAft>
                          <a:spcPts val="0"/>
                        </a:spcAft>
                      </a:pPr>
                      <a:r>
                        <a:rPr lang="en-IN" sz="1800" dirty="0" err="1">
                          <a:latin typeface="Times New Roman"/>
                          <a:ea typeface="Calibri"/>
                          <a:cs typeface="Times New Roman"/>
                        </a:rPr>
                        <a:t>boolean</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dirty="0" err="1">
                          <a:latin typeface="Times New Roman"/>
                          <a:ea typeface="Calibri"/>
                          <a:cs typeface="Times New Roman"/>
                        </a:rPr>
                        <a:t>isFile</a:t>
                      </a:r>
                      <a:r>
                        <a:rPr lang="en-IN" sz="1800" dirty="0">
                          <a:latin typeface="Times New Roman"/>
                          <a:ea typeface="Calibri"/>
                          <a:cs typeface="Times New Roman"/>
                        </a:rPr>
                        <a:t>()</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a:latin typeface="Times New Roman"/>
                          <a:ea typeface="Calibri"/>
                          <a:cs typeface="Times New Roman"/>
                        </a:rPr>
                        <a:t>It tests whether the file denoted by this abstract pathname is a normal file.</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0">
                <a:tc>
                  <a:txBody>
                    <a:bodyPr/>
                    <a:lstStyle/>
                    <a:p>
                      <a:pPr>
                        <a:lnSpc>
                          <a:spcPct val="107000"/>
                        </a:lnSpc>
                        <a:spcAft>
                          <a:spcPts val="0"/>
                        </a:spcAft>
                      </a:pPr>
                      <a:r>
                        <a:rPr lang="en-IN" sz="1800" dirty="0">
                          <a:latin typeface="Times New Roman"/>
                          <a:ea typeface="Calibri"/>
                          <a:cs typeface="Times New Roman"/>
                        </a:rPr>
                        <a:t>String</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getName()</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It returns the name of the file or directory denoted by this abstract pathname.</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nSpc>
                          <a:spcPct val="107000"/>
                        </a:lnSpc>
                        <a:spcAft>
                          <a:spcPts val="0"/>
                        </a:spcAft>
                      </a:pPr>
                      <a:r>
                        <a:rPr lang="en-IN" sz="1800">
                          <a:latin typeface="Times New Roman"/>
                          <a:ea typeface="Calibri"/>
                          <a:cs typeface="Times New Roman"/>
                        </a:rPr>
                        <a:t>String</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a:latin typeface="Times New Roman"/>
                          <a:ea typeface="Calibri"/>
                          <a:cs typeface="Times New Roman"/>
                        </a:rPr>
                        <a:t>getParent()</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nSpc>
                          <a:spcPct val="107000"/>
                        </a:lnSpc>
                        <a:spcAft>
                          <a:spcPts val="0"/>
                        </a:spcAft>
                      </a:pPr>
                      <a:r>
                        <a:rPr lang="en-IN" sz="1800">
                          <a:latin typeface="Times New Roman"/>
                          <a:ea typeface="Calibri"/>
                          <a:cs typeface="Times New Roman"/>
                        </a:rPr>
                        <a:t>It returns the pathname string of this abstract pathname's parent, or null if this pathname does not name a parent directory.</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nSpc>
                          <a:spcPct val="107000"/>
                        </a:lnSpc>
                        <a:spcAft>
                          <a:spcPts val="0"/>
                        </a:spcAft>
                      </a:pPr>
                      <a:r>
                        <a:rPr lang="en-IN" sz="1800">
                          <a:latin typeface="Times New Roman"/>
                          <a:ea typeface="Calibri"/>
                          <a:cs typeface="Times New Roman"/>
                        </a:rPr>
                        <a:t>Path</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toPath()</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It returns a java.nio.file.Path object constructed from the this abstract path.</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nSpc>
                          <a:spcPct val="107000"/>
                        </a:lnSpc>
                        <a:spcAft>
                          <a:spcPts val="0"/>
                        </a:spcAft>
                      </a:pPr>
                      <a:r>
                        <a:rPr lang="en-IN" sz="1800" dirty="0">
                          <a:latin typeface="Times New Roman"/>
                          <a:ea typeface="Calibri"/>
                          <a:cs typeface="Times New Roman"/>
                        </a:rPr>
                        <a:t>File[]</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listFiles()</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dirty="0">
                          <a:latin typeface="Times New Roman"/>
                          <a:ea typeface="Calibri"/>
                          <a:cs typeface="Times New Roman"/>
                        </a:rPr>
                        <a:t>It returns an </a:t>
                      </a:r>
                      <a:r>
                        <a:rPr lang="en-IN" sz="1800" u="sng" dirty="0">
                          <a:solidFill>
                            <a:srgbClr val="0563C1"/>
                          </a:solidFill>
                          <a:latin typeface="Times New Roman"/>
                          <a:ea typeface="Calibri"/>
                          <a:cs typeface="Times New Roman"/>
                          <a:hlinkClick r:id="rId2"/>
                        </a:rPr>
                        <a:t>array</a:t>
                      </a:r>
                      <a:r>
                        <a:rPr lang="en-IN" sz="1800" dirty="0">
                          <a:latin typeface="Times New Roman"/>
                          <a:ea typeface="Calibri"/>
                          <a:cs typeface="Times New Roman"/>
                        </a:rPr>
                        <a:t> of abstract pathnames denoting the files in the directory denoted by this abstract pathname</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a:lnSpc>
                          <a:spcPct val="107000"/>
                        </a:lnSpc>
                        <a:spcAft>
                          <a:spcPts val="0"/>
                        </a:spcAft>
                      </a:pPr>
                      <a:r>
                        <a:rPr lang="en-IN" sz="1800" dirty="0" err="1">
                          <a:latin typeface="Times New Roman"/>
                          <a:ea typeface="Calibri"/>
                          <a:cs typeface="Times New Roman"/>
                        </a:rPr>
                        <a:t>boolean</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a:latin typeface="Times New Roman"/>
                          <a:ea typeface="Calibri"/>
                          <a:cs typeface="Times New Roman"/>
                        </a:rPr>
                        <a:t>mkdir()</a:t>
                      </a:r>
                      <a:endParaRPr lang="en-US" sz="180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nSpc>
                          <a:spcPct val="107000"/>
                        </a:lnSpc>
                        <a:spcAft>
                          <a:spcPts val="0"/>
                        </a:spcAft>
                      </a:pPr>
                      <a:r>
                        <a:rPr lang="en-IN" sz="1800" dirty="0">
                          <a:latin typeface="Times New Roman"/>
                          <a:ea typeface="Calibri"/>
                          <a:cs typeface="Times New Roman"/>
                        </a:rPr>
                        <a:t>It creates the directory named by this abstract pathname.</a:t>
                      </a:r>
                      <a:endParaRPr lang="en-US" sz="1800" dirty="0">
                        <a:latin typeface="Calibri"/>
                        <a:ea typeface="Calibri"/>
                        <a:cs typeface="Times New Roman"/>
                      </a:endParaRPr>
                    </a:p>
                  </a:txBody>
                  <a:tcPr marL="76200" marR="76200" marT="76200" marB="76200">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Java –</a:t>
            </a:r>
            <a:r>
              <a:rPr lang="en-IN" b="1" dirty="0" err="1"/>
              <a:t>RandomAccessFile</a:t>
            </a:r>
            <a:endParaRPr lang="en-US" dirty="0"/>
          </a:p>
        </p:txBody>
      </p:sp>
      <p:sp>
        <p:nvSpPr>
          <p:cNvPr id="3" name="Content Placeholder 2"/>
          <p:cNvSpPr>
            <a:spLocks noGrp="1"/>
          </p:cNvSpPr>
          <p:nvPr>
            <p:ph idx="1"/>
          </p:nvPr>
        </p:nvSpPr>
        <p:spPr/>
        <p:txBody>
          <a:bodyPr>
            <a:noAutofit/>
          </a:bodyPr>
          <a:lstStyle/>
          <a:p>
            <a:r>
              <a:rPr lang="en-IN" sz="2400" dirty="0"/>
              <a:t>This class is used for reading and writing to random access file. A random access file behaves like a large array of bytes. </a:t>
            </a:r>
          </a:p>
          <a:p>
            <a:r>
              <a:rPr lang="en-IN" sz="2400" dirty="0"/>
              <a:t>There is a cursor implied to the array called file pointer, by moving the cursor we do the read write operations. </a:t>
            </a:r>
          </a:p>
          <a:p>
            <a:r>
              <a:rPr lang="en-IN" sz="2400" dirty="0"/>
              <a:t>If end-of-file is reached before the desired number of byte has been read than </a:t>
            </a:r>
            <a:r>
              <a:rPr lang="en-IN" sz="2400" dirty="0" err="1"/>
              <a:t>EOFException</a:t>
            </a:r>
            <a:r>
              <a:rPr lang="en-IN" sz="2400" dirty="0"/>
              <a:t> is thrown. It is a type of </a:t>
            </a:r>
            <a:r>
              <a:rPr lang="en-IN" sz="2400" dirty="0" err="1"/>
              <a:t>IOException</a:t>
            </a:r>
            <a:r>
              <a:rPr lang="en-IN" sz="2400" dirty="0"/>
              <a:t>.</a:t>
            </a:r>
            <a:endParaRPr lang="en-US" sz="2400" dirty="0"/>
          </a:p>
          <a:p>
            <a:pPr lvl="0"/>
            <a:r>
              <a:rPr lang="en-IN" sz="2400" dirty="0"/>
              <a:t>This class is not  derived from either </a:t>
            </a:r>
            <a:r>
              <a:rPr lang="en-IN" sz="2400" dirty="0" err="1"/>
              <a:t>InputStream</a:t>
            </a:r>
            <a:r>
              <a:rPr lang="en-IN" sz="2400" dirty="0"/>
              <a:t> or </a:t>
            </a:r>
            <a:r>
              <a:rPr lang="en-IN" sz="2400" dirty="0" err="1"/>
              <a:t>OutputStream</a:t>
            </a:r>
            <a:r>
              <a:rPr lang="en-IN" sz="2400" dirty="0"/>
              <a:t>.</a:t>
            </a:r>
            <a:endParaRPr lang="en-US" sz="2400" dirty="0"/>
          </a:p>
          <a:p>
            <a:pPr lvl="0"/>
            <a:r>
              <a:rPr lang="en-IN" sz="2400" dirty="0"/>
              <a:t>Implemented </a:t>
            </a:r>
            <a:r>
              <a:rPr lang="en-IN" sz="2400" dirty="0" err="1"/>
              <a:t>DataInput&amp;DataOutput</a:t>
            </a:r>
            <a:r>
              <a:rPr lang="en-IN" sz="2400" dirty="0"/>
              <a:t> interfaces. </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lvl="0"/>
            <a:r>
              <a:rPr lang="en-IN" sz="2400" dirty="0" err="1"/>
              <a:t>RandomAccessFile</a:t>
            </a:r>
            <a:r>
              <a:rPr lang="en-IN" sz="2400" dirty="0"/>
              <a:t> class has implemented all the standard input &amp; output methods which we can use for read/write operations with Random access files.</a:t>
            </a:r>
            <a:endParaRPr lang="en-US" sz="2400" dirty="0"/>
          </a:p>
          <a:p>
            <a:r>
              <a:rPr lang="en-IN" sz="2400" dirty="0"/>
              <a:t>We can position the file pointer at a required position for read/write operations.</a:t>
            </a:r>
            <a:endParaRPr lang="en-US" sz="2400" dirty="0"/>
          </a:p>
          <a:p>
            <a:r>
              <a:rPr lang="en-IN" sz="2400" b="1" dirty="0"/>
              <a:t>Access modes:</a:t>
            </a:r>
            <a:endParaRPr lang="en-US" sz="2400" dirty="0"/>
          </a:p>
          <a:p>
            <a:pPr lvl="1"/>
            <a:r>
              <a:rPr lang="en-IN" sz="2400" dirty="0"/>
              <a:t>r - for read</a:t>
            </a:r>
            <a:endParaRPr lang="en-US" sz="2400" dirty="0"/>
          </a:p>
          <a:p>
            <a:pPr lvl="1"/>
            <a:r>
              <a:rPr lang="en-IN" sz="2400" dirty="0"/>
              <a:t>w - for write</a:t>
            </a:r>
            <a:endParaRPr lang="en-US" sz="2400" dirty="0"/>
          </a:p>
          <a:p>
            <a:pPr lvl="1"/>
            <a:r>
              <a:rPr lang="en-IN" sz="2400" dirty="0" err="1"/>
              <a:t>rw</a:t>
            </a:r>
            <a:r>
              <a:rPr lang="en-IN" sz="2400" dirty="0"/>
              <a:t> - for read and write</a:t>
            </a:r>
          </a:p>
          <a:p>
            <a:r>
              <a:rPr lang="en-IN" sz="2400" b="1" dirty="0"/>
              <a:t>Positioning File Pointer:</a:t>
            </a:r>
            <a:endParaRPr lang="en-US" sz="2400" dirty="0"/>
          </a:p>
          <a:p>
            <a:pPr algn="ctr">
              <a:buNone/>
            </a:pPr>
            <a:r>
              <a:rPr lang="en-IN" sz="2400" dirty="0"/>
              <a:t>void seek(long </a:t>
            </a:r>
            <a:r>
              <a:rPr lang="en-IN" sz="2400" dirty="0" err="1"/>
              <a:t>newpos</a:t>
            </a:r>
            <a:r>
              <a:rPr lang="en-IN" sz="2400" dirty="0"/>
              <a:t>)  throws </a:t>
            </a:r>
            <a:r>
              <a:rPr lang="en-IN" sz="2400" dirty="0" err="1"/>
              <a:t>IOException</a:t>
            </a:r>
            <a:endParaRPr lang="en-US" sz="2400" dirty="0"/>
          </a:p>
          <a:p>
            <a:pPr lvl="1"/>
            <a:r>
              <a:rPr lang="en-IN" sz="2400" dirty="0"/>
              <a:t>It moves the file pointer by number of bytes specified by the argument ‘</a:t>
            </a:r>
            <a:r>
              <a:rPr lang="en-IN" sz="2400" dirty="0" err="1"/>
              <a:t>newpos</a:t>
            </a:r>
            <a:r>
              <a:rPr lang="en-IN" sz="2400" dirty="0"/>
              <a:t>’ from the beginning of the file.</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Console Class</a:t>
            </a:r>
            <a:endParaRPr lang="en-US" dirty="0"/>
          </a:p>
        </p:txBody>
      </p:sp>
      <p:sp>
        <p:nvSpPr>
          <p:cNvPr id="3" name="Content Placeholder 2"/>
          <p:cNvSpPr>
            <a:spLocks noGrp="1"/>
          </p:cNvSpPr>
          <p:nvPr>
            <p:ph idx="1"/>
          </p:nvPr>
        </p:nvSpPr>
        <p:spPr/>
        <p:txBody>
          <a:bodyPr>
            <a:normAutofit/>
          </a:bodyPr>
          <a:lstStyle/>
          <a:p>
            <a:r>
              <a:rPr lang="en-IN" sz="2400" dirty="0"/>
              <a:t>The Java Console class is used to get input from console. It provides methods to read texts and passwords.</a:t>
            </a:r>
            <a:endParaRPr lang="en-US" sz="2400" dirty="0"/>
          </a:p>
          <a:p>
            <a:r>
              <a:rPr lang="en-IN" sz="2400" dirty="0"/>
              <a:t>If you read password using Console class, it will not be displayed to the user.</a:t>
            </a:r>
            <a:endParaRPr lang="en-US" sz="2400" dirty="0"/>
          </a:p>
          <a:p>
            <a:r>
              <a:rPr lang="en-IN" sz="2400" dirty="0"/>
              <a:t>The </a:t>
            </a:r>
            <a:r>
              <a:rPr lang="en-IN" sz="2400" dirty="0" err="1"/>
              <a:t>java.io.Console</a:t>
            </a:r>
            <a:r>
              <a:rPr lang="en-IN" sz="2400" dirty="0"/>
              <a:t> class is attached with system console internally. The Console class is introduced since 1.5</a:t>
            </a:r>
          </a:p>
          <a:p>
            <a:endParaRPr lang="en-US" sz="2400" dirty="0"/>
          </a:p>
          <a:p>
            <a:r>
              <a:rPr lang="en-IN" sz="2400" b="1" dirty="0"/>
              <a:t>Java Console class declaration</a:t>
            </a:r>
            <a:endParaRPr lang="en-US" sz="2400" b="1" dirty="0"/>
          </a:p>
          <a:p>
            <a:r>
              <a:rPr lang="en-IN" sz="2400" dirty="0"/>
              <a:t>The declaration for </a:t>
            </a:r>
            <a:r>
              <a:rPr lang="en-IN" sz="2400" dirty="0" err="1"/>
              <a:t>Java.io.Console</a:t>
            </a:r>
            <a:r>
              <a:rPr lang="en-IN" sz="2400" dirty="0"/>
              <a:t> class:</a:t>
            </a:r>
            <a:endParaRPr lang="en-US" sz="2400" dirty="0"/>
          </a:p>
          <a:p>
            <a:pPr algn="ctr">
              <a:buNone/>
            </a:pPr>
            <a:r>
              <a:rPr lang="en-IN" sz="2400" b="1" dirty="0"/>
              <a:t>public</a:t>
            </a:r>
            <a:r>
              <a:rPr lang="en-IN" sz="2400" dirty="0"/>
              <a:t> </a:t>
            </a:r>
            <a:r>
              <a:rPr lang="en-IN" sz="2400" b="1" dirty="0"/>
              <a:t>final</a:t>
            </a:r>
            <a:r>
              <a:rPr lang="en-IN" sz="2400" dirty="0"/>
              <a:t> </a:t>
            </a:r>
            <a:r>
              <a:rPr lang="en-IN" sz="2400" b="1" dirty="0"/>
              <a:t>class</a:t>
            </a:r>
            <a:r>
              <a:rPr lang="en-IN" sz="2400" dirty="0"/>
              <a:t> Console </a:t>
            </a:r>
            <a:r>
              <a:rPr lang="en-IN" sz="2400" b="1" dirty="0"/>
              <a:t>extends</a:t>
            </a:r>
            <a:r>
              <a:rPr lang="en-IN" sz="2400" dirty="0"/>
              <a:t> Object </a:t>
            </a:r>
            <a:r>
              <a:rPr lang="en-IN" sz="2400" b="1" dirty="0"/>
              <a:t>implements</a:t>
            </a:r>
            <a:r>
              <a:rPr lang="en-IN" sz="2400" dirty="0"/>
              <a:t> Flushable</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a:bodyPr>
          <a:lstStyle/>
          <a:p>
            <a:r>
              <a:rPr lang="en-IN" sz="2200" b="1" dirty="0"/>
              <a:t>How to get the object of Console</a:t>
            </a:r>
            <a:endParaRPr lang="en-US" sz="2200" b="1" dirty="0"/>
          </a:p>
          <a:p>
            <a:r>
              <a:rPr lang="en-IN" sz="2200" dirty="0"/>
              <a:t>System class provides a static method console() that returns the singleton instance of Console class.</a:t>
            </a:r>
            <a:endParaRPr lang="en-US" sz="2200" dirty="0"/>
          </a:p>
          <a:p>
            <a:pPr algn="ctr">
              <a:buNone/>
            </a:pPr>
            <a:r>
              <a:rPr lang="en-IN" sz="2200" b="1" dirty="0"/>
              <a:t>public</a:t>
            </a:r>
            <a:r>
              <a:rPr lang="en-IN" sz="2200" dirty="0"/>
              <a:t> </a:t>
            </a:r>
            <a:r>
              <a:rPr lang="en-IN" sz="2200" b="1" dirty="0"/>
              <a:t>static</a:t>
            </a:r>
            <a:r>
              <a:rPr lang="en-IN" sz="2200" dirty="0"/>
              <a:t> Console </a:t>
            </a:r>
            <a:r>
              <a:rPr lang="en-IN" sz="2200" dirty="0" err="1"/>
              <a:t>console</a:t>
            </a:r>
            <a:r>
              <a:rPr lang="en-IN" sz="2200" dirty="0"/>
              <a:t>(){}   </a:t>
            </a:r>
            <a:endParaRPr lang="en-US" sz="2200" dirty="0"/>
          </a:p>
          <a:p>
            <a:r>
              <a:rPr lang="en-IN" sz="2200" dirty="0"/>
              <a:t>The code to get the instance of Console class.</a:t>
            </a:r>
            <a:endParaRPr lang="en-US" sz="2200" dirty="0"/>
          </a:p>
          <a:p>
            <a:pPr algn="ctr">
              <a:buNone/>
            </a:pPr>
            <a:r>
              <a:rPr lang="en-IN" sz="2200" dirty="0"/>
              <a:t>Console c=</a:t>
            </a:r>
            <a:r>
              <a:rPr lang="en-IN" sz="2200" dirty="0" err="1"/>
              <a:t>System.console</a:t>
            </a:r>
            <a:r>
              <a:rPr lang="en-IN" sz="2200" dirty="0"/>
              <a:t>();</a:t>
            </a:r>
          </a:p>
          <a:p>
            <a:r>
              <a:rPr lang="en-IN" sz="2200" b="1" dirty="0"/>
              <a:t>Singleton Class in Java: </a:t>
            </a:r>
            <a:endParaRPr lang="en-US" sz="2200" dirty="0"/>
          </a:p>
          <a:p>
            <a:r>
              <a:rPr lang="en-IN" sz="2200" dirty="0"/>
              <a:t>A singleton class is a class that can have only one object (an instance of the class) at a time.</a:t>
            </a:r>
          </a:p>
          <a:p>
            <a:r>
              <a:rPr lang="en-IN" sz="2200" dirty="0"/>
              <a:t>After first time, if we try to instantiate the Singleton class, the new variable also points to the first instance created. </a:t>
            </a:r>
          </a:p>
          <a:p>
            <a:r>
              <a:rPr lang="en-IN" sz="2200" dirty="0"/>
              <a:t>So whatever modifications we do to any variable inside the class through any instance, it affects the variable of the single instance created and is visible if we access that variable through any variable of that class type defined.</a:t>
            </a: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Serialization</a:t>
            </a:r>
            <a:endParaRPr lang="en-US" dirty="0"/>
          </a:p>
        </p:txBody>
      </p:sp>
      <p:sp>
        <p:nvSpPr>
          <p:cNvPr id="3" name="Content Placeholder 2"/>
          <p:cNvSpPr>
            <a:spLocks noGrp="1"/>
          </p:cNvSpPr>
          <p:nvPr>
            <p:ph idx="1"/>
          </p:nvPr>
        </p:nvSpPr>
        <p:spPr/>
        <p:txBody>
          <a:bodyPr>
            <a:noAutofit/>
          </a:bodyPr>
          <a:lstStyle/>
          <a:p>
            <a:r>
              <a:rPr lang="en-IN" sz="2200" dirty="0"/>
              <a:t>Process of writing state of an object to a byte stream. Saving the object in a </a:t>
            </a:r>
            <a:r>
              <a:rPr lang="en-IN" sz="2200" dirty="0" err="1"/>
              <a:t>persistant</a:t>
            </a:r>
            <a:r>
              <a:rPr lang="en-IN" sz="2200" dirty="0"/>
              <a:t> storage.</a:t>
            </a:r>
            <a:endParaRPr lang="en-US" sz="2200" dirty="0"/>
          </a:p>
          <a:p>
            <a:r>
              <a:rPr lang="en-IN" sz="2200" dirty="0"/>
              <a:t>Only the objects that implement </a:t>
            </a:r>
            <a:r>
              <a:rPr lang="en-IN" sz="2200" dirty="0" err="1"/>
              <a:t>serializable</a:t>
            </a:r>
            <a:r>
              <a:rPr lang="en-IN" sz="2200" dirty="0"/>
              <a:t> interface can be serialized.</a:t>
            </a:r>
            <a:endParaRPr lang="en-US" sz="2200" dirty="0"/>
          </a:p>
          <a:p>
            <a:r>
              <a:rPr lang="en-IN" sz="2200" dirty="0"/>
              <a:t>The </a:t>
            </a:r>
            <a:r>
              <a:rPr lang="en-IN" sz="2200" dirty="0" err="1"/>
              <a:t>serializable</a:t>
            </a:r>
            <a:r>
              <a:rPr lang="en-IN" sz="2200" dirty="0"/>
              <a:t> interface has no methods, it only indicates that the objects of this can</a:t>
            </a:r>
            <a:r>
              <a:rPr lang="en-US" sz="2200" dirty="0"/>
              <a:t> </a:t>
            </a:r>
            <a:r>
              <a:rPr lang="en-IN" sz="2200" dirty="0"/>
              <a:t>be serialized.</a:t>
            </a:r>
            <a:endParaRPr lang="en-US" sz="2200" dirty="0"/>
          </a:p>
          <a:p>
            <a:r>
              <a:rPr lang="en-IN" sz="2200" dirty="0"/>
              <a:t>If a class is </a:t>
            </a:r>
            <a:r>
              <a:rPr lang="en-IN" sz="2200" dirty="0" err="1"/>
              <a:t>Serializable</a:t>
            </a:r>
            <a:r>
              <a:rPr lang="en-IN" sz="2200" dirty="0"/>
              <a:t>, all of its sub classes are also </a:t>
            </a:r>
            <a:r>
              <a:rPr lang="en-IN" sz="2200" dirty="0" err="1"/>
              <a:t>serializable</a:t>
            </a:r>
            <a:r>
              <a:rPr lang="en-IN" sz="2200" dirty="0"/>
              <a:t>.</a:t>
            </a:r>
            <a:endParaRPr lang="en-US" sz="2200" dirty="0"/>
          </a:p>
          <a:p>
            <a:r>
              <a:rPr lang="en-IN" sz="2200" dirty="0"/>
              <a:t>Transient attributes will not be serialized.</a:t>
            </a:r>
            <a:endParaRPr lang="en-US" sz="2200" dirty="0"/>
          </a:p>
          <a:p>
            <a:r>
              <a:rPr lang="en-IN" sz="2200" dirty="0"/>
              <a:t>Static attributes also will not be </a:t>
            </a:r>
            <a:r>
              <a:rPr lang="en-IN" sz="2200"/>
              <a:t>serialized.</a:t>
            </a:r>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Autofit/>
          </a:bodyPr>
          <a:lstStyle/>
          <a:p>
            <a:r>
              <a:rPr lang="en-IN" sz="2200" dirty="0"/>
              <a:t>There may also be circular references within this object graph </a:t>
            </a:r>
            <a:r>
              <a:rPr lang="en-IN" sz="2200" dirty="0" err="1"/>
              <a:t>ie</a:t>
            </a:r>
            <a:r>
              <a:rPr lang="en-IN" sz="2200" dirty="0"/>
              <a:t> object x may contain</a:t>
            </a:r>
            <a:r>
              <a:rPr lang="en-US" sz="2200" dirty="0"/>
              <a:t> </a:t>
            </a:r>
            <a:r>
              <a:rPr lang="en-IN" sz="2200" dirty="0"/>
              <a:t>reference to object y, and y may have references to back to  x.</a:t>
            </a:r>
          </a:p>
          <a:p>
            <a:r>
              <a:rPr lang="en-IN" sz="2200" dirty="0"/>
              <a:t>Objects may also contain references to themselves.</a:t>
            </a:r>
            <a:endParaRPr lang="en-US" sz="2200" dirty="0"/>
          </a:p>
          <a:p>
            <a:r>
              <a:rPr lang="en-IN" sz="2200" dirty="0"/>
              <a:t>The object serialization and </a:t>
            </a:r>
            <a:r>
              <a:rPr lang="en-IN" sz="2200" dirty="0" err="1"/>
              <a:t>deserialization</a:t>
            </a:r>
            <a:r>
              <a:rPr lang="en-IN" sz="2200" dirty="0"/>
              <a:t> facilities have been designed to work</a:t>
            </a:r>
            <a:r>
              <a:rPr lang="en-US" sz="2200" dirty="0"/>
              <a:t> </a:t>
            </a:r>
            <a:r>
              <a:rPr lang="en-IN" sz="2200" dirty="0"/>
              <a:t>correctly in these scenarios.</a:t>
            </a:r>
            <a:endParaRPr lang="en-US" sz="2200" dirty="0"/>
          </a:p>
          <a:p>
            <a:r>
              <a:rPr lang="en-IN" sz="2200" dirty="0"/>
              <a:t>If you attempt to serialize an object at the top of the object graph, all of the referenced objects are recursively located and serialized.</a:t>
            </a:r>
            <a:endParaRPr lang="en-US" sz="2200" dirty="0"/>
          </a:p>
          <a:p>
            <a:r>
              <a:rPr lang="en-IN" sz="2200" dirty="0"/>
              <a:t>At </a:t>
            </a:r>
            <a:r>
              <a:rPr lang="en-IN" sz="2200" dirty="0" err="1"/>
              <a:t>deserialization</a:t>
            </a:r>
            <a:r>
              <a:rPr lang="en-IN" sz="2200" dirty="0"/>
              <a:t> all these objects and their references are </a:t>
            </a:r>
            <a:r>
              <a:rPr lang="en-IN" sz="2200" dirty="0" err="1"/>
              <a:t>corectly</a:t>
            </a:r>
            <a:r>
              <a:rPr lang="en-IN" sz="2200" dirty="0"/>
              <a:t> restored.</a:t>
            </a:r>
            <a:endParaRPr lang="en-US" sz="2200" dirty="0"/>
          </a:p>
          <a:p>
            <a:r>
              <a:rPr lang="en-IN" sz="2200" dirty="0"/>
              <a:t>It is legal to serialize an object of type that has a super type that does not implement</a:t>
            </a:r>
            <a:r>
              <a:rPr lang="en-US" sz="2200" dirty="0"/>
              <a:t> </a:t>
            </a:r>
            <a:r>
              <a:rPr lang="en-IN" sz="2200" dirty="0" err="1"/>
              <a:t>Serializable</a:t>
            </a:r>
            <a:r>
              <a:rPr lang="en-IN" sz="2200" dirty="0"/>
              <a:t> interface.</a:t>
            </a:r>
            <a:endParaRPr lang="en-US" sz="2200" dirty="0"/>
          </a:p>
          <a:p>
            <a:r>
              <a:rPr lang="en-IN" sz="2200" dirty="0"/>
              <a:t>At the time of </a:t>
            </a:r>
            <a:r>
              <a:rPr lang="en-IN" sz="2200" dirty="0" err="1"/>
              <a:t>deserialization</a:t>
            </a:r>
            <a:r>
              <a:rPr lang="en-IN" sz="2200" dirty="0"/>
              <a:t> </a:t>
            </a:r>
            <a:r>
              <a:rPr lang="en-IN" sz="2200" dirty="0" err="1"/>
              <a:t>jre</a:t>
            </a:r>
            <a:r>
              <a:rPr lang="en-IN" sz="2200" dirty="0"/>
              <a:t> invokes the constructors of those base classes which do not implement </a:t>
            </a:r>
            <a:r>
              <a:rPr lang="en-IN" sz="2200" dirty="0" err="1"/>
              <a:t>Serializable</a:t>
            </a:r>
            <a:r>
              <a:rPr lang="en-IN" sz="2200" dirty="0"/>
              <a:t> interface.</a:t>
            </a:r>
            <a:endParaRPr lang="en-US" sz="2200" dirty="0"/>
          </a:p>
          <a:p>
            <a:r>
              <a:rPr lang="en-IN" sz="2200" dirty="0"/>
              <a:t>An object Serialized on one JVM can be successfully </a:t>
            </a:r>
            <a:r>
              <a:rPr lang="en-IN" sz="2200" dirty="0" err="1"/>
              <a:t>deserialized</a:t>
            </a:r>
            <a:r>
              <a:rPr lang="en-IN" sz="2200" dirty="0"/>
              <a:t> on another JVM</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3" name="Content Placeholder 2"/>
          <p:cNvSpPr>
            <a:spLocks noGrp="1"/>
          </p:cNvSpPr>
          <p:nvPr>
            <p:ph idx="1"/>
          </p:nvPr>
        </p:nvSpPr>
        <p:spPr/>
        <p:txBody>
          <a:bodyPr>
            <a:normAutofit/>
          </a:bodyPr>
          <a:lstStyle/>
          <a:p>
            <a:r>
              <a:rPr lang="en-IN" sz="2400" dirty="0"/>
              <a:t>Java uses the concept of a stream to make I/O operation fast. The java.io package contains all the classes required for input and output operations.</a:t>
            </a:r>
            <a:endParaRPr lang="en-US" sz="2400" dirty="0"/>
          </a:p>
          <a:p>
            <a:r>
              <a:rPr lang="en-IN" sz="2400" dirty="0"/>
              <a:t>Stream</a:t>
            </a:r>
            <a:r>
              <a:rPr lang="en-US" sz="2400" dirty="0"/>
              <a:t>: </a:t>
            </a:r>
            <a:r>
              <a:rPr lang="en-IN" sz="2400" dirty="0"/>
              <a:t>A stream is a sequence of data. In Java, a stream is composed of bytes. It's called a stream because it is like a stream of water that continues to flow.</a:t>
            </a:r>
            <a:endParaRPr lang="en-US" sz="2400" dirty="0"/>
          </a:p>
          <a:p>
            <a:r>
              <a:rPr lang="en-IN" sz="2400" dirty="0"/>
              <a:t>In Java, 3 streams are created for us automatically. All these streams are attached with the console.</a:t>
            </a:r>
            <a:endParaRPr lang="en-US" sz="2400" dirty="0"/>
          </a:p>
          <a:p>
            <a:pPr lvl="1">
              <a:buNone/>
            </a:pPr>
            <a:r>
              <a:rPr lang="en-IN" sz="2400" b="1" dirty="0"/>
              <a:t>1) </a:t>
            </a:r>
            <a:r>
              <a:rPr lang="en-IN" sz="2400" b="1" dirty="0" err="1"/>
              <a:t>System.out</a:t>
            </a:r>
            <a:r>
              <a:rPr lang="en-IN" sz="2400" b="1" dirty="0"/>
              <a:t>: </a:t>
            </a:r>
            <a:r>
              <a:rPr lang="en-IN" sz="2400" dirty="0"/>
              <a:t>standard output stream</a:t>
            </a:r>
            <a:endParaRPr lang="en-US" sz="2400" dirty="0"/>
          </a:p>
          <a:p>
            <a:pPr lvl="1">
              <a:buNone/>
            </a:pPr>
            <a:r>
              <a:rPr lang="en-IN" sz="2400" b="1" dirty="0"/>
              <a:t>2) </a:t>
            </a:r>
            <a:r>
              <a:rPr lang="en-IN" sz="2400" b="1" dirty="0" err="1"/>
              <a:t>System.in</a:t>
            </a:r>
            <a:r>
              <a:rPr lang="en-IN" sz="2400" b="1" dirty="0"/>
              <a:t>: </a:t>
            </a:r>
            <a:r>
              <a:rPr lang="en-IN" sz="2400" dirty="0"/>
              <a:t>standard input stream</a:t>
            </a:r>
            <a:endParaRPr lang="en-US" sz="2400" dirty="0"/>
          </a:p>
          <a:p>
            <a:pPr lvl="1">
              <a:buNone/>
            </a:pPr>
            <a:r>
              <a:rPr lang="en-IN" sz="2400" b="1" dirty="0"/>
              <a:t>3) System.err: </a:t>
            </a:r>
            <a:r>
              <a:rPr lang="en-IN" sz="2400" dirty="0"/>
              <a:t>standard error stream</a:t>
            </a:r>
            <a:endParaRPr lang="en-US" sz="2400" dirty="0"/>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Autoboxing</a:t>
            </a:r>
            <a:r>
              <a:rPr lang="en-IN" b="1" dirty="0"/>
              <a:t> &amp; </a:t>
            </a:r>
            <a:r>
              <a:rPr lang="en-IN" b="1" dirty="0" err="1"/>
              <a:t>Unboxing</a:t>
            </a:r>
            <a:endParaRPr lang="en-US" dirty="0"/>
          </a:p>
        </p:txBody>
      </p:sp>
      <p:sp>
        <p:nvSpPr>
          <p:cNvPr id="3" name="Content Placeholder 2"/>
          <p:cNvSpPr>
            <a:spLocks noGrp="1"/>
          </p:cNvSpPr>
          <p:nvPr>
            <p:ph idx="1"/>
          </p:nvPr>
        </p:nvSpPr>
        <p:spPr/>
        <p:txBody>
          <a:bodyPr>
            <a:normAutofit/>
          </a:bodyPr>
          <a:lstStyle/>
          <a:p>
            <a:r>
              <a:rPr lang="en-IN" sz="2800" b="1" dirty="0" err="1"/>
              <a:t>Autoboxing</a:t>
            </a:r>
            <a:r>
              <a:rPr lang="en-IN" sz="2800" b="1" dirty="0"/>
              <a:t>: </a:t>
            </a:r>
            <a:r>
              <a:rPr lang="en-IN" sz="2800" dirty="0"/>
              <a:t>Converting a primitive value into an object of the corresponding wrapper</a:t>
            </a:r>
            <a:r>
              <a:rPr lang="en-IN" sz="2800" u="sng" dirty="0"/>
              <a:t> </a:t>
            </a:r>
            <a:r>
              <a:rPr lang="en-IN" sz="2800" dirty="0"/>
              <a:t>class is called </a:t>
            </a:r>
            <a:r>
              <a:rPr lang="en-IN" sz="2800" dirty="0" err="1"/>
              <a:t>autoboxing</a:t>
            </a:r>
            <a:r>
              <a:rPr lang="en-IN" sz="2800" dirty="0"/>
              <a:t>. For example, converting </a:t>
            </a:r>
            <a:r>
              <a:rPr lang="en-IN" sz="2800" dirty="0" err="1"/>
              <a:t>int</a:t>
            </a:r>
            <a:r>
              <a:rPr lang="en-IN" sz="2800" dirty="0"/>
              <a:t> to Integer class. The Java compiler applies </a:t>
            </a:r>
            <a:r>
              <a:rPr lang="en-IN" sz="2800" dirty="0" err="1"/>
              <a:t>autoboxing</a:t>
            </a:r>
            <a:r>
              <a:rPr lang="en-IN" sz="2800" dirty="0"/>
              <a:t> when a primitive value is:</a:t>
            </a:r>
            <a:endParaRPr lang="en-US" sz="2800" dirty="0"/>
          </a:p>
          <a:p>
            <a:pPr lvl="1"/>
            <a:r>
              <a:rPr lang="en-IN" dirty="0"/>
              <a:t>Passed as a parameter to a method that </a:t>
            </a:r>
            <a:r>
              <a:rPr lang="en-IN" b="1" dirty="0"/>
              <a:t>expects an object</a:t>
            </a:r>
            <a:r>
              <a:rPr lang="en-IN" dirty="0"/>
              <a:t> of the corresponding wrapper class.</a:t>
            </a:r>
            <a:endParaRPr lang="en-US" dirty="0"/>
          </a:p>
          <a:p>
            <a:pPr lvl="1"/>
            <a:r>
              <a:rPr lang="en-IN" dirty="0"/>
              <a:t>Assigned to a variable of the corresponding </a:t>
            </a:r>
            <a:r>
              <a:rPr lang="en-IN" b="1" dirty="0"/>
              <a:t>wrapper class</a:t>
            </a:r>
            <a:r>
              <a:rPr lang="en-IN" dirty="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r>
              <a:rPr lang="en-IN" sz="2800" b="1" dirty="0" err="1"/>
              <a:t>Unboxing</a:t>
            </a:r>
            <a:r>
              <a:rPr lang="en-IN" sz="2800" b="1" dirty="0"/>
              <a:t>:</a:t>
            </a:r>
            <a:r>
              <a:rPr lang="en-IN" sz="2800" dirty="0"/>
              <a:t> Converting an object of a wrapper type to its corresponding primitive value is called </a:t>
            </a:r>
            <a:r>
              <a:rPr lang="en-IN" sz="2800" dirty="0" err="1"/>
              <a:t>unboxing</a:t>
            </a:r>
            <a:r>
              <a:rPr lang="en-IN" sz="2800" dirty="0"/>
              <a:t>. For example conversion of Integer to int. The Java compiler applies </a:t>
            </a:r>
            <a:r>
              <a:rPr lang="en-IN" sz="2800" dirty="0" err="1"/>
              <a:t>unboxing</a:t>
            </a:r>
            <a:r>
              <a:rPr lang="en-IN" sz="2800" dirty="0"/>
              <a:t> when an object of a wrapper class is:</a:t>
            </a:r>
            <a:endParaRPr lang="en-US" sz="2800" dirty="0"/>
          </a:p>
          <a:p>
            <a:pPr lvl="1"/>
            <a:r>
              <a:rPr lang="en-IN" dirty="0"/>
              <a:t>Passed as a parameter to a method that </a:t>
            </a:r>
            <a:r>
              <a:rPr lang="en-IN" b="1" dirty="0"/>
              <a:t>expects a value</a:t>
            </a:r>
            <a:r>
              <a:rPr lang="en-IN" dirty="0"/>
              <a:t> of the corresponding primitive type.</a:t>
            </a:r>
            <a:endParaRPr lang="en-US" dirty="0"/>
          </a:p>
          <a:p>
            <a:pPr lvl="1"/>
            <a:r>
              <a:rPr lang="en-IN" dirty="0"/>
              <a:t>Assigned to a variable of the corresponding </a:t>
            </a:r>
            <a:r>
              <a:rPr lang="en-IN" b="1" dirty="0"/>
              <a:t>primitive type</a:t>
            </a:r>
            <a:r>
              <a:rPr lang="en-IN" dirty="0"/>
              <a:t>.</a:t>
            </a:r>
            <a:endParaRPr lang="en-US" dirty="0"/>
          </a:p>
          <a:p>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IN" sz="2200" dirty="0"/>
              <a:t>The following table lists the primitive types and their corresponding wrapper classes, which are used by the Java compiler for </a:t>
            </a:r>
            <a:r>
              <a:rPr lang="en-IN" sz="2200" dirty="0" err="1"/>
              <a:t>autoboxing</a:t>
            </a:r>
            <a:r>
              <a:rPr lang="en-IN" sz="2200" dirty="0"/>
              <a:t> and </a:t>
            </a:r>
            <a:r>
              <a:rPr lang="en-IN" sz="2200" dirty="0" err="1"/>
              <a:t>unboxing</a:t>
            </a:r>
            <a:r>
              <a:rPr lang="en-IN" sz="2200" dirty="0"/>
              <a:t>:</a:t>
            </a:r>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endParaRPr lang="en-IN" sz="2200" dirty="0"/>
          </a:p>
          <a:p>
            <a:r>
              <a:rPr lang="en-IN" sz="2200" b="1" dirty="0"/>
              <a:t>Example:</a:t>
            </a:r>
            <a:endParaRPr lang="en-US" sz="2200" b="1" dirty="0"/>
          </a:p>
          <a:p>
            <a:pPr lvl="1">
              <a:buNone/>
            </a:pPr>
            <a:r>
              <a:rPr lang="en-IN" sz="2200" dirty="0" err="1"/>
              <a:t>int</a:t>
            </a:r>
            <a:r>
              <a:rPr lang="en-IN" sz="2200" dirty="0"/>
              <a:t> </a:t>
            </a:r>
            <a:r>
              <a:rPr lang="en-IN" sz="2200" dirty="0" err="1"/>
              <a:t>i</a:t>
            </a:r>
            <a:r>
              <a:rPr lang="en-IN" sz="2200" dirty="0"/>
              <a:t>=10; //</a:t>
            </a:r>
            <a:r>
              <a:rPr lang="en-IN" sz="2200" dirty="0" err="1"/>
              <a:t>i</a:t>
            </a:r>
            <a:r>
              <a:rPr lang="en-IN" sz="2200" dirty="0"/>
              <a:t> is variable of type </a:t>
            </a:r>
            <a:r>
              <a:rPr lang="en-IN" sz="2200" dirty="0" err="1"/>
              <a:t>int</a:t>
            </a:r>
            <a:endParaRPr lang="en-US" sz="2200" dirty="0"/>
          </a:p>
          <a:p>
            <a:pPr lvl="1">
              <a:buNone/>
            </a:pPr>
            <a:r>
              <a:rPr lang="en-IN" sz="2200" dirty="0"/>
              <a:t>Integer j = new Integer(10); //j is a object of type Integer</a:t>
            </a:r>
          </a:p>
          <a:p>
            <a:endParaRPr lang="en-US" sz="2200" dirty="0"/>
          </a:p>
        </p:txBody>
      </p:sp>
      <p:pic>
        <p:nvPicPr>
          <p:cNvPr id="4" name="Picture 3" descr="Lightbox"/>
          <p:cNvPicPr/>
          <p:nvPr/>
        </p:nvPicPr>
        <p:blipFill>
          <a:blip r:embed="rId2">
            <a:extLst>
              <a:ext uri="{28A0092B-C50C-407E-A947-70E740481C1C}">
                <a14:useLocalDpi xmlns:a14="http://schemas.microsoft.com/office/drawing/2010/main" val="0"/>
              </a:ext>
            </a:extLst>
          </a:blip>
          <a:srcRect l="6185" t="10132" r="9505" b="17837"/>
          <a:stretch>
            <a:fillRect/>
          </a:stretch>
        </p:blipFill>
        <p:spPr bwMode="auto">
          <a:xfrm>
            <a:off x="2971800" y="1524000"/>
            <a:ext cx="3124200" cy="3124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Generics in Java</a:t>
            </a:r>
            <a:endParaRPr lang="en-US" dirty="0"/>
          </a:p>
        </p:txBody>
      </p:sp>
      <p:sp>
        <p:nvSpPr>
          <p:cNvPr id="3" name="Content Placeholder 2"/>
          <p:cNvSpPr>
            <a:spLocks noGrp="1"/>
          </p:cNvSpPr>
          <p:nvPr>
            <p:ph idx="1"/>
          </p:nvPr>
        </p:nvSpPr>
        <p:spPr/>
        <p:txBody>
          <a:bodyPr>
            <a:normAutofit/>
          </a:bodyPr>
          <a:lstStyle/>
          <a:p>
            <a:r>
              <a:rPr lang="en-IN" sz="2500" dirty="0"/>
              <a:t>The </a:t>
            </a:r>
            <a:r>
              <a:rPr lang="en-IN" sz="2500" b="1" dirty="0"/>
              <a:t>Java Generics</a:t>
            </a:r>
            <a:r>
              <a:rPr lang="en-IN" sz="2500" dirty="0"/>
              <a:t> programming is introduced in J2SE 5 to deal with type-safe objects. It makes the code stable by detecting the bugs at compile time.</a:t>
            </a:r>
            <a:endParaRPr lang="en-US" sz="2500" dirty="0"/>
          </a:p>
          <a:p>
            <a:r>
              <a:rPr lang="en-IN" sz="2500" dirty="0"/>
              <a:t>Before generics, we can store any type of objects in the collection, i.e., non-generic. Now generics force the java programmer to store a specific type of objects.</a:t>
            </a:r>
            <a:endParaRPr lang="en-US" sz="2500" dirty="0"/>
          </a:p>
          <a:p>
            <a:r>
              <a:rPr lang="en-IN" sz="2500" b="1" dirty="0"/>
              <a:t>Syntax</a:t>
            </a:r>
            <a:r>
              <a:rPr lang="en-IN" sz="2500" dirty="0"/>
              <a:t> to use generic collection</a:t>
            </a:r>
            <a:endParaRPr lang="en-US" sz="2500" dirty="0"/>
          </a:p>
          <a:p>
            <a:pPr lvl="0" algn="ctr">
              <a:buNone/>
            </a:pPr>
            <a:r>
              <a:rPr lang="en-IN" sz="2500" dirty="0" err="1"/>
              <a:t>ClassOrInterface</a:t>
            </a:r>
            <a:r>
              <a:rPr lang="en-IN" sz="2500" dirty="0"/>
              <a:t>&lt;Type&gt;    </a:t>
            </a:r>
            <a:endParaRPr lang="en-US" sz="2500" dirty="0"/>
          </a:p>
          <a:p>
            <a:r>
              <a:rPr lang="en-IN" sz="2500" b="1" dirty="0"/>
              <a:t>Example</a:t>
            </a:r>
            <a:r>
              <a:rPr lang="en-IN" sz="2500" dirty="0"/>
              <a:t> to use Generics in java</a:t>
            </a:r>
            <a:endParaRPr lang="en-US" sz="2500" dirty="0"/>
          </a:p>
          <a:p>
            <a:pPr algn="ctr">
              <a:buNone/>
            </a:pPr>
            <a:r>
              <a:rPr lang="en-IN" sz="2500" dirty="0" err="1"/>
              <a:t>ArrayList</a:t>
            </a:r>
            <a:r>
              <a:rPr lang="en-IN" sz="2500" dirty="0"/>
              <a:t>&lt;String&gt; </a:t>
            </a:r>
            <a:endParaRPr lang="en-US" sz="2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 of Java Generics</a:t>
            </a:r>
            <a:endParaRPr lang="en-US" dirty="0"/>
          </a:p>
        </p:txBody>
      </p:sp>
      <p:sp>
        <p:nvSpPr>
          <p:cNvPr id="3" name="Content Placeholder 2"/>
          <p:cNvSpPr>
            <a:spLocks noGrp="1"/>
          </p:cNvSpPr>
          <p:nvPr>
            <p:ph idx="1"/>
          </p:nvPr>
        </p:nvSpPr>
        <p:spPr/>
        <p:txBody>
          <a:bodyPr>
            <a:noAutofit/>
          </a:bodyPr>
          <a:lstStyle/>
          <a:p>
            <a:r>
              <a:rPr lang="en-IN" sz="2400" dirty="0"/>
              <a:t>There are mainly 3 advantages of generics. They are as follows:</a:t>
            </a:r>
            <a:endParaRPr lang="en-US" sz="2400" dirty="0"/>
          </a:p>
          <a:p>
            <a:pPr lvl="1"/>
            <a:r>
              <a:rPr lang="en-IN" sz="2400" b="1" dirty="0"/>
              <a:t>Type-safety:</a:t>
            </a:r>
            <a:r>
              <a:rPr lang="en-IN" sz="2400" dirty="0"/>
              <a:t> We can hold only a single type of objects in generics. It </a:t>
            </a:r>
            <a:r>
              <a:rPr lang="en-IN" sz="2400" dirty="0" err="1"/>
              <a:t>doesnt</a:t>
            </a:r>
            <a:r>
              <a:rPr lang="en-IN" sz="2400" dirty="0"/>
              <a:t> allow to store other objects. Without Generics, we can store any type of objects</a:t>
            </a:r>
          </a:p>
          <a:p>
            <a:pPr lvl="1"/>
            <a:r>
              <a:rPr lang="en-IN" sz="2400" b="1" dirty="0"/>
              <a:t>Type casting is not required:</a:t>
            </a:r>
            <a:r>
              <a:rPr lang="en-IN" sz="2400" dirty="0"/>
              <a:t> There is no need to typecast the object. Before Generics, we need to type cast.</a:t>
            </a:r>
          </a:p>
          <a:p>
            <a:pPr lvl="1"/>
            <a:r>
              <a:rPr lang="en-IN" sz="2400" b="1" dirty="0"/>
              <a:t>Compile-Time Checking:</a:t>
            </a:r>
            <a:r>
              <a:rPr lang="en-IN" sz="2400" dirty="0"/>
              <a:t> It is checked at compile time so problem will not occur at runtime. The good programming strategy says it is far better to handle the problem at compile time than runtime.</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Enum</a:t>
            </a:r>
            <a:endParaRPr lang="en-US" dirty="0"/>
          </a:p>
        </p:txBody>
      </p:sp>
      <p:sp>
        <p:nvSpPr>
          <p:cNvPr id="3" name="Content Placeholder 2"/>
          <p:cNvSpPr>
            <a:spLocks noGrp="1"/>
          </p:cNvSpPr>
          <p:nvPr>
            <p:ph idx="1"/>
          </p:nvPr>
        </p:nvSpPr>
        <p:spPr/>
        <p:txBody>
          <a:bodyPr>
            <a:noAutofit/>
          </a:bodyPr>
          <a:lstStyle/>
          <a:p>
            <a:r>
              <a:rPr lang="en-IN" sz="2200" dirty="0"/>
              <a:t>The </a:t>
            </a:r>
            <a:r>
              <a:rPr lang="en-IN" sz="2200" b="1" dirty="0" err="1"/>
              <a:t>Enum</a:t>
            </a:r>
            <a:r>
              <a:rPr lang="en-IN" sz="2200" b="1" dirty="0"/>
              <a:t> in Java</a:t>
            </a:r>
            <a:r>
              <a:rPr lang="en-IN" sz="2200" dirty="0"/>
              <a:t> is a data type which contains a fixed set of constants.</a:t>
            </a:r>
          </a:p>
          <a:p>
            <a:r>
              <a:rPr lang="en-IN" sz="2200" dirty="0"/>
              <a:t>Examples:</a:t>
            </a:r>
            <a:endParaRPr lang="en-US" sz="2200" dirty="0"/>
          </a:p>
          <a:p>
            <a:pPr lvl="1"/>
            <a:r>
              <a:rPr lang="en-IN" sz="2200" dirty="0"/>
              <a:t>It can be used for days of the week (SUNDAY, MONDAY, TUESDAY, WEDNESDAY, THURSDAY, FRIDAY, and SATURDAY) </a:t>
            </a:r>
          </a:p>
          <a:p>
            <a:pPr lvl="1"/>
            <a:r>
              <a:rPr lang="en-IN" sz="2200" dirty="0"/>
              <a:t>Directions (NORTH, SOUTH, EAST, and WEST)</a:t>
            </a:r>
          </a:p>
          <a:p>
            <a:pPr lvl="1"/>
            <a:r>
              <a:rPr lang="en-IN" sz="2200" dirty="0"/>
              <a:t>Season (SPRING, SUMMER, WINTER, and AUTUMN or FALL)</a:t>
            </a:r>
          </a:p>
          <a:p>
            <a:pPr lvl="1"/>
            <a:r>
              <a:rPr lang="en-IN" sz="2200" dirty="0" err="1"/>
              <a:t>Colors</a:t>
            </a:r>
            <a:r>
              <a:rPr lang="en-IN" sz="2200" dirty="0"/>
              <a:t> (RED, YELLOW, BLUE, GREEN, WHITE, and BLACK) etc. </a:t>
            </a:r>
          </a:p>
          <a:p>
            <a:r>
              <a:rPr lang="en-IN" sz="2200" dirty="0"/>
              <a:t>According to the Java naming conventions, we should have all constants in capital letters. So, we have </a:t>
            </a:r>
            <a:r>
              <a:rPr lang="en-IN" sz="2200" dirty="0" err="1"/>
              <a:t>enum</a:t>
            </a:r>
            <a:r>
              <a:rPr lang="en-IN" sz="2200" dirty="0"/>
              <a:t> constants in capital letters.</a:t>
            </a:r>
            <a:endParaRPr lang="en-US"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Enum</a:t>
            </a:r>
            <a:r>
              <a:rPr lang="en-IN" dirty="0"/>
              <a:t> (cont..)</a:t>
            </a:r>
            <a:endParaRPr lang="en-US" dirty="0"/>
          </a:p>
        </p:txBody>
      </p:sp>
      <p:sp>
        <p:nvSpPr>
          <p:cNvPr id="3" name="Content Placeholder 2"/>
          <p:cNvSpPr>
            <a:spLocks noGrp="1"/>
          </p:cNvSpPr>
          <p:nvPr>
            <p:ph idx="1"/>
          </p:nvPr>
        </p:nvSpPr>
        <p:spPr/>
        <p:txBody>
          <a:bodyPr>
            <a:noAutofit/>
          </a:bodyPr>
          <a:lstStyle/>
          <a:p>
            <a:pPr lvl="0"/>
            <a:r>
              <a:rPr lang="en-IN" sz="2400" dirty="0"/>
              <a:t>The Java </a:t>
            </a:r>
            <a:r>
              <a:rPr lang="en-IN" sz="2400" dirty="0" err="1"/>
              <a:t>enum</a:t>
            </a:r>
            <a:r>
              <a:rPr lang="en-IN" sz="2400" dirty="0"/>
              <a:t> constants are static and final implicitly. It is available since JDK 1.5.</a:t>
            </a:r>
            <a:endParaRPr lang="en-US" sz="2400" dirty="0"/>
          </a:p>
          <a:p>
            <a:pPr lvl="0"/>
            <a:r>
              <a:rPr lang="en-IN" sz="2400" dirty="0" err="1"/>
              <a:t>Enums</a:t>
            </a:r>
            <a:r>
              <a:rPr lang="en-IN" sz="2400" dirty="0"/>
              <a:t> are used to create our own data type like classes. </a:t>
            </a:r>
            <a:endParaRPr lang="en-US" sz="2400" dirty="0"/>
          </a:p>
          <a:p>
            <a:pPr lvl="0"/>
            <a:r>
              <a:rPr lang="en-IN" sz="2400" dirty="0"/>
              <a:t>The </a:t>
            </a:r>
            <a:r>
              <a:rPr lang="en-IN" sz="2400" b="1" dirty="0" err="1"/>
              <a:t>enum</a:t>
            </a:r>
            <a:r>
              <a:rPr lang="en-IN" sz="2400" dirty="0"/>
              <a:t> data type (also known as Enumerated Data Type) is used to define an </a:t>
            </a:r>
            <a:r>
              <a:rPr lang="en-IN" sz="2400" dirty="0" err="1"/>
              <a:t>enum</a:t>
            </a:r>
            <a:r>
              <a:rPr lang="en-IN" sz="2400" dirty="0"/>
              <a:t> in Java. </a:t>
            </a:r>
            <a:endParaRPr lang="en-US" sz="2400" dirty="0"/>
          </a:p>
          <a:p>
            <a:pPr lvl="0"/>
            <a:r>
              <a:rPr lang="en-US" sz="2400" dirty="0" err="1"/>
              <a:t>Enum</a:t>
            </a:r>
            <a:r>
              <a:rPr lang="en-US" sz="2400" dirty="0"/>
              <a:t> improves type safety</a:t>
            </a:r>
          </a:p>
          <a:p>
            <a:pPr lvl="0"/>
            <a:r>
              <a:rPr lang="en-US" sz="2400" dirty="0" err="1"/>
              <a:t>Enum</a:t>
            </a:r>
            <a:r>
              <a:rPr lang="en-US" sz="2400" dirty="0"/>
              <a:t> can be easily used in switch</a:t>
            </a:r>
          </a:p>
          <a:p>
            <a:pPr lvl="0"/>
            <a:r>
              <a:rPr lang="en-US" sz="2400" dirty="0" err="1"/>
              <a:t>Enum</a:t>
            </a:r>
            <a:r>
              <a:rPr lang="en-US" sz="2400" dirty="0"/>
              <a:t> can be traversed</a:t>
            </a:r>
          </a:p>
          <a:p>
            <a:pPr lvl="0"/>
            <a:r>
              <a:rPr lang="en-US" sz="2400" dirty="0" err="1"/>
              <a:t>Enum</a:t>
            </a:r>
            <a:r>
              <a:rPr lang="en-US" sz="2400" dirty="0"/>
              <a:t> can have fields, constructors and methods</a:t>
            </a:r>
          </a:p>
          <a:p>
            <a:pPr lvl="0"/>
            <a:r>
              <a:rPr lang="en-US" sz="2400" dirty="0" err="1"/>
              <a:t>Enum</a:t>
            </a:r>
            <a:r>
              <a:rPr lang="en-US" sz="2400" dirty="0"/>
              <a:t> may implement many interfaces but cannot extend any class because it internally extends </a:t>
            </a:r>
            <a:r>
              <a:rPr lang="en-US" sz="2400" dirty="0" err="1"/>
              <a:t>Enum</a:t>
            </a:r>
            <a:r>
              <a:rPr lang="en-US" sz="2400" dirty="0"/>
              <a:t> class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Enum</a:t>
            </a:r>
            <a:r>
              <a:rPr lang="en-IN" dirty="0"/>
              <a:t> (cont..)</a:t>
            </a:r>
            <a:endParaRPr lang="en-US" dirty="0"/>
          </a:p>
        </p:txBody>
      </p:sp>
      <p:sp>
        <p:nvSpPr>
          <p:cNvPr id="3" name="Content Placeholder 2"/>
          <p:cNvSpPr>
            <a:spLocks noGrp="1"/>
          </p:cNvSpPr>
          <p:nvPr>
            <p:ph idx="1"/>
          </p:nvPr>
        </p:nvSpPr>
        <p:spPr/>
        <p:txBody>
          <a:bodyPr>
            <a:normAutofit/>
          </a:bodyPr>
          <a:lstStyle/>
          <a:p>
            <a:r>
              <a:rPr lang="en-IN" sz="2400" dirty="0"/>
              <a:t>Java compiler internally adds values(), </a:t>
            </a:r>
            <a:r>
              <a:rPr lang="en-IN" sz="2400" dirty="0" err="1"/>
              <a:t>valueOf</a:t>
            </a:r>
            <a:r>
              <a:rPr lang="en-IN" sz="2400" dirty="0"/>
              <a:t>() and ordinal() methods within the </a:t>
            </a:r>
            <a:r>
              <a:rPr lang="en-IN" sz="2400" dirty="0" err="1"/>
              <a:t>enum</a:t>
            </a:r>
            <a:r>
              <a:rPr lang="en-IN" sz="2400" dirty="0"/>
              <a:t> at compile time. It internally creates a static and final class for the </a:t>
            </a:r>
            <a:r>
              <a:rPr lang="en-IN" sz="2400" dirty="0" err="1"/>
              <a:t>enum</a:t>
            </a:r>
            <a:r>
              <a:rPr lang="en-IN" sz="2400" dirty="0"/>
              <a:t>.</a:t>
            </a:r>
            <a:endParaRPr lang="en-US" sz="2400" dirty="0"/>
          </a:p>
          <a:p>
            <a:pPr lvl="1"/>
            <a:r>
              <a:rPr lang="en-IN" sz="2400" dirty="0"/>
              <a:t>The values() method returns an array containing all the values of the </a:t>
            </a:r>
            <a:r>
              <a:rPr lang="en-IN" sz="2400" dirty="0" err="1"/>
              <a:t>enum</a:t>
            </a:r>
            <a:r>
              <a:rPr lang="en-IN" sz="2400" dirty="0"/>
              <a:t>.</a:t>
            </a:r>
            <a:endParaRPr lang="en-US" sz="2400" dirty="0"/>
          </a:p>
          <a:p>
            <a:pPr lvl="1"/>
            <a:r>
              <a:rPr lang="en-IN" sz="2400" dirty="0"/>
              <a:t>The </a:t>
            </a:r>
            <a:r>
              <a:rPr lang="en-IN" sz="2400" dirty="0" err="1"/>
              <a:t>valueOf</a:t>
            </a:r>
            <a:r>
              <a:rPr lang="en-IN" sz="2400" dirty="0"/>
              <a:t>() method returns the value of given constant </a:t>
            </a:r>
            <a:r>
              <a:rPr lang="en-IN" sz="2400" dirty="0" err="1"/>
              <a:t>enum</a:t>
            </a:r>
            <a:r>
              <a:rPr lang="en-IN" sz="2400" dirty="0"/>
              <a:t>.</a:t>
            </a:r>
            <a:endParaRPr lang="en-US" sz="2400" dirty="0"/>
          </a:p>
          <a:p>
            <a:pPr lvl="1"/>
            <a:r>
              <a:rPr lang="en-IN" sz="2400" dirty="0"/>
              <a:t>The ordinal() method returns the index of the </a:t>
            </a:r>
            <a:r>
              <a:rPr lang="en-IN" sz="2400" dirty="0" err="1"/>
              <a:t>enum</a:t>
            </a:r>
            <a:r>
              <a:rPr lang="en-IN" sz="2400" dirty="0"/>
              <a:t> value.</a:t>
            </a:r>
            <a:endParaRPr lang="en-US" sz="2400" dirty="0"/>
          </a:p>
          <a:p>
            <a:r>
              <a:rPr lang="en-IN" sz="2400" dirty="0"/>
              <a:t>Constructor of </a:t>
            </a:r>
            <a:r>
              <a:rPr lang="en-IN" sz="2400" dirty="0" err="1"/>
              <a:t>enum</a:t>
            </a:r>
            <a:r>
              <a:rPr lang="en-IN" sz="2400" dirty="0"/>
              <a:t> type is private. If you don't declare private compiler internally creates private constructor</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pic>
        <p:nvPicPr>
          <p:cNvPr id="4" name="Picture 3"/>
          <p:cNvPicPr/>
          <p:nvPr/>
        </p:nvPicPr>
        <p:blipFill>
          <a:blip r:embed="rId2"/>
          <a:stretch>
            <a:fillRect/>
          </a:stretch>
        </p:blipFill>
        <p:spPr>
          <a:xfrm>
            <a:off x="609600" y="1371600"/>
            <a:ext cx="8001000" cy="5029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IO Streams Hierarchy</a:t>
            </a:r>
            <a:endParaRPr lang="en-US" dirty="0"/>
          </a:p>
        </p:txBody>
      </p:sp>
      <p:pic>
        <p:nvPicPr>
          <p:cNvPr id="4" name="Content Placeholder 3"/>
          <p:cNvPicPr>
            <a:picLocks noGrp="1"/>
          </p:cNvPicPr>
          <p:nvPr>
            <p:ph idx="1"/>
          </p:nvPr>
        </p:nvPicPr>
        <p:blipFill>
          <a:blip r:embed="rId2"/>
          <a:srcRect l="12630"/>
          <a:stretch>
            <a:fillRect/>
          </a:stretch>
        </p:blipFill>
        <p:spPr bwMode="auto">
          <a:xfrm>
            <a:off x="609601" y="1828801"/>
            <a:ext cx="7924800" cy="4038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Byte Streams</a:t>
            </a:r>
            <a:endParaRPr lang="en-US" dirty="0"/>
          </a:p>
        </p:txBody>
      </p:sp>
      <p:sp>
        <p:nvSpPr>
          <p:cNvPr id="3" name="Content Placeholder 2"/>
          <p:cNvSpPr>
            <a:spLocks noGrp="1"/>
          </p:cNvSpPr>
          <p:nvPr>
            <p:ph idx="1"/>
          </p:nvPr>
        </p:nvSpPr>
        <p:spPr/>
        <p:txBody>
          <a:bodyPr/>
          <a:lstStyle/>
          <a:p>
            <a:r>
              <a:rPr lang="en-IN" dirty="0" err="1"/>
              <a:t>OutputStream</a:t>
            </a:r>
            <a:endParaRPr lang="en-US" dirty="0"/>
          </a:p>
          <a:p>
            <a:pPr lvl="1"/>
            <a:r>
              <a:rPr lang="en-IN" dirty="0"/>
              <a:t>Java application uses an output stream to write data to a destination; it may be a file, an array, peripheral device or socket.</a:t>
            </a:r>
            <a:endParaRPr lang="en-US" dirty="0"/>
          </a:p>
          <a:p>
            <a:r>
              <a:rPr lang="en-IN" dirty="0" err="1"/>
              <a:t>InputStream</a:t>
            </a:r>
            <a:endParaRPr lang="en-US" dirty="0"/>
          </a:p>
          <a:p>
            <a:pPr lvl="1"/>
            <a:r>
              <a:rPr lang="en-IN" dirty="0"/>
              <a:t>Java application uses an input stream to read data from a source; it may be a file, an array, peripheral device or socket.</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381000" y="1219200"/>
            <a:ext cx="8382000" cy="4648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457200" y="1143000"/>
            <a:ext cx="8382000"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Character Streams </a:t>
            </a:r>
            <a:endParaRPr lang="en-US" dirty="0"/>
          </a:p>
        </p:txBody>
      </p:sp>
      <p:sp>
        <p:nvSpPr>
          <p:cNvPr id="3" name="Content Placeholder 2"/>
          <p:cNvSpPr>
            <a:spLocks noGrp="1"/>
          </p:cNvSpPr>
          <p:nvPr>
            <p:ph idx="1"/>
          </p:nvPr>
        </p:nvSpPr>
        <p:spPr/>
        <p:txBody>
          <a:bodyPr>
            <a:normAutofit/>
          </a:bodyPr>
          <a:lstStyle/>
          <a:p>
            <a:r>
              <a:rPr lang="en-IN" sz="2600" dirty="0"/>
              <a:t>Character streams are defined within two class hierarchies, one for input and one for output:</a:t>
            </a:r>
            <a:endParaRPr lang="en-US" sz="2600" dirty="0"/>
          </a:p>
          <a:p>
            <a:pPr lvl="1"/>
            <a:r>
              <a:rPr lang="en-IN" sz="2600" dirty="0"/>
              <a:t>The Writer class is the </a:t>
            </a:r>
            <a:r>
              <a:rPr lang="en-IN" sz="2600" i="1" dirty="0"/>
              <a:t>abstract </a:t>
            </a:r>
            <a:r>
              <a:rPr lang="en-IN" sz="2600" i="1" dirty="0" err="1"/>
              <a:t>superclass</a:t>
            </a:r>
            <a:r>
              <a:rPr lang="en-IN" sz="2600" dirty="0"/>
              <a:t> of all character output streams</a:t>
            </a:r>
            <a:endParaRPr lang="en-US" sz="2600" dirty="0"/>
          </a:p>
          <a:p>
            <a:pPr lvl="1"/>
            <a:r>
              <a:rPr lang="en-IN" sz="2600" dirty="0"/>
              <a:t>The Reader class is the </a:t>
            </a:r>
            <a:r>
              <a:rPr lang="en-IN" sz="2600" i="1" dirty="0"/>
              <a:t>abstract </a:t>
            </a:r>
            <a:r>
              <a:rPr lang="en-IN" sz="2600" i="1" dirty="0" err="1"/>
              <a:t>superclass</a:t>
            </a:r>
            <a:r>
              <a:rPr lang="en-IN" sz="2600" dirty="0"/>
              <a:t> of all character input streams</a:t>
            </a:r>
            <a:endParaRPr lang="en-US" sz="2600" dirty="0"/>
          </a:p>
          <a:p>
            <a:r>
              <a:rPr lang="en-IN" sz="2600" dirty="0"/>
              <a:t>These classes define the characteristics that are common to character input and character output streams, which are implemented in the concrete subclasses of each hierarchy.</a:t>
            </a:r>
            <a:endParaRPr lang="en-US"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04800" y="457200"/>
            <a:ext cx="8534400" cy="5867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1857</Words>
  <Application>Microsoft Office PowerPoint</Application>
  <PresentationFormat>On-screen Show (4:3)</PresentationFormat>
  <Paragraphs>167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IO Streams</vt:lpstr>
      <vt:lpstr>Introduction</vt:lpstr>
      <vt:lpstr>Introduction</vt:lpstr>
      <vt:lpstr>JAVA IO Streams Hierarchy</vt:lpstr>
      <vt:lpstr>Byte Streams</vt:lpstr>
      <vt:lpstr>PowerPoint Presentation</vt:lpstr>
      <vt:lpstr>PowerPoint Presentation</vt:lpstr>
      <vt:lpstr>Character Streams </vt:lpstr>
      <vt:lpstr>PowerPoint Presentation</vt:lpstr>
      <vt:lpstr>PowerPoint Presentation</vt:lpstr>
      <vt:lpstr>Java File Class</vt:lpstr>
      <vt:lpstr>Methods of File class</vt:lpstr>
      <vt:lpstr>Methods of File class</vt:lpstr>
      <vt:lpstr>Java –RandomAccessFile</vt:lpstr>
      <vt:lpstr>PowerPoint Presentation</vt:lpstr>
      <vt:lpstr>Java Console Class</vt:lpstr>
      <vt:lpstr>PowerPoint Presentation</vt:lpstr>
      <vt:lpstr>Serialization</vt:lpstr>
      <vt:lpstr>PowerPoint Presentation</vt:lpstr>
      <vt:lpstr>Autoboxing &amp; Unboxing</vt:lpstr>
      <vt:lpstr>PowerPoint Presentation</vt:lpstr>
      <vt:lpstr>PowerPoint Presentation</vt:lpstr>
      <vt:lpstr>Generics in Java</vt:lpstr>
      <vt:lpstr>Advantage of Java Generics</vt:lpstr>
      <vt:lpstr>Enum</vt:lpstr>
      <vt:lpstr>Enum (cont..)</vt:lpstr>
      <vt:lpstr>Enum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Streams</dc:title>
  <dc:creator>Nikitha Moturi</dc:creator>
  <cp:lastModifiedBy>Hima Bindu</cp:lastModifiedBy>
  <cp:revision>14</cp:revision>
  <dcterms:created xsi:type="dcterms:W3CDTF">2006-08-16T00:00:00Z</dcterms:created>
  <dcterms:modified xsi:type="dcterms:W3CDTF">2024-04-26T05:49:21Z</dcterms:modified>
</cp:coreProperties>
</file>