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6" r:id="rId4"/>
    <p:sldId id="259" r:id="rId5"/>
    <p:sldId id="277" r:id="rId6"/>
    <p:sldId id="278" r:id="rId7"/>
    <p:sldId id="279" r:id="rId8"/>
    <p:sldId id="304" r:id="rId9"/>
    <p:sldId id="280" r:id="rId10"/>
    <p:sldId id="281" r:id="rId11"/>
    <p:sldId id="299" r:id="rId12"/>
    <p:sldId id="300" r:id="rId13"/>
    <p:sldId id="301" r:id="rId14"/>
    <p:sldId id="302" r:id="rId15"/>
    <p:sldId id="303" r:id="rId16"/>
    <p:sldId id="305" r:id="rId17"/>
    <p:sldId id="285" r:id="rId18"/>
    <p:sldId id="286" r:id="rId19"/>
    <p:sldId id="287" r:id="rId20"/>
    <p:sldId id="283" r:id="rId21"/>
    <p:sldId id="284" r:id="rId22"/>
    <p:sldId id="282" r:id="rId23"/>
    <p:sldId id="288" r:id="rId24"/>
    <p:sldId id="289" r:id="rId25"/>
    <p:sldId id="290" r:id="rId26"/>
    <p:sldId id="291" r:id="rId27"/>
    <p:sldId id="292" r:id="rId28"/>
    <p:sldId id="306" r:id="rId29"/>
    <p:sldId id="293" r:id="rId30"/>
    <p:sldId id="294" r:id="rId31"/>
    <p:sldId id="295" r:id="rId32"/>
    <p:sldId id="296" r:id="rId33"/>
    <p:sldId id="298" r:id="rId34"/>
    <p:sldId id="297" r:id="rId35"/>
    <p:sldId id="328" r:id="rId36"/>
    <p:sldId id="307" r:id="rId37"/>
    <p:sldId id="308" r:id="rId38"/>
    <p:sldId id="309" r:id="rId39"/>
    <p:sldId id="348" r:id="rId40"/>
    <p:sldId id="311" r:id="rId41"/>
    <p:sldId id="312" r:id="rId42"/>
    <p:sldId id="313" r:id="rId43"/>
    <p:sldId id="347" r:id="rId44"/>
    <p:sldId id="349" r:id="rId45"/>
    <p:sldId id="350" r:id="rId46"/>
    <p:sldId id="351" r:id="rId47"/>
    <p:sldId id="330" r:id="rId48"/>
    <p:sldId id="314" r:id="rId49"/>
    <p:sldId id="315" r:id="rId50"/>
    <p:sldId id="318" r:id="rId51"/>
    <p:sldId id="316" r:id="rId52"/>
    <p:sldId id="317" r:id="rId53"/>
    <p:sldId id="319" r:id="rId54"/>
    <p:sldId id="322" r:id="rId55"/>
    <p:sldId id="320" r:id="rId56"/>
    <p:sldId id="321" r:id="rId57"/>
    <p:sldId id="332" r:id="rId58"/>
    <p:sldId id="323" r:id="rId59"/>
    <p:sldId id="324" r:id="rId60"/>
    <p:sldId id="325" r:id="rId61"/>
    <p:sldId id="326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2" autoAdjust="0"/>
    <p:restoredTop sz="99819" autoAdjust="0"/>
  </p:normalViewPr>
  <p:slideViewPr>
    <p:cSldViewPr>
      <p:cViewPr varScale="1">
        <p:scale>
          <a:sx n="67" d="100"/>
          <a:sy n="67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B804-26A7-42A5-8CEA-F3A59FCC896D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8DE4-3DE8-482A-A290-03FA7FF0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stack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hashmap" TargetMode="External"/><Relationship Id="rId2" Type="http://schemas.openxmlformats.org/officeDocument/2006/relationships/hyperlink" Target="https://www.javatpoint.com/java-hashtabl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properties-class-in-java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1"/>
            <a:ext cx="8153400" cy="1829761"/>
          </a:xfrm>
        </p:spPr>
        <p:txBody>
          <a:bodyPr/>
          <a:lstStyle/>
          <a:p>
            <a:r>
              <a:rPr lang="en-US" dirty="0"/>
              <a:t>COLLECTION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Java </a:t>
            </a:r>
            <a:r>
              <a:rPr lang="en-US" b="0" dirty="0" err="1"/>
              <a:t>HashSet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r>
              <a:rPr lang="en-US" sz="2200" dirty="0"/>
              <a:t>Java </a:t>
            </a:r>
            <a:r>
              <a:rPr lang="en-US" sz="2200" dirty="0" err="1"/>
              <a:t>HashSet</a:t>
            </a:r>
            <a:r>
              <a:rPr lang="en-US" sz="2200" dirty="0"/>
              <a:t> class is used to create a collection that uses a hash table for storage. </a:t>
            </a:r>
          </a:p>
          <a:p>
            <a:r>
              <a:rPr lang="en-US" sz="2200" dirty="0"/>
              <a:t>It inherits the </a:t>
            </a:r>
            <a:r>
              <a:rPr lang="en-US" sz="2200" dirty="0" err="1"/>
              <a:t>AbstractSet</a:t>
            </a:r>
            <a:r>
              <a:rPr lang="en-US" sz="2200" dirty="0"/>
              <a:t> class and implements Set interface.</a:t>
            </a:r>
          </a:p>
          <a:p>
            <a:r>
              <a:rPr lang="en-US" sz="2200" dirty="0" err="1"/>
              <a:t>HashSet</a:t>
            </a:r>
            <a:r>
              <a:rPr lang="en-US" sz="2200" dirty="0"/>
              <a:t> stores the elements by using a mechanism called </a:t>
            </a:r>
            <a:r>
              <a:rPr lang="en-US" sz="2200" b="1" dirty="0"/>
              <a:t>hashing.</a:t>
            </a:r>
            <a:endParaRPr lang="en-US" sz="2200" dirty="0"/>
          </a:p>
          <a:p>
            <a:r>
              <a:rPr lang="en-US" sz="2200" dirty="0" err="1"/>
              <a:t>HashSet</a:t>
            </a:r>
            <a:r>
              <a:rPr lang="en-US" sz="2200" dirty="0"/>
              <a:t> contains unique elements only.</a:t>
            </a:r>
          </a:p>
          <a:p>
            <a:r>
              <a:rPr lang="en-US" sz="2200" dirty="0" err="1"/>
              <a:t>HashSet</a:t>
            </a:r>
            <a:r>
              <a:rPr lang="en-US" sz="2200" dirty="0"/>
              <a:t> allows null value.</a:t>
            </a:r>
          </a:p>
          <a:p>
            <a:r>
              <a:rPr lang="en-US" sz="2200" dirty="0" err="1"/>
              <a:t>HashSet</a:t>
            </a:r>
            <a:r>
              <a:rPr lang="en-US" sz="2200" dirty="0"/>
              <a:t> class is non synchronized.</a:t>
            </a:r>
          </a:p>
          <a:p>
            <a:r>
              <a:rPr lang="en-US" sz="2200" dirty="0" err="1"/>
              <a:t>HashSet</a:t>
            </a:r>
            <a:r>
              <a:rPr lang="en-US" sz="2200" dirty="0"/>
              <a:t> doesn't maintain the insertion order. Here, elements are inserted on the basis of their </a:t>
            </a:r>
            <a:r>
              <a:rPr lang="en-US" sz="2200" dirty="0" err="1"/>
              <a:t>hashcode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HashSet</a:t>
            </a:r>
            <a:r>
              <a:rPr lang="en-US" sz="2200" dirty="0"/>
              <a:t> is the best approach for search operations.</a:t>
            </a:r>
          </a:p>
          <a:p>
            <a:r>
              <a:rPr lang="en-US" sz="2200" dirty="0"/>
              <a:t>The initial default capacity of </a:t>
            </a:r>
            <a:r>
              <a:rPr lang="en-US" sz="2200" dirty="0" err="1"/>
              <a:t>HashSet</a:t>
            </a:r>
            <a:r>
              <a:rPr lang="en-US" sz="2200" dirty="0"/>
              <a:t> is 16, and the load factor is 0.75.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</a:t>
            </a:r>
            <a:r>
              <a:rPr lang="en-US" dirty="0" err="1"/>
              <a:t>HashSet</a:t>
            </a:r>
            <a:r>
              <a:rPr lang="en-US" dirty="0"/>
              <a:t> class</a:t>
            </a:r>
          </a:p>
        </p:txBody>
      </p:sp>
      <p:pic>
        <p:nvPicPr>
          <p:cNvPr id="53250" name="Picture 2" descr="Java HashSet class hierarch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2138362" cy="482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LinkedHashSet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</a:t>
            </a:r>
            <a:r>
              <a:rPr lang="en-US" sz="2600" dirty="0" err="1"/>
              <a:t>LinkedHashSet</a:t>
            </a:r>
            <a:r>
              <a:rPr lang="en-US" sz="2600" dirty="0"/>
              <a:t> class is a HashSet and Linked list implementation of the set interface. </a:t>
            </a:r>
          </a:p>
          <a:p>
            <a:r>
              <a:rPr lang="en-US" sz="2600" dirty="0"/>
              <a:t>It inherits </a:t>
            </a:r>
            <a:r>
              <a:rPr lang="en-US" sz="2600" dirty="0" err="1"/>
              <a:t>HashSet</a:t>
            </a:r>
            <a:r>
              <a:rPr lang="en-US" sz="2600" dirty="0"/>
              <a:t> class and implements Set interface.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LinkedHashSet</a:t>
            </a:r>
            <a:r>
              <a:rPr lang="en-US" sz="2600" dirty="0"/>
              <a:t> class contains unique elements only like </a:t>
            </a:r>
            <a:r>
              <a:rPr lang="en-US" sz="2600" dirty="0" err="1"/>
              <a:t>HashSet</a:t>
            </a:r>
            <a:r>
              <a:rPr lang="en-US" sz="2600" dirty="0"/>
              <a:t>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LinkedHashSet</a:t>
            </a:r>
            <a:r>
              <a:rPr lang="en-US" sz="2600" dirty="0"/>
              <a:t> class provides all optional set operation and permits null elements.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LinkedHashSet</a:t>
            </a:r>
            <a:r>
              <a:rPr lang="en-US" sz="2600" dirty="0"/>
              <a:t> class is non synchronized.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LinkedHashSet</a:t>
            </a:r>
            <a:r>
              <a:rPr lang="en-US" sz="2600" dirty="0"/>
              <a:t> class maintains insertion order.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</a:t>
            </a:r>
            <a:r>
              <a:rPr lang="en-US" dirty="0" err="1"/>
              <a:t>LinkedHashSet</a:t>
            </a:r>
            <a:r>
              <a:rPr lang="en-US" dirty="0"/>
              <a:t> class</a:t>
            </a:r>
          </a:p>
        </p:txBody>
      </p:sp>
      <p:pic>
        <p:nvPicPr>
          <p:cNvPr id="58370" name="Picture 2" descr="Java HashSet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295400"/>
            <a:ext cx="2133600" cy="5132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TreeSet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r>
              <a:rPr lang="en-US" sz="2600" dirty="0"/>
              <a:t>Java </a:t>
            </a:r>
            <a:r>
              <a:rPr lang="en-US" sz="2600" dirty="0" err="1"/>
              <a:t>TreeSet</a:t>
            </a:r>
            <a:r>
              <a:rPr lang="en-US" sz="2600" dirty="0"/>
              <a:t> class implements the Set interface that uses a tree for storage. </a:t>
            </a:r>
          </a:p>
          <a:p>
            <a:r>
              <a:rPr lang="en-US" sz="2600" dirty="0"/>
              <a:t>The objects of the </a:t>
            </a:r>
            <a:r>
              <a:rPr lang="en-US" sz="2600" dirty="0" err="1"/>
              <a:t>TreeSet</a:t>
            </a:r>
            <a:r>
              <a:rPr lang="en-US" sz="2600" dirty="0"/>
              <a:t> class are stored in ascending order.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TreeSet</a:t>
            </a:r>
            <a:r>
              <a:rPr lang="en-US" sz="2600" dirty="0"/>
              <a:t> class contains unique elements only like </a:t>
            </a:r>
            <a:r>
              <a:rPr lang="en-US" sz="2600" dirty="0" err="1"/>
              <a:t>HashSet</a:t>
            </a:r>
            <a:r>
              <a:rPr lang="en-US" sz="2600" dirty="0"/>
              <a:t>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TreeSet</a:t>
            </a:r>
            <a:r>
              <a:rPr lang="en-US" sz="2600" dirty="0"/>
              <a:t> class access and retrieval times are quiet fast.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TreeSet</a:t>
            </a:r>
            <a:r>
              <a:rPr lang="en-US" sz="2600" dirty="0"/>
              <a:t> class doesn't allow null element.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TreeSet</a:t>
            </a:r>
            <a:r>
              <a:rPr lang="en-US" sz="2600" dirty="0"/>
              <a:t> class is non synchronized.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TreeSet</a:t>
            </a:r>
            <a:r>
              <a:rPr lang="en-US" sz="2600" dirty="0"/>
              <a:t> class maintains ascending order.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</a:t>
            </a:r>
            <a:r>
              <a:rPr lang="en-US" dirty="0" err="1"/>
              <a:t>TreeSet</a:t>
            </a:r>
            <a:r>
              <a:rPr lang="en-US" dirty="0"/>
              <a:t> class</a:t>
            </a:r>
          </a:p>
        </p:txBody>
      </p:sp>
      <p:pic>
        <p:nvPicPr>
          <p:cNvPr id="60418" name="Picture 2" descr="TreeSet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371600"/>
            <a:ext cx="2209800" cy="5032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List Interface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 </a:t>
            </a:r>
            <a:r>
              <a:rPr lang="en-US" sz="2400" b="1" dirty="0" err="1"/>
              <a:t>ArrayList</a:t>
            </a:r>
            <a:r>
              <a:rPr lang="en-US" sz="2400" dirty="0"/>
              <a:t> class uses a </a:t>
            </a:r>
            <a:r>
              <a:rPr lang="en-US" sz="2400" i="1" dirty="0"/>
              <a:t>dynamic array</a:t>
            </a:r>
            <a:r>
              <a:rPr lang="en-US" sz="2400" dirty="0"/>
              <a:t> for storing the elements. </a:t>
            </a:r>
          </a:p>
          <a:p>
            <a:r>
              <a:rPr lang="en-US" sz="2400" dirty="0"/>
              <a:t>It is like an array, but there is </a:t>
            </a:r>
            <a:r>
              <a:rPr lang="en-US" sz="2400" i="1" dirty="0"/>
              <a:t>no size limit</a:t>
            </a:r>
            <a:r>
              <a:rPr lang="en-US" sz="2400" dirty="0"/>
              <a:t>. We can add or remove elements anytime. </a:t>
            </a:r>
          </a:p>
          <a:p>
            <a:r>
              <a:rPr lang="en-US" sz="2400" dirty="0"/>
              <a:t>So, it is much more flexible than the traditional array.</a:t>
            </a:r>
          </a:p>
          <a:p>
            <a:r>
              <a:rPr lang="en-US" sz="2400" dirty="0"/>
              <a:t>It is found in the </a:t>
            </a:r>
            <a:r>
              <a:rPr lang="en-US" sz="2400" i="1" dirty="0" err="1"/>
              <a:t>java.util</a:t>
            </a:r>
            <a:r>
              <a:rPr lang="en-US" sz="2400" dirty="0"/>
              <a:t> package.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ArrayList</a:t>
            </a:r>
            <a:r>
              <a:rPr lang="en-US" sz="2400" dirty="0"/>
              <a:t> in Java can have the duplicate elements also. </a:t>
            </a:r>
          </a:p>
          <a:p>
            <a:r>
              <a:rPr lang="en-US" sz="2400" dirty="0"/>
              <a:t>It implements the List interface so we can use all the methods of List interface here. </a:t>
            </a:r>
          </a:p>
          <a:p>
            <a:r>
              <a:rPr lang="en-US" sz="2400" dirty="0"/>
              <a:t>It inherits the </a:t>
            </a:r>
            <a:r>
              <a:rPr lang="en-US" sz="2400" dirty="0" err="1"/>
              <a:t>AbstractList</a:t>
            </a:r>
            <a:r>
              <a:rPr lang="en-US" sz="2400" dirty="0"/>
              <a:t> class and implements List interface.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ArrayList</a:t>
            </a:r>
            <a:r>
              <a:rPr lang="en-US" sz="2400" dirty="0"/>
              <a:t> maintains the insertion order internally.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ArrayList</a:t>
            </a:r>
            <a:r>
              <a:rPr lang="en-US" sz="2400" dirty="0"/>
              <a:t> class is non synchronized.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ArrayList</a:t>
            </a:r>
            <a:r>
              <a:rPr lang="en-US" sz="2400" dirty="0"/>
              <a:t> allows random access because array works at the index basis.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ArrayList</a:t>
            </a:r>
            <a:r>
              <a:rPr lang="en-US" sz="2400" dirty="0"/>
              <a:t>, manipulation is little bit slower than the </a:t>
            </a:r>
            <a:r>
              <a:rPr lang="en-US" sz="2400" dirty="0" err="1"/>
              <a:t>LinkedList</a:t>
            </a:r>
            <a:r>
              <a:rPr lang="en-US" sz="2400" dirty="0"/>
              <a:t> in Java because a lot of shifting needs to occur if any element is removed from the array list.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pic>
        <p:nvPicPr>
          <p:cNvPr id="41986" name="Picture 2" descr="Java ArrayList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600200"/>
            <a:ext cx="2057400" cy="4638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  <a:buNone/>
            </a:pPr>
            <a:br>
              <a:rPr lang="en-US" sz="2400" dirty="0"/>
            </a:b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1"/>
            <a:ext cx="8229600" cy="511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u="sng" dirty="0">
                <a:latin typeface="+mj-lt"/>
              </a:rPr>
              <a:t>Collection:</a:t>
            </a:r>
            <a:r>
              <a:rPr lang="en-US" sz="2200" dirty="0">
                <a:latin typeface="+mj-lt"/>
              </a:rPr>
              <a:t> A Collection represents a single unit of objects, i.e., a group.</a:t>
            </a:r>
          </a:p>
          <a:p>
            <a:pPr algn="just">
              <a:lnSpc>
                <a:spcPct val="150000"/>
              </a:lnSpc>
            </a:pPr>
            <a:r>
              <a:rPr lang="en-US" sz="2200" u="sng" dirty="0">
                <a:latin typeface="+mj-lt"/>
              </a:rPr>
              <a:t>Framework:</a:t>
            </a:r>
            <a:r>
              <a:rPr lang="en-US" sz="2200" dirty="0">
                <a:latin typeface="+mj-lt"/>
              </a:rPr>
              <a:t> It represents a set of classes and interfaces.</a:t>
            </a:r>
          </a:p>
          <a:p>
            <a:pPr algn="just">
              <a:lnSpc>
                <a:spcPct val="150000"/>
              </a:lnSpc>
            </a:pPr>
            <a:r>
              <a:rPr lang="en-US" sz="2200" u="sng" dirty="0">
                <a:latin typeface="+mj-lt"/>
              </a:rPr>
              <a:t>Collection framework: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+mj-lt"/>
              </a:rPr>
              <a:t>The Collection framework represents a unified architecture for storing and manipulating a group of objects. It has: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+mj-lt"/>
              </a:rPr>
              <a:t>Interfaces and its implementations, i.e., classes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+mj-lt"/>
              </a:rPr>
              <a:t>Algorithm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+mj-lt"/>
              </a:rPr>
              <a:t>Java Collections can achieve all the operations that you perform on a data such as searching, sorting, insertion, manipulation, and deletion.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uses a doubly linked list to store the elements. </a:t>
            </a:r>
          </a:p>
          <a:p>
            <a:r>
              <a:rPr lang="en-US" sz="2400" dirty="0"/>
              <a:t>It provides a linked-list data structure. </a:t>
            </a:r>
          </a:p>
          <a:p>
            <a:r>
              <a:rPr lang="en-US" sz="2400" dirty="0"/>
              <a:t>It inherits the </a:t>
            </a:r>
            <a:r>
              <a:rPr lang="en-US" sz="2400" dirty="0" err="1"/>
              <a:t>AbstractList</a:t>
            </a:r>
            <a:r>
              <a:rPr lang="en-US" sz="2400" dirty="0"/>
              <a:t> class and implements List and </a:t>
            </a:r>
            <a:r>
              <a:rPr lang="en-US" sz="2400" dirty="0" err="1"/>
              <a:t>Deque</a:t>
            </a:r>
            <a:r>
              <a:rPr lang="en-US" sz="2400" dirty="0"/>
              <a:t> interfaces.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can contain duplicate elements.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maintains insertion order.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is non synchronized.</a:t>
            </a:r>
          </a:p>
          <a:p>
            <a:r>
              <a:rPr lang="en-US" sz="2400" dirty="0"/>
              <a:t>In Java </a:t>
            </a:r>
            <a:r>
              <a:rPr lang="en-US" sz="2400" dirty="0" err="1"/>
              <a:t>LinkedList</a:t>
            </a:r>
            <a:r>
              <a:rPr lang="en-US" sz="2400" dirty="0"/>
              <a:t> class, manipulation is fast because no shifting needs to occur.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can be used as a list, stack or queue.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pic>
        <p:nvPicPr>
          <p:cNvPr id="39938" name="Picture 2" descr="Java LinkedList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371600"/>
            <a:ext cx="3581400" cy="4904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52600"/>
          <a:ext cx="7696199" cy="4616285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</a:rPr>
                        <a:t>ArrayList</a:t>
                      </a:r>
                    </a:p>
                  </a:txBody>
                  <a:tcPr marL="78394" marR="78394" marT="78394" marB="78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</a:rPr>
                        <a:t>LinkedList</a:t>
                      </a:r>
                    </a:p>
                  </a:txBody>
                  <a:tcPr marL="78394" marR="78394" marT="78394" marB="78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1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1) ArrayList internally uses a 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</a:rPr>
                        <a:t>dynamic array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 to store the elements.</a:t>
                      </a:r>
                    </a:p>
                  </a:txBody>
                  <a:tcPr marL="52263" marR="52263" marT="52263" marB="522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LinkedList internally uses a 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</a:rPr>
                        <a:t>doubly linked list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 to store the elements.</a:t>
                      </a:r>
                    </a:p>
                  </a:txBody>
                  <a:tcPr marL="52263" marR="52263" marT="52263" marB="522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2) Manipulation with ArrayList is 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</a:rPr>
                        <a:t>slow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 because it internally uses an array. If any element is removed from the array, all the bits are shifted in memory.</a:t>
                      </a:r>
                    </a:p>
                  </a:txBody>
                  <a:tcPr marL="52263" marR="52263" marT="52263" marB="522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Manipulation with LinkedList is 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</a:rPr>
                        <a:t>faster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 than ArrayList because it uses a doubly linked list, so no bit shifting is required in memory.</a:t>
                      </a:r>
                    </a:p>
                  </a:txBody>
                  <a:tcPr marL="52263" marR="52263" marT="52263" marB="522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3) An ArrayList class can 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</a:rPr>
                        <a:t>act as a list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 only because it implements List only.</a:t>
                      </a:r>
                    </a:p>
                  </a:txBody>
                  <a:tcPr marL="52263" marR="52263" marT="52263" marB="522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LinkedList class can 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</a:rPr>
                        <a:t>act as a list and queue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 both because it implements List and Deque interfaces.</a:t>
                      </a:r>
                    </a:p>
                  </a:txBody>
                  <a:tcPr marL="52263" marR="52263" marT="52263" marB="522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4) ArrayList is 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verdana"/>
                        </a:rPr>
                        <a:t>better for storing and accessing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 data.</a:t>
                      </a:r>
                    </a:p>
                  </a:txBody>
                  <a:tcPr marL="52263" marR="52263" marT="52263" marB="522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</a:rPr>
                        <a:t>LinkedList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 is 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verdana"/>
                        </a:rPr>
                        <a:t>better for manipulating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 data.</a:t>
                      </a:r>
                    </a:p>
                  </a:txBody>
                  <a:tcPr marL="52263" marR="52263" marT="52263" marB="522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in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sort the elements of:</a:t>
            </a:r>
          </a:p>
          <a:p>
            <a:pPr lvl="1"/>
            <a:r>
              <a:rPr lang="en-US" dirty="0"/>
              <a:t>String objects</a:t>
            </a:r>
          </a:p>
          <a:p>
            <a:pPr lvl="1"/>
            <a:r>
              <a:rPr lang="en-US" dirty="0"/>
              <a:t>Wrapper class objects</a:t>
            </a:r>
          </a:p>
          <a:p>
            <a:pPr lvl="1"/>
            <a:r>
              <a:rPr lang="en-US" dirty="0"/>
              <a:t>User-defined class objects</a:t>
            </a:r>
          </a:p>
          <a:p>
            <a:r>
              <a:rPr lang="en-US" sz="2800" dirty="0"/>
              <a:t>Method of Collections class for sorting List elements</a:t>
            </a:r>
          </a:p>
          <a:p>
            <a:pPr marL="0" indent="0">
              <a:buNone/>
            </a:pPr>
            <a:r>
              <a:rPr lang="en-US" sz="2800" b="1" dirty="0"/>
              <a:t>public void sort(List list):</a:t>
            </a:r>
            <a:r>
              <a:rPr lang="en-US" sz="2800" dirty="0"/>
              <a:t> is used to sort the elements of List. List elements must be of the Comparable type.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Java Comparable interface is used to order the objects of the user-defined class. </a:t>
            </a:r>
          </a:p>
          <a:p>
            <a:r>
              <a:rPr lang="en-US" sz="2800" dirty="0"/>
              <a:t>This interface is found in </a:t>
            </a:r>
            <a:r>
              <a:rPr lang="en-US" sz="2800" dirty="0" err="1"/>
              <a:t>java.lang</a:t>
            </a:r>
            <a:r>
              <a:rPr lang="en-US" sz="2800" dirty="0"/>
              <a:t> package and contains only one method named </a:t>
            </a:r>
            <a:r>
              <a:rPr lang="en-US" sz="2800" dirty="0" err="1"/>
              <a:t>compareTo</a:t>
            </a:r>
            <a:r>
              <a:rPr lang="en-US" sz="2800" dirty="0"/>
              <a:t>(Object). </a:t>
            </a:r>
          </a:p>
          <a:p>
            <a:r>
              <a:rPr lang="en-US" sz="2800" dirty="0"/>
              <a:t>It provides a single sorting sequence only, i.e., you can sort the elements on the basis of single data member only. </a:t>
            </a:r>
          </a:p>
          <a:p>
            <a:r>
              <a:rPr lang="en-US" sz="2800" dirty="0"/>
              <a:t>For example, it may be </a:t>
            </a:r>
            <a:r>
              <a:rPr lang="en-US" sz="2800" dirty="0" err="1"/>
              <a:t>rollno</a:t>
            </a:r>
            <a:r>
              <a:rPr lang="en-US" sz="2800" dirty="0"/>
              <a:t>, name, age or anything else.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public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compareTo</a:t>
            </a:r>
            <a:r>
              <a:rPr lang="en-US" sz="2800" b="1" dirty="0"/>
              <a:t>(Object </a:t>
            </a:r>
            <a:r>
              <a:rPr lang="en-US" sz="2800" b="1" dirty="0" err="1"/>
              <a:t>obj</a:t>
            </a:r>
            <a:r>
              <a:rPr lang="en-US" sz="2800" b="1" dirty="0"/>
              <a:t>):</a:t>
            </a:r>
            <a:r>
              <a:rPr lang="en-US" sz="2800" dirty="0"/>
              <a:t> It is used to compare the current object with the specified object. It returns</a:t>
            </a:r>
          </a:p>
          <a:p>
            <a:pPr lvl="1"/>
            <a:r>
              <a:rPr lang="en-US" dirty="0"/>
              <a:t>positive integer, if the current object is greater than the specified object.</a:t>
            </a:r>
          </a:p>
          <a:p>
            <a:pPr lvl="1"/>
            <a:r>
              <a:rPr lang="en-US" dirty="0"/>
              <a:t>negative integer, if the current object is less than the specified object.</a:t>
            </a:r>
          </a:p>
          <a:p>
            <a:pPr lvl="1"/>
            <a:r>
              <a:rPr lang="en-US" dirty="0"/>
              <a:t>zero, if the current object is equal to the specified object.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Comparator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Java Comparator interface</a:t>
            </a:r>
            <a:r>
              <a:rPr lang="en-US" sz="2800" dirty="0"/>
              <a:t> is used to order the objects of a user-defined class.</a:t>
            </a:r>
          </a:p>
          <a:p>
            <a:r>
              <a:rPr lang="en-US" sz="2800" dirty="0"/>
              <a:t>This interface is found in </a:t>
            </a:r>
            <a:r>
              <a:rPr lang="en-US" sz="2800" dirty="0" err="1"/>
              <a:t>java.util</a:t>
            </a:r>
            <a:r>
              <a:rPr lang="en-US" sz="2800" dirty="0"/>
              <a:t> package and contains 2 methods:</a:t>
            </a:r>
          </a:p>
          <a:p>
            <a:pPr lvl="1"/>
            <a:r>
              <a:rPr lang="en-US" dirty="0"/>
              <a:t>compare(Object obj1,Object obj2)</a:t>
            </a:r>
          </a:p>
          <a:p>
            <a:pPr lvl="1"/>
            <a:r>
              <a:rPr lang="en-US" dirty="0"/>
              <a:t>equals(Object element).</a:t>
            </a:r>
          </a:p>
          <a:p>
            <a:r>
              <a:rPr lang="en-US" sz="2800" dirty="0"/>
              <a:t>It provides multiple sorting sequences, i.e., we can sort the elements on the basis of any data member, for example, </a:t>
            </a:r>
            <a:r>
              <a:rPr lang="en-US" sz="2800" dirty="0" err="1"/>
              <a:t>rollno</a:t>
            </a:r>
            <a:r>
              <a:rPr lang="en-US" sz="2800" dirty="0"/>
              <a:t>, name, age or anything else.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Collections class for sorting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void sort(List </a:t>
            </a:r>
            <a:r>
              <a:rPr lang="en-US" b="1" dirty="0" err="1"/>
              <a:t>list</a:t>
            </a:r>
            <a:r>
              <a:rPr lang="en-US" b="1" dirty="0"/>
              <a:t>, Comparator c):</a:t>
            </a:r>
            <a:r>
              <a:rPr lang="en-US" dirty="0"/>
              <a:t> is used to sort the elements of List by the given Comparator.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Queue Interface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2000" dirty="0"/>
              <a:t>Java Queue interface orders the element in FIFO(First In First Out) manner. </a:t>
            </a:r>
          </a:p>
          <a:p>
            <a:r>
              <a:rPr lang="en-US" sz="2000" dirty="0"/>
              <a:t>In FIFO, first element is removed first and last element is removed at last.</a:t>
            </a:r>
          </a:p>
        </p:txBody>
      </p:sp>
      <p:pic>
        <p:nvPicPr>
          <p:cNvPr id="44034" name="Picture 2" descr="Queue-Deque-PriorityQueue-In-Java"/>
          <p:cNvPicPr>
            <a:picLocks noChangeAspect="1" noChangeArrowheads="1"/>
          </p:cNvPicPr>
          <p:nvPr/>
        </p:nvPicPr>
        <p:blipFill>
          <a:blip r:embed="rId2" cstate="print"/>
          <a:srcRect l="7420" r="5026" b="5502"/>
          <a:stretch>
            <a:fillRect/>
          </a:stretch>
        </p:blipFill>
        <p:spPr bwMode="auto">
          <a:xfrm>
            <a:off x="2000232" y="1928802"/>
            <a:ext cx="5143536" cy="4707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Hierarchy of Collection Framework</a:t>
            </a:r>
            <a:endParaRPr lang="en-US" dirty="0"/>
          </a:p>
        </p:txBody>
      </p:sp>
      <p:pic>
        <p:nvPicPr>
          <p:cNvPr id="5" name="Picture 2" descr="Hierarchy of Java Collection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735014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Java Queue Interface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1" y="1516740"/>
          <a:ext cx="6629399" cy="4625994"/>
        </p:xfrm>
        <a:graphic>
          <a:graphicData uri="http://schemas.openxmlformats.org/drawingml/2006/table">
            <a:tbl>
              <a:tblPr/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5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66952" marR="66952" marT="66952" marB="66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66952" marR="66952" marT="66952" marB="66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boolean add(object)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It is used to insert the specified element into this queue and return true upon success.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boolean offer(object)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It is used to insert the specified element into this queue.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Object remove()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It is used to retrieves and removes the head of this queue.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Object poll()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It is used to retrieves and removes the head of this queue, or returns null if this queue is empty.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Object element()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It is used to retrieves, but does not remove, the head of this queue.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Object peek()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It is used to retrieves, but does not remove, the head of this queue, or returns null if this queue is empty.</a:t>
                      </a:r>
                    </a:p>
                  </a:txBody>
                  <a:tcPr marL="44635" marR="44635" marT="44635" marB="446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PriorityQueue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PriorityQueue</a:t>
            </a:r>
            <a:r>
              <a:rPr lang="en-US" dirty="0"/>
              <a:t> class provides the facility of using queue. </a:t>
            </a:r>
          </a:p>
          <a:p>
            <a:r>
              <a:rPr lang="en-US" dirty="0"/>
              <a:t>But it does not orders the elements in FIFO manner. It inherits </a:t>
            </a:r>
            <a:r>
              <a:rPr lang="en-US" dirty="0" err="1"/>
              <a:t>AbstractQueue</a:t>
            </a:r>
            <a:r>
              <a:rPr lang="en-US" dirty="0"/>
              <a:t> class.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Deque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Deque</a:t>
            </a:r>
            <a:r>
              <a:rPr lang="en-US" dirty="0"/>
              <a:t> Interface is a linear collection that supports element insertion and removal at both ends. </a:t>
            </a:r>
          </a:p>
          <a:p>
            <a:r>
              <a:rPr lang="en-US" dirty="0" err="1"/>
              <a:t>Deque</a:t>
            </a:r>
            <a:r>
              <a:rPr lang="en-US" dirty="0"/>
              <a:t> is an acronym for </a:t>
            </a:r>
            <a:r>
              <a:rPr lang="en-US" b="1" dirty="0"/>
              <a:t>"double ended queue".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Deque</a:t>
            </a:r>
            <a:r>
              <a:rPr lang="en-IN" dirty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abstract void </a:t>
            </a:r>
            <a:r>
              <a:rPr lang="en-US" dirty="0" err="1"/>
              <a:t>addFirst</a:t>
            </a:r>
            <a:r>
              <a:rPr lang="en-US" dirty="0"/>
              <a:t>(E);</a:t>
            </a:r>
          </a:p>
          <a:p>
            <a:r>
              <a:rPr lang="en-US" dirty="0"/>
              <a:t>public abstract void </a:t>
            </a:r>
            <a:r>
              <a:rPr lang="en-US" dirty="0" err="1"/>
              <a:t>addLast</a:t>
            </a:r>
            <a:r>
              <a:rPr lang="en-US" dirty="0"/>
              <a:t>(E);</a:t>
            </a:r>
          </a:p>
          <a:p>
            <a:r>
              <a:rPr lang="en-US" dirty="0"/>
              <a:t>public abstract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offerFirst</a:t>
            </a:r>
            <a:r>
              <a:rPr lang="en-US" dirty="0"/>
              <a:t>(E);</a:t>
            </a:r>
          </a:p>
          <a:p>
            <a:r>
              <a:rPr lang="en-US" dirty="0"/>
              <a:t>public abstract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offerLast</a:t>
            </a:r>
            <a:r>
              <a:rPr lang="en-US" dirty="0"/>
              <a:t>(E);</a:t>
            </a:r>
          </a:p>
          <a:p>
            <a:r>
              <a:rPr lang="en-US" dirty="0"/>
              <a:t>public abstract E </a:t>
            </a:r>
            <a:r>
              <a:rPr lang="en-US" dirty="0" err="1"/>
              <a:t>removeFirst</a:t>
            </a:r>
            <a:r>
              <a:rPr lang="en-US" dirty="0"/>
              <a:t>();</a:t>
            </a:r>
          </a:p>
          <a:p>
            <a:r>
              <a:rPr lang="en-US" dirty="0"/>
              <a:t>public abstract E </a:t>
            </a:r>
            <a:r>
              <a:rPr lang="en-US" dirty="0" err="1"/>
              <a:t>removeLast</a:t>
            </a:r>
            <a:r>
              <a:rPr lang="en-US" dirty="0"/>
              <a:t>();</a:t>
            </a:r>
          </a:p>
          <a:p>
            <a:r>
              <a:rPr lang="en-US" dirty="0"/>
              <a:t>public abstract E </a:t>
            </a:r>
            <a:r>
              <a:rPr lang="en-US" dirty="0" err="1"/>
              <a:t>pollFirst</a:t>
            </a:r>
            <a:r>
              <a:rPr lang="en-US" dirty="0"/>
              <a:t>();</a:t>
            </a:r>
          </a:p>
          <a:p>
            <a:r>
              <a:rPr lang="en-US" dirty="0"/>
              <a:t>public abstract E </a:t>
            </a:r>
            <a:r>
              <a:rPr lang="en-US" dirty="0" err="1"/>
              <a:t>pollLast</a:t>
            </a:r>
            <a:r>
              <a:rPr lang="en-US" dirty="0"/>
              <a:t>();</a:t>
            </a:r>
          </a:p>
          <a:p>
            <a:r>
              <a:rPr lang="en-US" dirty="0"/>
              <a:t>public abstract E </a:t>
            </a:r>
            <a:r>
              <a:rPr lang="en-US" dirty="0" err="1"/>
              <a:t>getFirst</a:t>
            </a:r>
            <a:r>
              <a:rPr lang="en-US" dirty="0"/>
              <a:t>();</a:t>
            </a:r>
          </a:p>
          <a:p>
            <a:r>
              <a:rPr lang="en-US" dirty="0"/>
              <a:t>public abstract E </a:t>
            </a:r>
            <a:r>
              <a:rPr lang="en-US" dirty="0" err="1"/>
              <a:t>getLast</a:t>
            </a:r>
            <a:r>
              <a:rPr lang="en-US" dirty="0"/>
              <a:t>();</a:t>
            </a:r>
          </a:p>
          <a:p>
            <a:r>
              <a:rPr lang="en-US" dirty="0"/>
              <a:t>public abstract E </a:t>
            </a:r>
            <a:r>
              <a:rPr lang="en-US" dirty="0" err="1"/>
              <a:t>peekFirst</a:t>
            </a:r>
            <a:r>
              <a:rPr lang="en-US" dirty="0"/>
              <a:t>();</a:t>
            </a:r>
          </a:p>
          <a:p>
            <a:r>
              <a:rPr lang="en-US" dirty="0"/>
              <a:t>public abstract E </a:t>
            </a:r>
            <a:r>
              <a:rPr lang="en-US" dirty="0" err="1"/>
              <a:t>peekLast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ArrayDeque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600" dirty="0"/>
              <a:t>The </a:t>
            </a:r>
            <a:r>
              <a:rPr lang="en-US" sz="2600" dirty="0" err="1"/>
              <a:t>ArrayDeque</a:t>
            </a:r>
            <a:r>
              <a:rPr lang="en-US" sz="2600" dirty="0"/>
              <a:t> class provides the facility of using </a:t>
            </a:r>
            <a:r>
              <a:rPr lang="en-US" sz="2600" dirty="0" err="1"/>
              <a:t>deque</a:t>
            </a:r>
            <a:r>
              <a:rPr lang="en-US" sz="2600" dirty="0"/>
              <a:t> and resizable-array. </a:t>
            </a:r>
          </a:p>
          <a:p>
            <a:r>
              <a:rPr lang="en-US" sz="2600" dirty="0"/>
              <a:t>It inherits </a:t>
            </a:r>
            <a:r>
              <a:rPr lang="en-US" sz="2600" dirty="0" err="1"/>
              <a:t>AbstractCollection</a:t>
            </a:r>
            <a:r>
              <a:rPr lang="en-US" sz="2600" dirty="0"/>
              <a:t> class and implements the </a:t>
            </a:r>
            <a:r>
              <a:rPr lang="en-US" sz="2600" dirty="0" err="1"/>
              <a:t>Deque</a:t>
            </a:r>
            <a:r>
              <a:rPr lang="en-US" sz="2600" dirty="0"/>
              <a:t> interface.</a:t>
            </a:r>
          </a:p>
          <a:p>
            <a:r>
              <a:rPr lang="en-US" sz="2600" dirty="0"/>
              <a:t>Unlike Queue, we can add or remove elements from both sides.</a:t>
            </a:r>
          </a:p>
          <a:p>
            <a:r>
              <a:rPr lang="en-US" sz="2600" dirty="0"/>
              <a:t>Null elements are not allowed in the </a:t>
            </a:r>
            <a:r>
              <a:rPr lang="en-US" sz="2600" dirty="0" err="1"/>
              <a:t>ArrayDeque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ArrayDeque</a:t>
            </a:r>
            <a:r>
              <a:rPr lang="en-US" sz="2600" dirty="0"/>
              <a:t> is not thread safe, in the absence of external synchronization.</a:t>
            </a:r>
          </a:p>
          <a:p>
            <a:r>
              <a:rPr lang="en-US" sz="2600" dirty="0" err="1"/>
              <a:t>ArrayDeque</a:t>
            </a:r>
            <a:r>
              <a:rPr lang="en-US" sz="2600" dirty="0"/>
              <a:t> has no capacity restrictions.</a:t>
            </a:r>
          </a:p>
          <a:p>
            <a:r>
              <a:rPr lang="en-US" sz="2600" dirty="0" err="1"/>
              <a:t>ArrayDeque</a:t>
            </a:r>
            <a:r>
              <a:rPr lang="en-US" sz="2600" dirty="0"/>
              <a:t> is faster than </a:t>
            </a:r>
            <a:r>
              <a:rPr lang="en-US" sz="2600" dirty="0" err="1"/>
              <a:t>LinkedList</a:t>
            </a:r>
            <a:r>
              <a:rPr lang="en-US" sz="2600" dirty="0"/>
              <a:t> and Stack.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Map Interface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2CDD-5666-46E1-8DD5-2D857086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Map Interface</a:t>
            </a:r>
            <a:br>
              <a:rPr lang="en-IN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0F96-BC13-4E65-959A-965B36F7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39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map contains values on the basis of key, i.e. key and value pair. Each key and value pair is known as an entry.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Map contains unique keys.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Map is useful if you have to search, update or delete elements on the basis of a key.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Map doesn't allow duplicate keys, but you can have duplicate values.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Map can't be traversed, so you need to convert it into Set using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 interface in Java provides certain methods to access the entry in the Map. By gaining access to the entry of the Map we can easily manipulate them. </a:t>
            </a:r>
          </a:p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generic and is defined in the java.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 contains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00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D96A-7B7C-4EBC-A814-4CD3CD77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Map Hierarchy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4450-4C0B-4DD3-90B0-485FBC32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interfaces for implementing Map in java: Map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three classes: HashMap,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E4F0A-FFEE-4A6F-A75D-6B4451BEBB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62" y="2743199"/>
            <a:ext cx="5781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2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8BAA-6B87-4DBC-9BD5-175F1322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map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66FB-BC5A-4268-84C6-8333489A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HashMap class implements the Map interface which allows us to store key and value pair, where keys should be unique.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 in Java is like the legacy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but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synchronized.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store the null elements as well, but there should be only one null key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multiple null values.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Java 5, it is denoted as HashMap&lt;K,V&gt;, where K stands for key and V for value.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no order.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default capacity of Java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16 with a load factor of 0.75.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27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inherits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the Map interface.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86018" name="Picture 2" descr="Java HashMap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3214686"/>
            <a:ext cx="2105029" cy="2654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r>
              <a:rPr lang="en-US" sz="2800" b="1" dirty="0"/>
              <a:t>INTERFACES OF COLLECTION FRAMEWORK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  <a:buNone/>
            </a:pPr>
            <a:br>
              <a:rPr lang="en-US" sz="2400" dirty="0"/>
            </a:b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9248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There are 9 main interfaces in collection framework: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	1. Collection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	2. List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	3. Set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	4. </a:t>
            </a:r>
            <a:r>
              <a:rPr lang="en-US" sz="2400" dirty="0" err="1">
                <a:latin typeface="+mj-lt"/>
              </a:rPr>
              <a:t>SortedSet</a:t>
            </a:r>
            <a:endParaRPr lang="en-US" sz="2400" dirty="0"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	5. </a:t>
            </a:r>
            <a:r>
              <a:rPr lang="en-US" sz="2400" dirty="0" err="1">
                <a:latin typeface="+mj-lt"/>
              </a:rPr>
              <a:t>NavigableSet</a:t>
            </a:r>
            <a:endParaRPr lang="en-US" sz="2400" dirty="0"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	6. Queue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	7. Map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	8. </a:t>
            </a:r>
            <a:r>
              <a:rPr lang="en-US" sz="2400" dirty="0" err="1">
                <a:latin typeface="+mj-lt"/>
              </a:rPr>
              <a:t>SortedMap</a:t>
            </a:r>
            <a:endParaRPr lang="en-US" sz="2400" dirty="0"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+mj-lt"/>
              </a:rPr>
              <a:t>	9. </a:t>
            </a:r>
            <a:r>
              <a:rPr lang="en-US" sz="2400" dirty="0" err="1">
                <a:latin typeface="+mj-lt"/>
              </a:rPr>
              <a:t>NavigableMap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278A-92F4-499A-953D-C3DAA862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of Java HashMap class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EA806D-9574-4D6E-B20D-E15330103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403388"/>
              </p:ext>
            </p:extLst>
          </p:nvPr>
        </p:nvGraphicFramePr>
        <p:xfrm>
          <a:off x="685800" y="1524000"/>
          <a:ext cx="7431175" cy="4720219"/>
        </p:xfrm>
        <a:graphic>
          <a:graphicData uri="http://schemas.openxmlformats.org/drawingml/2006/table">
            <a:tbl>
              <a:tblPr/>
              <a:tblGrid>
                <a:gridCol w="3316375">
                  <a:extLst>
                    <a:ext uri="{9D8B030D-6E8A-4147-A177-3AD203B41FA5}">
                      <a16:colId xmlns:a16="http://schemas.microsoft.com/office/drawing/2014/main" val="202352614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96652973"/>
                    </a:ext>
                  </a:extLst>
                </a:gridCol>
              </a:tblGrid>
              <a:tr h="26783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46500" marR="46500" marT="46500" marB="46500">
                    <a:lnL w="6350" cap="flat" cmpd="sng" algn="ctr">
                      <a:solidFill>
                        <a:srgbClr val="C01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1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1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6500" marR="46500" marT="46500" marB="46500">
                    <a:lnL w="6350" cap="flat" cmpd="sng" algn="ctr">
                      <a:solidFill>
                        <a:srgbClr val="C01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1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1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78666"/>
                  </a:ext>
                </a:extLst>
              </a:tr>
              <a:tr h="751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HashMap()</a:t>
                      </a:r>
                    </a:p>
                  </a:txBody>
                  <a:tcPr marL="31000" marR="31000" marT="31000" marB="310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construct a default HashMap.</a:t>
                      </a:r>
                    </a:p>
                  </a:txBody>
                  <a:tcPr marL="31000" marR="31000" marT="31000" marB="310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54057"/>
                  </a:ext>
                </a:extLst>
              </a:tr>
              <a:tr h="12678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HashMap(Map&lt;? extends K,? extends V&gt; m)</a:t>
                      </a:r>
                    </a:p>
                  </a:txBody>
                  <a:tcPr marL="31000" marR="31000" marT="31000" marB="310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initialize the hash map by using the elements of the given Map object m.</a:t>
                      </a:r>
                    </a:p>
                  </a:txBody>
                  <a:tcPr marL="31000" marR="31000" marT="31000" marB="310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569586"/>
                  </a:ext>
                </a:extLst>
              </a:tr>
              <a:tr h="109584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HashMap(int capacity)</a:t>
                      </a:r>
                    </a:p>
                  </a:txBody>
                  <a:tcPr marL="31000" marR="31000" marT="31000" marB="310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initializes the capacity of the hash map to the given integer value, capacity.</a:t>
                      </a:r>
                    </a:p>
                  </a:txBody>
                  <a:tcPr marL="31000" marR="31000" marT="31000" marB="310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53360"/>
                  </a:ext>
                </a:extLst>
              </a:tr>
              <a:tr h="12678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HashMap(int capacity, float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loadFactor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31000" marR="31000" marT="31000" marB="310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initialize both the capacity and load factor of the hash map by using its arguments.</a:t>
                      </a:r>
                    </a:p>
                  </a:txBody>
                  <a:tcPr marL="31000" marR="31000" marT="31000" marB="310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4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482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A51E-4472-4188-9B00-7A08D7F7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HashMap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8DFE42-BD83-47F3-BDBA-C260619F3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26326"/>
              </p:ext>
            </p:extLst>
          </p:nvPr>
        </p:nvGraphicFramePr>
        <p:xfrm>
          <a:off x="685800" y="1600201"/>
          <a:ext cx="7886728" cy="4612585"/>
        </p:xfrm>
        <a:graphic>
          <a:graphicData uri="http://schemas.openxmlformats.org/drawingml/2006/table">
            <a:tbl>
              <a:tblPr/>
              <a:tblGrid>
                <a:gridCol w="2886068">
                  <a:extLst>
                    <a:ext uri="{9D8B030D-6E8A-4147-A177-3AD203B41FA5}">
                      <a16:colId xmlns:a16="http://schemas.microsoft.com/office/drawing/2014/main" val="3075223735"/>
                    </a:ext>
                  </a:extLst>
                </a:gridCol>
                <a:gridCol w="5000660">
                  <a:extLst>
                    <a:ext uri="{9D8B030D-6E8A-4147-A177-3AD203B41FA5}">
                      <a16:colId xmlns:a16="http://schemas.microsoft.com/office/drawing/2014/main" val="760128707"/>
                    </a:ext>
                  </a:extLst>
                </a:gridCol>
              </a:tblGrid>
              <a:tr h="34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clear()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remove all of the mappings from this map.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11949"/>
                  </a:ext>
                </a:extLst>
              </a:tr>
              <a:tr h="423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isEmpty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return true if this map contains no key-value mappings.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07015"/>
                  </a:ext>
                </a:extLst>
              </a:tr>
              <a:tr h="41429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clone()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return a shallow copy of this HashMap instance: the keys and values themselves are not cloned.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5792"/>
                  </a:ext>
                </a:extLst>
              </a:tr>
              <a:tr h="49248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entrySet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return a collection view of the mappings contained in this map.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18254"/>
                  </a:ext>
                </a:extLst>
              </a:tr>
              <a:tr h="423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keySet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return a set view of the keys contained in this map.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259992"/>
                  </a:ext>
                </a:extLst>
              </a:tr>
              <a:tr h="3079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put(Object key, Object value)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an entry in the map.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8068"/>
                  </a:ext>
                </a:extLst>
              </a:tr>
              <a:tr h="34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putAll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(Map map)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the specified map in the map.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66062"/>
                  </a:ext>
                </a:extLst>
              </a:tr>
              <a:tr h="58085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putIfAbsent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 key, V value)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inserts the specified value with the specified key in the map only if it is not already specified.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15318"/>
                  </a:ext>
                </a:extLst>
              </a:tr>
              <a:tr h="29363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remove(Object key)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delete an entry for the specified key.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64157"/>
                  </a:ext>
                </a:extLst>
              </a:tr>
              <a:tr h="502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remove(Object key, Object value)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removes the specified values with the associated specified keys from the map.</a:t>
                      </a:r>
                    </a:p>
                  </a:txBody>
                  <a:tcPr marL="15046" marR="15046" marT="15046" marB="15046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435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B7C4-2998-4042-9113-64294B0B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DE666A-FA06-4908-9C30-D816AA907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709291"/>
              </p:ext>
            </p:extLst>
          </p:nvPr>
        </p:nvGraphicFramePr>
        <p:xfrm>
          <a:off x="457200" y="1295400"/>
          <a:ext cx="8534400" cy="4953329"/>
        </p:xfrm>
        <a:graphic>
          <a:graphicData uri="http://schemas.openxmlformats.org/drawingml/2006/table">
            <a:tbl>
              <a:tblPr/>
              <a:tblGrid>
                <a:gridCol w="3543296">
                  <a:extLst>
                    <a:ext uri="{9D8B030D-6E8A-4147-A177-3AD203B41FA5}">
                      <a16:colId xmlns:a16="http://schemas.microsoft.com/office/drawing/2014/main" val="237312778"/>
                    </a:ext>
                  </a:extLst>
                </a:gridCol>
                <a:gridCol w="4991104">
                  <a:extLst>
                    <a:ext uri="{9D8B030D-6E8A-4147-A177-3AD203B41FA5}">
                      <a16:colId xmlns:a16="http://schemas.microsoft.com/office/drawing/2014/main" val="4193770153"/>
                    </a:ext>
                  </a:extLst>
                </a:gridCol>
              </a:tblGrid>
              <a:tr h="56947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get(Object key)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method returns the object that contains the value associated with the key.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45074"/>
                  </a:ext>
                </a:extLst>
              </a:tr>
              <a:tr h="748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getOrDefault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(Object key, V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defaultValue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the value to which the specified key is mapped, or defaultValue if the map contains no mapping for the key.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93405"/>
                  </a:ext>
                </a:extLst>
              </a:tr>
              <a:tr h="837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merge(K key, V value,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BiFunction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 super V,? super V,? extends V&gt;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remappingFunction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specified key is not already associated with a value or is associated with null, associates it with the given non-null value.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01828"/>
                  </a:ext>
                </a:extLst>
              </a:tr>
              <a:tr h="3906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replace(K key, V value)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replaces the specified value for a specified key.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99852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replace(K key, V oldValue, V newValue)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replaces the old value with the new value for a specified key.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54213"/>
                  </a:ext>
                </a:extLst>
              </a:tr>
              <a:tr h="1016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replaceAll(BiFunction&lt;? super K,? super V,? extends V&gt; function)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replaces each entry's value with the result of invoking the given function on that entry until all entries have been processed or the function throws an exception.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75778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Collection&lt;V&gt; values()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a collection view of the values contained in the map</a:t>
                      </a:r>
                    </a:p>
                  </a:txBody>
                  <a:tcPr marL="14460" marR="14460" marT="14460" marB="1446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7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27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LinkedHashMap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Java </a:t>
            </a:r>
            <a:r>
              <a:rPr lang="en-US" sz="2400" dirty="0" err="1"/>
              <a:t>LinkedHashMap</a:t>
            </a:r>
            <a:r>
              <a:rPr lang="en-US" sz="2400" dirty="0"/>
              <a:t> class is </a:t>
            </a:r>
            <a:r>
              <a:rPr lang="en-US" sz="2400" dirty="0" err="1"/>
              <a:t>Hashtable</a:t>
            </a:r>
            <a:r>
              <a:rPr lang="en-US" sz="2400" dirty="0"/>
              <a:t> and Linked list implementation of the Map interface, with predictable iteration order. 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LinkedHashMap</a:t>
            </a:r>
            <a:r>
              <a:rPr lang="en-US" sz="2400" dirty="0"/>
              <a:t> contains values based on the key.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LinkedHashMap</a:t>
            </a:r>
            <a:r>
              <a:rPr lang="en-US" sz="2400" dirty="0"/>
              <a:t> contains unique elements.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LinkedHashMap</a:t>
            </a:r>
            <a:r>
              <a:rPr lang="en-US" sz="2400" dirty="0"/>
              <a:t> may have one null key and multiple null values.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LinkedHashMap</a:t>
            </a:r>
            <a:r>
              <a:rPr lang="en-US" sz="2400" dirty="0"/>
              <a:t> is non synchronized.</a:t>
            </a:r>
          </a:p>
          <a:p>
            <a:r>
              <a:rPr lang="en-US" sz="2400" dirty="0"/>
              <a:t>Java </a:t>
            </a:r>
            <a:r>
              <a:rPr lang="en-US" sz="2400" dirty="0" err="1"/>
              <a:t>LinkedHashMap</a:t>
            </a:r>
            <a:r>
              <a:rPr lang="en-US" sz="2400" dirty="0"/>
              <a:t> maintains insertion order.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LinkedHashMap</a:t>
            </a:r>
            <a:r>
              <a:rPr lang="en-US" dirty="0"/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LinkedHashMap</a:t>
            </a:r>
            <a:r>
              <a:rPr lang="en-US" sz="2800" dirty="0"/>
              <a:t> inherits </a:t>
            </a:r>
            <a:r>
              <a:rPr lang="en-US" sz="2800" dirty="0" err="1"/>
              <a:t>HashMap</a:t>
            </a:r>
            <a:r>
              <a:rPr lang="en-US" sz="2800" dirty="0"/>
              <a:t> class and implements the Map interface.</a:t>
            </a:r>
          </a:p>
        </p:txBody>
      </p:sp>
      <p:pic>
        <p:nvPicPr>
          <p:cNvPr id="88066" name="Picture 2" descr="Java LinkedHashMap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857496"/>
            <a:ext cx="1928826" cy="3192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Java </a:t>
            </a:r>
            <a:r>
              <a:rPr lang="en-US" sz="2600" dirty="0" err="1"/>
              <a:t>TreeMap</a:t>
            </a:r>
            <a:r>
              <a:rPr lang="en-US" sz="2600" dirty="0"/>
              <a:t> class is a red-black tree based implementation. </a:t>
            </a:r>
          </a:p>
          <a:p>
            <a:r>
              <a:rPr lang="en-US" sz="2600" dirty="0"/>
              <a:t>It provides an efficient means of storing key-value pairs in sorted order.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TreeMap</a:t>
            </a:r>
            <a:r>
              <a:rPr lang="en-US" sz="2600" dirty="0"/>
              <a:t> contains values based on the key. 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TreeMap</a:t>
            </a:r>
            <a:r>
              <a:rPr lang="en-US" sz="2600" dirty="0"/>
              <a:t> contains only unique elements.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TreeMap</a:t>
            </a:r>
            <a:r>
              <a:rPr lang="en-US" sz="2600" dirty="0"/>
              <a:t> cannot have a null key but can have multiple null values.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TreeMap</a:t>
            </a:r>
            <a:r>
              <a:rPr lang="en-US" sz="2600" dirty="0"/>
              <a:t> is non synchronized.</a:t>
            </a:r>
          </a:p>
          <a:p>
            <a:r>
              <a:rPr lang="en-US" sz="2600" dirty="0"/>
              <a:t>Java </a:t>
            </a:r>
            <a:r>
              <a:rPr lang="en-US" sz="2600" dirty="0" err="1"/>
              <a:t>TreeMap</a:t>
            </a:r>
            <a:r>
              <a:rPr lang="en-US" sz="2600" dirty="0"/>
              <a:t> maintains ascending order.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r>
              <a:rPr lang="en-US" dirty="0"/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TreeMap</a:t>
            </a:r>
            <a:r>
              <a:rPr lang="en-US" sz="2800" dirty="0"/>
              <a:t> implements the </a:t>
            </a:r>
            <a:r>
              <a:rPr lang="en-US" sz="2800" dirty="0" err="1"/>
              <a:t>NavigableMap</a:t>
            </a:r>
            <a:r>
              <a:rPr lang="en-US" sz="2800" dirty="0"/>
              <a:t> interface and extends </a:t>
            </a:r>
            <a:r>
              <a:rPr lang="en-US" sz="2800" dirty="0" err="1"/>
              <a:t>AbstractMap</a:t>
            </a:r>
            <a:r>
              <a:rPr lang="en-US" sz="2800" dirty="0"/>
              <a:t> class.</a:t>
            </a:r>
          </a:p>
        </p:txBody>
      </p:sp>
      <p:pic>
        <p:nvPicPr>
          <p:cNvPr id="89090" name="Picture 2" descr="Java TreeMap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786058"/>
            <a:ext cx="2000264" cy="3515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Legacy Classes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05F2-C771-4D30-A6F9-78653638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Legacy Class in Java</a:t>
            </a:r>
            <a:br>
              <a:rPr lang="en-IN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A519-4119-4EA8-B688-4CD7BB93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early version of Java, we have several classes and interfaces which allow us to store objects.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adding the </a:t>
            </a:r>
            <a:r>
              <a:rPr lang="en-US" sz="28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JSE 1.2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for supporting the collections framework, these classes were re-engineered.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classes and interfaces that formed the collections framework in the older version of </a:t>
            </a:r>
            <a:r>
              <a:rPr lang="en-US" sz="28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known as 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Legacy classes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legacy classes are synchronized.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48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534F-8B8A-4230-8160-AE56FA03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Legacy Classes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8328-25A0-4951-83BB-15B0ED89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package defines the following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legacy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3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604"/>
            <a:ext cx="8229600" cy="103539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COLLECTION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Collection interface is used to represent group of individual objects as a single entity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Collection is the root interface of the collection framework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defines the common methods applicable  to any collection objects</a:t>
            </a:r>
          </a:p>
        </p:txBody>
      </p:sp>
      <p:sp>
        <p:nvSpPr>
          <p:cNvPr id="4" name="Oval 3"/>
          <p:cNvSpPr/>
          <p:nvPr/>
        </p:nvSpPr>
        <p:spPr>
          <a:xfrm>
            <a:off x="4953000" y="4191000"/>
            <a:ext cx="29718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8800" y="46482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s1</a:t>
            </a:r>
          </a:p>
        </p:txBody>
      </p:sp>
      <p:sp>
        <p:nvSpPr>
          <p:cNvPr id="6" name="Oval 5"/>
          <p:cNvSpPr/>
          <p:nvPr/>
        </p:nvSpPr>
        <p:spPr>
          <a:xfrm>
            <a:off x="6248400" y="5181600"/>
            <a:ext cx="533400" cy="533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s3</a:t>
            </a:r>
          </a:p>
        </p:txBody>
      </p:sp>
      <p:sp>
        <p:nvSpPr>
          <p:cNvPr id="7" name="Oval 6"/>
          <p:cNvSpPr/>
          <p:nvPr/>
        </p:nvSpPr>
        <p:spPr>
          <a:xfrm>
            <a:off x="5943600" y="5867400"/>
            <a:ext cx="5334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s5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51816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s4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4495800"/>
            <a:ext cx="533400" cy="53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80FF-35C7-487B-BD49-5AE339B9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 &amp; Stack in Collections framework hierarchy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Stack">
            <a:extLst>
              <a:ext uri="{FF2B5EF4-FFF2-40B4-BE49-F238E27FC236}">
                <a16:creationId xmlns:a16="http://schemas.microsoft.com/office/drawing/2014/main" id="{9A4BEA54-4C5C-4F5B-A2CA-7AC10CDD9B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87" y="1600200"/>
            <a:ext cx="317722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0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70B3-E726-413B-BB37-C79E6515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 Class</a:t>
            </a:r>
            <a:b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3DD3-517A-4573-B92B-FD71851C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special type of 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defines a dynamic array.</a:t>
            </a:r>
          </a:p>
          <a:p>
            <a:r>
              <a:rPr lang="en-US" sz="25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not synchronized while </a:t>
            </a: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synchronized.</a:t>
            </a:r>
          </a:p>
          <a:p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ector having default initial size of 10.</a:t>
            </a:r>
          </a:p>
          <a:p>
            <a:r>
              <a:rPr lang="en-US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of Vectors:</a:t>
            </a:r>
          </a:p>
          <a:p>
            <a:pPr lvl="1"/>
            <a:r>
              <a:rPr lang="en-IN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Vector()</a:t>
            </a:r>
            <a:endParaRPr lang="en-US" sz="25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Vector(int size)</a:t>
            </a:r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Vector(int size, int </a:t>
            </a:r>
            <a:r>
              <a:rPr lang="en-US" sz="25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Vector(Collection c)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94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7727-D087-41D2-83F0-FA880D3F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B5F1-04A1-4FE9-B4D1-F16EAB59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2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extends Vector class, which follows the LIFO.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of Stack:</a:t>
            </a:r>
          </a:p>
          <a:p>
            <a:pPr lvl="1"/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Stack()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Stack:</a:t>
            </a:r>
          </a:p>
          <a:p>
            <a:pPr marL="0" indent="0">
              <a:buNone/>
            </a:pPr>
            <a:endParaRPr lang="en-IN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F73C60-5F79-46D0-84B3-D97388446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20471"/>
              </p:ext>
            </p:extLst>
          </p:nvPr>
        </p:nvGraphicFramePr>
        <p:xfrm>
          <a:off x="571472" y="3071810"/>
          <a:ext cx="7858180" cy="3254001"/>
        </p:xfrm>
        <a:graphic>
          <a:graphicData uri="http://schemas.openxmlformats.org/drawingml/2006/table">
            <a:tbl>
              <a:tblPr/>
              <a:tblGrid>
                <a:gridCol w="1652578">
                  <a:extLst>
                    <a:ext uri="{9D8B030D-6E8A-4147-A177-3AD203B41FA5}">
                      <a16:colId xmlns:a16="http://schemas.microsoft.com/office/drawing/2014/main" val="1797154673"/>
                    </a:ext>
                  </a:extLst>
                </a:gridCol>
                <a:gridCol w="1419256">
                  <a:extLst>
                    <a:ext uri="{9D8B030D-6E8A-4147-A177-3AD203B41FA5}">
                      <a16:colId xmlns:a16="http://schemas.microsoft.com/office/drawing/2014/main" val="84253638"/>
                    </a:ext>
                  </a:extLst>
                </a:gridCol>
                <a:gridCol w="4786346">
                  <a:extLst>
                    <a:ext uri="{9D8B030D-6E8A-4147-A177-3AD203B41FA5}">
                      <a16:colId xmlns:a16="http://schemas.microsoft.com/office/drawing/2014/main" val="2542323143"/>
                    </a:ext>
                  </a:extLst>
                </a:gridCol>
              </a:tblGrid>
              <a:tr h="1692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5446" marR="25446" marT="25446" marB="25446">
                    <a:lnL w="6350" cap="flat" cmpd="sng" algn="ctr">
                      <a:solidFill>
                        <a:srgbClr val="704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4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Modifier and Type</a:t>
                      </a:r>
                    </a:p>
                  </a:txBody>
                  <a:tcPr marL="25446" marR="25446" marT="25446" marB="25446">
                    <a:lnL w="6350" cap="flat" cmpd="sng" algn="ctr">
                      <a:solidFill>
                        <a:srgbClr val="704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4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Description</a:t>
                      </a:r>
                    </a:p>
                  </a:txBody>
                  <a:tcPr marL="25446" marR="25446" marT="25446" marB="25446">
                    <a:lnL w="6350" cap="flat" cmpd="sng" algn="ctr">
                      <a:solidFill>
                        <a:srgbClr val="704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4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39310"/>
                  </a:ext>
                </a:extLst>
              </a:tr>
              <a:tr h="3851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empty()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checks the stack is empty or not.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33213"/>
                  </a:ext>
                </a:extLst>
              </a:tr>
              <a:tr h="50608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push(E item)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pushes (insert) an element onto the top of the stack.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971"/>
                  </a:ext>
                </a:extLst>
              </a:tr>
              <a:tr h="80838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pop()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removes an element from the top of the stack and returns the same element as the value of that function.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6346"/>
                  </a:ext>
                </a:extLst>
              </a:tr>
              <a:tr h="56654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peek()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looks at the top element of the stack without removing it.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46571"/>
                  </a:ext>
                </a:extLst>
              </a:tr>
              <a:tr h="56654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search(Object o)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searches the specified object and returns the position of the object.</a:t>
                      </a:r>
                    </a:p>
                  </a:txBody>
                  <a:tcPr marL="16964" marR="16964" marT="16964" marB="1696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8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3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DD51-DC84-4DC4-AA08-168DB04C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555F-195D-46F1-9769-0507E406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1181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operates much like Map and represents the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key/value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repository.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Dictionary 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abstract class that stores the data into the key/value pair.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43175" y="2285992"/>
            <a:ext cx="5214974" cy="4071966"/>
            <a:chOff x="2878181" y="2500306"/>
            <a:chExt cx="4979967" cy="3857652"/>
          </a:xfrm>
        </p:grpSpPr>
        <p:pic>
          <p:nvPicPr>
            <p:cNvPr id="23554" name="Picture 2" descr="Hashtable in Java - GeeksforGeeks"/>
            <p:cNvPicPr>
              <a:picLocks noChangeAspect="1" noChangeArrowheads="1"/>
            </p:cNvPicPr>
            <p:nvPr/>
          </p:nvPicPr>
          <p:blipFill>
            <a:blip r:embed="rId2" cstate="print"/>
            <a:srcRect t="3377" r="4824" b="5440"/>
            <a:stretch>
              <a:fillRect/>
            </a:stretch>
          </p:blipFill>
          <p:spPr bwMode="auto">
            <a:xfrm>
              <a:off x="2878181" y="2500306"/>
              <a:ext cx="4979967" cy="3857652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5143504" y="5572140"/>
              <a:ext cx="1714512" cy="7143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095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put(K key, V value)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used to add a key-value pair to the dictionary.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elements()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used to get the value representation in the dictionary.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get(Object key)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used to get the value mapped with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in the dictionary.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used to check whether the dictionary is empty or not.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keys()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used to get the key representation in the dictionary.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remove(Object key)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removes the data from the dictionary.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get the size of the dictionary.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BC8B-A228-4FD5-A255-BFB1870B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 Class</a:t>
            </a:r>
            <a:b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624E-A937-46FA-A92D-15C774CC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8362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0" i="0" u="none" strike="noStrike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Hashtable</a:t>
            </a:r>
            <a:r>
              <a:rPr lang="en-US" sz="24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similar to </a:t>
            </a:r>
            <a:r>
              <a:rPr lang="en-US" sz="24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HashMap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also contains the data into key/value pairs.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default size 11.</a:t>
            </a:r>
          </a:p>
          <a:p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constructors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size)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size, float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fillratio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fillratio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between 0.0 and 1.0.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(Map&lt; ? extends K, ? extends V&gt; m)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481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F740-1370-4B0A-9E2D-373F1762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BF16-0BE8-46C7-8396-FF670697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Properties 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extends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to maintain the list of values.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list has both the key and the value of type string.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of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Class: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6DA891-AA84-41B2-8BE3-77C74630F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89405"/>
              </p:ext>
            </p:extLst>
          </p:nvPr>
        </p:nvGraphicFramePr>
        <p:xfrm>
          <a:off x="1752600" y="3778058"/>
          <a:ext cx="6019800" cy="2275840"/>
        </p:xfrm>
        <a:graphic>
          <a:graphicData uri="http://schemas.openxmlformats.org/drawingml/2006/table">
            <a:tbl>
              <a:tblPr/>
              <a:tblGrid>
                <a:gridCol w="3219335">
                  <a:extLst>
                    <a:ext uri="{9D8B030D-6E8A-4147-A177-3AD203B41FA5}">
                      <a16:colId xmlns:a16="http://schemas.microsoft.com/office/drawing/2014/main" val="2154064790"/>
                    </a:ext>
                  </a:extLst>
                </a:gridCol>
                <a:gridCol w="2800465">
                  <a:extLst>
                    <a:ext uri="{9D8B030D-6E8A-4147-A177-3AD203B41FA5}">
                      <a16:colId xmlns:a16="http://schemas.microsoft.com/office/drawing/2014/main" val="107630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E084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84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84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E084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84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84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70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Properties()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an empty property list with no default values.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81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Properties(Properties defaults)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an empty property list with the specified defaults.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7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297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Java Arrays Class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Arrays</a:t>
            </a:r>
            <a:r>
              <a:rPr lang="en-US" sz="2400" dirty="0"/>
              <a:t> class in </a:t>
            </a:r>
            <a:r>
              <a:rPr lang="en-US" sz="2400" b="1" dirty="0" err="1"/>
              <a:t>java.util</a:t>
            </a:r>
            <a:r>
              <a:rPr lang="en-US" sz="2400" b="1" dirty="0"/>
              <a:t> package</a:t>
            </a:r>
            <a:r>
              <a:rPr lang="en-US" sz="2400" dirty="0"/>
              <a:t> is a part of the </a:t>
            </a:r>
            <a:r>
              <a:rPr lang="en-US" sz="2400" b="1" dirty="0"/>
              <a:t>Java Collection Framework</a:t>
            </a:r>
            <a:r>
              <a:rPr lang="en-US" sz="2400" dirty="0"/>
              <a:t>. </a:t>
            </a:r>
          </a:p>
          <a:p>
            <a:r>
              <a:rPr lang="en-US" sz="2400" dirty="0"/>
              <a:t>This class provides static methods to dynamically create and access </a:t>
            </a:r>
            <a:r>
              <a:rPr lang="en-US" sz="2400" b="1" dirty="0"/>
              <a:t>Java arrays</a:t>
            </a:r>
            <a:r>
              <a:rPr lang="en-US" sz="2400" dirty="0"/>
              <a:t>. It consists of only static methods and the methods of Object class. </a:t>
            </a:r>
          </a:p>
          <a:p>
            <a:r>
              <a:rPr lang="en-US" sz="2400" dirty="0"/>
              <a:t>The methods of this class can be used by the class name itself.</a:t>
            </a:r>
          </a:p>
          <a:p>
            <a:pPr fontAlgn="base"/>
            <a:r>
              <a:rPr lang="en-US" sz="2400" b="1" dirty="0"/>
              <a:t>Class Hierarchy:</a:t>
            </a:r>
            <a:endParaRPr lang="en-US" sz="2400" dirty="0"/>
          </a:p>
          <a:p>
            <a:pPr lvl="3">
              <a:buNone/>
            </a:pPr>
            <a:r>
              <a:rPr lang="en-US" sz="2400" dirty="0" err="1"/>
              <a:t>java.lang.Object</a:t>
            </a:r>
            <a:r>
              <a:rPr lang="en-US" sz="2400" dirty="0"/>
              <a:t> </a:t>
            </a:r>
          </a:p>
          <a:p>
            <a:pPr lvl="3">
              <a:buNone/>
            </a:pPr>
            <a:r>
              <a:rPr lang="en-US" sz="2400" dirty="0"/>
              <a:t>   ↳ </a:t>
            </a:r>
            <a:r>
              <a:rPr lang="en-US" sz="2400" dirty="0" err="1"/>
              <a:t>java.util.Arrays</a:t>
            </a:r>
            <a:endParaRPr lang="en-US" sz="2400" dirty="0"/>
          </a:p>
          <a:p>
            <a:pPr lvl="3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for the Java-Arrays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There are often times when loops are used to do some tasks on an array like:</a:t>
            </a:r>
          </a:p>
          <a:p>
            <a:pPr lvl="1" fontAlgn="base"/>
            <a:r>
              <a:rPr lang="en-US" sz="2600" dirty="0"/>
              <a:t>Fill an array with a particular value.</a:t>
            </a:r>
          </a:p>
          <a:p>
            <a:pPr lvl="1" fontAlgn="base"/>
            <a:r>
              <a:rPr lang="en-US" sz="2600" dirty="0"/>
              <a:t>Sort an Arrays.</a:t>
            </a:r>
          </a:p>
          <a:p>
            <a:pPr lvl="1" fontAlgn="base"/>
            <a:r>
              <a:rPr lang="en-US" sz="2600" dirty="0"/>
              <a:t>Search in an Arrays.</a:t>
            </a:r>
          </a:p>
          <a:p>
            <a:pPr lvl="1" fontAlgn="base"/>
            <a:r>
              <a:rPr lang="en-US" sz="2600" dirty="0"/>
              <a:t>And many more.</a:t>
            </a:r>
          </a:p>
          <a:p>
            <a:r>
              <a:rPr lang="en-US" sz="2600" dirty="0"/>
              <a:t>Arrays class provides several static methods that can be used to perform these tasks directly without the use of loops.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COLLECTION-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/>
              <a:t>boolean</a:t>
            </a:r>
            <a:r>
              <a:rPr lang="en-US" sz="2400" dirty="0"/>
              <a:t>   add(Object   o): used to insert an element in this collection</a:t>
            </a:r>
          </a:p>
          <a:p>
            <a:pPr algn="just"/>
            <a:r>
              <a:rPr lang="en-US" sz="2400" dirty="0" err="1"/>
              <a:t>boolean</a:t>
            </a:r>
            <a:r>
              <a:rPr lang="en-US" sz="2400" dirty="0"/>
              <a:t>  </a:t>
            </a:r>
            <a:r>
              <a:rPr lang="en-US" sz="2400" dirty="0" err="1"/>
              <a:t>addAll</a:t>
            </a:r>
            <a:r>
              <a:rPr lang="en-US" sz="2400" dirty="0"/>
              <a:t>(Collection   c): used to insert the specified collection elements in the invoking collection</a:t>
            </a:r>
          </a:p>
          <a:p>
            <a:pPr algn="just"/>
            <a:r>
              <a:rPr lang="en-US" sz="2400" dirty="0" err="1"/>
              <a:t>boolean</a:t>
            </a:r>
            <a:r>
              <a:rPr lang="en-US" sz="2400" dirty="0"/>
              <a:t>  remove(Object  o): used to delete an element from the collection</a:t>
            </a:r>
          </a:p>
          <a:p>
            <a:pPr algn="just"/>
            <a:r>
              <a:rPr lang="en-US" sz="2400" dirty="0" err="1"/>
              <a:t>boolean</a:t>
            </a:r>
            <a:r>
              <a:rPr lang="en-US" sz="2400" dirty="0"/>
              <a:t>   </a:t>
            </a:r>
            <a:r>
              <a:rPr lang="en-US" sz="2400" dirty="0" err="1"/>
              <a:t>removeAll</a:t>
            </a:r>
            <a:r>
              <a:rPr lang="en-US" sz="2400" dirty="0"/>
              <a:t>(Collection  c): is used to delete all the elements of the specified collection from the invoking collection</a:t>
            </a:r>
          </a:p>
          <a:p>
            <a:pPr algn="just"/>
            <a:r>
              <a:rPr lang="en-US" sz="2400" dirty="0" err="1"/>
              <a:t>boolean</a:t>
            </a:r>
            <a:r>
              <a:rPr lang="en-US" sz="2400" dirty="0"/>
              <a:t>   </a:t>
            </a:r>
            <a:r>
              <a:rPr lang="en-US" sz="2400" dirty="0" err="1"/>
              <a:t>retainAll</a:t>
            </a:r>
            <a:r>
              <a:rPr lang="en-US" sz="2400" dirty="0"/>
              <a:t>(Collection  c): used to delete all the elements of invoking collection except the specified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Arrays.asList</a:t>
            </a:r>
            <a:r>
              <a:rPr lang="en-US" sz="2600" dirty="0"/>
              <a:t>(): This method returns a fixed-size list backed by the specified Arrays.</a:t>
            </a:r>
          </a:p>
          <a:p>
            <a:pPr lvl="1"/>
            <a:r>
              <a:rPr lang="en-US" sz="2600" dirty="0"/>
              <a:t>The original array and created array backed List are linked. When a change is made to one, it is available in the other. </a:t>
            </a:r>
          </a:p>
          <a:p>
            <a:pPr lvl="1"/>
            <a:r>
              <a:rPr lang="en-US" sz="2600" dirty="0"/>
              <a:t>It is a fixed-size list and is also known a </a:t>
            </a:r>
            <a:r>
              <a:rPr lang="en-US" sz="2600" i="1" dirty="0"/>
              <a:t>backed List because the array changes with it.</a:t>
            </a:r>
          </a:p>
          <a:p>
            <a:r>
              <a:rPr lang="en-US" sz="2600" dirty="0" err="1"/>
              <a:t>Arrays.sort</a:t>
            </a:r>
            <a:r>
              <a:rPr lang="en-US" sz="2600" dirty="0"/>
              <a:t>(): This method sorts the complete array in ascending order.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en-US" sz="2600" dirty="0" err="1"/>
              <a:t>Arrays.binarySearch</a:t>
            </a:r>
            <a:r>
              <a:rPr lang="en-US" sz="2600" dirty="0"/>
              <a:t>(): These methods searches for the specified element in the array with the help of Binary Search algorithm.</a:t>
            </a:r>
          </a:p>
          <a:p>
            <a:r>
              <a:rPr lang="en-US" sz="2600" dirty="0" err="1"/>
              <a:t>Arrays.toString</a:t>
            </a:r>
            <a:r>
              <a:rPr lang="en-US" sz="2600" dirty="0"/>
              <a:t>(): This method returns a String representation of the contents of this Arrays.</a:t>
            </a:r>
          </a:p>
          <a:p>
            <a:r>
              <a:rPr lang="en-US" sz="2600" dirty="0" err="1"/>
              <a:t>Arrays.copyOf</a:t>
            </a:r>
            <a:r>
              <a:rPr lang="en-US" sz="2600" dirty="0"/>
              <a:t>(): This method copies the specified array, truncating or padding with the default value (if necessary) so the copy has the specified length.</a:t>
            </a:r>
          </a:p>
          <a:p>
            <a:pPr fontAlgn="base"/>
            <a:r>
              <a:rPr lang="en-US" sz="2600" dirty="0" err="1"/>
              <a:t>Arrays.equals</a:t>
            </a:r>
            <a:r>
              <a:rPr lang="en-US" sz="2600" dirty="0"/>
              <a:t>(): This method checks if both the arrays are equal or not.</a:t>
            </a:r>
          </a:p>
          <a:p>
            <a:r>
              <a:rPr lang="en-US" sz="2600" dirty="0" err="1"/>
              <a:t>Arrays.fill</a:t>
            </a:r>
            <a:r>
              <a:rPr lang="en-US" sz="2600" dirty="0"/>
              <a:t>(): This method assigns this </a:t>
            </a:r>
            <a:r>
              <a:rPr lang="en-US" sz="2600" dirty="0" err="1"/>
              <a:t>fillValue</a:t>
            </a:r>
            <a:r>
              <a:rPr lang="en-US" sz="2600" dirty="0"/>
              <a:t> to each index of this Arrays.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endParaRPr lang="en-US" dirty="0"/>
          </a:p>
          <a:p>
            <a:r>
              <a:rPr lang="en-US" dirty="0" err="1"/>
              <a:t>BitSet</a:t>
            </a:r>
            <a:endParaRPr lang="en-US" dirty="0"/>
          </a:p>
          <a:p>
            <a:r>
              <a:rPr lang="en-US" dirty="0"/>
              <a:t>Date</a:t>
            </a:r>
          </a:p>
          <a:p>
            <a:r>
              <a:rPr lang="en-US" dirty="0"/>
              <a:t>Calendar</a:t>
            </a:r>
          </a:p>
          <a:p>
            <a:r>
              <a:rPr lang="en-US" dirty="0"/>
              <a:t>Random</a:t>
            </a:r>
          </a:p>
          <a:p>
            <a:r>
              <a:rPr lang="en-US" dirty="0"/>
              <a:t>Formatter</a:t>
            </a:r>
          </a:p>
          <a:p>
            <a:r>
              <a:rPr lang="en-US" dirty="0"/>
              <a:t>Scanner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600" dirty="0" err="1"/>
              <a:t>StringTokenizer</a:t>
            </a:r>
            <a:r>
              <a:rPr lang="en-US" sz="2600" dirty="0"/>
              <a:t> class is used for creating tokens in Java. </a:t>
            </a:r>
          </a:p>
          <a:p>
            <a:r>
              <a:rPr lang="en-US" sz="2600" dirty="0"/>
              <a:t>It allows an application to break or split into small parts. </a:t>
            </a:r>
          </a:p>
          <a:p>
            <a:r>
              <a:rPr lang="en-US" sz="2600" dirty="0"/>
              <a:t>Each split string part is called </a:t>
            </a:r>
            <a:r>
              <a:rPr lang="en-US" sz="2600" i="1" dirty="0"/>
              <a:t>Token</a:t>
            </a:r>
            <a:r>
              <a:rPr lang="en-US" sz="2600" dirty="0"/>
              <a:t>.</a:t>
            </a:r>
          </a:p>
        </p:txBody>
      </p:sp>
      <p:pic>
        <p:nvPicPr>
          <p:cNvPr id="1026" name="Picture 2" descr="https://d2h0cx97tjks2p.cloudfront.net/blogs/wp-content/uploads/sites/2/2018/05/Java-StringTokenizer.jpg"/>
          <p:cNvPicPr>
            <a:picLocks noChangeAspect="1" noChangeArrowheads="1"/>
          </p:cNvPicPr>
          <p:nvPr/>
        </p:nvPicPr>
        <p:blipFill>
          <a:blip r:embed="rId2" cstate="print"/>
          <a:srcRect t="9774"/>
          <a:stretch>
            <a:fillRect/>
          </a:stretch>
        </p:blipFill>
        <p:spPr bwMode="auto">
          <a:xfrm>
            <a:off x="3786182" y="3143248"/>
            <a:ext cx="43053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StringTokenizer</a:t>
            </a:r>
            <a:r>
              <a:rPr lang="en-US" dirty="0"/>
              <a:t>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3 types of Constructors available in Java </a:t>
            </a:r>
            <a:r>
              <a:rPr lang="en-US" sz="2800" dirty="0" err="1"/>
              <a:t>StringTokenizer</a:t>
            </a:r>
            <a:r>
              <a:rPr lang="en-US" sz="2800" dirty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2857496"/>
          <a:ext cx="7643866" cy="35719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</a:rPr>
                        <a:t>Constructor</a:t>
                      </a:r>
                    </a:p>
                  </a:txBody>
                  <a:tcPr marL="100048" marR="100048" marT="100048" marB="100048">
                    <a:lnL w="9525" cap="flat" cmpd="sng" algn="ctr">
                      <a:solidFill>
                        <a:srgbClr val="D0D4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4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4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00048" marR="100048" marT="100048" marB="100048">
                    <a:lnL w="9525" cap="flat" cmpd="sng" algn="ctr">
                      <a:solidFill>
                        <a:srgbClr val="D0D4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4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4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StringTokenizer(String str)</a:t>
                      </a:r>
                    </a:p>
                  </a:txBody>
                  <a:tcPr marL="66698" marR="66698" marT="66698" marB="66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creates StringTokenizer with specified string.</a:t>
                      </a:r>
                    </a:p>
                  </a:txBody>
                  <a:tcPr marL="66698" marR="66698" marT="66698" marB="66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</a:rPr>
                        <a:t>StringTokenizer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(String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, String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</a:rPr>
                        <a:t>delim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66698" marR="66698" marT="66698" marB="66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creates StringTokenizer with specified string and delimeter.</a:t>
                      </a:r>
                    </a:p>
                  </a:txBody>
                  <a:tcPr marL="66698" marR="66698" marT="66698" marB="66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3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</a:rPr>
                        <a:t>StringTokenizer(String str, String delim, boolean returnValue)</a:t>
                      </a:r>
                    </a:p>
                  </a:txBody>
                  <a:tcPr marL="66698" marR="66698" marT="66698" marB="66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creates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</a:rPr>
                        <a:t>StringTokenizer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 with specified string,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</a:rPr>
                        <a:t>delimeter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</a:rPr>
                        <a:t>returnValue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</a:rPr>
                        <a:t>. If return value is true, delimiter characters are considered to be tokens. If it is false, delimiter characters serve to separate tokens.</a:t>
                      </a:r>
                    </a:p>
                  </a:txBody>
                  <a:tcPr marL="66698" marR="66698" marT="66698" marB="6669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Following are 5 types of Methods available in Java </a:t>
            </a:r>
            <a:r>
              <a:rPr lang="en-US" sz="2800" dirty="0" err="1"/>
              <a:t>StringTokenizer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hasMoreTokens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nextToken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countTokens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public Object </a:t>
            </a:r>
            <a:r>
              <a:rPr lang="en-US" dirty="0" err="1"/>
              <a:t>nextElement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hasMoreElements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/>
              <a:t>BitSet</a:t>
            </a:r>
            <a:r>
              <a:rPr lang="en-US" sz="2600" dirty="0"/>
              <a:t> creates an array of bits represented by </a:t>
            </a:r>
            <a:r>
              <a:rPr lang="en-US" sz="2600" dirty="0" err="1"/>
              <a:t>boolean</a:t>
            </a:r>
            <a:r>
              <a:rPr lang="en-US" sz="2600" dirty="0"/>
              <a:t> values.</a:t>
            </a:r>
          </a:p>
          <a:p>
            <a:pPr fontAlgn="base"/>
            <a:r>
              <a:rPr lang="en-US" sz="2600" dirty="0"/>
              <a:t>The size of the array is flexible and can grow to accommodate additional bit as needed.</a:t>
            </a:r>
          </a:p>
          <a:p>
            <a:pPr fontAlgn="base"/>
            <a:r>
              <a:rPr lang="en-US" sz="2600" dirty="0"/>
              <a:t>As it is an array, the index is zero-based and the bit values can be accessed only by non-negative integers as an index .</a:t>
            </a:r>
          </a:p>
          <a:p>
            <a:r>
              <a:rPr lang="en-US" sz="2600" b="1" dirty="0" err="1"/>
              <a:t>BitSet</a:t>
            </a:r>
            <a:r>
              <a:rPr lang="en-US" sz="2600" b="1" dirty="0"/>
              <a:t> class Constructors:</a:t>
            </a:r>
          </a:p>
          <a:p>
            <a:pPr lvl="1"/>
            <a:r>
              <a:rPr lang="en-US" sz="2600" dirty="0" err="1"/>
              <a:t>BitSet</a:t>
            </a:r>
            <a:r>
              <a:rPr lang="en-US" sz="2600" dirty="0"/>
              <a:t>()</a:t>
            </a:r>
          </a:p>
          <a:p>
            <a:pPr lvl="1"/>
            <a:r>
              <a:rPr lang="en-US" sz="2600" dirty="0" err="1"/>
              <a:t>BitSet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nBits</a:t>
            </a:r>
            <a:r>
              <a:rPr lang="en-US" sz="2600" dirty="0"/>
              <a:t>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BitSet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void set(</a:t>
            </a:r>
            <a:r>
              <a:rPr lang="en-US" sz="2200" dirty="0" err="1"/>
              <a:t>int</a:t>
            </a:r>
            <a:r>
              <a:rPr lang="en-US" sz="2200" dirty="0"/>
              <a:t> index)</a:t>
            </a:r>
          </a:p>
          <a:p>
            <a:r>
              <a:rPr lang="en-US" sz="2200" dirty="0"/>
              <a:t>void set(</a:t>
            </a:r>
            <a:r>
              <a:rPr lang="en-US" sz="2200" dirty="0" err="1"/>
              <a:t>int</a:t>
            </a:r>
            <a:r>
              <a:rPr lang="en-US" sz="2200" dirty="0"/>
              <a:t> index, </a:t>
            </a:r>
            <a:r>
              <a:rPr lang="en-US" sz="2200" dirty="0" err="1"/>
              <a:t>boolean</a:t>
            </a:r>
            <a:r>
              <a:rPr lang="en-US" sz="2200" dirty="0"/>
              <a:t> v)</a:t>
            </a:r>
          </a:p>
          <a:p>
            <a:r>
              <a:rPr lang="en-US" sz="2200" dirty="0"/>
              <a:t>void set(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startIndex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endIndex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boolean</a:t>
            </a:r>
            <a:r>
              <a:rPr lang="en-US" sz="2200" dirty="0"/>
              <a:t> get(</a:t>
            </a:r>
            <a:r>
              <a:rPr lang="en-US" sz="2200" dirty="0" err="1"/>
              <a:t>int</a:t>
            </a:r>
            <a:r>
              <a:rPr lang="en-US" sz="2200" dirty="0"/>
              <a:t> index)</a:t>
            </a:r>
          </a:p>
          <a:p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isEmpty</a:t>
            </a:r>
            <a:r>
              <a:rPr lang="en-US" sz="2200" dirty="0"/>
              <a:t>( )</a:t>
            </a:r>
          </a:p>
          <a:p>
            <a:r>
              <a:rPr lang="en-US" sz="2200" dirty="0" err="1"/>
              <a:t>int</a:t>
            </a:r>
            <a:r>
              <a:rPr lang="en-US" sz="2200" dirty="0"/>
              <a:t> size( )</a:t>
            </a:r>
          </a:p>
          <a:p>
            <a:r>
              <a:rPr lang="en-US" sz="2200" dirty="0" err="1"/>
              <a:t>int</a:t>
            </a:r>
            <a:r>
              <a:rPr lang="en-US" sz="2200" dirty="0"/>
              <a:t> length( )</a:t>
            </a:r>
          </a:p>
          <a:p>
            <a:r>
              <a:rPr lang="en-US" sz="2200" dirty="0"/>
              <a:t>void clear( )</a:t>
            </a:r>
          </a:p>
          <a:p>
            <a:r>
              <a:rPr lang="en-US" sz="2200" dirty="0"/>
              <a:t>void and(</a:t>
            </a:r>
            <a:r>
              <a:rPr lang="en-US" sz="2200" dirty="0" err="1"/>
              <a:t>BitSet</a:t>
            </a:r>
            <a:r>
              <a:rPr lang="en-US" sz="2200" dirty="0"/>
              <a:t> </a:t>
            </a:r>
            <a:r>
              <a:rPr lang="en-US" sz="2200" dirty="0" err="1"/>
              <a:t>bitSet</a:t>
            </a:r>
            <a:r>
              <a:rPr lang="en-US" sz="2200" dirty="0"/>
              <a:t>)</a:t>
            </a:r>
          </a:p>
          <a:p>
            <a:r>
              <a:rPr lang="en-US" sz="2200" dirty="0"/>
              <a:t>void or(</a:t>
            </a:r>
            <a:r>
              <a:rPr lang="en-US" sz="2200" dirty="0" err="1"/>
              <a:t>BitSet</a:t>
            </a:r>
            <a:r>
              <a:rPr lang="en-US" sz="2200" dirty="0"/>
              <a:t> </a:t>
            </a:r>
            <a:r>
              <a:rPr lang="en-US" sz="2200" dirty="0" err="1"/>
              <a:t>bitSet</a:t>
            </a:r>
            <a:r>
              <a:rPr lang="en-US" sz="2200" dirty="0"/>
              <a:t>)</a:t>
            </a:r>
          </a:p>
          <a:p>
            <a:r>
              <a:rPr lang="en-US" sz="2200" dirty="0"/>
              <a:t>void </a:t>
            </a:r>
            <a:r>
              <a:rPr lang="en-US" sz="2200" dirty="0" err="1"/>
              <a:t>xor</a:t>
            </a:r>
            <a:r>
              <a:rPr lang="en-US" sz="2200" dirty="0"/>
              <a:t>(</a:t>
            </a:r>
            <a:r>
              <a:rPr lang="en-US" sz="2200" dirty="0" err="1"/>
              <a:t>BitSet</a:t>
            </a:r>
            <a:r>
              <a:rPr lang="en-US" sz="2200" dirty="0"/>
              <a:t> </a:t>
            </a:r>
            <a:r>
              <a:rPr lang="en-US" sz="2200" dirty="0" err="1"/>
              <a:t>bitSet</a:t>
            </a:r>
            <a:r>
              <a:rPr lang="en-US" sz="2200" dirty="0"/>
              <a:t>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class is used to generate a stream of pseudorandom numbers.</a:t>
            </a:r>
          </a:p>
          <a:p>
            <a:r>
              <a:rPr lang="en-US" dirty="0"/>
              <a:t>Constructor:</a:t>
            </a:r>
          </a:p>
          <a:p>
            <a:r>
              <a:rPr lang="en-US" b="1" dirty="0"/>
              <a:t>Random(): </a:t>
            </a:r>
            <a:r>
              <a:rPr lang="en-US" dirty="0"/>
              <a:t>This creates a new random number generator.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COLLECTION- Methods  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void  clear( ): It removes the total number of elements from the collection </a:t>
            </a:r>
          </a:p>
          <a:p>
            <a:pPr algn="just"/>
            <a:r>
              <a:rPr lang="en-US" sz="2400" dirty="0" err="1"/>
              <a:t>boolean</a:t>
            </a:r>
            <a:r>
              <a:rPr lang="en-US" sz="2400" dirty="0"/>
              <a:t>  contains(Object  o): used to search an element</a:t>
            </a:r>
          </a:p>
          <a:p>
            <a:pPr algn="just"/>
            <a:r>
              <a:rPr lang="en-US" sz="2400" dirty="0" err="1"/>
              <a:t>boolean</a:t>
            </a:r>
            <a:r>
              <a:rPr lang="en-US" sz="2400" dirty="0"/>
              <a:t>   </a:t>
            </a:r>
            <a:r>
              <a:rPr lang="en-US" sz="2400" dirty="0" err="1"/>
              <a:t>containsAll</a:t>
            </a:r>
            <a:r>
              <a:rPr lang="en-US" sz="2400" dirty="0"/>
              <a:t>(Collection  c): used to search the specified collection in the collection</a:t>
            </a:r>
          </a:p>
          <a:p>
            <a:pPr algn="just"/>
            <a:r>
              <a:rPr lang="en-US" sz="2400" dirty="0" err="1"/>
              <a:t>boolean</a:t>
            </a:r>
            <a:r>
              <a:rPr lang="en-US" sz="2400" dirty="0"/>
              <a:t>  </a:t>
            </a:r>
            <a:r>
              <a:rPr lang="en-US" sz="2400" dirty="0" err="1"/>
              <a:t>isEmpty</a:t>
            </a:r>
            <a:r>
              <a:rPr lang="en-US" sz="2400" dirty="0"/>
              <a:t>( ): It checks if collection is empty</a:t>
            </a:r>
          </a:p>
          <a:p>
            <a:pPr algn="just"/>
            <a:r>
              <a:rPr lang="en-US" sz="2400" dirty="0" err="1"/>
              <a:t>int</a:t>
            </a:r>
            <a:r>
              <a:rPr lang="en-US" sz="2400" dirty="0"/>
              <a:t>  size( ): It returns the total number of elements in the collection</a:t>
            </a:r>
          </a:p>
          <a:p>
            <a:pPr algn="just"/>
            <a:r>
              <a:rPr lang="en-US" sz="2400" dirty="0"/>
              <a:t>Object [ ]  </a:t>
            </a:r>
            <a:r>
              <a:rPr lang="en-US" sz="2400" dirty="0" err="1"/>
              <a:t>toArray</a:t>
            </a:r>
            <a:r>
              <a:rPr lang="en-US" sz="2400" dirty="0"/>
              <a:t>( ): It converts collection into array</a:t>
            </a:r>
          </a:p>
          <a:p>
            <a:pPr algn="just"/>
            <a:r>
              <a:rPr lang="en-US" sz="2400" dirty="0" err="1"/>
              <a:t>Iterator</a:t>
            </a:r>
            <a:r>
              <a:rPr lang="en-US" sz="2400" dirty="0"/>
              <a:t>   </a:t>
            </a:r>
            <a:r>
              <a:rPr lang="en-US" sz="2400" dirty="0" err="1"/>
              <a:t>iterator</a:t>
            </a:r>
            <a:r>
              <a:rPr lang="en-US" sz="2400" dirty="0"/>
              <a:t>( ): It returns an </a:t>
            </a:r>
            <a:r>
              <a:rPr lang="en-US" sz="2400" dirty="0" err="1"/>
              <a:t>iterator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Class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349683"/>
          <a:ext cx="8072494" cy="5206608"/>
        </p:xfrm>
        <a:graphic>
          <a:graphicData uri="http://schemas.openxmlformats.org/drawingml/2006/table">
            <a:tbl>
              <a:tblPr/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next()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Generates the next pseudorandom number.</a:t>
                      </a: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nextBoolean</a:t>
                      </a: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Returns the next uniformly distributed pseudorandom boolean value from the random number generator's sequence</a:t>
                      </a: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nextByte</a:t>
                      </a: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Generates random bytes and puts them into a specified byte array.</a:t>
                      </a: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nextDouble</a:t>
                      </a: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Returns the next pseudorandom Double value between 0.0 and 1.0 from the random number generator's sequence</a:t>
                      </a: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nextFloat</a:t>
                      </a: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Returns the next uniformly distributed pseudorandom Float value between 0.0 and 1.0 from this random number generator's sequence</a:t>
                      </a:r>
                    </a:p>
                  </a:txBody>
                  <a:tcPr marL="54332" marR="54332" marT="54332" marB="543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nextInt()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Returns a uniformly distributed pseudorandom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value generated from this random number generator's sequence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3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nextLong</a:t>
                      </a: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Returns the next uniformly distributed pseudorandom long value from the random number generator's sequence.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nextBytes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 bytes) 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Generates random bytes and places them into a user-supplied byte array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class Date represents a specific instant in time, with millisecond precision. </a:t>
            </a:r>
          </a:p>
          <a:p>
            <a:r>
              <a:rPr lang="en-US" sz="2600" dirty="0"/>
              <a:t>The Date class of </a:t>
            </a:r>
            <a:r>
              <a:rPr lang="en-US" sz="2600" dirty="0" err="1"/>
              <a:t>java.util</a:t>
            </a:r>
            <a:r>
              <a:rPr lang="en-US" sz="2600" dirty="0"/>
              <a:t> package implements </a:t>
            </a:r>
            <a:r>
              <a:rPr lang="en-US" sz="2600" dirty="0" err="1"/>
              <a:t>Serializable</a:t>
            </a:r>
            <a:r>
              <a:rPr lang="en-US" sz="2600" dirty="0"/>
              <a:t>, </a:t>
            </a:r>
            <a:r>
              <a:rPr lang="en-US" sz="2600" dirty="0" err="1"/>
              <a:t>Cloneable</a:t>
            </a:r>
            <a:r>
              <a:rPr lang="en-US" sz="2600" dirty="0"/>
              <a:t> and Comparable interface. </a:t>
            </a:r>
          </a:p>
          <a:p>
            <a:r>
              <a:rPr lang="en-US" sz="2600" dirty="0"/>
              <a:t>It provides constructors and methods to deal with date and time with java.</a:t>
            </a:r>
          </a:p>
          <a:p>
            <a:r>
              <a:rPr lang="en-US" sz="2600" b="1" dirty="0"/>
              <a:t>long </a:t>
            </a:r>
            <a:r>
              <a:rPr lang="en-US" sz="2600" b="1" dirty="0" err="1"/>
              <a:t>getTime</a:t>
            </a:r>
            <a:r>
              <a:rPr lang="en-US" sz="2600" b="1" dirty="0"/>
              <a:t>()</a:t>
            </a:r>
            <a:r>
              <a:rPr lang="en-US" sz="2600" dirty="0"/>
              <a:t> : Returns the number of milliseconds since January 1, 1970, 00:00:00 GMT represented by this Date object.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Calendar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Calendar class is an abstract class that provides methods for converting date between a specific instant in time and a set of calendar fields such as MONTH, YEAR, HOUR, etc. </a:t>
            </a:r>
          </a:p>
          <a:p>
            <a:r>
              <a:rPr lang="en-US" sz="2600" dirty="0"/>
              <a:t>It inherits Object class and implements the Comparable interface.</a:t>
            </a:r>
          </a:p>
          <a:p>
            <a:r>
              <a:rPr lang="en-US" sz="2600" b="1" dirty="0"/>
              <a:t>public static Calendar </a:t>
            </a:r>
            <a:r>
              <a:rPr lang="en-US" sz="2600" b="1" dirty="0" err="1"/>
              <a:t>getInstance</a:t>
            </a:r>
            <a:r>
              <a:rPr lang="en-US" sz="2600" b="1" dirty="0"/>
              <a:t>(): </a:t>
            </a:r>
            <a:r>
              <a:rPr lang="en-US" sz="2600" dirty="0"/>
              <a:t>This method is used with calendar object to get the instance of calendar according to current time zone set by java runtime environment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 </a:t>
            </a:r>
            <a:r>
              <a:rPr lang="en-US" sz="2600" b="1" dirty="0"/>
              <a:t>Formatter</a:t>
            </a:r>
            <a:r>
              <a:rPr lang="en-US" sz="2600" dirty="0"/>
              <a:t> is a built-in class in java used for layout justification and alignment, common formats for numeric, string, and date/time data, and locale-specific output in java programming. </a:t>
            </a:r>
          </a:p>
          <a:p>
            <a:r>
              <a:rPr lang="en-US" sz="2600" dirty="0"/>
              <a:t>The Formatter class is defined as final class inside the </a:t>
            </a:r>
            <a:r>
              <a:rPr lang="en-US" sz="2600" b="1" dirty="0" err="1"/>
              <a:t>java.util</a:t>
            </a:r>
            <a:r>
              <a:rPr lang="en-US" sz="2600" dirty="0"/>
              <a:t> package.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Scanner class in Java is found in the </a:t>
            </a:r>
            <a:r>
              <a:rPr lang="en-US" sz="2500" dirty="0" err="1"/>
              <a:t>java.util</a:t>
            </a:r>
            <a:r>
              <a:rPr lang="en-US" sz="2500" dirty="0"/>
              <a:t> package. Java provides various ways to read input from the keyboard, the </a:t>
            </a:r>
            <a:r>
              <a:rPr lang="en-US" sz="2500" dirty="0" err="1"/>
              <a:t>java.util.Scanner</a:t>
            </a:r>
            <a:r>
              <a:rPr lang="en-US" sz="2500" dirty="0"/>
              <a:t> class is one of them.</a:t>
            </a:r>
          </a:p>
          <a:p>
            <a:r>
              <a:rPr lang="en-US" sz="2500" dirty="0"/>
              <a:t>The Java Scanner class is widely used to parse text for strings and primitive types using a regular expression. </a:t>
            </a:r>
          </a:p>
          <a:p>
            <a:r>
              <a:rPr lang="en-US" sz="2500" dirty="0"/>
              <a:t>It is the simplest way to get input in Java. By the help of Scanner in Java, we can get input from the user in primitive types such as </a:t>
            </a:r>
            <a:r>
              <a:rPr lang="en-US" sz="2500" dirty="0" err="1"/>
              <a:t>int</a:t>
            </a:r>
            <a:r>
              <a:rPr lang="en-US" sz="2500" dirty="0"/>
              <a:t>, long, double, byte, float, short, etc.</a:t>
            </a:r>
          </a:p>
          <a:p>
            <a:r>
              <a:rPr lang="en-US" sz="2500" dirty="0"/>
              <a:t>The Java Scanner class extends Object class and implements </a:t>
            </a:r>
            <a:r>
              <a:rPr lang="en-US" sz="2500" dirty="0" err="1"/>
              <a:t>Iterator</a:t>
            </a:r>
            <a:r>
              <a:rPr lang="en-US" sz="2500" dirty="0"/>
              <a:t> and Closeable interfaces.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Java Scanner class provides </a:t>
            </a:r>
            <a:r>
              <a:rPr lang="en-US" sz="2600" dirty="0" err="1"/>
              <a:t>nextXXX</a:t>
            </a:r>
            <a:r>
              <a:rPr lang="en-US" sz="2600" dirty="0"/>
              <a:t>() methods to return the type of value such as:</a:t>
            </a:r>
          </a:p>
          <a:p>
            <a:pPr lvl="1"/>
            <a:r>
              <a:rPr lang="en-US" sz="2600" dirty="0"/>
              <a:t>nextInt(), </a:t>
            </a:r>
            <a:r>
              <a:rPr lang="en-US" sz="2600" dirty="0" err="1"/>
              <a:t>nextByte</a:t>
            </a:r>
            <a:r>
              <a:rPr lang="en-US" sz="2600" dirty="0"/>
              <a:t>(), </a:t>
            </a:r>
            <a:r>
              <a:rPr lang="en-US" sz="2600" dirty="0" err="1"/>
              <a:t>nextShort</a:t>
            </a:r>
            <a:r>
              <a:rPr lang="en-US" sz="2600" dirty="0"/>
              <a:t>(), next(), </a:t>
            </a:r>
            <a:r>
              <a:rPr lang="en-US" sz="2600" dirty="0" err="1"/>
              <a:t>nextLine</a:t>
            </a:r>
            <a:r>
              <a:rPr lang="en-US" sz="2600" dirty="0"/>
              <a:t>(), </a:t>
            </a:r>
            <a:r>
              <a:rPr lang="en-US" sz="2600" dirty="0" err="1"/>
              <a:t>nextDouble</a:t>
            </a:r>
            <a:r>
              <a:rPr lang="en-US" sz="2600" dirty="0"/>
              <a:t>(), </a:t>
            </a:r>
            <a:r>
              <a:rPr lang="en-US" sz="2600" dirty="0" err="1"/>
              <a:t>nextFloat</a:t>
            </a:r>
            <a:r>
              <a:rPr lang="en-US" sz="2600" dirty="0"/>
              <a:t>(), </a:t>
            </a:r>
            <a:r>
              <a:rPr lang="en-US" sz="2600" dirty="0" err="1"/>
              <a:t>nextBoolean</a:t>
            </a:r>
            <a:r>
              <a:rPr lang="en-US" sz="2600" dirty="0"/>
              <a:t>(), etc. </a:t>
            </a:r>
          </a:p>
          <a:p>
            <a:pPr lvl="1"/>
            <a:r>
              <a:rPr lang="en-US" sz="2600" dirty="0"/>
              <a:t>To get a single character from the scanner, we can call next().</a:t>
            </a:r>
            <a:r>
              <a:rPr lang="en-US" sz="2600" dirty="0" err="1"/>
              <a:t>charAt</a:t>
            </a:r>
            <a:r>
              <a:rPr lang="en-US" sz="2600" dirty="0"/>
              <a:t>(0) method which returns a single character.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Set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Set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Set Interface in Java is present in </a:t>
            </a:r>
            <a:r>
              <a:rPr lang="en-US" sz="2600" dirty="0" err="1"/>
              <a:t>java.util</a:t>
            </a:r>
            <a:r>
              <a:rPr lang="en-US" sz="2600" dirty="0"/>
              <a:t> package. </a:t>
            </a:r>
          </a:p>
          <a:p>
            <a:r>
              <a:rPr lang="en-US" sz="2600" dirty="0"/>
              <a:t>It extends the Collection interface. </a:t>
            </a:r>
          </a:p>
          <a:p>
            <a:r>
              <a:rPr lang="en-US" sz="2600" dirty="0"/>
              <a:t>It represents the unordered set of elements which doesn't allow us to store the duplicate items. </a:t>
            </a:r>
          </a:p>
          <a:p>
            <a:r>
              <a:rPr lang="en-US" sz="2600" dirty="0"/>
              <a:t>We can store at most one null value in Set. </a:t>
            </a:r>
          </a:p>
          <a:p>
            <a:r>
              <a:rPr lang="en-US" sz="2600" dirty="0"/>
              <a:t>Set is implemented by </a:t>
            </a:r>
            <a:r>
              <a:rPr lang="en-US" sz="2600" dirty="0" err="1"/>
              <a:t>HashSet</a:t>
            </a:r>
            <a:r>
              <a:rPr lang="en-US" sz="2600" dirty="0"/>
              <a:t>, </a:t>
            </a:r>
            <a:r>
              <a:rPr lang="en-US" sz="2600" dirty="0" err="1"/>
              <a:t>LinkedHashSet</a:t>
            </a:r>
            <a:r>
              <a:rPr lang="en-US" sz="2600" dirty="0"/>
              <a:t>, and </a:t>
            </a:r>
            <a:r>
              <a:rPr lang="en-US" sz="2600" dirty="0" err="1"/>
              <a:t>TreeSet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4897</TotalTime>
  <Words>4456</Words>
  <Application>Microsoft Office PowerPoint</Application>
  <PresentationFormat>On-screen Show (4:3)</PresentationFormat>
  <Paragraphs>467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erdana</vt:lpstr>
      <vt:lpstr>times new roman</vt:lpstr>
      <vt:lpstr>times new roman</vt:lpstr>
      <vt:lpstr>verdana</vt:lpstr>
      <vt:lpstr>Office Theme</vt:lpstr>
      <vt:lpstr>COLLECTION FRAMEWORK</vt:lpstr>
      <vt:lpstr>INTRODUCTION</vt:lpstr>
      <vt:lpstr>Hierarchy of Collection Framework</vt:lpstr>
      <vt:lpstr>INTERFACES OF COLLECTION FRAMEWORK</vt:lpstr>
      <vt:lpstr>COLLECTION (I)</vt:lpstr>
      <vt:lpstr>COLLECTION- Methods</vt:lpstr>
      <vt:lpstr>COLLECTION- Methods   (cont…)</vt:lpstr>
      <vt:lpstr>Set Interface</vt:lpstr>
      <vt:lpstr>Set Interface</vt:lpstr>
      <vt:lpstr>Java HashSet</vt:lpstr>
      <vt:lpstr>Hierarchy of HashSet class</vt:lpstr>
      <vt:lpstr>Java LinkedHashSet class</vt:lpstr>
      <vt:lpstr>Hierarchy of LinkedHashSet class</vt:lpstr>
      <vt:lpstr>Java TreeSet class</vt:lpstr>
      <vt:lpstr>Hierarchy of TreeSet class</vt:lpstr>
      <vt:lpstr>List Interface</vt:lpstr>
      <vt:lpstr>ArrayList Class</vt:lpstr>
      <vt:lpstr>PowerPoint Presentation</vt:lpstr>
      <vt:lpstr>Hierarchy of ArrayList class</vt:lpstr>
      <vt:lpstr>LinkedList class</vt:lpstr>
      <vt:lpstr>Hierarchy of LinkedList class</vt:lpstr>
      <vt:lpstr>Difference between ArrayList and LinkedList</vt:lpstr>
      <vt:lpstr>Sorting in Collection</vt:lpstr>
      <vt:lpstr>Java Comparable interface</vt:lpstr>
      <vt:lpstr>compareTo(Object obj) method</vt:lpstr>
      <vt:lpstr>Java Comparator interface</vt:lpstr>
      <vt:lpstr>Method of Collections class for sorting List elements</vt:lpstr>
      <vt:lpstr>Queue Interface</vt:lpstr>
      <vt:lpstr>Java Queue Interface</vt:lpstr>
      <vt:lpstr>Methods of Java Queue Interface</vt:lpstr>
      <vt:lpstr>PriorityQueue class</vt:lpstr>
      <vt:lpstr>Java Deque Interface</vt:lpstr>
      <vt:lpstr>Deque methods</vt:lpstr>
      <vt:lpstr>ArrayDeque class</vt:lpstr>
      <vt:lpstr>Map Interface</vt:lpstr>
      <vt:lpstr> Java Map Interface </vt:lpstr>
      <vt:lpstr> Java Map Hierarchy </vt:lpstr>
      <vt:lpstr>Hash map</vt:lpstr>
      <vt:lpstr>HashMap Hierarchy</vt:lpstr>
      <vt:lpstr>Constructors of Java HashMap class</vt:lpstr>
      <vt:lpstr>Method of HashMap</vt:lpstr>
      <vt:lpstr>   Contd…</vt:lpstr>
      <vt:lpstr>LinkedHashMap</vt:lpstr>
      <vt:lpstr>LinkedHashMap Hierarchy</vt:lpstr>
      <vt:lpstr>TreeMap</vt:lpstr>
      <vt:lpstr>TreeMap Hierarchy</vt:lpstr>
      <vt:lpstr>Legacy Classes</vt:lpstr>
      <vt:lpstr> Legacy Class in Java </vt:lpstr>
      <vt:lpstr>List of Legacy Classes</vt:lpstr>
      <vt:lpstr>Vector &amp; Stack in Collections framework hierarchy</vt:lpstr>
      <vt:lpstr> Vector Class </vt:lpstr>
      <vt:lpstr>Stack Class</vt:lpstr>
      <vt:lpstr>Dictionary Class</vt:lpstr>
      <vt:lpstr>Dictionary Class Methods</vt:lpstr>
      <vt:lpstr> Hashtable Class </vt:lpstr>
      <vt:lpstr>Properties Class</vt:lpstr>
      <vt:lpstr>Java Arrays Class</vt:lpstr>
      <vt:lpstr>Arrays</vt:lpstr>
      <vt:lpstr>Need for the Java-Arrays Class:</vt:lpstr>
      <vt:lpstr>Methods in Java Array</vt:lpstr>
      <vt:lpstr>PowerPoint Presentation</vt:lpstr>
      <vt:lpstr>Utility Classes</vt:lpstr>
      <vt:lpstr>More Utility classes</vt:lpstr>
      <vt:lpstr>StringTokenizer</vt:lpstr>
      <vt:lpstr>StringTokenizer Constructors</vt:lpstr>
      <vt:lpstr>StringTokenizer Methods</vt:lpstr>
      <vt:lpstr>BitSet</vt:lpstr>
      <vt:lpstr>BitSet Methods</vt:lpstr>
      <vt:lpstr>Random class</vt:lpstr>
      <vt:lpstr>Random Class methods</vt:lpstr>
      <vt:lpstr>Date class</vt:lpstr>
      <vt:lpstr>Calendar class</vt:lpstr>
      <vt:lpstr>Formatter class</vt:lpstr>
      <vt:lpstr>Scanner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Nikitha</dc:creator>
  <cp:lastModifiedBy>Hima Bindu</cp:lastModifiedBy>
  <cp:revision>93</cp:revision>
  <dcterms:created xsi:type="dcterms:W3CDTF">2020-02-27T04:51:28Z</dcterms:created>
  <dcterms:modified xsi:type="dcterms:W3CDTF">2022-04-23T06:53:47Z</dcterms:modified>
</cp:coreProperties>
</file>