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67" r:id="rId7"/>
    <p:sldId id="260" r:id="rId8"/>
    <p:sldId id="261" r:id="rId9"/>
    <p:sldId id="262" r:id="rId10"/>
    <p:sldId id="263" r:id="rId11"/>
    <p:sldId id="264" r:id="rId12"/>
    <p:sldId id="271" r:id="rId13"/>
    <p:sldId id="266" r:id="rId14"/>
    <p:sldId id="269" r:id="rId15"/>
    <p:sldId id="270"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6" r:id="rId39"/>
    <p:sldId id="295"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98" d="100"/>
          <a:sy n="98" d="100"/>
        </p:scale>
        <p:origin x="101"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12/20/2023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12/20/2023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FAQs </a:t>
            </a:r>
            <a:br>
              <a:rPr lang="en-US" sz="8000" dirty="0"/>
            </a:br>
            <a:r>
              <a:rPr lang="en-US" sz="8000" dirty="0"/>
              <a:t>about our</a:t>
            </a:r>
            <a:br>
              <a:rPr lang="en-US" dirty="0"/>
            </a:br>
            <a:r>
              <a:rPr lang="en-US" dirty="0"/>
              <a:t>Project</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dirty="0">
                <a:solidFill>
                  <a:schemeClr val="tx1">
                    <a:lumMod val="85000"/>
                    <a:lumOff val="15000"/>
                  </a:schemeClr>
                </a:solidFill>
              </a:rPr>
              <a:t>Krishna Manoj </a:t>
            </a:r>
            <a:r>
              <a:rPr lang="en-US" dirty="0" err="1">
                <a:solidFill>
                  <a:schemeClr val="tx1">
                    <a:lumMod val="85000"/>
                    <a:lumOff val="15000"/>
                  </a:schemeClr>
                </a:solidFill>
              </a:rPr>
              <a:t>Pvr</a:t>
            </a:r>
            <a:r>
              <a:rPr lang="en-US" dirty="0">
                <a:solidFill>
                  <a:schemeClr val="tx1">
                    <a:lumMod val="85000"/>
                    <a:lumOff val="15000"/>
                  </a:schemeClr>
                </a:solidFill>
              </a:rPr>
              <a:t>, </a:t>
            </a:r>
            <a:r>
              <a:rPr lang="en-US" dirty="0" err="1">
                <a:solidFill>
                  <a:schemeClr val="tx1">
                    <a:lumMod val="85000"/>
                    <a:lumOff val="15000"/>
                  </a:schemeClr>
                </a:solidFill>
              </a:rPr>
              <a:t>G81</a:t>
            </a:r>
            <a:endParaRPr lang="en-US" dirty="0">
              <a:solidFill>
                <a:schemeClr val="tx1">
                  <a:lumMod val="85000"/>
                  <a:lumOff val="15000"/>
                </a:schemeClr>
              </a:solidFill>
            </a:endParaRPr>
          </a:p>
          <a:p>
            <a:r>
              <a:rPr lang="en-US" dirty="0">
                <a:solidFill>
                  <a:schemeClr val="tx1">
                    <a:lumMod val="85000"/>
                    <a:lumOff val="15000"/>
                  </a:schemeClr>
                </a:solidFill>
              </a:rPr>
              <a:t>Tires On highways</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348564" y="1196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95C4D820-DCF2-749A-00EC-1B4E20842D68}"/>
              </a:ext>
            </a:extLst>
          </p:cNvPr>
          <p:cNvSpPr txBox="1"/>
          <p:nvPr/>
        </p:nvSpPr>
        <p:spPr>
          <a:xfrm>
            <a:off x="823227" y="720486"/>
            <a:ext cx="11012905" cy="1569660"/>
          </a:xfrm>
          <a:prstGeom prst="rect">
            <a:avLst/>
          </a:prstGeom>
          <a:noFill/>
        </p:spPr>
        <p:txBody>
          <a:bodyPr wrap="square">
            <a:spAutoFit/>
          </a:bodyPr>
          <a:lstStyle/>
          <a:p>
            <a:r>
              <a:rPr lang="en-US" sz="9600" b="0" i="0" dirty="0">
                <a:solidFill>
                  <a:schemeClr val="tx1"/>
                </a:solidFill>
                <a:effectLst/>
                <a:latin typeface="Bahnschrift SemiBold" panose="020B0502040204020203" pitchFamily="34" charset="0"/>
              </a:rPr>
              <a:t>Node.js</a:t>
            </a:r>
            <a:endParaRPr lang="en-IN" sz="9600" dirty="0"/>
          </a:p>
        </p:txBody>
      </p:sp>
    </p:spTree>
    <p:extLst>
      <p:ext uri="{BB962C8B-B14F-4D97-AF65-F5344CB8AC3E}">
        <p14:creationId xmlns:p14="http://schemas.microsoft.com/office/powerpoint/2010/main" val="4249649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521369" y="5236382"/>
            <a:ext cx="10058400" cy="1143000"/>
          </a:xfrm>
        </p:spPr>
        <p:txBody>
          <a:bodyPr>
            <a:noAutofit/>
          </a:bodyPr>
          <a:lstStyle/>
          <a:p>
            <a:r>
              <a:rPr lang="en-US" sz="2000" dirty="0">
                <a:solidFill>
                  <a:schemeClr val="bg1"/>
                </a:solidFill>
                <a:latin typeface="Bahnschrift SemiBold" panose="020B0502040204020203" pitchFamily="34" charset="0"/>
                <a:cs typeface="Arial" panose="020B0604020202020204" pitchFamily="34" charset="0"/>
              </a:rPr>
              <a:t>What is node </a:t>
            </a:r>
            <a:r>
              <a:rPr lang="en-US" sz="2000" dirty="0" err="1">
                <a:solidFill>
                  <a:schemeClr val="bg1"/>
                </a:solidFill>
                <a:latin typeface="Bahnschrift SemiBold" panose="020B0502040204020203" pitchFamily="34" charset="0"/>
                <a:cs typeface="Arial" panose="020B0604020202020204" pitchFamily="34" charset="0"/>
              </a:rPr>
              <a:t>js</a:t>
            </a:r>
            <a:r>
              <a:rPr lang="en-US" sz="2000" dirty="0">
                <a:solidFill>
                  <a:schemeClr val="bg1"/>
                </a:solidFill>
                <a:latin typeface="Bahnschrift SemiBold" panose="020B0502040204020203" pitchFamily="34" charset="0"/>
                <a:cs typeface="Arial" panose="020B0604020202020204" pitchFamily="34" charset="0"/>
              </a:rPr>
              <a:t>? And why it is popular?</a:t>
            </a:r>
            <a:br>
              <a:rPr lang="en-US" sz="2000" dirty="0">
                <a:solidFill>
                  <a:schemeClr val="bg1"/>
                </a:solidFill>
                <a:latin typeface="Bahnschrift SemiBold" panose="020B0502040204020203" pitchFamily="34" charset="0"/>
              </a:rPr>
            </a:br>
            <a:br>
              <a:rPr lang="en-US" sz="2000" dirty="0">
                <a:solidFill>
                  <a:schemeClr val="bg1"/>
                </a:solidFill>
                <a:latin typeface="Bahnschrift SemiBold" panose="020B0502040204020203" pitchFamily="34" charset="0"/>
                <a:cs typeface="Arial" panose="020B0604020202020204" pitchFamily="34" charset="0"/>
              </a:rPr>
            </a:br>
            <a:endParaRPr lang="en-US" sz="2000" dirty="0">
              <a:solidFill>
                <a:schemeClr val="bg1"/>
              </a:solidFill>
              <a:latin typeface="Bahnschrift SemiBold" panose="020B0502040204020203" pitchFamily="34" charset="0"/>
              <a:cs typeface="Arial" panose="020B0604020202020204" pitchFamily="34" charset="0"/>
            </a:endParaRPr>
          </a:p>
        </p:txBody>
      </p:sp>
      <p:sp>
        <p:nvSpPr>
          <p:cNvPr id="5" name="TextBox 4">
            <a:extLst>
              <a:ext uri="{FF2B5EF4-FFF2-40B4-BE49-F238E27FC236}">
                <a16:creationId xmlns:a16="http://schemas.microsoft.com/office/drawing/2014/main" id="{95C4D820-DCF2-749A-00EC-1B4E20842D68}"/>
              </a:ext>
            </a:extLst>
          </p:cNvPr>
          <p:cNvSpPr txBox="1"/>
          <p:nvPr/>
        </p:nvSpPr>
        <p:spPr>
          <a:xfrm>
            <a:off x="521369" y="256808"/>
            <a:ext cx="11012905" cy="3539430"/>
          </a:xfrm>
          <a:prstGeom prst="rect">
            <a:avLst/>
          </a:prstGeom>
          <a:noFill/>
        </p:spPr>
        <p:txBody>
          <a:bodyPr wrap="square">
            <a:spAutoFit/>
          </a:bodyPr>
          <a:lstStyle/>
          <a:p>
            <a:r>
              <a:rPr lang="en-US" sz="3200" dirty="0">
                <a:latin typeface="Bahnschrift SemiBold" panose="020B0502040204020203" pitchFamily="34" charset="0"/>
              </a:rPr>
              <a:t>Node.js is an open-</a:t>
            </a:r>
            <a:r>
              <a:rPr lang="en-US" sz="3200" dirty="0" err="1">
                <a:latin typeface="Bahnschrift SemiBold" panose="020B0502040204020203" pitchFamily="34" charset="0"/>
              </a:rPr>
              <a:t>source,JavaScript</a:t>
            </a:r>
            <a:r>
              <a:rPr lang="en-US" sz="3200" dirty="0">
                <a:latin typeface="Bahnschrift SemiBold" panose="020B0502040204020203" pitchFamily="34" charset="0"/>
              </a:rPr>
              <a:t> runtime environment and library for running web applications outside the client's browser. Ryan Dahl developed it in 2009. Developers use Node.js to create server-side web applications. Node.js is popular for using JavaScript as its primary language to build web applications , because of this developers find it easy to Modify And Maintain.</a:t>
            </a:r>
            <a:endParaRPr lang="en-IN" sz="3200" dirty="0">
              <a:latin typeface="Bahnschrift SemiBold" panose="020B0502040204020203" pitchFamily="34" charset="0"/>
            </a:endParaRPr>
          </a:p>
        </p:txBody>
      </p:sp>
    </p:spTree>
    <p:extLst>
      <p:ext uri="{BB962C8B-B14F-4D97-AF65-F5344CB8AC3E}">
        <p14:creationId xmlns:p14="http://schemas.microsoft.com/office/powerpoint/2010/main" val="706201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521369" y="5294440"/>
            <a:ext cx="10058400" cy="1143000"/>
          </a:xfrm>
        </p:spPr>
        <p:txBody>
          <a:bodyPr>
            <a:noAutofit/>
          </a:bodyPr>
          <a:lstStyle/>
          <a:p>
            <a:r>
              <a:rPr lang="en-IN" sz="1600" dirty="0">
                <a:solidFill>
                  <a:schemeClr val="bg1"/>
                </a:solidFill>
                <a:latin typeface="Bahnschrift SemiBold" panose="020B0502040204020203" pitchFamily="34" charset="0"/>
                <a:cs typeface="Arial" panose="020B0604020202020204" pitchFamily="34" charset="0"/>
              </a:rPr>
              <a:t>which version of node are you using? </a:t>
            </a:r>
            <a:r>
              <a:rPr lang="en-GB" sz="1600" dirty="0">
                <a:solidFill>
                  <a:schemeClr val="bg1"/>
                </a:solidFill>
                <a:effectLst/>
                <a:latin typeface="Bahnschrift SemiBold" panose="020B0502040204020203" pitchFamily="34" charset="0"/>
                <a:ea typeface="Arial" panose="020B0604020202020204" pitchFamily="34" charset="0"/>
              </a:rPr>
              <a:t>How do I know which version of node is installed in my computer?</a:t>
            </a:r>
            <a:r>
              <a:rPr lang="en-US" sz="1600" dirty="0">
                <a:solidFill>
                  <a:schemeClr val="bg1"/>
                </a:solidFill>
                <a:latin typeface="Bahnschrift SemiBold" panose="020B0502040204020203" pitchFamily="34" charset="0"/>
              </a:rPr>
              <a:t> </a:t>
            </a:r>
            <a:r>
              <a:rPr lang="en-GB" sz="1600" dirty="0">
                <a:solidFill>
                  <a:schemeClr val="bg1"/>
                </a:solidFill>
                <a:effectLst/>
                <a:latin typeface="Bahnschrift SemiBold" panose="020B0502040204020203" pitchFamily="34" charset="0"/>
                <a:ea typeface="Arial" panose="020B0604020202020204" pitchFamily="34" charset="0"/>
              </a:rPr>
              <a:t> How do you know by looking at files in a project, as to whether or not it is a node project?</a:t>
            </a:r>
            <a:r>
              <a:rPr lang="en-IN" altLang="en-US" sz="1600" b="1" dirty="0">
                <a:solidFill>
                  <a:schemeClr val="bg1"/>
                </a:solidFill>
                <a:latin typeface="Bahnschrift SemiBold" panose="020B0502040204020203" pitchFamily="34" charset="0"/>
                <a:ea typeface="Calibri" panose="020F0502020204030204" charset="0"/>
                <a:cs typeface="Calibri" panose="020F0502020204030204" charset="0"/>
              </a:rPr>
              <a:t> What is used to install a node module?</a:t>
            </a:r>
          </a:p>
          <a:p>
            <a:endParaRPr lang="en-GB" sz="1800" dirty="0">
              <a:solidFill>
                <a:schemeClr val="bg1"/>
              </a:solidFill>
              <a:effectLst/>
              <a:latin typeface="Bahnschrift SemiBold" panose="020B0502040204020203" pitchFamily="34" charset="0"/>
              <a:ea typeface="Arial" panose="020B0604020202020204" pitchFamily="34" charset="0"/>
            </a:endParaRPr>
          </a:p>
          <a:p>
            <a:endParaRPr lang="en-GB" sz="1800" dirty="0">
              <a:solidFill>
                <a:schemeClr val="bg1"/>
              </a:solidFill>
              <a:effectLst/>
              <a:latin typeface="Bahnschrift SemiBold" panose="020B0502040204020203" pitchFamily="34" charset="0"/>
              <a:ea typeface="Arial" panose="020B0604020202020204" pitchFamily="34" charset="0"/>
            </a:endParaRPr>
          </a:p>
        </p:txBody>
      </p:sp>
      <p:sp>
        <p:nvSpPr>
          <p:cNvPr id="5" name="TextBox 4">
            <a:extLst>
              <a:ext uri="{FF2B5EF4-FFF2-40B4-BE49-F238E27FC236}">
                <a16:creationId xmlns:a16="http://schemas.microsoft.com/office/drawing/2014/main" id="{95C4D820-DCF2-749A-00EC-1B4E20842D68}"/>
              </a:ext>
            </a:extLst>
          </p:cNvPr>
          <p:cNvSpPr txBox="1"/>
          <p:nvPr/>
        </p:nvSpPr>
        <p:spPr>
          <a:xfrm>
            <a:off x="443215" y="186451"/>
            <a:ext cx="11012905" cy="5262979"/>
          </a:xfrm>
          <a:prstGeom prst="rect">
            <a:avLst/>
          </a:prstGeom>
          <a:noFill/>
        </p:spPr>
        <p:txBody>
          <a:bodyPr wrap="square">
            <a:spAutoFit/>
          </a:bodyPr>
          <a:lstStyle/>
          <a:p>
            <a:r>
              <a:rPr lang="en-US" sz="2800" dirty="0" err="1">
                <a:latin typeface="Bahnschrift SemiBold" panose="020B0502040204020203" pitchFamily="34" charset="0"/>
              </a:rPr>
              <a:t>v20.9.0</a:t>
            </a:r>
            <a:endParaRPr lang="en-US" sz="2800" dirty="0">
              <a:latin typeface="Bahnschrift SemiBold" panose="020B0502040204020203" pitchFamily="34" charset="0"/>
            </a:endParaRPr>
          </a:p>
          <a:p>
            <a:endParaRPr lang="en-US" sz="2800" dirty="0">
              <a:latin typeface="Bahnschrift SemiBold" panose="020B0502040204020203" pitchFamily="34" charset="0"/>
            </a:endParaRPr>
          </a:p>
          <a:p>
            <a:r>
              <a:rPr lang="en-US" sz="2800" dirty="0">
                <a:latin typeface="Bahnschrift SemiBold" panose="020B0502040204020203" pitchFamily="34" charset="0"/>
              </a:rPr>
              <a:t>node –-version</a:t>
            </a:r>
          </a:p>
          <a:p>
            <a:endParaRPr lang="en-IN" altLang="en-US" sz="2800" dirty="0">
              <a:latin typeface="Bahnschrift SemiBold" panose="020B0502040204020203" pitchFamily="34" charset="0"/>
            </a:endParaRPr>
          </a:p>
          <a:p>
            <a:r>
              <a:rPr lang="en-IN" altLang="en-US" sz="2800" dirty="0">
                <a:latin typeface="Bahnschrift SemiBold" panose="020B0502040204020203" pitchFamily="34" charset="0"/>
              </a:rPr>
              <a:t>If</a:t>
            </a:r>
            <a:r>
              <a:rPr kumimoji="0" lang="en-US" altLang="en-US" sz="2800" b="0" i="0" u="none" strike="noStrike" cap="none" normalizeH="0" baseline="0" dirty="0">
                <a:ln>
                  <a:noFill/>
                </a:ln>
                <a:solidFill>
                  <a:schemeClr val="tx1"/>
                </a:solidFill>
                <a:effectLst/>
                <a:latin typeface="Bahnschrift SemiBold" panose="020B0502040204020203" pitchFamily="34" charset="0"/>
              </a:rPr>
              <a:t> a project is a Node.js project, it will have a </a:t>
            </a:r>
            <a:r>
              <a:rPr kumimoji="0" lang="en-US" altLang="en-US" sz="2800" b="0" i="0" u="none" strike="noStrike" cap="none" normalizeH="0" baseline="0" dirty="0" err="1">
                <a:ln>
                  <a:noFill/>
                </a:ln>
                <a:solidFill>
                  <a:schemeClr val="tx1"/>
                </a:solidFill>
                <a:effectLst/>
                <a:latin typeface="Bahnschrift SemiBold" panose="020B0502040204020203" pitchFamily="34" charset="0"/>
              </a:rPr>
              <a:t>package.json</a:t>
            </a:r>
            <a:r>
              <a:rPr kumimoji="0" lang="en-US" altLang="en-US" sz="2800" b="0" i="0" u="none" strike="noStrike" cap="none" normalizeH="0" baseline="0" dirty="0">
                <a:ln>
                  <a:noFill/>
                </a:ln>
                <a:solidFill>
                  <a:schemeClr val="tx1"/>
                </a:solidFill>
                <a:effectLst/>
                <a:latin typeface="Bahnschrift SemiBold" panose="020B0502040204020203" pitchFamily="34" charset="0"/>
              </a:rPr>
              <a:t> file at the root. This file contains metadata about the project and its dependencies. </a:t>
            </a:r>
          </a:p>
          <a:p>
            <a:endParaRPr lang="en-US" altLang="en-US" sz="2800" dirty="0">
              <a:latin typeface="Bahnschrift SemiBold" panose="020B0502040204020203" pitchFamily="34" charset="0"/>
            </a:endParaRPr>
          </a:p>
          <a:p>
            <a:r>
              <a:rPr lang="en-US" altLang="en-US" sz="2800" dirty="0" err="1">
                <a:latin typeface="Bahnschrift SemiBold" panose="020B0502040204020203" pitchFamily="34" charset="0"/>
              </a:rPr>
              <a:t>npm</a:t>
            </a:r>
            <a:r>
              <a:rPr lang="en-US" altLang="en-US" sz="2800" dirty="0">
                <a:latin typeface="Bahnschrift SemiBold" panose="020B0502040204020203" pitchFamily="34" charset="0"/>
              </a:rPr>
              <a:t>(Node Package Manager). To install the module, we run the command “</a:t>
            </a:r>
            <a:r>
              <a:rPr lang="en-US" altLang="en-US" sz="2800" dirty="0" err="1">
                <a:latin typeface="Bahnschrift SemiBold" panose="020B0502040204020203" pitchFamily="34" charset="0"/>
              </a:rPr>
              <a:t>npm</a:t>
            </a:r>
            <a:r>
              <a:rPr lang="en-US" altLang="en-US" sz="2800" dirty="0">
                <a:latin typeface="Bahnschrift SemiBold" panose="020B0502040204020203" pitchFamily="34" charset="0"/>
              </a:rPr>
              <a:t> </a:t>
            </a:r>
            <a:r>
              <a:rPr lang="en-US" altLang="en-US" sz="2800" dirty="0" err="1">
                <a:latin typeface="Bahnschrift SemiBold" panose="020B0502040204020203" pitchFamily="34" charset="0"/>
              </a:rPr>
              <a:t>i</a:t>
            </a:r>
            <a:r>
              <a:rPr lang="en-US" altLang="en-US" sz="2800" dirty="0">
                <a:latin typeface="Bahnschrift SemiBold" panose="020B0502040204020203" pitchFamily="34" charset="0"/>
              </a:rPr>
              <a:t> &lt;</a:t>
            </a:r>
            <a:r>
              <a:rPr lang="en-US" altLang="en-US" sz="2800" dirty="0" err="1">
                <a:latin typeface="Bahnschrift SemiBold" panose="020B0502040204020203" pitchFamily="34" charset="0"/>
              </a:rPr>
              <a:t>package_name</a:t>
            </a:r>
            <a:r>
              <a:rPr lang="en-US" altLang="en-US" sz="2800" dirty="0">
                <a:latin typeface="Bahnschrift SemiBold" panose="020B0502040204020203" pitchFamily="34" charset="0"/>
              </a:rPr>
              <a:t>&gt;”</a:t>
            </a:r>
          </a:p>
          <a:p>
            <a:endParaRPr kumimoji="0" lang="en-US" altLang="en-US" sz="2800" b="0" i="0" u="none" strike="noStrike" cap="none" normalizeH="0" baseline="0" dirty="0">
              <a:ln>
                <a:noFill/>
              </a:ln>
              <a:solidFill>
                <a:schemeClr val="tx1"/>
              </a:solidFill>
              <a:effectLst/>
              <a:latin typeface="Bahnschrift SemiBold" panose="020B0502040204020203" pitchFamily="34" charset="0"/>
            </a:endParaRPr>
          </a:p>
          <a:p>
            <a:endParaRPr lang="en-IN" sz="2800" dirty="0">
              <a:latin typeface="Bahnschrift SemiBold" panose="020B0502040204020203" pitchFamily="34" charset="0"/>
            </a:endParaRPr>
          </a:p>
        </p:txBody>
      </p:sp>
    </p:spTree>
    <p:extLst>
      <p:ext uri="{BB962C8B-B14F-4D97-AF65-F5344CB8AC3E}">
        <p14:creationId xmlns:p14="http://schemas.microsoft.com/office/powerpoint/2010/main" val="2177344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589530" y="5225240"/>
            <a:ext cx="10058400" cy="1143000"/>
          </a:xfrm>
        </p:spPr>
        <p:txBody>
          <a:bodyPr>
            <a:noAutofit/>
          </a:bodyPr>
          <a:lstStyle/>
          <a:p>
            <a:r>
              <a:rPr lang="en-IN" altLang="en-US" sz="2000" dirty="0">
                <a:solidFill>
                  <a:schemeClr val="bg1"/>
                </a:solidFill>
                <a:latin typeface="Bahnschrift SemiBold" panose="020B0502040204020203" pitchFamily="34" charset="0"/>
                <a:ea typeface="Calibri" panose="020F0502020204030204" charset="0"/>
                <a:cs typeface="Calibri" panose="020F0502020204030204" charset="0"/>
              </a:rPr>
              <a:t> Name few frameworks that were built using NodeJS</a:t>
            </a:r>
          </a:p>
        </p:txBody>
      </p:sp>
      <p:sp>
        <p:nvSpPr>
          <p:cNvPr id="5" name="TextBox 4">
            <a:extLst>
              <a:ext uri="{FF2B5EF4-FFF2-40B4-BE49-F238E27FC236}">
                <a16:creationId xmlns:a16="http://schemas.microsoft.com/office/drawing/2014/main" id="{95C4D820-DCF2-749A-00EC-1B4E20842D68}"/>
              </a:ext>
            </a:extLst>
          </p:cNvPr>
          <p:cNvSpPr txBox="1"/>
          <p:nvPr/>
        </p:nvSpPr>
        <p:spPr>
          <a:xfrm>
            <a:off x="589530" y="758952"/>
            <a:ext cx="11012905" cy="2554545"/>
          </a:xfrm>
          <a:prstGeom prst="rect">
            <a:avLst/>
          </a:prstGeom>
          <a:noFill/>
        </p:spPr>
        <p:txBody>
          <a:bodyPr wrap="square">
            <a:spAutoFit/>
          </a:bodyPr>
          <a:lstStyle/>
          <a:p>
            <a:r>
              <a:rPr lang="en-US" sz="2000" dirty="0">
                <a:latin typeface="Bahnschrift SemiBold" panose="020B0502040204020203" pitchFamily="34" charset="0"/>
                <a:cs typeface="Comic Sans MS" panose="030F0702030302020204" charset="0"/>
              </a:rPr>
              <a:t>1. </a:t>
            </a:r>
            <a:r>
              <a:rPr lang="en-US" sz="2000" b="1" dirty="0">
                <a:latin typeface="Bahnschrift SemiBold" panose="020B0502040204020203" pitchFamily="34" charset="0"/>
                <a:cs typeface="Comic Sans MS" panose="030F0702030302020204" charset="0"/>
              </a:rPr>
              <a:t>Express JS</a:t>
            </a:r>
            <a:r>
              <a:rPr lang="en-US" sz="2000" dirty="0">
                <a:latin typeface="Bahnschrift SemiBold" panose="020B0502040204020203" pitchFamily="34" charset="0"/>
                <a:cs typeface="Comic Sans MS" panose="030F0702030302020204" charset="0"/>
              </a:rPr>
              <a:t> - used to build web applications and APIs</a:t>
            </a:r>
          </a:p>
          <a:p>
            <a:r>
              <a:rPr lang="en-US" sz="2000" dirty="0">
                <a:latin typeface="Bahnschrift SemiBold" panose="020B0502040204020203" pitchFamily="34" charset="0"/>
                <a:cs typeface="Comic Sans MS" panose="030F0702030302020204" charset="0"/>
              </a:rPr>
              <a:t>2. </a:t>
            </a:r>
            <a:r>
              <a:rPr lang="en-US" sz="2000" b="1" dirty="0">
                <a:latin typeface="Bahnschrift SemiBold" panose="020B0502040204020203" pitchFamily="34" charset="0"/>
                <a:cs typeface="Comic Sans MS" panose="030F0702030302020204" charset="0"/>
              </a:rPr>
              <a:t>Koa JS</a:t>
            </a:r>
            <a:r>
              <a:rPr lang="en-US" sz="2000" dirty="0">
                <a:latin typeface="Bahnschrift SemiBold" panose="020B0502040204020203" pitchFamily="34" charset="0"/>
                <a:cs typeface="Comic Sans MS" panose="030F0702030302020204" charset="0"/>
              </a:rPr>
              <a:t> - incorporates newer JavaScript features like async/await for handling asynchronous operations more elegantly.</a:t>
            </a:r>
          </a:p>
          <a:p>
            <a:r>
              <a:rPr lang="en-US" sz="2000" dirty="0">
                <a:latin typeface="Bahnschrift SemiBold" panose="020B0502040204020203" pitchFamily="34" charset="0"/>
                <a:cs typeface="Comic Sans MS" panose="030F0702030302020204" charset="0"/>
              </a:rPr>
              <a:t>3. </a:t>
            </a:r>
            <a:r>
              <a:rPr lang="en-US" sz="2000" b="1" dirty="0">
                <a:latin typeface="Bahnschrift SemiBold" panose="020B0502040204020203" pitchFamily="34" charset="0"/>
                <a:cs typeface="Comic Sans MS" panose="030F0702030302020204" charset="0"/>
              </a:rPr>
              <a:t>Meteor JS</a:t>
            </a:r>
            <a:r>
              <a:rPr lang="en-US" sz="2000" dirty="0">
                <a:latin typeface="Bahnschrift SemiBold" panose="020B0502040204020203" pitchFamily="34" charset="0"/>
                <a:cs typeface="Comic Sans MS" panose="030F0702030302020204" charset="0"/>
              </a:rPr>
              <a:t> - use a single language(JS) throughout the entire stack. Supports both frontend and backend development.</a:t>
            </a:r>
          </a:p>
          <a:p>
            <a:r>
              <a:rPr lang="en-US" sz="2000" dirty="0">
                <a:latin typeface="Bahnschrift SemiBold" panose="020B0502040204020203" pitchFamily="34" charset="0"/>
                <a:cs typeface="Comic Sans MS" panose="030F0702030302020204" charset="0"/>
              </a:rPr>
              <a:t>4. </a:t>
            </a:r>
            <a:r>
              <a:rPr lang="en-US" sz="2000" b="1" dirty="0" err="1">
                <a:latin typeface="Bahnschrift SemiBold" panose="020B0502040204020203" pitchFamily="34" charset="0"/>
                <a:cs typeface="Comic Sans MS" panose="030F0702030302020204" charset="0"/>
              </a:rPr>
              <a:t>Socket.io</a:t>
            </a:r>
            <a:r>
              <a:rPr lang="en-US" sz="2000" dirty="0">
                <a:latin typeface="Bahnschrift SemiBold" panose="020B0502040204020203" pitchFamily="34" charset="0"/>
                <a:cs typeface="Comic Sans MS" panose="030F0702030302020204" charset="0"/>
              </a:rPr>
              <a:t> - essential feature of real-time updating of responses and requests. Allows real-time, bidirectional communication between clients and servers. </a:t>
            </a:r>
          </a:p>
          <a:p>
            <a:r>
              <a:rPr lang="en-US" sz="2000" dirty="0">
                <a:latin typeface="Bahnschrift SemiBold" panose="020B0502040204020203" pitchFamily="34" charset="0"/>
                <a:cs typeface="Comic Sans MS" panose="030F0702030302020204" charset="0"/>
              </a:rPr>
              <a:t>5. </a:t>
            </a:r>
            <a:r>
              <a:rPr lang="en-US" sz="2000" b="1" dirty="0">
                <a:latin typeface="Bahnschrift SemiBold" panose="020B0502040204020203" pitchFamily="34" charset="0"/>
                <a:cs typeface="Comic Sans MS" panose="030F0702030302020204" charset="0"/>
              </a:rPr>
              <a:t>Nest JS - </a:t>
            </a:r>
            <a:r>
              <a:rPr lang="en-US" sz="2000" dirty="0">
                <a:latin typeface="Bahnschrift SemiBold" panose="020B0502040204020203" pitchFamily="34" charset="0"/>
                <a:cs typeface="Comic Sans MS" panose="030F0702030302020204" charset="0"/>
              </a:rPr>
              <a:t>It the best combo of object-oriented and functional reactive programming(</a:t>
            </a:r>
            <a:r>
              <a:rPr lang="en-US" sz="2000" dirty="0" err="1">
                <a:latin typeface="Bahnschrift SemiBold" panose="020B0502040204020203" pitchFamily="34" charset="0"/>
                <a:cs typeface="Comic Sans MS" panose="030F0702030302020204" charset="0"/>
              </a:rPr>
              <a:t>FRP</a:t>
            </a:r>
            <a:r>
              <a:rPr lang="en-US" sz="2000" dirty="0">
                <a:latin typeface="Bahnschrift SemiBold" panose="020B0502040204020203" pitchFamily="34" charset="0"/>
                <a:cs typeface="Comic Sans MS" panose="030F0702030302020204" charset="0"/>
              </a:rPr>
              <a:t>)</a:t>
            </a:r>
          </a:p>
        </p:txBody>
      </p:sp>
    </p:spTree>
    <p:extLst>
      <p:ext uri="{BB962C8B-B14F-4D97-AF65-F5344CB8AC3E}">
        <p14:creationId xmlns:p14="http://schemas.microsoft.com/office/powerpoint/2010/main" val="372803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20027" y="5193978"/>
            <a:ext cx="10058400" cy="1143000"/>
          </a:xfrm>
        </p:spPr>
        <p:txBody>
          <a:bodyPr>
            <a:noAutofit/>
          </a:bodyPr>
          <a:lstStyle/>
          <a:p>
            <a:r>
              <a:rPr lang="en-IN" altLang="en-US" sz="1800" dirty="0">
                <a:solidFill>
                  <a:schemeClr val="bg1"/>
                </a:solidFill>
                <a:latin typeface="Bahnschrift SemiBold" panose="020B0502040204020203" pitchFamily="34" charset="0"/>
                <a:ea typeface="Calibri" panose="020F0502020204030204" charset="0"/>
                <a:cs typeface="Calibri" panose="020F0502020204030204" charset="0"/>
              </a:rPr>
              <a:t>What is the name of the configuration file in a node </a:t>
            </a:r>
            <a:r>
              <a:rPr lang="en-IN" altLang="en-US" sz="1800" dirty="0" err="1">
                <a:solidFill>
                  <a:schemeClr val="bg1"/>
                </a:solidFill>
                <a:latin typeface="Bahnschrift SemiBold" panose="020B0502040204020203" pitchFamily="34" charset="0"/>
                <a:ea typeface="Calibri" panose="020F0502020204030204" charset="0"/>
                <a:cs typeface="Calibri" panose="020F0502020204030204" charset="0"/>
              </a:rPr>
              <a:t>js</a:t>
            </a:r>
            <a:r>
              <a:rPr lang="en-IN" altLang="en-US" sz="1800" dirty="0">
                <a:solidFill>
                  <a:schemeClr val="bg1"/>
                </a:solidFill>
                <a:latin typeface="Bahnschrift SemiBold" panose="020B0502040204020203" pitchFamily="34" charset="0"/>
                <a:ea typeface="Calibri" panose="020F0502020204030204" charset="0"/>
                <a:cs typeface="Calibri" panose="020F0502020204030204" charset="0"/>
              </a:rPr>
              <a:t> project? Which module is used to create a server in Node?</a:t>
            </a:r>
          </a:p>
          <a:p>
            <a:endParaRPr lang="en-IN" altLang="en-US" sz="1800" dirty="0">
              <a:solidFill>
                <a:schemeClr val="bg1"/>
              </a:solidFill>
              <a:latin typeface="Bahnschrift SemiBold" panose="020B0502040204020203" pitchFamily="34" charset="0"/>
              <a:ea typeface="Calibri" panose="020F0502020204030204" charset="0"/>
              <a:cs typeface="Calibri" panose="020F0502020204030204" charset="0"/>
            </a:endParaRPr>
          </a:p>
        </p:txBody>
      </p:sp>
      <p:sp>
        <p:nvSpPr>
          <p:cNvPr id="5" name="TextBox 4">
            <a:extLst>
              <a:ext uri="{FF2B5EF4-FFF2-40B4-BE49-F238E27FC236}">
                <a16:creationId xmlns:a16="http://schemas.microsoft.com/office/drawing/2014/main" id="{95C4D820-DCF2-749A-00EC-1B4E20842D68}"/>
              </a:ext>
            </a:extLst>
          </p:cNvPr>
          <p:cNvSpPr txBox="1"/>
          <p:nvPr/>
        </p:nvSpPr>
        <p:spPr>
          <a:xfrm>
            <a:off x="620027" y="879516"/>
            <a:ext cx="11012905" cy="2677656"/>
          </a:xfrm>
          <a:prstGeom prst="rect">
            <a:avLst/>
          </a:prstGeom>
          <a:noFill/>
        </p:spPr>
        <p:txBody>
          <a:bodyPr wrap="square">
            <a:spAutoFit/>
          </a:bodyPr>
          <a:lstStyle/>
          <a:p>
            <a:r>
              <a:rPr lang="en-US" sz="2800" dirty="0">
                <a:latin typeface="Bahnschrift SemiBold" panose="020B0502040204020203" pitchFamily="34" charset="0"/>
                <a:cs typeface="Comic Sans MS" panose="030F0702030302020204" charset="0"/>
              </a:rPr>
              <a:t>The name of the configuration file in a Node JS project is ‘</a:t>
            </a:r>
            <a:r>
              <a:rPr lang="en-US" sz="2800" dirty="0" err="1">
                <a:latin typeface="Bahnschrift SemiBold" panose="020B0502040204020203" pitchFamily="34" charset="0"/>
                <a:cs typeface="Comic Sans MS" panose="030F0702030302020204" charset="0"/>
              </a:rPr>
              <a:t>package.json</a:t>
            </a:r>
            <a:r>
              <a:rPr lang="en-US" sz="2800" dirty="0">
                <a:latin typeface="Bahnschrift SemiBold" panose="020B0502040204020203" pitchFamily="34" charset="0"/>
                <a:cs typeface="Comic Sans MS" panose="030F0702030302020204" charset="0"/>
              </a:rPr>
              <a:t>’.</a:t>
            </a:r>
          </a:p>
          <a:p>
            <a:r>
              <a:rPr lang="en-US" sz="2800" dirty="0">
                <a:latin typeface="Bahnschrift SemiBold" panose="020B0502040204020203" pitchFamily="34" charset="0"/>
                <a:cs typeface="Comic Sans MS" panose="030F0702030302020204" charset="0"/>
              </a:rPr>
              <a:t>In Node.js, the http module is commonly used to create a basic HTTP server. We can use it by writing, const http = require(‘http’) and </a:t>
            </a:r>
            <a:r>
              <a:rPr lang="en-US" sz="2800" dirty="0" err="1">
                <a:latin typeface="Bahnschrift SemiBold" panose="020B0502040204020203" pitchFamily="34" charset="0"/>
                <a:cs typeface="Comic Sans MS" panose="030F0702030302020204" charset="0"/>
              </a:rPr>
              <a:t>http.createServer</a:t>
            </a:r>
            <a:r>
              <a:rPr lang="en-US" sz="2800" dirty="0">
                <a:latin typeface="Bahnschrift SemiBold" panose="020B0502040204020203" pitchFamily="34" charset="0"/>
                <a:cs typeface="Comic Sans MS" panose="030F0702030302020204" charset="0"/>
              </a:rPr>
              <a:t> method to create a HTTP server.</a:t>
            </a:r>
          </a:p>
          <a:p>
            <a:endParaRPr lang="en-US" sz="2800" dirty="0">
              <a:latin typeface="Bahnschrift SemiBold" panose="020B0502040204020203" pitchFamily="34" charset="0"/>
              <a:cs typeface="Comic Sans MS" panose="030F0702030302020204" charset="0"/>
            </a:endParaRPr>
          </a:p>
        </p:txBody>
      </p:sp>
    </p:spTree>
    <p:extLst>
      <p:ext uri="{BB962C8B-B14F-4D97-AF65-F5344CB8AC3E}">
        <p14:creationId xmlns:p14="http://schemas.microsoft.com/office/powerpoint/2010/main" val="4216827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589530" y="5294440"/>
            <a:ext cx="10058400" cy="1143000"/>
          </a:xfrm>
        </p:spPr>
        <p:txBody>
          <a:bodyPr>
            <a:noAutofit/>
          </a:bodyPr>
          <a:lstStyle/>
          <a:p>
            <a:r>
              <a:rPr lang="en-IN" altLang="en-US" sz="1800" dirty="0">
                <a:solidFill>
                  <a:schemeClr val="bg1"/>
                </a:solidFill>
                <a:latin typeface="Bahnschrift SemiBold" panose="020B0502040204020203" pitchFamily="34" charset="0"/>
                <a:ea typeface="Calibri" panose="020F0502020204030204" charset="0"/>
                <a:cs typeface="Calibri" panose="020F0502020204030204" charset="0"/>
              </a:rPr>
              <a:t>What does ‘I’ mean in </a:t>
            </a:r>
            <a:r>
              <a:rPr lang="en-IN" altLang="en-US" sz="1800" dirty="0" err="1">
                <a:solidFill>
                  <a:schemeClr val="bg1"/>
                </a:solidFill>
                <a:latin typeface="Bahnschrift SemiBold" panose="020B0502040204020203" pitchFamily="34" charset="0"/>
                <a:ea typeface="Calibri" panose="020F0502020204030204" charset="0"/>
                <a:cs typeface="Calibri" panose="020F0502020204030204" charset="0"/>
              </a:rPr>
              <a:t>npm</a:t>
            </a:r>
            <a:r>
              <a:rPr lang="en-IN" altLang="en-US" sz="1800" dirty="0">
                <a:solidFill>
                  <a:schemeClr val="bg1"/>
                </a:solidFill>
                <a:latin typeface="Bahnschrift SemiBold" panose="020B0502040204020203" pitchFamily="34" charset="0"/>
                <a:ea typeface="Calibri" panose="020F0502020204030204" charset="0"/>
                <a:cs typeface="Calibri" panose="020F0502020204030204" charset="0"/>
              </a:rPr>
              <a:t> </a:t>
            </a:r>
            <a:r>
              <a:rPr lang="en-IN" altLang="en-US" sz="1800" dirty="0" err="1">
                <a:solidFill>
                  <a:schemeClr val="bg1"/>
                </a:solidFill>
                <a:latin typeface="Bahnschrift SemiBold" panose="020B0502040204020203" pitchFamily="34" charset="0"/>
                <a:ea typeface="Calibri" panose="020F0502020204030204" charset="0"/>
                <a:cs typeface="Calibri" panose="020F0502020204030204" charset="0"/>
              </a:rPr>
              <a:t>i</a:t>
            </a:r>
            <a:r>
              <a:rPr lang="en-IN" altLang="en-US" sz="1800" dirty="0">
                <a:solidFill>
                  <a:schemeClr val="bg1"/>
                </a:solidFill>
                <a:latin typeface="Bahnschrift SemiBold" panose="020B0502040204020203" pitchFamily="34" charset="0"/>
                <a:ea typeface="Calibri" panose="020F0502020204030204" charset="0"/>
                <a:cs typeface="Calibri" panose="020F0502020204030204" charset="0"/>
              </a:rPr>
              <a:t> express? What are dependencies?</a:t>
            </a:r>
          </a:p>
          <a:p>
            <a:endParaRPr lang="en-IN" altLang="en-US" sz="1800" dirty="0">
              <a:solidFill>
                <a:schemeClr val="bg1"/>
              </a:solidFill>
              <a:latin typeface="Bahnschrift SemiBold" panose="020B0502040204020203" pitchFamily="34" charset="0"/>
              <a:ea typeface="Calibri" panose="020F0502020204030204" charset="0"/>
              <a:cs typeface="Calibri" panose="020F0502020204030204" charset="0"/>
            </a:endParaRPr>
          </a:p>
        </p:txBody>
      </p:sp>
      <p:sp>
        <p:nvSpPr>
          <p:cNvPr id="5" name="TextBox 4">
            <a:extLst>
              <a:ext uri="{FF2B5EF4-FFF2-40B4-BE49-F238E27FC236}">
                <a16:creationId xmlns:a16="http://schemas.microsoft.com/office/drawing/2014/main" id="{95C4D820-DCF2-749A-00EC-1B4E20842D68}"/>
              </a:ext>
            </a:extLst>
          </p:cNvPr>
          <p:cNvSpPr txBox="1"/>
          <p:nvPr/>
        </p:nvSpPr>
        <p:spPr>
          <a:xfrm>
            <a:off x="589530" y="758952"/>
            <a:ext cx="11012905" cy="3539430"/>
          </a:xfrm>
          <a:prstGeom prst="rect">
            <a:avLst/>
          </a:prstGeom>
          <a:noFill/>
        </p:spPr>
        <p:txBody>
          <a:bodyPr wrap="square">
            <a:spAutoFit/>
          </a:bodyPr>
          <a:lstStyle/>
          <a:p>
            <a:r>
              <a:rPr lang="en-US" sz="2800" dirty="0">
                <a:latin typeface="Bahnschrift SemiBold" panose="020B0502040204020203" pitchFamily="34" charset="0"/>
                <a:cs typeface="Comic Sans MS" panose="030F0702030302020204" charset="0"/>
              </a:rPr>
              <a:t>‘</a:t>
            </a:r>
            <a:r>
              <a:rPr lang="en-US" sz="2800" dirty="0" err="1">
                <a:latin typeface="Bahnschrift SemiBold" panose="020B0502040204020203" pitchFamily="34" charset="0"/>
                <a:cs typeface="Comic Sans MS" panose="030F0702030302020204" charset="0"/>
              </a:rPr>
              <a:t>i</a:t>
            </a:r>
            <a:r>
              <a:rPr lang="en-US" sz="2800" dirty="0">
                <a:latin typeface="Bahnschrift SemiBold" panose="020B0502040204020203" pitchFamily="34" charset="0"/>
                <a:cs typeface="Comic Sans MS" panose="030F0702030302020204" charset="0"/>
              </a:rPr>
              <a:t>’ in </a:t>
            </a:r>
            <a:r>
              <a:rPr lang="en-US" sz="2800" dirty="0" err="1">
                <a:latin typeface="Bahnschrift SemiBold" panose="020B0502040204020203" pitchFamily="34" charset="0"/>
                <a:cs typeface="Comic Sans MS" panose="030F0702030302020204" charset="0"/>
              </a:rPr>
              <a:t>npm</a:t>
            </a:r>
            <a:r>
              <a:rPr lang="en-US" sz="2800" dirty="0">
                <a:latin typeface="Bahnschrift SemiBold" panose="020B0502040204020203" pitchFamily="34" charset="0"/>
                <a:cs typeface="Comic Sans MS" panose="030F0702030302020204" charset="0"/>
              </a:rPr>
              <a:t> </a:t>
            </a:r>
            <a:r>
              <a:rPr lang="en-US" sz="2800" dirty="0" err="1">
                <a:latin typeface="Bahnschrift SemiBold" panose="020B0502040204020203" pitchFamily="34" charset="0"/>
                <a:cs typeface="Comic Sans MS" panose="030F0702030302020204" charset="0"/>
              </a:rPr>
              <a:t>i</a:t>
            </a:r>
            <a:r>
              <a:rPr lang="en-US" sz="2800" dirty="0">
                <a:latin typeface="Bahnschrift SemiBold" panose="020B0502040204020203" pitchFamily="34" charset="0"/>
                <a:cs typeface="Comic Sans MS" panose="030F0702030302020204" charset="0"/>
              </a:rPr>
              <a:t> express stands for install. It is a command used to install packages and dependencies.</a:t>
            </a:r>
          </a:p>
          <a:p>
            <a:endParaRPr lang="en-US" sz="2800" dirty="0">
              <a:latin typeface="Bahnschrift SemiBold" panose="020B0502040204020203" pitchFamily="34" charset="0"/>
              <a:cs typeface="Comic Sans MS" panose="030F0702030302020204" charset="0"/>
            </a:endParaRPr>
          </a:p>
          <a:p>
            <a:r>
              <a:rPr lang="en-US" sz="2800" dirty="0">
                <a:latin typeface="Bahnschrift SemiBold" panose="020B0502040204020203" pitchFamily="34" charset="0"/>
                <a:cs typeface="Comic Sans MS" panose="030F0702030302020204" charset="0"/>
              </a:rPr>
              <a:t>Dependencies are external libraries or modules that a software project relies on to function correctly. When we run </a:t>
            </a:r>
            <a:r>
              <a:rPr lang="en-US" sz="2800" dirty="0" err="1">
                <a:latin typeface="Bahnschrift SemiBold" panose="020B0502040204020203" pitchFamily="34" charset="0"/>
                <a:cs typeface="Comic Sans MS" panose="030F0702030302020204" charset="0"/>
              </a:rPr>
              <a:t>npm</a:t>
            </a:r>
            <a:r>
              <a:rPr lang="en-US" sz="2800" dirty="0">
                <a:latin typeface="Bahnschrift SemiBold" panose="020B0502040204020203" pitchFamily="34" charset="0"/>
                <a:cs typeface="Comic Sans MS" panose="030F0702030302020204" charset="0"/>
              </a:rPr>
              <a:t> install from the root folder, it will install any modules listed in that dependencies object.</a:t>
            </a:r>
          </a:p>
          <a:p>
            <a:endParaRPr lang="en-US" sz="2800" dirty="0">
              <a:latin typeface="Bahnschrift SemiBold" panose="020B0502040204020203" pitchFamily="34" charset="0"/>
              <a:cs typeface="Comic Sans MS" panose="030F0702030302020204" charset="0"/>
            </a:endParaRPr>
          </a:p>
        </p:txBody>
      </p:sp>
    </p:spTree>
    <p:extLst>
      <p:ext uri="{BB962C8B-B14F-4D97-AF65-F5344CB8AC3E}">
        <p14:creationId xmlns:p14="http://schemas.microsoft.com/office/powerpoint/2010/main" val="3373029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74477" y="5294440"/>
            <a:ext cx="10058400" cy="1143000"/>
          </a:xfrm>
        </p:spPr>
        <p:txBody>
          <a:bodyPr>
            <a:noAutofit/>
          </a:bodyPr>
          <a:lstStyle/>
          <a:p>
            <a:r>
              <a:rPr lang="en-IN" altLang="en-US" sz="1800" dirty="0">
                <a:solidFill>
                  <a:schemeClr val="bg1"/>
                </a:solidFill>
                <a:latin typeface="Bahnschrift SemiBold" panose="020B0502040204020203" pitchFamily="34" charset="0"/>
                <a:ea typeface="Calibri" panose="020F0502020204030204" charset="0"/>
                <a:cs typeface="Calibri" panose="020F0502020204030204" charset="0"/>
              </a:rPr>
              <a:t>What does </a:t>
            </a:r>
            <a:r>
              <a:rPr lang="en-IN" altLang="en-US" sz="1800" dirty="0" err="1">
                <a:solidFill>
                  <a:schemeClr val="bg1"/>
                </a:solidFill>
                <a:latin typeface="Bahnschrift SemiBold" panose="020B0502040204020203" pitchFamily="34" charset="0"/>
                <a:ea typeface="Calibri" panose="020F0502020204030204" charset="0"/>
                <a:cs typeface="Calibri" panose="020F0502020204030204" charset="0"/>
              </a:rPr>
              <a:t>npm</a:t>
            </a:r>
            <a:r>
              <a:rPr lang="en-IN" altLang="en-US" sz="1800" dirty="0">
                <a:solidFill>
                  <a:schemeClr val="bg1"/>
                </a:solidFill>
                <a:latin typeface="Bahnschrift SemiBold" panose="020B0502040204020203" pitchFamily="34" charset="0"/>
                <a:ea typeface="Calibri" panose="020F0502020204030204" charset="0"/>
                <a:cs typeface="Calibri" panose="020F0502020204030204" charset="0"/>
              </a:rPr>
              <a:t> run build do? How do I know how what modules have been installed in a project</a:t>
            </a:r>
          </a:p>
          <a:p>
            <a:endParaRPr lang="en-IN" altLang="en-US" sz="1800" b="1" i="1" dirty="0">
              <a:solidFill>
                <a:srgbClr val="F69C9F"/>
              </a:solidFill>
              <a:latin typeface="Calibri" panose="020F0502020204030204" charset="0"/>
              <a:ea typeface="Calibri" panose="020F0502020204030204" charset="0"/>
              <a:cs typeface="Calibri" panose="020F0502020204030204" charset="0"/>
            </a:endParaRPr>
          </a:p>
        </p:txBody>
      </p:sp>
      <p:sp>
        <p:nvSpPr>
          <p:cNvPr id="5" name="TextBox 4">
            <a:extLst>
              <a:ext uri="{FF2B5EF4-FFF2-40B4-BE49-F238E27FC236}">
                <a16:creationId xmlns:a16="http://schemas.microsoft.com/office/drawing/2014/main" id="{95C4D820-DCF2-749A-00EC-1B4E20842D68}"/>
              </a:ext>
            </a:extLst>
          </p:cNvPr>
          <p:cNvSpPr txBox="1"/>
          <p:nvPr/>
        </p:nvSpPr>
        <p:spPr>
          <a:xfrm>
            <a:off x="474477" y="624131"/>
            <a:ext cx="11012905" cy="3477875"/>
          </a:xfrm>
          <a:prstGeom prst="rect">
            <a:avLst/>
          </a:prstGeom>
          <a:noFill/>
        </p:spPr>
        <p:txBody>
          <a:bodyPr wrap="square">
            <a:spAutoFit/>
          </a:bodyPr>
          <a:lstStyle/>
          <a:p>
            <a:pPr algn="l"/>
            <a:r>
              <a:rPr lang="en-US" sz="2000" b="0" i="0" dirty="0">
                <a:effectLst/>
                <a:latin typeface="Bahnschrift SemiBold" panose="020B0502040204020203" pitchFamily="34" charset="0"/>
              </a:rPr>
              <a:t>When you run the command '</a:t>
            </a:r>
            <a:r>
              <a:rPr lang="en-US" sz="2000" b="0" i="0" dirty="0" err="1">
                <a:effectLst/>
                <a:latin typeface="Bahnschrift SemiBold" panose="020B0502040204020203" pitchFamily="34" charset="0"/>
              </a:rPr>
              <a:t>npm</a:t>
            </a:r>
            <a:r>
              <a:rPr lang="en-US" sz="2000" b="0" i="0" dirty="0">
                <a:effectLst/>
                <a:latin typeface="Bahnschrift SemiBold" panose="020B0502040204020203" pitchFamily="34" charset="0"/>
              </a:rPr>
              <a:t> run build,' it generates a 'build' directory containing a production build of your application. Within the 'build/static' directory, you'll find the JavaScript and CSS files for your project. This process results in an optimized production build, making it a common step in preparing a project for deployment by leveraging webpack to bundle and optimize the source code and assets.</a:t>
            </a:r>
          </a:p>
          <a:p>
            <a:pPr algn="l"/>
            <a:endParaRPr lang="en-US" sz="2000" b="0" i="0" dirty="0">
              <a:effectLst/>
              <a:latin typeface="Bahnschrift SemiBold" panose="020B0502040204020203" pitchFamily="34" charset="0"/>
            </a:endParaRPr>
          </a:p>
          <a:p>
            <a:pPr algn="l"/>
            <a:r>
              <a:rPr lang="en-US" sz="2000" b="0" i="0" dirty="0">
                <a:effectLst/>
                <a:latin typeface="Bahnschrift SemiBold" panose="020B0502040204020203" pitchFamily="34" charset="0"/>
              </a:rPr>
              <a:t>To identify the installed modules in a project, you can examine the '</a:t>
            </a:r>
            <a:r>
              <a:rPr lang="en-US" sz="2000" b="0" i="0" dirty="0" err="1">
                <a:effectLst/>
                <a:latin typeface="Bahnschrift SemiBold" panose="020B0502040204020203" pitchFamily="34" charset="0"/>
              </a:rPr>
              <a:t>node_modules</a:t>
            </a:r>
            <a:r>
              <a:rPr lang="en-US" sz="2000" b="0" i="0" dirty="0">
                <a:effectLst/>
                <a:latin typeface="Bahnschrift SemiBold" panose="020B0502040204020203" pitchFamily="34" charset="0"/>
              </a:rPr>
              <a:t>' directory located in the project's root folder. This directory houses all the project dependencies. Additionally, you can review the 'dependencies' section in the '</a:t>
            </a:r>
            <a:r>
              <a:rPr lang="en-US" sz="2000" b="0" i="0" dirty="0" err="1">
                <a:effectLst/>
                <a:latin typeface="Bahnschrift SemiBold" panose="020B0502040204020203" pitchFamily="34" charset="0"/>
              </a:rPr>
              <a:t>package.json</a:t>
            </a:r>
            <a:r>
              <a:rPr lang="en-US" sz="2000" b="0" i="0" dirty="0">
                <a:effectLst/>
                <a:latin typeface="Bahnschrift SemiBold" panose="020B0502040204020203" pitchFamily="34" charset="0"/>
              </a:rPr>
              <a:t>' file or use the command '</a:t>
            </a:r>
            <a:r>
              <a:rPr lang="en-US" sz="2000" b="0" i="0" dirty="0" err="1">
                <a:effectLst/>
                <a:latin typeface="Bahnschrift SemiBold" panose="020B0502040204020203" pitchFamily="34" charset="0"/>
              </a:rPr>
              <a:t>npm</a:t>
            </a:r>
            <a:r>
              <a:rPr lang="en-US" sz="2000" b="0" i="0" dirty="0">
                <a:effectLst/>
                <a:latin typeface="Bahnschrift SemiBold" panose="020B0502040204020203" pitchFamily="34" charset="0"/>
              </a:rPr>
              <a:t> list' to obtain a list of installed modules.</a:t>
            </a:r>
          </a:p>
          <a:p>
            <a:endParaRPr lang="en-US" sz="2000" dirty="0">
              <a:latin typeface="Bahnschrift SemiBold" panose="020B0502040204020203" pitchFamily="34" charset="0"/>
              <a:cs typeface="Comic Sans MS" panose="030F0702030302020204" charset="0"/>
            </a:endParaRPr>
          </a:p>
        </p:txBody>
      </p:sp>
    </p:spTree>
    <p:extLst>
      <p:ext uri="{BB962C8B-B14F-4D97-AF65-F5344CB8AC3E}">
        <p14:creationId xmlns:p14="http://schemas.microsoft.com/office/powerpoint/2010/main" val="3775020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589530" y="5315294"/>
            <a:ext cx="10058400" cy="1143000"/>
          </a:xfrm>
        </p:spPr>
        <p:txBody>
          <a:bodyPr>
            <a:noAutofit/>
          </a:bodyPr>
          <a:lstStyle/>
          <a:p>
            <a:r>
              <a:rPr lang="en-IN" altLang="en-US" sz="1800" b="1" dirty="0">
                <a:solidFill>
                  <a:schemeClr val="bg1"/>
                </a:solidFill>
                <a:latin typeface="Bahnschrift SemiBold" panose="020B0502040204020203" pitchFamily="34" charset="0"/>
                <a:ea typeface="Calibri" panose="020F0502020204030204" charset="0"/>
                <a:cs typeface="Calibri" panose="020F0502020204030204" charset="0"/>
              </a:rPr>
              <a:t>Do I have to push the </a:t>
            </a:r>
            <a:r>
              <a:rPr lang="en-IN" altLang="en-US" sz="1800" b="1" dirty="0" err="1">
                <a:solidFill>
                  <a:schemeClr val="bg1"/>
                </a:solidFill>
                <a:latin typeface="Bahnschrift SemiBold" panose="020B0502040204020203" pitchFamily="34" charset="0"/>
                <a:ea typeface="Calibri" panose="020F0502020204030204" charset="0"/>
                <a:cs typeface="Calibri" panose="020F0502020204030204" charset="0"/>
              </a:rPr>
              <a:t>node_modules</a:t>
            </a:r>
            <a:r>
              <a:rPr lang="en-IN" altLang="en-US" sz="1800" b="1" dirty="0">
                <a:solidFill>
                  <a:schemeClr val="bg1"/>
                </a:solidFill>
                <a:latin typeface="Bahnschrift SemiBold" panose="020B0502040204020203" pitchFamily="34" charset="0"/>
                <a:ea typeface="Calibri" panose="020F0502020204030204" charset="0"/>
                <a:cs typeface="Calibri" panose="020F0502020204030204" charset="0"/>
              </a:rPr>
              <a:t> folder to git? Why not? Then how do I make sure it is not pushed to git?</a:t>
            </a:r>
          </a:p>
        </p:txBody>
      </p:sp>
      <p:sp>
        <p:nvSpPr>
          <p:cNvPr id="5" name="TextBox 4">
            <a:extLst>
              <a:ext uri="{FF2B5EF4-FFF2-40B4-BE49-F238E27FC236}">
                <a16:creationId xmlns:a16="http://schemas.microsoft.com/office/drawing/2014/main" id="{95C4D820-DCF2-749A-00EC-1B4E20842D68}"/>
              </a:ext>
            </a:extLst>
          </p:cNvPr>
          <p:cNvSpPr txBox="1"/>
          <p:nvPr/>
        </p:nvSpPr>
        <p:spPr>
          <a:xfrm>
            <a:off x="589530" y="521881"/>
            <a:ext cx="11012905" cy="3785652"/>
          </a:xfrm>
          <a:prstGeom prst="rect">
            <a:avLst/>
          </a:prstGeom>
          <a:noFill/>
        </p:spPr>
        <p:txBody>
          <a:bodyPr wrap="square">
            <a:spAutoFit/>
          </a:bodyPr>
          <a:lstStyle/>
          <a:p>
            <a:pPr algn="l"/>
            <a:r>
              <a:rPr lang="en-US" sz="2400" b="0" i="0" dirty="0">
                <a:effectLst/>
                <a:latin typeface="Bahnschrift SemiBold" panose="020B0502040204020203" pitchFamily="34" charset="0"/>
              </a:rPr>
              <a:t>It is advised against pushing the '</a:t>
            </a:r>
            <a:r>
              <a:rPr lang="en-US" sz="2400" b="0" i="0" dirty="0" err="1">
                <a:effectLst/>
                <a:latin typeface="Bahnschrift SemiBold" panose="020B0502040204020203" pitchFamily="34" charset="0"/>
              </a:rPr>
              <a:t>node_modules</a:t>
            </a:r>
            <a:r>
              <a:rPr lang="en-US" sz="2400" b="0" i="0" dirty="0">
                <a:effectLst/>
                <a:latin typeface="Bahnschrift SemiBold" panose="020B0502040204020203" pitchFamily="34" charset="0"/>
              </a:rPr>
              <a:t>' folder to Git due to its size, and the modules can be conveniently installed via the terminal using </a:t>
            </a:r>
            <a:r>
              <a:rPr lang="en-US" sz="2400" b="0" i="0" dirty="0" err="1">
                <a:effectLst/>
                <a:latin typeface="Bahnschrift SemiBold" panose="020B0502040204020203" pitchFamily="34" charset="0"/>
              </a:rPr>
              <a:t>npm</a:t>
            </a:r>
            <a:r>
              <a:rPr lang="en-US" sz="2400" b="0" i="0" dirty="0">
                <a:effectLst/>
                <a:latin typeface="Bahnschrift SemiBold" panose="020B0502040204020203" pitchFamily="34" charset="0"/>
              </a:rPr>
              <a:t> based on the recorded dependencies in the '</a:t>
            </a:r>
            <a:r>
              <a:rPr lang="en-US" sz="2400" b="0" i="0" dirty="0" err="1">
                <a:effectLst/>
                <a:latin typeface="Bahnschrift SemiBold" panose="020B0502040204020203" pitchFamily="34" charset="0"/>
              </a:rPr>
              <a:t>package.json</a:t>
            </a:r>
            <a:r>
              <a:rPr lang="en-US" sz="2400" b="0" i="0" dirty="0">
                <a:effectLst/>
                <a:latin typeface="Bahnschrift SemiBold" panose="020B0502040204020203" pitchFamily="34" charset="0"/>
              </a:rPr>
              <a:t>' file. Additionally, version discrepancies across different operating systems may result in compatibility issues.</a:t>
            </a:r>
          </a:p>
          <a:p>
            <a:pPr algn="l"/>
            <a:endParaRPr lang="en-US" sz="2400" b="0" i="0" dirty="0">
              <a:effectLst/>
              <a:latin typeface="Bahnschrift SemiBold" panose="020B0502040204020203" pitchFamily="34" charset="0"/>
            </a:endParaRPr>
          </a:p>
          <a:p>
            <a:pPr algn="l"/>
            <a:r>
              <a:rPr lang="en-US" sz="2400" b="0" i="0" dirty="0">
                <a:effectLst/>
                <a:latin typeface="Bahnschrift SemiBold" panose="020B0502040204020203" pitchFamily="34" charset="0"/>
              </a:rPr>
              <a:t>To ensure that the '</a:t>
            </a:r>
            <a:r>
              <a:rPr lang="en-US" sz="2400" b="0" i="0" dirty="0" err="1">
                <a:effectLst/>
                <a:latin typeface="Bahnschrift SemiBold" panose="020B0502040204020203" pitchFamily="34" charset="0"/>
              </a:rPr>
              <a:t>node_modules</a:t>
            </a:r>
            <a:r>
              <a:rPr lang="en-US" sz="2400" b="0" i="0" dirty="0">
                <a:effectLst/>
                <a:latin typeface="Bahnschrift SemiBold" panose="020B0502040204020203" pitchFamily="34" charset="0"/>
              </a:rPr>
              <a:t>' folder is excluded from Git, it is recommended to add this folder to the '.</a:t>
            </a:r>
            <a:r>
              <a:rPr lang="en-US" sz="2400" b="0" i="0" dirty="0" err="1">
                <a:effectLst/>
                <a:latin typeface="Bahnschrift SemiBold" panose="020B0502040204020203" pitchFamily="34" charset="0"/>
              </a:rPr>
              <a:t>gitignore</a:t>
            </a:r>
            <a:r>
              <a:rPr lang="en-US" sz="2400" b="0" i="0" dirty="0">
                <a:effectLst/>
                <a:latin typeface="Bahnschrift SemiBold" panose="020B0502040204020203" pitchFamily="34" charset="0"/>
              </a:rPr>
              <a:t>' file in the project's root directory. This action instructs Git to refrain from tracking the '</a:t>
            </a:r>
            <a:r>
              <a:rPr lang="en-US" sz="2400" b="0" i="0" dirty="0" err="1">
                <a:effectLst/>
                <a:latin typeface="Bahnschrift SemiBold" panose="020B0502040204020203" pitchFamily="34" charset="0"/>
              </a:rPr>
              <a:t>node_modules</a:t>
            </a:r>
            <a:r>
              <a:rPr lang="en-US" sz="2400" b="0" i="0" dirty="0">
                <a:effectLst/>
                <a:latin typeface="Bahnschrift SemiBold" panose="020B0502040204020203" pitchFamily="34" charset="0"/>
              </a:rPr>
              <a:t>' folder, effectively ignoring it when you commit changes.</a:t>
            </a:r>
          </a:p>
        </p:txBody>
      </p:sp>
    </p:spTree>
    <p:extLst>
      <p:ext uri="{BB962C8B-B14F-4D97-AF65-F5344CB8AC3E}">
        <p14:creationId xmlns:p14="http://schemas.microsoft.com/office/powerpoint/2010/main" val="2391392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20027" y="5410072"/>
            <a:ext cx="10058400" cy="1143000"/>
          </a:xfrm>
        </p:spPr>
        <p:txBody>
          <a:bodyPr>
            <a:noAutofit/>
          </a:bodyPr>
          <a:lstStyle/>
          <a:p>
            <a:r>
              <a:rPr lang="en-IN" altLang="en-US" sz="1800" dirty="0">
                <a:solidFill>
                  <a:schemeClr val="bg1"/>
                </a:solidFill>
                <a:latin typeface="Bahnschrift SemiBold" panose="020B0502040204020203" pitchFamily="34" charset="0"/>
                <a:ea typeface="Calibri" panose="020F0502020204030204" charset="0"/>
                <a:cs typeface="Calibri" panose="020F0502020204030204" charset="0"/>
              </a:rPr>
              <a:t>Where is the start script for a project mentioned?</a:t>
            </a:r>
          </a:p>
        </p:txBody>
      </p:sp>
      <p:sp>
        <p:nvSpPr>
          <p:cNvPr id="5" name="TextBox 4">
            <a:extLst>
              <a:ext uri="{FF2B5EF4-FFF2-40B4-BE49-F238E27FC236}">
                <a16:creationId xmlns:a16="http://schemas.microsoft.com/office/drawing/2014/main" id="{95C4D820-DCF2-749A-00EC-1B4E20842D68}"/>
              </a:ext>
            </a:extLst>
          </p:cNvPr>
          <p:cNvSpPr txBox="1"/>
          <p:nvPr/>
        </p:nvSpPr>
        <p:spPr>
          <a:xfrm>
            <a:off x="620027" y="879516"/>
            <a:ext cx="11012905" cy="2677656"/>
          </a:xfrm>
          <a:prstGeom prst="rect">
            <a:avLst/>
          </a:prstGeom>
          <a:noFill/>
        </p:spPr>
        <p:txBody>
          <a:bodyPr wrap="square">
            <a:spAutoFit/>
          </a:bodyPr>
          <a:lstStyle/>
          <a:p>
            <a:r>
              <a:rPr lang="en-US" sz="2800" b="0" i="0" dirty="0">
                <a:effectLst/>
                <a:latin typeface="Bahnschrift SemiBold" panose="020B0502040204020203" pitchFamily="34" charset="0"/>
              </a:rPr>
              <a:t>The startup script for a project is specified in the 'scripts' section of the '</a:t>
            </a:r>
            <a:r>
              <a:rPr lang="en-US" sz="2800" b="0" i="0" dirty="0" err="1">
                <a:effectLst/>
                <a:latin typeface="Bahnschrift SemiBold" panose="020B0502040204020203" pitchFamily="34" charset="0"/>
              </a:rPr>
              <a:t>package.json</a:t>
            </a:r>
            <a:r>
              <a:rPr lang="en-US" sz="2800" b="0" i="0" dirty="0">
                <a:effectLst/>
                <a:latin typeface="Bahnschrift SemiBold" panose="020B0502040204020203" pitchFamily="34" charset="0"/>
              </a:rPr>
              <a:t>' file. The 'scripts' section functions as a key-value pair, where the keys represent script names, and the corresponding values denote the commands or scripts to execute when invoking the respective script. If the file name is not explicitly mentioned, it defaults to running '</a:t>
            </a:r>
            <a:r>
              <a:rPr lang="en-US" sz="2800" b="0" i="0" dirty="0" err="1">
                <a:effectLst/>
                <a:latin typeface="Bahnschrift SemiBold" panose="020B0502040204020203" pitchFamily="34" charset="0"/>
              </a:rPr>
              <a:t>index.js</a:t>
            </a:r>
            <a:r>
              <a:rPr lang="en-US" sz="2800" b="0" i="0" dirty="0">
                <a:effectLst/>
                <a:latin typeface="Bahnschrift SemiBold" panose="020B0502040204020203" pitchFamily="34" charset="0"/>
              </a:rPr>
              <a:t>'.</a:t>
            </a:r>
            <a:endParaRPr lang="en-US" sz="2800" dirty="0">
              <a:latin typeface="Bahnschrift SemiBold" panose="020B0502040204020203" pitchFamily="34" charset="0"/>
              <a:cs typeface="Comic Sans MS" panose="030F0702030302020204" charset="0"/>
            </a:endParaRPr>
          </a:p>
        </p:txBody>
      </p:sp>
    </p:spTree>
    <p:extLst>
      <p:ext uri="{BB962C8B-B14F-4D97-AF65-F5344CB8AC3E}">
        <p14:creationId xmlns:p14="http://schemas.microsoft.com/office/powerpoint/2010/main" val="3653138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348564" y="1196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95C4D820-DCF2-749A-00EC-1B4E20842D68}"/>
              </a:ext>
            </a:extLst>
          </p:cNvPr>
          <p:cNvSpPr txBox="1"/>
          <p:nvPr/>
        </p:nvSpPr>
        <p:spPr>
          <a:xfrm>
            <a:off x="820553" y="528273"/>
            <a:ext cx="11012905" cy="1569660"/>
          </a:xfrm>
          <a:prstGeom prst="rect">
            <a:avLst/>
          </a:prstGeom>
          <a:noFill/>
        </p:spPr>
        <p:txBody>
          <a:bodyPr wrap="square">
            <a:spAutoFit/>
          </a:bodyPr>
          <a:lstStyle/>
          <a:p>
            <a:r>
              <a:rPr lang="en-US" sz="9600" dirty="0">
                <a:latin typeface="Bahnschrift SemiBold" panose="020B0502040204020203" pitchFamily="34" charset="0"/>
              </a:rPr>
              <a:t>React JS</a:t>
            </a:r>
            <a:endParaRPr lang="en-IN" sz="9600" dirty="0"/>
          </a:p>
        </p:txBody>
      </p:sp>
    </p:spTree>
    <p:extLst>
      <p:ext uri="{BB962C8B-B14F-4D97-AF65-F5344CB8AC3E}">
        <p14:creationId xmlns:p14="http://schemas.microsoft.com/office/powerpoint/2010/main" val="4283330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6747DC51-B973-7096-59D1-A6254F57D841}"/>
              </a:ext>
            </a:extLst>
          </p:cNvPr>
          <p:cNvSpPr txBox="1"/>
          <p:nvPr/>
        </p:nvSpPr>
        <p:spPr>
          <a:xfrm>
            <a:off x="-778043" y="758952"/>
            <a:ext cx="10523621" cy="2554545"/>
          </a:xfrm>
          <a:prstGeom prst="rect">
            <a:avLst/>
          </a:prstGeom>
          <a:noFill/>
        </p:spPr>
        <p:txBody>
          <a:bodyPr wrap="square" rtlCol="0">
            <a:spAutoFit/>
          </a:bodyPr>
          <a:lstStyle/>
          <a:p>
            <a:pPr algn="ctr"/>
            <a:r>
              <a:rPr lang="en-IN" altLang="en-US" sz="8000" dirty="0">
                <a:latin typeface="Bahnschrift SemiBold" panose="020B0502040204020203" pitchFamily="34" charset="0"/>
                <a:ea typeface="Calibri" panose="020F0502020204030204" charset="0"/>
                <a:cs typeface="Calibri" panose="020F0502020204030204" charset="0"/>
              </a:rPr>
              <a:t>Generic and Tech Stack Questions</a:t>
            </a: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20027" y="5162716"/>
            <a:ext cx="10058400" cy="1143000"/>
          </a:xfrm>
        </p:spPr>
        <p:txBody>
          <a:bodyPr>
            <a:noAutofit/>
          </a:bodyPr>
          <a:lstStyle/>
          <a:p>
            <a:r>
              <a:rPr lang="en-IN" altLang="en-US" sz="1800" dirty="0">
                <a:solidFill>
                  <a:schemeClr val="bg1"/>
                </a:solidFill>
                <a:latin typeface="Bahnschrift SemiBold" panose="020B0502040204020203" pitchFamily="34" charset="0"/>
                <a:ea typeface="Calibri" panose="020F0502020204030204" charset="0"/>
                <a:cs typeface="Calibri" panose="020F0502020204030204" charset="0"/>
              </a:rPr>
              <a:t>What is ReactJS? Who created ReactJS and why?</a:t>
            </a:r>
          </a:p>
        </p:txBody>
      </p:sp>
      <p:sp>
        <p:nvSpPr>
          <p:cNvPr id="5" name="TextBox 4">
            <a:extLst>
              <a:ext uri="{FF2B5EF4-FFF2-40B4-BE49-F238E27FC236}">
                <a16:creationId xmlns:a16="http://schemas.microsoft.com/office/drawing/2014/main" id="{95C4D820-DCF2-749A-00EC-1B4E20842D68}"/>
              </a:ext>
            </a:extLst>
          </p:cNvPr>
          <p:cNvSpPr txBox="1"/>
          <p:nvPr/>
        </p:nvSpPr>
        <p:spPr>
          <a:xfrm>
            <a:off x="620027" y="489760"/>
            <a:ext cx="11012905" cy="3477875"/>
          </a:xfrm>
          <a:prstGeom prst="rect">
            <a:avLst/>
          </a:prstGeom>
          <a:noFill/>
        </p:spPr>
        <p:txBody>
          <a:bodyPr wrap="square">
            <a:spAutoFit/>
          </a:bodyPr>
          <a:lstStyle/>
          <a:p>
            <a:pPr algn="l"/>
            <a:r>
              <a:rPr lang="en-US" sz="2000" b="0" i="0" dirty="0">
                <a:effectLst/>
                <a:latin typeface="Bahnschrift SemiBold" panose="020B0502040204020203" pitchFamily="34" charset="0"/>
              </a:rPr>
              <a:t>ReactJS, commonly known as React, is an open-source JavaScript library designed for constructing user interfaces, particularly optimized for single-page applications where frequent and dynamic UI updates are crucial. Originally conceived by Jordan </a:t>
            </a:r>
            <a:r>
              <a:rPr lang="en-US" sz="2000" b="0" i="0" dirty="0" err="1">
                <a:effectLst/>
                <a:latin typeface="Bahnschrift SemiBold" panose="020B0502040204020203" pitchFamily="34" charset="0"/>
              </a:rPr>
              <a:t>Walke</a:t>
            </a:r>
            <a:r>
              <a:rPr lang="en-US" sz="2000" b="0" i="0" dirty="0">
                <a:effectLst/>
                <a:latin typeface="Bahnschrift SemiBold" panose="020B0502040204020203" pitchFamily="34" charset="0"/>
              </a:rPr>
              <a:t>, React was developed by Facebook.</a:t>
            </a:r>
          </a:p>
          <a:p>
            <a:pPr algn="l"/>
            <a:r>
              <a:rPr lang="en-US" sz="2000" b="0" i="0" dirty="0">
                <a:effectLst/>
                <a:latin typeface="Bahnschrift SemiBold" panose="020B0502040204020203" pitchFamily="34" charset="0"/>
              </a:rPr>
              <a:t>React empowers developers to build modular, reusable, and maintainable UI components, fostering a clean and well-organized codebase. When the state of a component changes, React efficiently updates the virtual DOM first, subsequently calculating and applying the minimal set of changes required to update the actual DOM. This approach significantly enhances performance and responsiveness.</a:t>
            </a:r>
          </a:p>
          <a:p>
            <a:pPr algn="l"/>
            <a:r>
              <a:rPr lang="en-US" sz="2000" b="0" i="0" dirty="0">
                <a:effectLst/>
                <a:latin typeface="Bahnschrift SemiBold" panose="020B0502040204020203" pitchFamily="34" charset="0"/>
              </a:rPr>
              <a:t>One of </a:t>
            </a:r>
            <a:r>
              <a:rPr lang="en-US" sz="2000" b="0" i="0" dirty="0" err="1">
                <a:effectLst/>
                <a:latin typeface="Bahnschrift SemiBold" panose="020B0502040204020203" pitchFamily="34" charset="0"/>
              </a:rPr>
              <a:t>React's</a:t>
            </a:r>
            <a:r>
              <a:rPr lang="en-US" sz="2000" b="0" i="0" dirty="0">
                <a:effectLst/>
                <a:latin typeface="Bahnschrift SemiBold" panose="020B0502040204020203" pitchFamily="34" charset="0"/>
              </a:rPr>
              <a:t> notable features is </a:t>
            </a:r>
            <a:r>
              <a:rPr lang="en-US" sz="2000" b="0" i="0" dirty="0" err="1">
                <a:effectLst/>
                <a:latin typeface="Bahnschrift SemiBold" panose="020B0502040204020203" pitchFamily="34" charset="0"/>
              </a:rPr>
              <a:t>JSX</a:t>
            </a:r>
            <a:r>
              <a:rPr lang="en-US" sz="2000" b="0" i="0" dirty="0">
                <a:effectLst/>
                <a:latin typeface="Bahnschrift SemiBold" panose="020B0502040204020203" pitchFamily="34" charset="0"/>
              </a:rPr>
              <a:t> (JavaScript XML), a syntax extension that allows the integration of HTML-like code directly within JavaScript.</a:t>
            </a:r>
          </a:p>
        </p:txBody>
      </p:sp>
    </p:spTree>
    <p:extLst>
      <p:ext uri="{BB962C8B-B14F-4D97-AF65-F5344CB8AC3E}">
        <p14:creationId xmlns:p14="http://schemas.microsoft.com/office/powerpoint/2010/main" val="1120239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66783" y="767053"/>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521369" y="5209609"/>
            <a:ext cx="10058400" cy="1143000"/>
          </a:xfrm>
        </p:spPr>
        <p:txBody>
          <a:bodyPr>
            <a:noAutofit/>
          </a:bodyPr>
          <a:lstStyle/>
          <a:p>
            <a:r>
              <a:rPr lang="en-IN" altLang="en-US" sz="1800" dirty="0">
                <a:solidFill>
                  <a:schemeClr val="bg1"/>
                </a:solidFill>
                <a:latin typeface="Bahnschrift SemiBold" panose="020B0502040204020203" pitchFamily="34" charset="0"/>
                <a:ea typeface="Calibri" panose="020F0502020204030204" charset="0"/>
                <a:cs typeface="Calibri" panose="020F0502020204030204" charset="0"/>
              </a:rPr>
              <a:t>Is there any other JS library that one can use instead of ReactJS? What is </a:t>
            </a:r>
            <a:r>
              <a:rPr lang="en-IN" altLang="en-US" sz="1800" dirty="0" err="1">
                <a:solidFill>
                  <a:schemeClr val="bg1"/>
                </a:solidFill>
                <a:latin typeface="Bahnschrift SemiBold" panose="020B0502040204020203" pitchFamily="34" charset="0"/>
                <a:ea typeface="Calibri" panose="020F0502020204030204" charset="0"/>
                <a:cs typeface="Calibri" panose="020F0502020204030204" charset="0"/>
              </a:rPr>
              <a:t>JSX</a:t>
            </a:r>
            <a:r>
              <a:rPr lang="en-IN" altLang="en-US" sz="1800" dirty="0">
                <a:solidFill>
                  <a:schemeClr val="bg1"/>
                </a:solidFill>
                <a:latin typeface="Bahnschrift SemiBold" panose="020B0502040204020203" pitchFamily="34" charset="0"/>
                <a:ea typeface="Calibri" panose="020F0502020204030204" charset="0"/>
                <a:cs typeface="Calibri" panose="020F0502020204030204" charset="0"/>
              </a:rPr>
              <a:t>?</a:t>
            </a:r>
          </a:p>
        </p:txBody>
      </p:sp>
      <p:sp>
        <p:nvSpPr>
          <p:cNvPr id="5" name="TextBox 4">
            <a:extLst>
              <a:ext uri="{FF2B5EF4-FFF2-40B4-BE49-F238E27FC236}">
                <a16:creationId xmlns:a16="http://schemas.microsoft.com/office/drawing/2014/main" id="{95C4D820-DCF2-749A-00EC-1B4E20842D68}"/>
              </a:ext>
            </a:extLst>
          </p:cNvPr>
          <p:cNvSpPr txBox="1"/>
          <p:nvPr/>
        </p:nvSpPr>
        <p:spPr>
          <a:xfrm>
            <a:off x="521369" y="256808"/>
            <a:ext cx="11012905" cy="3785652"/>
          </a:xfrm>
          <a:prstGeom prst="rect">
            <a:avLst/>
          </a:prstGeom>
          <a:noFill/>
        </p:spPr>
        <p:txBody>
          <a:bodyPr wrap="square">
            <a:spAutoFit/>
          </a:bodyPr>
          <a:lstStyle/>
          <a:p>
            <a:pPr algn="l"/>
            <a:r>
              <a:rPr lang="en-US" sz="2400" b="0" i="0" dirty="0">
                <a:effectLst/>
                <a:latin typeface="Bahnschrift SemiBold" panose="020B0502040204020203" pitchFamily="34" charset="0"/>
              </a:rPr>
              <a:t>AngularJS, crafted by Google, emerges as a compelling alternative to React JS for constructing highly dynamic web, desktop, and mobile applications. While React is frequently favored for its simplicity and flexibility, Angular excels in handling large and complex applications.</a:t>
            </a:r>
          </a:p>
          <a:p>
            <a:pPr algn="l"/>
            <a:endParaRPr lang="en-US" sz="2400" b="0" i="0" dirty="0">
              <a:effectLst/>
              <a:latin typeface="Bahnschrift SemiBold" panose="020B0502040204020203" pitchFamily="34" charset="0"/>
            </a:endParaRPr>
          </a:p>
          <a:p>
            <a:pPr algn="l"/>
            <a:r>
              <a:rPr lang="en-US" sz="2400" b="0" i="0" dirty="0" err="1">
                <a:effectLst/>
                <a:latin typeface="Bahnschrift SemiBold" panose="020B0502040204020203" pitchFamily="34" charset="0"/>
              </a:rPr>
              <a:t>JSX</a:t>
            </a:r>
            <a:r>
              <a:rPr lang="en-US" sz="2400" b="0" i="0" dirty="0">
                <a:effectLst/>
                <a:latin typeface="Bahnschrift SemiBold" panose="020B0502040204020203" pitchFamily="34" charset="0"/>
              </a:rPr>
              <a:t>, an abbreviation for JavaScript XML, is a syntax extension for JavaScript that enables the direct embedding of HTML-like code into JavaScript. Since browsers do not inherently comprehend </a:t>
            </a:r>
            <a:r>
              <a:rPr lang="en-US" sz="2400" b="0" i="0" dirty="0" err="1">
                <a:effectLst/>
                <a:latin typeface="Bahnschrift SemiBold" panose="020B0502040204020203" pitchFamily="34" charset="0"/>
              </a:rPr>
              <a:t>JSX</a:t>
            </a:r>
            <a:r>
              <a:rPr lang="en-US" sz="2400" b="0" i="0" dirty="0">
                <a:effectLst/>
                <a:latin typeface="Bahnschrift SemiBold" panose="020B0502040204020203" pitchFamily="34" charset="0"/>
              </a:rPr>
              <a:t>, it requires transformation into regular JavaScript before execution. Commonly used tools, such as Babel, facilitate this transformation process.</a:t>
            </a:r>
          </a:p>
        </p:txBody>
      </p:sp>
    </p:spTree>
    <p:extLst>
      <p:ext uri="{BB962C8B-B14F-4D97-AF65-F5344CB8AC3E}">
        <p14:creationId xmlns:p14="http://schemas.microsoft.com/office/powerpoint/2010/main" val="3422881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20027" y="5294440"/>
            <a:ext cx="10058400" cy="1143000"/>
          </a:xfrm>
        </p:spPr>
        <p:txBody>
          <a:bodyPr>
            <a:noAutofit/>
          </a:bodyPr>
          <a:lstStyle/>
          <a:p>
            <a:r>
              <a:rPr lang="en-IN" altLang="en-US" sz="1800" dirty="0">
                <a:solidFill>
                  <a:schemeClr val="bg1"/>
                </a:solidFill>
                <a:latin typeface="Bahnschrift SemiBold" panose="020B0502040204020203" pitchFamily="34" charset="0"/>
                <a:ea typeface="Calibri" panose="020F0502020204030204" charset="0"/>
                <a:cs typeface="Calibri" panose="020F0502020204030204" charset="0"/>
              </a:rPr>
              <a:t>What is Virtual DOM and how does it help?</a:t>
            </a:r>
          </a:p>
        </p:txBody>
      </p:sp>
      <p:sp>
        <p:nvSpPr>
          <p:cNvPr id="5" name="TextBox 4">
            <a:extLst>
              <a:ext uri="{FF2B5EF4-FFF2-40B4-BE49-F238E27FC236}">
                <a16:creationId xmlns:a16="http://schemas.microsoft.com/office/drawing/2014/main" id="{95C4D820-DCF2-749A-00EC-1B4E20842D68}"/>
              </a:ext>
            </a:extLst>
          </p:cNvPr>
          <p:cNvSpPr txBox="1"/>
          <p:nvPr/>
        </p:nvSpPr>
        <p:spPr>
          <a:xfrm>
            <a:off x="620027" y="758952"/>
            <a:ext cx="11012905" cy="3108543"/>
          </a:xfrm>
          <a:prstGeom prst="rect">
            <a:avLst/>
          </a:prstGeom>
          <a:noFill/>
        </p:spPr>
        <p:txBody>
          <a:bodyPr wrap="square">
            <a:spAutoFit/>
          </a:bodyPr>
          <a:lstStyle/>
          <a:p>
            <a:r>
              <a:rPr lang="en-US" sz="2800" i="0" dirty="0">
                <a:effectLst/>
                <a:latin typeface="Bahnschrift SemiBold" panose="020B0502040204020203" pitchFamily="34" charset="0"/>
              </a:rPr>
              <a:t>The Virtual DOM is a lightweight copy of the real DOM. It's a JavaScript object that mimics the structure of the real DOM but is stored in memory. Changes to the UI are first applied to the Virtual DOM before being reflected in the actual DOM. The primary purpose of the Virtual DOM is to optimize and streamline the process of updating the user interface (UI) in response to changes in application state.</a:t>
            </a:r>
            <a:endParaRPr lang="en-US" sz="2800" dirty="0">
              <a:latin typeface="Bahnschrift SemiBold" panose="020B0502040204020203" pitchFamily="34" charset="0"/>
              <a:cs typeface="Comic Sans MS" panose="030F0702030302020204" charset="0"/>
            </a:endParaRPr>
          </a:p>
        </p:txBody>
      </p:sp>
    </p:spTree>
    <p:extLst>
      <p:ext uri="{BB962C8B-B14F-4D97-AF65-F5344CB8AC3E}">
        <p14:creationId xmlns:p14="http://schemas.microsoft.com/office/powerpoint/2010/main" val="1845158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Autofit/>
          </a:bodyPr>
          <a:lstStyle/>
          <a:p>
            <a:r>
              <a:rPr lang="en-IN" altLang="en-US" sz="1800" b="1" dirty="0">
                <a:solidFill>
                  <a:schemeClr val="bg1"/>
                </a:solidFill>
                <a:latin typeface="Bahnschrift SemiBold" panose="020B0502040204020203" pitchFamily="34" charset="0"/>
                <a:ea typeface="Calibri" panose="020F0502020204030204" charset="0"/>
                <a:cs typeface="Calibri" panose="020F0502020204030204" charset="0"/>
              </a:rPr>
              <a:t>What does SPA mean? Explain React Routing</a:t>
            </a:r>
          </a:p>
          <a:p>
            <a:endParaRPr lang="en-IN" altLang="en-US" sz="1800" b="1" i="1" dirty="0">
              <a:solidFill>
                <a:srgbClr val="F69C9F"/>
              </a:solidFill>
              <a:latin typeface="Calibri" panose="020F0502020204030204" charset="0"/>
              <a:ea typeface="Calibri" panose="020F0502020204030204" charset="0"/>
              <a:cs typeface="Calibri" panose="020F0502020204030204" charset="0"/>
            </a:endParaRPr>
          </a:p>
        </p:txBody>
      </p:sp>
      <p:sp>
        <p:nvSpPr>
          <p:cNvPr id="5" name="TextBox 4">
            <a:extLst>
              <a:ext uri="{FF2B5EF4-FFF2-40B4-BE49-F238E27FC236}">
                <a16:creationId xmlns:a16="http://schemas.microsoft.com/office/drawing/2014/main" id="{95C4D820-DCF2-749A-00EC-1B4E20842D68}"/>
              </a:ext>
            </a:extLst>
          </p:cNvPr>
          <p:cNvSpPr txBox="1"/>
          <p:nvPr/>
        </p:nvSpPr>
        <p:spPr>
          <a:xfrm>
            <a:off x="620027" y="600685"/>
            <a:ext cx="11012905" cy="3477875"/>
          </a:xfrm>
          <a:prstGeom prst="rect">
            <a:avLst/>
          </a:prstGeom>
          <a:noFill/>
        </p:spPr>
        <p:txBody>
          <a:bodyPr wrap="square">
            <a:spAutoFit/>
          </a:bodyPr>
          <a:lstStyle/>
          <a:p>
            <a:pPr algn="l"/>
            <a:r>
              <a:rPr lang="en-US" sz="2000" b="1" i="0" dirty="0">
                <a:effectLst/>
                <a:latin typeface="Bahnschrift SemiBold" panose="020B0502040204020203" pitchFamily="34" charset="0"/>
              </a:rPr>
              <a:t>SPA stands for "Single Page Application." It is a type of web application architecture where the entire application is contained within a single web page. In an SPA, the content is dynamically updated, and navigation between different sections or views of the application occurs without a full page reload.</a:t>
            </a:r>
          </a:p>
          <a:p>
            <a:pPr algn="l"/>
            <a:endParaRPr lang="en-US" sz="2000" b="0" i="0" dirty="0">
              <a:effectLst/>
              <a:latin typeface="Bahnschrift SemiBold" panose="020B0502040204020203" pitchFamily="34" charset="0"/>
            </a:endParaRPr>
          </a:p>
          <a:p>
            <a:pPr algn="l"/>
            <a:r>
              <a:rPr lang="en-US" sz="2000" b="1" i="0" dirty="0">
                <a:effectLst/>
                <a:latin typeface="Bahnschrift SemiBold" panose="020B0502040204020203" pitchFamily="34" charset="0"/>
              </a:rPr>
              <a:t>React Routing lets us handle client and server-side routing in React applications. It enables the creation of single-page web apps that allow navigating without refreshing the page. The </a:t>
            </a:r>
            <a:r>
              <a:rPr lang="en-US" sz="2000" b="1" i="0" dirty="0" err="1">
                <a:effectLst/>
                <a:latin typeface="Bahnschrift SemiBold" panose="020B0502040204020203" pitchFamily="34" charset="0"/>
              </a:rPr>
              <a:t>BrowserRouter</a:t>
            </a:r>
            <a:r>
              <a:rPr lang="en-US" sz="2000" b="1" i="0" dirty="0">
                <a:effectLst/>
                <a:latin typeface="Bahnschrift SemiBold" panose="020B0502040204020203" pitchFamily="34" charset="0"/>
              </a:rPr>
              <a:t> component is often used as the root component in the application. The Routes component is used to define the different routes of your application. The Route component is used to render different components based on the URL. The Link component is used to create hyperlinks that navigate between different routes without causing a full page reload.</a:t>
            </a:r>
            <a:endParaRPr lang="en-US" sz="2000" b="0" i="0" dirty="0">
              <a:effectLst/>
              <a:latin typeface="Bahnschrift SemiBold" panose="020B0502040204020203" pitchFamily="34" charset="0"/>
            </a:endParaRPr>
          </a:p>
        </p:txBody>
      </p:sp>
    </p:spTree>
    <p:extLst>
      <p:ext uri="{BB962C8B-B14F-4D97-AF65-F5344CB8AC3E}">
        <p14:creationId xmlns:p14="http://schemas.microsoft.com/office/powerpoint/2010/main" val="690945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Autofit/>
          </a:bodyPr>
          <a:lstStyle/>
          <a:p>
            <a:r>
              <a:rPr lang="en-IN" altLang="en-US" sz="1800" dirty="0">
                <a:solidFill>
                  <a:schemeClr val="bg1"/>
                </a:solidFill>
                <a:latin typeface="Bahnschrift SemiBold" panose="020B0502040204020203" pitchFamily="34" charset="0"/>
                <a:ea typeface="Calibri" panose="020F0502020204030204" charset="0"/>
                <a:cs typeface="Calibri" panose="020F0502020204030204" charset="0"/>
              </a:rPr>
              <a:t>What are Hooks in React? What package needs to be installed to get routing in React</a:t>
            </a:r>
          </a:p>
          <a:p>
            <a:endParaRPr lang="en-IN" altLang="en-US" sz="1800" b="1" i="1" dirty="0">
              <a:solidFill>
                <a:srgbClr val="F69C9F"/>
              </a:solidFill>
              <a:latin typeface="Calibri" panose="020F0502020204030204" charset="0"/>
              <a:ea typeface="Calibri" panose="020F0502020204030204" charset="0"/>
              <a:cs typeface="Calibri" panose="020F0502020204030204" charset="0"/>
            </a:endParaRPr>
          </a:p>
        </p:txBody>
      </p:sp>
      <p:sp>
        <p:nvSpPr>
          <p:cNvPr id="5" name="TextBox 4">
            <a:extLst>
              <a:ext uri="{FF2B5EF4-FFF2-40B4-BE49-F238E27FC236}">
                <a16:creationId xmlns:a16="http://schemas.microsoft.com/office/drawing/2014/main" id="{95C4D820-DCF2-749A-00EC-1B4E20842D68}"/>
              </a:ext>
            </a:extLst>
          </p:cNvPr>
          <p:cNvSpPr txBox="1"/>
          <p:nvPr/>
        </p:nvSpPr>
        <p:spPr>
          <a:xfrm>
            <a:off x="521369" y="256808"/>
            <a:ext cx="11012905" cy="3785652"/>
          </a:xfrm>
          <a:prstGeom prst="rect">
            <a:avLst/>
          </a:prstGeom>
          <a:noFill/>
        </p:spPr>
        <p:txBody>
          <a:bodyPr wrap="square">
            <a:spAutoFit/>
          </a:bodyPr>
          <a:lstStyle/>
          <a:p>
            <a:r>
              <a:rPr lang="en-US" sz="2400" dirty="0">
                <a:latin typeface="Bahnschrift SemiBold" panose="020B0502040204020203" pitchFamily="34" charset="0"/>
                <a:cs typeface="Comic Sans MS" panose="030F0702030302020204" charset="0"/>
              </a:rPr>
              <a:t>Hooks are the new feature introduced in React version 16.8 that allows developers to use state and lifecycle features in functional components, which were traditionally exclusive to class components. Hooks provide a way to reuse stateful logic across components without the need for class syntax or lifecycle methods. Examples of hooks include </a:t>
            </a:r>
            <a:r>
              <a:rPr lang="en-US" sz="2400" dirty="0" err="1">
                <a:latin typeface="Bahnschrift SemiBold" panose="020B0502040204020203" pitchFamily="34" charset="0"/>
                <a:cs typeface="Comic Sans MS" panose="030F0702030302020204" charset="0"/>
              </a:rPr>
              <a:t>useState</a:t>
            </a:r>
            <a:r>
              <a:rPr lang="en-US" sz="2400" dirty="0">
                <a:latin typeface="Bahnschrift SemiBold" panose="020B0502040204020203" pitchFamily="34" charset="0"/>
                <a:cs typeface="Comic Sans MS" panose="030F0702030302020204" charset="0"/>
              </a:rPr>
              <a:t>, </a:t>
            </a:r>
            <a:r>
              <a:rPr lang="en-US" sz="2400" dirty="0" err="1">
                <a:latin typeface="Bahnschrift SemiBold" panose="020B0502040204020203" pitchFamily="34" charset="0"/>
                <a:cs typeface="Comic Sans MS" panose="030F0702030302020204" charset="0"/>
              </a:rPr>
              <a:t>useEffect</a:t>
            </a:r>
            <a:r>
              <a:rPr lang="en-US" sz="2400" dirty="0">
                <a:latin typeface="Bahnschrift SemiBold" panose="020B0502040204020203" pitchFamily="34" charset="0"/>
                <a:cs typeface="Comic Sans MS" panose="030F0702030302020204" charset="0"/>
              </a:rPr>
              <a:t>, </a:t>
            </a:r>
            <a:r>
              <a:rPr lang="en-US" sz="2400" dirty="0" err="1">
                <a:latin typeface="Bahnschrift SemiBold" panose="020B0502040204020203" pitchFamily="34" charset="0"/>
                <a:cs typeface="Comic Sans MS" panose="030F0702030302020204" charset="0"/>
              </a:rPr>
              <a:t>useContext</a:t>
            </a:r>
            <a:r>
              <a:rPr lang="en-US" sz="2400" dirty="0">
                <a:latin typeface="Bahnschrift SemiBold" panose="020B0502040204020203" pitchFamily="34" charset="0"/>
                <a:cs typeface="Comic Sans MS" panose="030F0702030302020204" charset="0"/>
              </a:rPr>
              <a:t>, </a:t>
            </a:r>
            <a:r>
              <a:rPr lang="en-US" sz="2400" dirty="0" err="1">
                <a:latin typeface="Bahnschrift SemiBold" panose="020B0502040204020203" pitchFamily="34" charset="0"/>
                <a:cs typeface="Comic Sans MS" panose="030F0702030302020204" charset="0"/>
              </a:rPr>
              <a:t>useLayoutEffect</a:t>
            </a:r>
            <a:r>
              <a:rPr lang="en-US" sz="2400" dirty="0">
                <a:latin typeface="Bahnschrift SemiBold" panose="020B0502040204020203" pitchFamily="34" charset="0"/>
                <a:cs typeface="Comic Sans MS" panose="030F0702030302020204" charset="0"/>
              </a:rPr>
              <a:t>, and </a:t>
            </a:r>
            <a:r>
              <a:rPr lang="en-US" sz="2400" dirty="0" err="1">
                <a:latin typeface="Bahnschrift SemiBold" panose="020B0502040204020203" pitchFamily="34" charset="0"/>
                <a:cs typeface="Comic Sans MS" panose="030F0702030302020204" charset="0"/>
              </a:rPr>
              <a:t>useReducer</a:t>
            </a:r>
            <a:r>
              <a:rPr lang="en-US" sz="2400" dirty="0">
                <a:latin typeface="Bahnschrift SemiBold" panose="020B0502040204020203" pitchFamily="34" charset="0"/>
                <a:cs typeface="Comic Sans MS" panose="030F0702030302020204" charset="0"/>
              </a:rPr>
              <a:t>.</a:t>
            </a:r>
          </a:p>
          <a:p>
            <a:endParaRPr lang="en-US" sz="2400" dirty="0">
              <a:latin typeface="Bahnschrift SemiBold" panose="020B0502040204020203" pitchFamily="34" charset="0"/>
              <a:cs typeface="Comic Sans MS" panose="030F0702030302020204" charset="0"/>
            </a:endParaRPr>
          </a:p>
          <a:p>
            <a:r>
              <a:rPr lang="en-US" sz="2400" dirty="0">
                <a:latin typeface="Bahnschrift SemiBold" panose="020B0502040204020203" pitchFamily="34" charset="0"/>
                <a:cs typeface="Comic Sans MS" panose="030F0702030302020204" charset="0"/>
              </a:rPr>
              <a:t>To implement routing in React, we need to install the 'react-router-</a:t>
            </a:r>
            <a:r>
              <a:rPr lang="en-US" sz="2400" dirty="0" err="1">
                <a:latin typeface="Bahnschrift SemiBold" panose="020B0502040204020203" pitchFamily="34" charset="0"/>
                <a:cs typeface="Comic Sans MS" panose="030F0702030302020204" charset="0"/>
              </a:rPr>
              <a:t>dom</a:t>
            </a:r>
            <a:r>
              <a:rPr lang="en-US" sz="2400" dirty="0">
                <a:latin typeface="Bahnschrift SemiBold" panose="020B0502040204020203" pitchFamily="34" charset="0"/>
                <a:cs typeface="Comic Sans MS" panose="030F0702030302020204" charset="0"/>
              </a:rPr>
              <a:t>' package. Components such as </a:t>
            </a:r>
            <a:r>
              <a:rPr lang="en-US" sz="2400" dirty="0" err="1">
                <a:latin typeface="Bahnschrift SemiBold" panose="020B0502040204020203" pitchFamily="34" charset="0"/>
                <a:cs typeface="Comic Sans MS" panose="030F0702030302020204" charset="0"/>
              </a:rPr>
              <a:t>BrowserRouter</a:t>
            </a:r>
            <a:r>
              <a:rPr lang="en-US" sz="2400" dirty="0">
                <a:latin typeface="Bahnschrift SemiBold" panose="020B0502040204020203" pitchFamily="34" charset="0"/>
                <a:cs typeface="Comic Sans MS" panose="030F0702030302020204" charset="0"/>
              </a:rPr>
              <a:t>, Route, Link, and others are used to define and handle routing in our React application.</a:t>
            </a:r>
          </a:p>
        </p:txBody>
      </p:sp>
    </p:spTree>
    <p:extLst>
      <p:ext uri="{BB962C8B-B14F-4D97-AF65-F5344CB8AC3E}">
        <p14:creationId xmlns:p14="http://schemas.microsoft.com/office/powerpoint/2010/main" val="119644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Autofit/>
          </a:bodyPr>
          <a:lstStyle/>
          <a:p>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 Explain </a:t>
            </a:r>
            <a:r>
              <a:rPr lang="en-US" altLang="en-IN" sz="1800" dirty="0" err="1">
                <a:solidFill>
                  <a:schemeClr val="bg1"/>
                </a:solidFill>
                <a:latin typeface="Bahnschrift SemiBold" panose="020B0502040204020203" pitchFamily="34" charset="0"/>
                <a:ea typeface="Calibri" panose="020F0502020204030204" charset="0"/>
                <a:cs typeface="Calibri" panose="020F0502020204030204" charset="0"/>
              </a:rPr>
              <a:t>useState</a:t>
            </a:r>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 and </a:t>
            </a:r>
            <a:r>
              <a:rPr lang="en-US" altLang="en-IN" sz="1800" dirty="0" err="1">
                <a:solidFill>
                  <a:schemeClr val="bg1"/>
                </a:solidFill>
                <a:latin typeface="Bahnschrift SemiBold" panose="020B0502040204020203" pitchFamily="34" charset="0"/>
                <a:ea typeface="Calibri" panose="020F0502020204030204" charset="0"/>
                <a:cs typeface="Calibri" panose="020F0502020204030204" charset="0"/>
              </a:rPr>
              <a:t>useEffect</a:t>
            </a:r>
            <a:endParaRPr lang="en-US" altLang="en-IN" sz="1800" dirty="0">
              <a:solidFill>
                <a:schemeClr val="bg1"/>
              </a:solidFill>
              <a:latin typeface="Bahnschrift SemiBold" panose="020B0502040204020203" pitchFamily="34" charset="0"/>
              <a:ea typeface="Calibri" panose="020F0502020204030204" charset="0"/>
              <a:cs typeface="Calibri" panose="020F0502020204030204" charset="0"/>
            </a:endParaRPr>
          </a:p>
        </p:txBody>
      </p:sp>
      <p:sp>
        <p:nvSpPr>
          <p:cNvPr id="5" name="TextBox 4">
            <a:extLst>
              <a:ext uri="{FF2B5EF4-FFF2-40B4-BE49-F238E27FC236}">
                <a16:creationId xmlns:a16="http://schemas.microsoft.com/office/drawing/2014/main" id="{95C4D820-DCF2-749A-00EC-1B4E20842D68}"/>
              </a:ext>
            </a:extLst>
          </p:cNvPr>
          <p:cNvSpPr txBox="1"/>
          <p:nvPr/>
        </p:nvSpPr>
        <p:spPr>
          <a:xfrm>
            <a:off x="505738" y="369812"/>
            <a:ext cx="11012905" cy="3785652"/>
          </a:xfrm>
          <a:prstGeom prst="rect">
            <a:avLst/>
          </a:prstGeom>
          <a:noFill/>
        </p:spPr>
        <p:txBody>
          <a:bodyPr wrap="square">
            <a:spAutoFit/>
          </a:bodyPr>
          <a:lstStyle/>
          <a:p>
            <a:r>
              <a:rPr lang="en-US" sz="2000" dirty="0">
                <a:latin typeface="Bahnschrift SemiBold" panose="020B0502040204020203" pitchFamily="34" charset="0"/>
                <a:cs typeface="Comic Sans MS" panose="030F0702030302020204" charset="0"/>
              </a:rPr>
              <a:t>The </a:t>
            </a:r>
            <a:r>
              <a:rPr lang="en-US" sz="2000" dirty="0" err="1">
                <a:latin typeface="Bahnschrift SemiBold" panose="020B0502040204020203" pitchFamily="34" charset="0"/>
                <a:cs typeface="Comic Sans MS" panose="030F0702030302020204" charset="0"/>
              </a:rPr>
              <a:t>useState</a:t>
            </a:r>
            <a:r>
              <a:rPr lang="en-US" sz="2000" dirty="0">
                <a:latin typeface="Bahnschrift SemiBold" panose="020B0502040204020203" pitchFamily="34" charset="0"/>
                <a:cs typeface="Comic Sans MS" panose="030F0702030302020204" charset="0"/>
              </a:rPr>
              <a:t> hook is used to add state to functional components. It returns an array with two elements: the current state value and a function that allows you to update the state.</a:t>
            </a:r>
          </a:p>
          <a:p>
            <a:pPr marL="457200" lvl="1" indent="457200"/>
            <a:r>
              <a:rPr lang="en-US" sz="2000" b="0" i="0" dirty="0">
                <a:solidFill>
                  <a:srgbClr val="2E95D3"/>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const</a:t>
            </a:r>
            <a:r>
              <a:rPr lang="en-US" sz="2000" b="0" i="0" dirty="0">
                <a:solidFill>
                  <a:srgbClr val="FFFFFF"/>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 </a:t>
            </a:r>
            <a:r>
              <a:rPr lang="en-US" sz="2000" b="0" i="0" dirty="0">
                <a:solidFill>
                  <a:srgbClr val="002060"/>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[state, </a:t>
            </a:r>
            <a:r>
              <a:rPr lang="en-US" sz="2000" b="0" i="0" dirty="0" err="1">
                <a:solidFill>
                  <a:srgbClr val="002060"/>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setState</a:t>
            </a:r>
            <a:r>
              <a:rPr lang="en-US" sz="2000" b="0" i="0" dirty="0">
                <a:solidFill>
                  <a:srgbClr val="002060"/>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 = </a:t>
            </a:r>
            <a:r>
              <a:rPr lang="en-US" sz="2000" b="0" i="0" dirty="0" err="1">
                <a:solidFill>
                  <a:srgbClr val="F22C3D"/>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useState</a:t>
            </a:r>
            <a:r>
              <a:rPr lang="en-US" sz="2000" b="0" i="0" dirty="0">
                <a:solidFill>
                  <a:srgbClr val="00B0F0"/>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a:t>
            </a:r>
            <a:r>
              <a:rPr lang="en-US" sz="2000" b="0" i="0" dirty="0" err="1">
                <a:solidFill>
                  <a:srgbClr val="002060"/>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initialState</a:t>
            </a:r>
            <a:r>
              <a:rPr lang="en-US" sz="2000" b="0" i="0" dirty="0">
                <a:solidFill>
                  <a:srgbClr val="00B0F0"/>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a:t>
            </a:r>
            <a:r>
              <a:rPr lang="en-US" sz="2000" b="0" i="0" dirty="0">
                <a:solidFill>
                  <a:srgbClr val="FFFF00"/>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a:t>
            </a:r>
          </a:p>
          <a:p>
            <a:pPr marL="457200" lvl="1" indent="457200"/>
            <a:endParaRPr lang="en-US" sz="2000" dirty="0">
              <a:latin typeface="Bahnschrift SemiBold" panose="020B0502040204020203" pitchFamily="34" charset="0"/>
              <a:cs typeface="Comic Sans MS" panose="030F0702030302020204" charset="0"/>
            </a:endParaRPr>
          </a:p>
          <a:p>
            <a:r>
              <a:rPr lang="en-US" sz="2000" dirty="0">
                <a:latin typeface="Bahnschrift SemiBold" panose="020B0502040204020203" pitchFamily="34" charset="0"/>
                <a:cs typeface="Comic Sans MS" panose="030F0702030302020204" charset="0"/>
              </a:rPr>
              <a:t>The </a:t>
            </a:r>
            <a:r>
              <a:rPr lang="en-US" sz="2000" dirty="0" err="1">
                <a:latin typeface="Bahnschrift SemiBold" panose="020B0502040204020203" pitchFamily="34" charset="0"/>
                <a:cs typeface="Comic Sans MS" panose="030F0702030302020204" charset="0"/>
              </a:rPr>
              <a:t>useEffect</a:t>
            </a:r>
            <a:r>
              <a:rPr lang="en-US" sz="2000" dirty="0">
                <a:latin typeface="Bahnschrift SemiBold" panose="020B0502040204020203" pitchFamily="34" charset="0"/>
                <a:cs typeface="Comic Sans MS" panose="030F0702030302020204" charset="0"/>
              </a:rPr>
              <a:t> hook is used to perform side effects in functional components. It is executed after the render is committed to the screen and is used for tasks such as data fetching etc.</a:t>
            </a:r>
          </a:p>
          <a:p>
            <a:endParaRPr lang="en-US" sz="2000" dirty="0">
              <a:latin typeface="Bahnschrift SemiBold" panose="020B0502040204020203" pitchFamily="34" charset="0"/>
              <a:cs typeface="Comic Sans MS" panose="030F0702030302020204" charset="0"/>
            </a:endParaRPr>
          </a:p>
          <a:p>
            <a:r>
              <a:rPr lang="en-US" sz="2000" dirty="0" err="1">
                <a:latin typeface="Bahnschrift SemiBold" panose="020B0502040204020203" pitchFamily="34" charset="0"/>
                <a:cs typeface="Comic Sans MS" panose="030F0702030302020204" charset="0"/>
              </a:rPr>
              <a:t>useState</a:t>
            </a:r>
            <a:r>
              <a:rPr lang="en-US" sz="2000" dirty="0">
                <a:latin typeface="Bahnschrift SemiBold" panose="020B0502040204020203" pitchFamily="34" charset="0"/>
                <a:cs typeface="Comic Sans MS" panose="030F0702030302020204" charset="0"/>
              </a:rPr>
              <a:t> and </a:t>
            </a:r>
            <a:r>
              <a:rPr lang="en-US" sz="2000" dirty="0" err="1">
                <a:latin typeface="Bahnschrift SemiBold" panose="020B0502040204020203" pitchFamily="34" charset="0"/>
                <a:cs typeface="Comic Sans MS" panose="030F0702030302020204" charset="0"/>
              </a:rPr>
              <a:t>useEffect</a:t>
            </a:r>
            <a:r>
              <a:rPr lang="en-US" sz="2000" dirty="0">
                <a:latin typeface="Bahnschrift SemiBold" panose="020B0502040204020203" pitchFamily="34" charset="0"/>
                <a:cs typeface="Comic Sans MS" panose="030F0702030302020204" charset="0"/>
              </a:rPr>
              <a:t> can be used together in a functional component to manage state and side effects. For example, you can use </a:t>
            </a:r>
            <a:r>
              <a:rPr lang="en-US" sz="2000" dirty="0" err="1">
                <a:latin typeface="Bahnschrift SemiBold" panose="020B0502040204020203" pitchFamily="34" charset="0"/>
                <a:cs typeface="Comic Sans MS" panose="030F0702030302020204" charset="0"/>
              </a:rPr>
              <a:t>useState</a:t>
            </a:r>
            <a:r>
              <a:rPr lang="en-US" sz="2000" dirty="0">
                <a:latin typeface="Bahnschrift SemiBold" panose="020B0502040204020203" pitchFamily="34" charset="0"/>
                <a:cs typeface="Comic Sans MS" panose="030F0702030302020204" charset="0"/>
              </a:rPr>
              <a:t> to manage the state of fetched data, and </a:t>
            </a:r>
            <a:r>
              <a:rPr lang="en-US" sz="2000" dirty="0" err="1">
                <a:latin typeface="Bahnschrift SemiBold" panose="020B0502040204020203" pitchFamily="34" charset="0"/>
                <a:cs typeface="Comic Sans MS" panose="030F0702030302020204" charset="0"/>
              </a:rPr>
              <a:t>useEffect</a:t>
            </a:r>
            <a:r>
              <a:rPr lang="en-US" sz="2000" dirty="0">
                <a:latin typeface="Bahnschrift SemiBold" panose="020B0502040204020203" pitchFamily="34" charset="0"/>
                <a:cs typeface="Comic Sans MS" panose="030F0702030302020204" charset="0"/>
              </a:rPr>
              <a:t> to fetch the data and update the state.</a:t>
            </a:r>
          </a:p>
          <a:p>
            <a:pPr marL="457200" lvl="1" indent="457200"/>
            <a:endParaRPr lang="en-US" sz="2000" dirty="0">
              <a:latin typeface="Bahnschrift SemiBold" panose="020B0502040204020203" pitchFamily="34" charset="0"/>
              <a:cs typeface="Comic Sans MS" panose="030F0702030302020204" charset="0"/>
            </a:endParaRPr>
          </a:p>
          <a:p>
            <a:pPr marL="457200" lvl="1" indent="457200"/>
            <a:endParaRPr lang="en-US" sz="2000" dirty="0">
              <a:latin typeface="Bahnschrift SemiBold" panose="020B0502040204020203" pitchFamily="34" charset="0"/>
              <a:cs typeface="Comic Sans MS" panose="030F0702030302020204" charset="0"/>
            </a:endParaRPr>
          </a:p>
        </p:txBody>
      </p:sp>
    </p:spTree>
    <p:extLst>
      <p:ext uri="{BB962C8B-B14F-4D97-AF65-F5344CB8AC3E}">
        <p14:creationId xmlns:p14="http://schemas.microsoft.com/office/powerpoint/2010/main" val="2526883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Autofit/>
          </a:bodyPr>
          <a:lstStyle/>
          <a:p>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What is conditional rendering? What are props in React?</a:t>
            </a:r>
          </a:p>
          <a:p>
            <a:endParaRPr lang="en-US" altLang="en-IN" sz="1800" b="1" i="1" dirty="0">
              <a:solidFill>
                <a:srgbClr val="F69C9F"/>
              </a:solidFill>
              <a:latin typeface="Calibri" panose="020F0502020204030204" charset="0"/>
              <a:ea typeface="Calibri" panose="020F0502020204030204" charset="0"/>
              <a:cs typeface="Calibri" panose="020F0502020204030204" charset="0"/>
            </a:endParaRPr>
          </a:p>
        </p:txBody>
      </p:sp>
      <p:sp>
        <p:nvSpPr>
          <p:cNvPr id="5" name="TextBox 4">
            <a:extLst>
              <a:ext uri="{FF2B5EF4-FFF2-40B4-BE49-F238E27FC236}">
                <a16:creationId xmlns:a16="http://schemas.microsoft.com/office/drawing/2014/main" id="{95C4D820-DCF2-749A-00EC-1B4E20842D68}"/>
              </a:ext>
            </a:extLst>
          </p:cNvPr>
          <p:cNvSpPr txBox="1"/>
          <p:nvPr/>
        </p:nvSpPr>
        <p:spPr>
          <a:xfrm>
            <a:off x="458846" y="758952"/>
            <a:ext cx="11012905" cy="3170099"/>
          </a:xfrm>
          <a:prstGeom prst="rect">
            <a:avLst/>
          </a:prstGeom>
          <a:noFill/>
        </p:spPr>
        <p:txBody>
          <a:bodyPr wrap="square">
            <a:spAutoFit/>
          </a:bodyPr>
          <a:lstStyle/>
          <a:p>
            <a:pPr algn="l"/>
            <a:r>
              <a:rPr lang="en-US" sz="2000" b="0" i="0" dirty="0">
                <a:effectLst/>
                <a:latin typeface="Bahnschrift SemiBold" panose="020B0502040204020203" pitchFamily="34" charset="0"/>
              </a:rPr>
              <a:t>In React, the concept of conditional rendering involves presenting distinct content depending on specific conditions or states. Conditional rendering can be achieved through various methods such as if statements, the ternary operator (?:), logical AND (&amp;&amp;), and switch statements. It's important to note that loops cannot be employed for this purpose.</a:t>
            </a:r>
          </a:p>
          <a:p>
            <a:pPr algn="l"/>
            <a:endParaRPr lang="en-US" sz="2000" b="0" i="0" dirty="0">
              <a:effectLst/>
              <a:latin typeface="Bahnschrift SemiBold" panose="020B0502040204020203" pitchFamily="34" charset="0"/>
            </a:endParaRPr>
          </a:p>
          <a:p>
            <a:pPr algn="l"/>
            <a:r>
              <a:rPr lang="en-US" sz="2000" b="0" i="0" dirty="0">
                <a:effectLst/>
                <a:latin typeface="Bahnschrift SemiBold" panose="020B0502040204020203" pitchFamily="34" charset="0"/>
              </a:rPr>
              <a:t>The term "props," a shorthand for "properties," denotes the mechanism through which data is transmitted from one component to another, akin to passing arguments in functions. Within the component, attributes referred to as props can be incorporated; however, it's crucial to recognize that props are immutable, and attempts to alter them inside the component are not permissible. The names of the attributes within the component tag serve as the prop names.</a:t>
            </a:r>
          </a:p>
        </p:txBody>
      </p:sp>
    </p:spTree>
    <p:extLst>
      <p:ext uri="{BB962C8B-B14F-4D97-AF65-F5344CB8AC3E}">
        <p14:creationId xmlns:p14="http://schemas.microsoft.com/office/powerpoint/2010/main" val="1378493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Autofit/>
          </a:bodyPr>
          <a:lstStyle/>
          <a:p>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What is prop drilling in React?</a:t>
            </a:r>
          </a:p>
        </p:txBody>
      </p:sp>
      <p:sp>
        <p:nvSpPr>
          <p:cNvPr id="5" name="TextBox 4">
            <a:extLst>
              <a:ext uri="{FF2B5EF4-FFF2-40B4-BE49-F238E27FC236}">
                <a16:creationId xmlns:a16="http://schemas.microsoft.com/office/drawing/2014/main" id="{95C4D820-DCF2-749A-00EC-1B4E20842D68}"/>
              </a:ext>
            </a:extLst>
          </p:cNvPr>
          <p:cNvSpPr txBox="1"/>
          <p:nvPr/>
        </p:nvSpPr>
        <p:spPr>
          <a:xfrm>
            <a:off x="521369" y="256808"/>
            <a:ext cx="11012905" cy="2246769"/>
          </a:xfrm>
          <a:prstGeom prst="rect">
            <a:avLst/>
          </a:prstGeom>
          <a:noFill/>
        </p:spPr>
        <p:txBody>
          <a:bodyPr wrap="square">
            <a:spAutoFit/>
          </a:bodyPr>
          <a:lstStyle/>
          <a:p>
            <a:r>
              <a:rPr lang="en-US" sz="2000" b="0" i="0" dirty="0">
                <a:effectLst/>
                <a:latin typeface="Bahnschrift SemiBold" panose="020B0502040204020203" pitchFamily="34" charset="0"/>
              </a:rPr>
              <a:t>In React, the concept of prop drilling, also known as "lifting state up," refers to the practice of transmitting data from a parent component through multiple layers of child components. In prop drilling, when a deeply nested child component requires access to data originally housed in a higher-level parent component, the data is propagated through the intervening components in the component tree. When there are numerous layers of components between the parent and the specific child component, each intermediate component is obliged to receive and convey the data, resulting in a process akin to "drilling" through multiple levels.</a:t>
            </a:r>
            <a:endParaRPr lang="en-US" sz="2000" dirty="0">
              <a:latin typeface="Bahnschrift SemiBold" panose="020B0502040204020203" pitchFamily="34" charset="0"/>
              <a:cs typeface="Comic Sans MS" panose="030F0702030302020204" charset="0"/>
            </a:endParaRPr>
          </a:p>
        </p:txBody>
      </p:sp>
      <p:pic>
        <p:nvPicPr>
          <p:cNvPr id="4" name="Picture 3" descr="introduction-to-prop-drilling">
            <a:extLst>
              <a:ext uri="{FF2B5EF4-FFF2-40B4-BE49-F238E27FC236}">
                <a16:creationId xmlns:a16="http://schemas.microsoft.com/office/drawing/2014/main" id="{880F08C0-8C4B-B742-4B09-B241E22C0353}"/>
              </a:ext>
            </a:extLst>
          </p:cNvPr>
          <p:cNvPicPr>
            <a:picLocks noChangeAspect="1"/>
          </p:cNvPicPr>
          <p:nvPr/>
        </p:nvPicPr>
        <p:blipFill>
          <a:blip r:embed="rId2"/>
          <a:srcRect l="23482" t="13273" r="7573" b="31541"/>
          <a:stretch>
            <a:fillRect/>
          </a:stretch>
        </p:blipFill>
        <p:spPr>
          <a:xfrm>
            <a:off x="3559569" y="2558059"/>
            <a:ext cx="3591508" cy="2093061"/>
          </a:xfrm>
          <a:prstGeom prst="rect">
            <a:avLst/>
          </a:prstGeom>
        </p:spPr>
      </p:pic>
    </p:spTree>
    <p:extLst>
      <p:ext uri="{BB962C8B-B14F-4D97-AF65-F5344CB8AC3E}">
        <p14:creationId xmlns:p14="http://schemas.microsoft.com/office/powerpoint/2010/main" val="2264338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Autofit/>
          </a:bodyPr>
          <a:lstStyle/>
          <a:p>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What are higher order components?</a:t>
            </a:r>
          </a:p>
        </p:txBody>
      </p:sp>
      <p:sp>
        <p:nvSpPr>
          <p:cNvPr id="5" name="TextBox 4">
            <a:extLst>
              <a:ext uri="{FF2B5EF4-FFF2-40B4-BE49-F238E27FC236}">
                <a16:creationId xmlns:a16="http://schemas.microsoft.com/office/drawing/2014/main" id="{95C4D820-DCF2-749A-00EC-1B4E20842D68}"/>
              </a:ext>
            </a:extLst>
          </p:cNvPr>
          <p:cNvSpPr txBox="1"/>
          <p:nvPr/>
        </p:nvSpPr>
        <p:spPr>
          <a:xfrm>
            <a:off x="589530" y="889854"/>
            <a:ext cx="11012905" cy="2246769"/>
          </a:xfrm>
          <a:prstGeom prst="rect">
            <a:avLst/>
          </a:prstGeom>
          <a:noFill/>
        </p:spPr>
        <p:txBody>
          <a:bodyPr wrap="square">
            <a:spAutoFit/>
          </a:bodyPr>
          <a:lstStyle/>
          <a:p>
            <a:r>
              <a:rPr lang="en-US" sz="2800" b="0" i="0" dirty="0">
                <a:effectLst/>
                <a:latin typeface="Bahnschrift SemiBold" panose="020B0502040204020203" pitchFamily="34" charset="0"/>
              </a:rPr>
              <a:t>Within React, a higher-order component is a function designed to accept a component as its input and then produce a new component that encapsulates the initial one. This technique revolves around leveraging functions to augment or alter the functionality of pre-existing components.</a:t>
            </a:r>
            <a:endParaRPr lang="en-US" sz="2800" dirty="0">
              <a:latin typeface="Bahnschrift SemiBold" panose="020B0502040204020203" pitchFamily="34" charset="0"/>
              <a:cs typeface="Comic Sans MS" panose="030F0702030302020204" charset="0"/>
            </a:endParaRPr>
          </a:p>
        </p:txBody>
      </p:sp>
    </p:spTree>
    <p:extLst>
      <p:ext uri="{BB962C8B-B14F-4D97-AF65-F5344CB8AC3E}">
        <p14:creationId xmlns:p14="http://schemas.microsoft.com/office/powerpoint/2010/main" val="160487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78449" y="695568"/>
            <a:ext cx="5819336" cy="1209432"/>
          </a:xfrm>
        </p:spPr>
        <p:txBody>
          <a:bodyPr anchor="ctr">
            <a:noAutofit/>
          </a:bodyPr>
          <a:lstStyle/>
          <a:p>
            <a:r>
              <a:rPr lang="en-US" dirty="0">
                <a:solidFill>
                  <a:schemeClr val="tx1"/>
                </a:solidFill>
                <a:latin typeface="Bahnschrift SemiBold" panose="020B0502040204020203" pitchFamily="34" charset="0"/>
              </a:rPr>
              <a:t>MongoDB</a:t>
            </a:r>
            <a:endParaRPr lang="en-IN" dirty="0">
              <a:solidFill>
                <a:schemeClr val="tx1"/>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4289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1800" b="0" i="0" u="none" strike="noStrike" dirty="0">
                <a:solidFill>
                  <a:schemeClr val="bg1"/>
                </a:solidFill>
                <a:effectLst/>
                <a:latin typeface="Bahnschrift SemiBold" panose="020B0502040204020203" pitchFamily="34" charset="0"/>
              </a:rPr>
              <a:t>Why did you choose the </a:t>
            </a:r>
            <a:r>
              <a:rPr lang="en-US" sz="1800" b="0" i="0" u="none" strike="noStrike" dirty="0" err="1">
                <a:solidFill>
                  <a:schemeClr val="bg1"/>
                </a:solidFill>
                <a:effectLst/>
                <a:latin typeface="Bahnschrift SemiBold" panose="020B0502040204020203" pitchFamily="34" charset="0"/>
              </a:rPr>
              <a:t>MERN</a:t>
            </a:r>
            <a:r>
              <a:rPr lang="en-US" sz="1800" b="0" i="0" u="none" strike="noStrike" dirty="0">
                <a:solidFill>
                  <a:schemeClr val="bg1"/>
                </a:solidFill>
                <a:effectLst/>
                <a:latin typeface="Bahnschrift SemiBold" panose="020B0502040204020203" pitchFamily="34" charset="0"/>
              </a:rPr>
              <a:t> stack of all the technical stacks available?</a:t>
            </a:r>
            <a:endParaRPr lang="en-US" dirty="0">
              <a:solidFill>
                <a:schemeClr val="bg1"/>
              </a:solidFill>
              <a:latin typeface="Bahnschrift SemiBold" panose="020B0502040204020203" pitchFamily="34" charset="0"/>
            </a:endParaRPr>
          </a:p>
        </p:txBody>
      </p:sp>
      <p:sp>
        <p:nvSpPr>
          <p:cNvPr id="4" name="TextBox 3">
            <a:extLst>
              <a:ext uri="{FF2B5EF4-FFF2-40B4-BE49-F238E27FC236}">
                <a16:creationId xmlns:a16="http://schemas.microsoft.com/office/drawing/2014/main" id="{6747DC51-B973-7096-59D1-A6254F57D841}"/>
              </a:ext>
            </a:extLst>
          </p:cNvPr>
          <p:cNvSpPr txBox="1"/>
          <p:nvPr/>
        </p:nvSpPr>
        <p:spPr>
          <a:xfrm>
            <a:off x="970547" y="449179"/>
            <a:ext cx="10523621" cy="3539430"/>
          </a:xfrm>
          <a:prstGeom prst="rect">
            <a:avLst/>
          </a:prstGeom>
          <a:noFill/>
        </p:spPr>
        <p:txBody>
          <a:bodyPr wrap="square" rtlCol="0">
            <a:spAutoFit/>
          </a:bodyPr>
          <a:lstStyle/>
          <a:p>
            <a:r>
              <a:rPr lang="en-IN" sz="3200" dirty="0">
                <a:latin typeface="Bahnschrift SemiBold" panose="020B0502040204020203" pitchFamily="34" charset="0"/>
              </a:rPr>
              <a:t>I personally wanted to work on Web Development and interested to know how the frontend, middleware and the database work together. I wanted to begin Full-Stack development. The advantages of </a:t>
            </a:r>
            <a:r>
              <a:rPr lang="en-IN" sz="3200" dirty="0" err="1">
                <a:latin typeface="Bahnschrift SemiBold" panose="020B0502040204020203" pitchFamily="34" charset="0"/>
              </a:rPr>
              <a:t>MERN</a:t>
            </a:r>
            <a:r>
              <a:rPr lang="en-IN" sz="3200" dirty="0">
                <a:latin typeface="Bahnschrift SemiBold" panose="020B0502040204020203" pitchFamily="34" charset="0"/>
              </a:rPr>
              <a:t> stack attracted me to do so as it is a beginner-friendly project in which we can handle frontend, middleware and APIs with a single language (JavaScript).</a:t>
            </a:r>
          </a:p>
        </p:txBody>
      </p:sp>
    </p:spTree>
    <p:extLst>
      <p:ext uri="{BB962C8B-B14F-4D97-AF65-F5344CB8AC3E}">
        <p14:creationId xmlns:p14="http://schemas.microsoft.com/office/powerpoint/2010/main" val="95509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Autofit/>
          </a:bodyPr>
          <a:lstStyle/>
          <a:p>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What kind of DB is MongoDB? What is Record in </a:t>
            </a:r>
            <a:r>
              <a:rPr lang="en-US" altLang="en-IN" sz="1800" dirty="0" err="1">
                <a:solidFill>
                  <a:schemeClr val="bg1"/>
                </a:solidFill>
                <a:latin typeface="Bahnschrift SemiBold" panose="020B0502040204020203" pitchFamily="34" charset="0"/>
                <a:ea typeface="Calibri" panose="020F0502020204030204" charset="0"/>
                <a:cs typeface="Calibri" panose="020F0502020204030204" charset="0"/>
              </a:rPr>
              <a:t>mongodb</a:t>
            </a:r>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a:t>
            </a:r>
          </a:p>
        </p:txBody>
      </p:sp>
      <p:sp>
        <p:nvSpPr>
          <p:cNvPr id="5" name="TextBox 4">
            <a:extLst>
              <a:ext uri="{FF2B5EF4-FFF2-40B4-BE49-F238E27FC236}">
                <a16:creationId xmlns:a16="http://schemas.microsoft.com/office/drawing/2014/main" id="{95C4D820-DCF2-749A-00EC-1B4E20842D68}"/>
              </a:ext>
            </a:extLst>
          </p:cNvPr>
          <p:cNvSpPr txBox="1"/>
          <p:nvPr/>
        </p:nvSpPr>
        <p:spPr>
          <a:xfrm>
            <a:off x="497923" y="647577"/>
            <a:ext cx="11012905" cy="3046988"/>
          </a:xfrm>
          <a:prstGeom prst="rect">
            <a:avLst/>
          </a:prstGeom>
          <a:noFill/>
        </p:spPr>
        <p:txBody>
          <a:bodyPr wrap="square">
            <a:spAutoFit/>
          </a:bodyPr>
          <a:lstStyle/>
          <a:p>
            <a:r>
              <a:rPr lang="en-US" sz="2400" b="0" i="0" dirty="0">
                <a:effectLst/>
                <a:latin typeface="Bahnschrift SemiBold" panose="020B0502040204020203" pitchFamily="34" charset="0"/>
              </a:rPr>
              <a:t>MongoDB, classified as a NoSQL database, belongs to the document-oriented database category. Its purpose is to store, query, and retrieve data in a manner that is both flexible and schema-less, allowing for horizontal scalability. The data in MongoDB is stored in </a:t>
            </a:r>
            <a:r>
              <a:rPr lang="en-US" sz="2400" b="0" i="0" dirty="0" err="1">
                <a:effectLst/>
                <a:latin typeface="Bahnschrift SemiBold" panose="020B0502040204020203" pitchFamily="34" charset="0"/>
              </a:rPr>
              <a:t>BSON</a:t>
            </a:r>
            <a:r>
              <a:rPr lang="en-US" sz="2400" b="0" i="0" dirty="0">
                <a:effectLst/>
                <a:latin typeface="Bahnschrift SemiBold" panose="020B0502040204020203" pitchFamily="34" charset="0"/>
              </a:rPr>
              <a:t>, a JSON-like format.</a:t>
            </a:r>
          </a:p>
          <a:p>
            <a:endParaRPr lang="en-US" sz="2400" b="0" i="0" dirty="0">
              <a:effectLst/>
              <a:latin typeface="Bahnschrift SemiBold" panose="020B0502040204020203" pitchFamily="34" charset="0"/>
            </a:endParaRPr>
          </a:p>
          <a:p>
            <a:r>
              <a:rPr lang="en-US" sz="2400" b="0" i="0" dirty="0">
                <a:effectLst/>
                <a:latin typeface="Bahnschrift SemiBold" panose="020B0502040204020203" pitchFamily="34" charset="0"/>
              </a:rPr>
              <a:t>In MongoDB, a record is referred to as a document, constituting a data structure comprising key-value pairs, closely resembling the structure of JSON objects.</a:t>
            </a:r>
            <a:endParaRPr lang="en-US" sz="2400" dirty="0">
              <a:latin typeface="Bahnschrift SemiBold" panose="020B0502040204020203" pitchFamily="34" charset="0"/>
              <a:cs typeface="Comic Sans MS" panose="030F0702030302020204" charset="0"/>
            </a:endParaRPr>
          </a:p>
        </p:txBody>
      </p:sp>
    </p:spTree>
    <p:extLst>
      <p:ext uri="{BB962C8B-B14F-4D97-AF65-F5344CB8AC3E}">
        <p14:creationId xmlns:p14="http://schemas.microsoft.com/office/powerpoint/2010/main" val="3663979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Autofit/>
          </a:bodyPr>
          <a:lstStyle/>
          <a:p>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What is Atlas?</a:t>
            </a:r>
          </a:p>
        </p:txBody>
      </p:sp>
      <p:sp>
        <p:nvSpPr>
          <p:cNvPr id="5" name="TextBox 4">
            <a:extLst>
              <a:ext uri="{FF2B5EF4-FFF2-40B4-BE49-F238E27FC236}">
                <a16:creationId xmlns:a16="http://schemas.microsoft.com/office/drawing/2014/main" id="{95C4D820-DCF2-749A-00EC-1B4E20842D68}"/>
              </a:ext>
            </a:extLst>
          </p:cNvPr>
          <p:cNvSpPr txBox="1"/>
          <p:nvPr/>
        </p:nvSpPr>
        <p:spPr>
          <a:xfrm>
            <a:off x="521369" y="256808"/>
            <a:ext cx="11012905" cy="3539430"/>
          </a:xfrm>
          <a:prstGeom prst="rect">
            <a:avLst/>
          </a:prstGeom>
          <a:noFill/>
        </p:spPr>
        <p:txBody>
          <a:bodyPr wrap="square">
            <a:spAutoFit/>
          </a:bodyPr>
          <a:lstStyle/>
          <a:p>
            <a:br>
              <a:rPr lang="en-US" sz="2800" dirty="0">
                <a:latin typeface="Bahnschrift SemiBold" panose="020B0502040204020203" pitchFamily="34" charset="0"/>
              </a:rPr>
            </a:br>
            <a:r>
              <a:rPr lang="en-US" sz="2800" b="0" i="0" dirty="0">
                <a:effectLst/>
                <a:latin typeface="Bahnschrift SemiBold" panose="020B0502040204020203" pitchFamily="34" charset="0"/>
              </a:rPr>
              <a:t>MongoDB Atlas stands as a cloud-based database service offered by MongoDB, Inc. This service enables developers to deploy and oversee MongoDB databases in the cloud, eliminating the necessity to manage operational facets of database administration. Tasks like hardware provisioning, setup, and maintenance are handled seamlessly, allowing developers to focus more on application development rather than the intricacies of database operations.</a:t>
            </a:r>
            <a:endParaRPr lang="en-US" sz="2800" dirty="0">
              <a:latin typeface="Bahnschrift SemiBold" panose="020B0502040204020203" pitchFamily="34" charset="0"/>
              <a:cs typeface="Comic Sans MS" panose="030F0702030302020204" charset="0"/>
            </a:endParaRPr>
          </a:p>
        </p:txBody>
      </p:sp>
    </p:spTree>
    <p:extLst>
      <p:ext uri="{BB962C8B-B14F-4D97-AF65-F5344CB8AC3E}">
        <p14:creationId xmlns:p14="http://schemas.microsoft.com/office/powerpoint/2010/main" val="624073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br>
              <a:rPr lang="en-US" sz="4800" i="1" dirty="0">
                <a:solidFill>
                  <a:srgbClr val="FFFFFF"/>
                </a:solidFill>
              </a:rPr>
            </a:b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17097" y="5209609"/>
            <a:ext cx="10058400" cy="1143000"/>
          </a:xfrm>
        </p:spPr>
        <p:txBody>
          <a:bodyPr>
            <a:noAutofit/>
          </a:bodyPr>
          <a:lstStyle/>
          <a:p>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Why MongoDB? Or When should we go for MongoDB?</a:t>
            </a:r>
          </a:p>
        </p:txBody>
      </p:sp>
      <p:sp>
        <p:nvSpPr>
          <p:cNvPr id="5" name="TextBox 4">
            <a:extLst>
              <a:ext uri="{FF2B5EF4-FFF2-40B4-BE49-F238E27FC236}">
                <a16:creationId xmlns:a16="http://schemas.microsoft.com/office/drawing/2014/main" id="{95C4D820-DCF2-749A-00EC-1B4E20842D68}"/>
              </a:ext>
            </a:extLst>
          </p:cNvPr>
          <p:cNvSpPr txBox="1"/>
          <p:nvPr/>
        </p:nvSpPr>
        <p:spPr>
          <a:xfrm>
            <a:off x="589530" y="342777"/>
            <a:ext cx="11012905" cy="3785652"/>
          </a:xfrm>
          <a:prstGeom prst="rect">
            <a:avLst/>
          </a:prstGeom>
          <a:noFill/>
        </p:spPr>
        <p:txBody>
          <a:bodyPr wrap="square">
            <a:spAutoFit/>
          </a:bodyPr>
          <a:lstStyle/>
          <a:p>
            <a:pPr algn="l"/>
            <a:r>
              <a:rPr lang="en-US" sz="2000" b="0" i="0" dirty="0">
                <a:effectLst/>
                <a:latin typeface="Bahnschrift SemiBold" panose="020B0502040204020203" pitchFamily="34" charset="0"/>
              </a:rPr>
              <a:t>Being a document database, MongoDB simplifies the task for developers by offering an easy means to store either structured or unstructured data. Additionally, MongoDB exhibits the capability to manage high volumes of data and is adaptable to scaling both vertically and horizontally, accommodating substantial data loads.</a:t>
            </a:r>
          </a:p>
          <a:p>
            <a:pPr algn="l"/>
            <a:r>
              <a:rPr lang="en-US" sz="2000" b="0" i="0" dirty="0">
                <a:effectLst/>
                <a:latin typeface="Bahnschrift SemiBold" panose="020B0502040204020203" pitchFamily="34" charset="0"/>
              </a:rPr>
              <a:t>MongoDB's design facilitates horizontal scaling, allowing for the distribution of data across multiple servers or nodes to effectively handle larger data sets and increased traffic. The database platform is characterized by high-performance levels for both read and write operations.</a:t>
            </a:r>
          </a:p>
          <a:p>
            <a:pPr algn="l"/>
            <a:endParaRPr lang="en-US" sz="2000" b="0" i="0" dirty="0">
              <a:effectLst/>
              <a:latin typeface="Bahnschrift SemiBold" panose="020B0502040204020203" pitchFamily="34" charset="0"/>
            </a:endParaRPr>
          </a:p>
          <a:p>
            <a:pPr algn="l"/>
            <a:r>
              <a:rPr lang="en-US" sz="2000" b="0" i="0" dirty="0">
                <a:effectLst/>
                <a:latin typeface="Bahnschrift SemiBold" panose="020B0502040204020203" pitchFamily="34" charset="0"/>
              </a:rPr>
              <a:t>MongoDB, serving as a versatile database, finds applications across diverse industries such as telecommunications, gaming, finance, healthcare, and retail. It is employed in various ways to support applications within these sectors.</a:t>
            </a:r>
          </a:p>
        </p:txBody>
      </p:sp>
    </p:spTree>
    <p:extLst>
      <p:ext uri="{BB962C8B-B14F-4D97-AF65-F5344CB8AC3E}">
        <p14:creationId xmlns:p14="http://schemas.microsoft.com/office/powerpoint/2010/main" val="2563865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Autofit/>
          </a:bodyPr>
          <a:lstStyle/>
          <a:p>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What is Compass?</a:t>
            </a:r>
          </a:p>
        </p:txBody>
      </p:sp>
      <p:sp>
        <p:nvSpPr>
          <p:cNvPr id="5" name="TextBox 4">
            <a:extLst>
              <a:ext uri="{FF2B5EF4-FFF2-40B4-BE49-F238E27FC236}">
                <a16:creationId xmlns:a16="http://schemas.microsoft.com/office/drawing/2014/main" id="{95C4D820-DCF2-749A-00EC-1B4E20842D68}"/>
              </a:ext>
            </a:extLst>
          </p:cNvPr>
          <p:cNvSpPr txBox="1"/>
          <p:nvPr/>
        </p:nvSpPr>
        <p:spPr>
          <a:xfrm>
            <a:off x="620027" y="600685"/>
            <a:ext cx="11012905" cy="3108543"/>
          </a:xfrm>
          <a:prstGeom prst="rect">
            <a:avLst/>
          </a:prstGeom>
          <a:noFill/>
        </p:spPr>
        <p:txBody>
          <a:bodyPr wrap="square">
            <a:spAutoFit/>
          </a:bodyPr>
          <a:lstStyle/>
          <a:p>
            <a:r>
              <a:rPr lang="en-US" sz="2800" b="0" i="0" dirty="0">
                <a:effectLst/>
                <a:latin typeface="Bahnschrift SemiBold" panose="020B0502040204020203" pitchFamily="34" charset="0"/>
              </a:rPr>
              <a:t>MongoDB Compass, developed by MongoDB, Inc., serves as a graphical user interface (GUI) tool tailored to streamline interactions with MongoDB databases. This tool enables users to systematically view collections, documents, and indexes. MongoDB Compass offers a user-friendly environment that facilitates the execution of diverse database-related tasks, eliminating the necessity to manually write MongoDB shell commands.</a:t>
            </a:r>
            <a:endParaRPr lang="en-US" sz="2800" dirty="0">
              <a:latin typeface="Bahnschrift SemiBold" panose="020B0502040204020203" pitchFamily="34" charset="0"/>
              <a:cs typeface="Comic Sans MS" panose="030F0702030302020204" charset="0"/>
            </a:endParaRPr>
          </a:p>
        </p:txBody>
      </p:sp>
    </p:spTree>
    <p:extLst>
      <p:ext uri="{BB962C8B-B14F-4D97-AF65-F5344CB8AC3E}">
        <p14:creationId xmlns:p14="http://schemas.microsoft.com/office/powerpoint/2010/main" val="2387477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Autofit/>
          </a:bodyPr>
          <a:lstStyle/>
          <a:p>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What is Mongo Shell?</a:t>
            </a:r>
          </a:p>
        </p:txBody>
      </p:sp>
      <p:sp>
        <p:nvSpPr>
          <p:cNvPr id="5" name="TextBox 4">
            <a:extLst>
              <a:ext uri="{FF2B5EF4-FFF2-40B4-BE49-F238E27FC236}">
                <a16:creationId xmlns:a16="http://schemas.microsoft.com/office/drawing/2014/main" id="{95C4D820-DCF2-749A-00EC-1B4E20842D68}"/>
              </a:ext>
            </a:extLst>
          </p:cNvPr>
          <p:cNvSpPr txBox="1"/>
          <p:nvPr/>
        </p:nvSpPr>
        <p:spPr>
          <a:xfrm>
            <a:off x="521369" y="489760"/>
            <a:ext cx="11012905" cy="3477875"/>
          </a:xfrm>
          <a:prstGeom prst="rect">
            <a:avLst/>
          </a:prstGeom>
          <a:noFill/>
        </p:spPr>
        <p:txBody>
          <a:bodyPr wrap="square">
            <a:spAutoFit/>
          </a:bodyPr>
          <a:lstStyle/>
          <a:p>
            <a:r>
              <a:rPr lang="en-US" sz="2000" b="0" i="0" dirty="0">
                <a:effectLst/>
                <a:latin typeface="Bahnschrift SemiBold" panose="020B0502040204020203" pitchFamily="34" charset="0"/>
              </a:rPr>
              <a:t>The MongoDB Shell, often referred to as the "mongo shell," is a command-line interface for interacting with MongoDB. The mongo shell allows users to interact with MongoDB servers and databases using a JavaScript-based scripting language.</a:t>
            </a:r>
          </a:p>
          <a:p>
            <a:endParaRPr lang="en-US" sz="2000" b="0" i="0" dirty="0">
              <a:effectLst/>
              <a:latin typeface="Bahnschrift SemiBold" panose="020B0502040204020203" pitchFamily="34" charset="0"/>
            </a:endParaRPr>
          </a:p>
          <a:p>
            <a:r>
              <a:rPr lang="en-US" sz="2000" dirty="0">
                <a:latin typeface="Bahnschrift SemiBold" panose="020B0502040204020203" pitchFamily="34" charset="0"/>
              </a:rPr>
              <a:t>S</a:t>
            </a:r>
            <a:r>
              <a:rPr lang="en-US" sz="2000" b="0" i="0" dirty="0">
                <a:effectLst/>
                <a:latin typeface="Bahnschrift SemiBold" panose="020B0502040204020203" pitchFamily="34" charset="0"/>
              </a:rPr>
              <a:t>ome key features and uses of the mongo shell:</a:t>
            </a:r>
          </a:p>
          <a:p>
            <a:pPr algn="l">
              <a:buFont typeface="+mj-lt"/>
              <a:buAutoNum type="arabicPeriod"/>
            </a:pPr>
            <a:r>
              <a:rPr lang="en-US" sz="2000" b="1" i="0" dirty="0">
                <a:effectLst/>
                <a:latin typeface="Bahnschrift SemiBold" panose="020B0502040204020203" pitchFamily="34" charset="0"/>
              </a:rPr>
              <a:t>Data Query and Manipulation</a:t>
            </a:r>
          </a:p>
          <a:p>
            <a:pPr algn="l">
              <a:buFont typeface="+mj-lt"/>
              <a:buAutoNum type="arabicPeriod"/>
            </a:pPr>
            <a:r>
              <a:rPr lang="en-US" sz="2000" b="1" i="0" dirty="0">
                <a:effectLst/>
                <a:latin typeface="Bahnschrift SemiBold" panose="020B0502040204020203" pitchFamily="34" charset="0"/>
              </a:rPr>
              <a:t>Database Administration</a:t>
            </a:r>
          </a:p>
          <a:p>
            <a:pPr algn="l">
              <a:buFont typeface="+mj-lt"/>
              <a:buAutoNum type="arabicPeriod"/>
            </a:pPr>
            <a:r>
              <a:rPr lang="en-US" sz="2000" b="1" i="0" dirty="0">
                <a:effectLst/>
                <a:latin typeface="Bahnschrift SemiBold" panose="020B0502040204020203" pitchFamily="34" charset="0"/>
              </a:rPr>
              <a:t>JavaScript Environment</a:t>
            </a:r>
          </a:p>
          <a:p>
            <a:pPr algn="l">
              <a:buFont typeface="+mj-lt"/>
              <a:buAutoNum type="arabicPeriod"/>
            </a:pPr>
            <a:r>
              <a:rPr lang="en-US" sz="2000" b="1" i="0" dirty="0">
                <a:effectLst/>
                <a:latin typeface="Bahnschrift SemiBold" panose="020B0502040204020203" pitchFamily="34" charset="0"/>
              </a:rPr>
              <a:t>JavaScript-Based Queries</a:t>
            </a:r>
          </a:p>
          <a:p>
            <a:pPr algn="l">
              <a:buFont typeface="+mj-lt"/>
              <a:buAutoNum type="arabicPeriod"/>
            </a:pPr>
            <a:r>
              <a:rPr lang="en-US" sz="2000" b="1" i="0" dirty="0">
                <a:effectLst/>
                <a:latin typeface="Bahnschrift SemiBold" panose="020B0502040204020203" pitchFamily="34" charset="0"/>
              </a:rPr>
              <a:t>Interactive Environment</a:t>
            </a:r>
          </a:p>
          <a:p>
            <a:pPr algn="l">
              <a:buFont typeface="+mj-lt"/>
              <a:buAutoNum type="arabicPeriod"/>
            </a:pPr>
            <a:r>
              <a:rPr lang="en-US" sz="2000" b="1" i="0" dirty="0">
                <a:effectLst/>
                <a:latin typeface="Bahnschrift SemiBold" panose="020B0502040204020203" pitchFamily="34" charset="0"/>
              </a:rPr>
              <a:t>Connecting to MongoDB Servers</a:t>
            </a:r>
            <a:endParaRPr lang="en-US" sz="2000" dirty="0">
              <a:latin typeface="Bahnschrift SemiBold" panose="020B0502040204020203" pitchFamily="34" charset="0"/>
              <a:cs typeface="Comic Sans MS" panose="030F0702030302020204" charset="0"/>
            </a:endParaRPr>
          </a:p>
        </p:txBody>
      </p:sp>
    </p:spTree>
    <p:extLst>
      <p:ext uri="{BB962C8B-B14F-4D97-AF65-F5344CB8AC3E}">
        <p14:creationId xmlns:p14="http://schemas.microsoft.com/office/powerpoint/2010/main" val="26987342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78449" y="695568"/>
            <a:ext cx="5819336" cy="1209432"/>
          </a:xfrm>
        </p:spPr>
        <p:txBody>
          <a:bodyPr anchor="ctr">
            <a:noAutofit/>
          </a:bodyPr>
          <a:lstStyle/>
          <a:p>
            <a:r>
              <a:rPr lang="en-US" dirty="0" err="1">
                <a:solidFill>
                  <a:schemeClr val="tx1"/>
                </a:solidFill>
                <a:latin typeface="Bahnschrift SemiBold" panose="020B0502040204020203" pitchFamily="34" charset="0"/>
              </a:rPr>
              <a:t>ExpressJS</a:t>
            </a:r>
            <a:endParaRPr lang="en-IN" dirty="0">
              <a:solidFill>
                <a:schemeClr val="tx1"/>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6119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589530" y="5161208"/>
            <a:ext cx="10058400" cy="1143000"/>
          </a:xfrm>
        </p:spPr>
        <p:txBody>
          <a:bodyPr>
            <a:noAutofit/>
          </a:bodyPr>
          <a:lstStyle/>
          <a:p>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 What is </a:t>
            </a:r>
            <a:r>
              <a:rPr lang="en-US" altLang="en-IN" sz="1800" dirty="0" err="1">
                <a:solidFill>
                  <a:schemeClr val="bg1"/>
                </a:solidFill>
                <a:latin typeface="Bahnschrift SemiBold" panose="020B0502040204020203" pitchFamily="34" charset="0"/>
                <a:ea typeface="Calibri" panose="020F0502020204030204" charset="0"/>
                <a:cs typeface="Calibri" panose="020F0502020204030204" charset="0"/>
              </a:rPr>
              <a:t>ExpressJS</a:t>
            </a:r>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 What are alternatives to Express JS?</a:t>
            </a:r>
          </a:p>
        </p:txBody>
      </p:sp>
      <p:sp>
        <p:nvSpPr>
          <p:cNvPr id="5" name="TextBox 4">
            <a:extLst>
              <a:ext uri="{FF2B5EF4-FFF2-40B4-BE49-F238E27FC236}">
                <a16:creationId xmlns:a16="http://schemas.microsoft.com/office/drawing/2014/main" id="{95C4D820-DCF2-749A-00EC-1B4E20842D68}"/>
              </a:ext>
            </a:extLst>
          </p:cNvPr>
          <p:cNvSpPr txBox="1"/>
          <p:nvPr/>
        </p:nvSpPr>
        <p:spPr>
          <a:xfrm>
            <a:off x="589530" y="553792"/>
            <a:ext cx="11012905" cy="3477875"/>
          </a:xfrm>
          <a:prstGeom prst="rect">
            <a:avLst/>
          </a:prstGeom>
          <a:noFill/>
        </p:spPr>
        <p:txBody>
          <a:bodyPr wrap="square">
            <a:spAutoFit/>
          </a:bodyPr>
          <a:lstStyle/>
          <a:p>
            <a:r>
              <a:rPr lang="en-US" sz="2000" dirty="0" err="1">
                <a:latin typeface="Bahnschrift SemiBold" panose="020B0502040204020203" pitchFamily="34" charset="0"/>
                <a:cs typeface="Comic Sans MS" panose="030F0702030302020204" charset="0"/>
              </a:rPr>
              <a:t>Express.js</a:t>
            </a:r>
            <a:r>
              <a:rPr lang="en-US" sz="2000" dirty="0">
                <a:latin typeface="Bahnschrift SemiBold" panose="020B0502040204020203" pitchFamily="34" charset="0"/>
                <a:cs typeface="Comic Sans MS" panose="030F0702030302020204" charset="0"/>
              </a:rPr>
              <a:t> is a flexible Node.js web application framework. It is used to develop Node.js web applications quickly and easily. It's a layer built on the top of the Node </a:t>
            </a:r>
            <a:r>
              <a:rPr lang="en-US" sz="2000" dirty="0" err="1">
                <a:latin typeface="Bahnschrift SemiBold" panose="020B0502040204020203" pitchFamily="34" charset="0"/>
                <a:cs typeface="Comic Sans MS" panose="030F0702030302020204" charset="0"/>
              </a:rPr>
              <a:t>js</a:t>
            </a:r>
            <a:r>
              <a:rPr lang="en-US" sz="2000" dirty="0">
                <a:latin typeface="Bahnschrift SemiBold" panose="020B0502040204020203" pitchFamily="34" charset="0"/>
                <a:cs typeface="Comic Sans MS" panose="030F0702030302020204" charset="0"/>
              </a:rPr>
              <a:t> that helps manage servers and routes.</a:t>
            </a:r>
          </a:p>
          <a:p>
            <a:endParaRPr lang="en-US" sz="2000" dirty="0">
              <a:latin typeface="Bahnschrift SemiBold" panose="020B0502040204020203" pitchFamily="34" charset="0"/>
              <a:cs typeface="Comic Sans MS" panose="030F0702030302020204" charset="0"/>
            </a:endParaRPr>
          </a:p>
          <a:p>
            <a:r>
              <a:rPr lang="en-US" sz="2000" dirty="0">
                <a:latin typeface="Bahnschrift SemiBold" panose="020B0502040204020203" pitchFamily="34" charset="0"/>
                <a:cs typeface="Comic Sans MS" panose="030F0702030302020204" charset="0"/>
              </a:rPr>
              <a:t>Alternatives to Express JS-</a:t>
            </a:r>
          </a:p>
          <a:p>
            <a:r>
              <a:rPr lang="en-US" sz="2000" dirty="0">
                <a:latin typeface="Bahnschrift SemiBold" panose="020B0502040204020203" pitchFamily="34" charset="0"/>
                <a:cs typeface="Comic Sans MS" panose="030F0702030302020204" charset="0"/>
              </a:rPr>
              <a:t>1. </a:t>
            </a:r>
            <a:r>
              <a:rPr lang="en-US" sz="2000" dirty="0" err="1">
                <a:latin typeface="Bahnschrift SemiBold" panose="020B0502040204020203" pitchFamily="34" charset="0"/>
                <a:cs typeface="Comic Sans MS" panose="030F0702030302020204" charset="0"/>
              </a:rPr>
              <a:t>Koa.js</a:t>
            </a:r>
            <a:endParaRPr lang="en-US" sz="2000" dirty="0">
              <a:latin typeface="Bahnschrift SemiBold" panose="020B0502040204020203" pitchFamily="34" charset="0"/>
              <a:cs typeface="Comic Sans MS" panose="030F0702030302020204" charset="0"/>
            </a:endParaRPr>
          </a:p>
          <a:p>
            <a:r>
              <a:rPr lang="en-US" sz="2000" dirty="0">
                <a:latin typeface="Bahnschrift SemiBold" panose="020B0502040204020203" pitchFamily="34" charset="0"/>
                <a:cs typeface="Comic Sans MS" panose="030F0702030302020204" charset="0"/>
              </a:rPr>
              <a:t>2. </a:t>
            </a:r>
            <a:r>
              <a:rPr lang="en-US" sz="2000" dirty="0" err="1">
                <a:latin typeface="Bahnschrift SemiBold" panose="020B0502040204020203" pitchFamily="34" charset="0"/>
                <a:cs typeface="Comic Sans MS" panose="030F0702030302020204" charset="0"/>
              </a:rPr>
              <a:t>Hapi.js</a:t>
            </a:r>
            <a:endParaRPr lang="en-US" sz="2000" dirty="0">
              <a:latin typeface="Bahnschrift SemiBold" panose="020B0502040204020203" pitchFamily="34" charset="0"/>
              <a:cs typeface="Comic Sans MS" panose="030F0702030302020204" charset="0"/>
            </a:endParaRPr>
          </a:p>
          <a:p>
            <a:r>
              <a:rPr lang="en-US" sz="2000" dirty="0">
                <a:latin typeface="Bahnschrift SemiBold" panose="020B0502040204020203" pitchFamily="34" charset="0"/>
                <a:cs typeface="Comic Sans MS" panose="030F0702030302020204" charset="0"/>
              </a:rPr>
              <a:t>3. </a:t>
            </a:r>
            <a:r>
              <a:rPr lang="en-US" sz="2000" dirty="0" err="1">
                <a:latin typeface="Bahnschrift SemiBold" panose="020B0502040204020203" pitchFamily="34" charset="0"/>
                <a:cs typeface="Comic Sans MS" panose="030F0702030302020204" charset="0"/>
              </a:rPr>
              <a:t>Fastify</a:t>
            </a:r>
            <a:r>
              <a:rPr lang="en-US" sz="2000" dirty="0">
                <a:latin typeface="Bahnschrift SemiBold" panose="020B0502040204020203" pitchFamily="34" charset="0"/>
                <a:cs typeface="Comic Sans MS" panose="030F0702030302020204" charset="0"/>
              </a:rPr>
              <a:t> </a:t>
            </a:r>
          </a:p>
          <a:p>
            <a:r>
              <a:rPr lang="en-US" sz="2000" dirty="0">
                <a:latin typeface="Bahnschrift SemiBold" panose="020B0502040204020203" pitchFamily="34" charset="0"/>
                <a:cs typeface="Comic Sans MS" panose="030F0702030302020204" charset="0"/>
              </a:rPr>
              <a:t>4. Nest JS</a:t>
            </a:r>
          </a:p>
          <a:p>
            <a:r>
              <a:rPr lang="en-US" sz="2000" dirty="0">
                <a:latin typeface="Bahnschrift SemiBold" panose="020B0502040204020203" pitchFamily="34" charset="0"/>
                <a:cs typeface="Comic Sans MS" panose="030F0702030302020204" charset="0"/>
              </a:rPr>
              <a:t>5. </a:t>
            </a:r>
            <a:r>
              <a:rPr lang="en-US" sz="2000" dirty="0" err="1">
                <a:latin typeface="Bahnschrift SemiBold" panose="020B0502040204020203" pitchFamily="34" charset="0"/>
                <a:cs typeface="Comic Sans MS" panose="030F0702030302020204" charset="0"/>
              </a:rPr>
              <a:t>Sails.js</a:t>
            </a:r>
            <a:endParaRPr lang="en-US" sz="2000" dirty="0">
              <a:latin typeface="Bahnschrift SemiBold" panose="020B0502040204020203" pitchFamily="34" charset="0"/>
              <a:cs typeface="Comic Sans MS" panose="030F0702030302020204" charset="0"/>
            </a:endParaRPr>
          </a:p>
          <a:p>
            <a:endParaRPr lang="en-US" sz="2000" dirty="0">
              <a:latin typeface="Bahnschrift SemiBold" panose="020B0502040204020203" pitchFamily="34" charset="0"/>
              <a:cs typeface="Comic Sans MS" panose="030F0702030302020204" charset="0"/>
            </a:endParaRPr>
          </a:p>
        </p:txBody>
      </p:sp>
    </p:spTree>
    <p:extLst>
      <p:ext uri="{BB962C8B-B14F-4D97-AF65-F5344CB8AC3E}">
        <p14:creationId xmlns:p14="http://schemas.microsoft.com/office/powerpoint/2010/main" val="6029880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Autofit/>
          </a:bodyPr>
          <a:lstStyle/>
          <a:p>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What are the advantages of using Express JS?</a:t>
            </a:r>
          </a:p>
        </p:txBody>
      </p:sp>
      <p:sp>
        <p:nvSpPr>
          <p:cNvPr id="5" name="TextBox 4">
            <a:extLst>
              <a:ext uri="{FF2B5EF4-FFF2-40B4-BE49-F238E27FC236}">
                <a16:creationId xmlns:a16="http://schemas.microsoft.com/office/drawing/2014/main" id="{95C4D820-DCF2-749A-00EC-1B4E20842D68}"/>
              </a:ext>
            </a:extLst>
          </p:cNvPr>
          <p:cNvSpPr txBox="1"/>
          <p:nvPr/>
        </p:nvSpPr>
        <p:spPr>
          <a:xfrm>
            <a:off x="458846" y="381855"/>
            <a:ext cx="11012905" cy="3785652"/>
          </a:xfrm>
          <a:prstGeom prst="rect">
            <a:avLst/>
          </a:prstGeom>
          <a:noFill/>
        </p:spPr>
        <p:txBody>
          <a:bodyPr wrap="square">
            <a:spAutoFit/>
          </a:bodyPr>
          <a:lstStyle/>
          <a:p>
            <a:r>
              <a:rPr lang="en-US" sz="2000" dirty="0">
                <a:latin typeface="Bahnschrift SemiBold" panose="020B0502040204020203" pitchFamily="34" charset="0"/>
                <a:cs typeface="Comic Sans MS" panose="030F0702030302020204" charset="0"/>
                <a:sym typeface="+mn-ea"/>
              </a:rPr>
              <a:t>Express allows the use of middleware functions to handle requests, making it easy to add functionality to the request-response cycle.</a:t>
            </a:r>
          </a:p>
          <a:p>
            <a:endParaRPr lang="en-US" sz="2000" dirty="0">
              <a:latin typeface="Bahnschrift SemiBold" panose="020B0502040204020203" pitchFamily="34" charset="0"/>
              <a:cs typeface="Comic Sans MS" panose="030F0702030302020204" charset="0"/>
              <a:sym typeface="+mn-ea"/>
            </a:endParaRPr>
          </a:p>
          <a:p>
            <a:r>
              <a:rPr lang="en-US" sz="2000" dirty="0">
                <a:latin typeface="Bahnschrift SemiBold" panose="020B0502040204020203" pitchFamily="34" charset="0"/>
                <a:cs typeface="Comic Sans MS" panose="030F0702030302020204" charset="0"/>
              </a:rPr>
              <a:t>The routing system allows developers to map HTTP methods and URLs to specific functions, providing a clear and concise structure for handling requests.</a:t>
            </a:r>
          </a:p>
          <a:p>
            <a:endParaRPr lang="en-US" sz="2000" dirty="0">
              <a:latin typeface="Bahnschrift SemiBold" panose="020B0502040204020203" pitchFamily="34" charset="0"/>
              <a:cs typeface="Comic Sans MS" panose="030F0702030302020204" charset="0"/>
            </a:endParaRPr>
          </a:p>
          <a:p>
            <a:r>
              <a:rPr lang="en-US" sz="2000" dirty="0">
                <a:latin typeface="Bahnschrift SemiBold" panose="020B0502040204020203" pitchFamily="34" charset="0"/>
                <a:cs typeface="Comic Sans MS" panose="030F0702030302020204" charset="0"/>
              </a:rPr>
              <a:t>Express works well with popular front-end frameworks and libraries, such as React, Angular, and </a:t>
            </a:r>
            <a:r>
              <a:rPr lang="en-US" sz="2000" dirty="0" err="1">
                <a:latin typeface="Bahnschrift SemiBold" panose="020B0502040204020203" pitchFamily="34" charset="0"/>
                <a:cs typeface="Comic Sans MS" panose="030F0702030302020204" charset="0"/>
              </a:rPr>
              <a:t>Vue.js</a:t>
            </a:r>
            <a:r>
              <a:rPr lang="en-US" sz="2000" dirty="0">
                <a:latin typeface="Bahnschrift SemiBold" panose="020B0502040204020203" pitchFamily="34" charset="0"/>
                <a:cs typeface="Comic Sans MS" panose="030F0702030302020204" charset="0"/>
              </a:rPr>
              <a:t>. </a:t>
            </a:r>
          </a:p>
          <a:p>
            <a:r>
              <a:rPr lang="en-US" sz="2000" dirty="0">
                <a:latin typeface="Bahnschrift SemiBold" panose="020B0502040204020203" pitchFamily="34" charset="0"/>
                <a:cs typeface="Comic Sans MS" panose="030F0702030302020204" charset="0"/>
              </a:rPr>
              <a:t>Express is fast to link it with databases like MySQL, MongoDB, etc.</a:t>
            </a:r>
          </a:p>
          <a:p>
            <a:endParaRPr lang="en-US" sz="2000" dirty="0">
              <a:latin typeface="Bahnschrift SemiBold" panose="020B0502040204020203" pitchFamily="34" charset="0"/>
              <a:cs typeface="Comic Sans MS" panose="030F0702030302020204" charset="0"/>
            </a:endParaRPr>
          </a:p>
          <a:p>
            <a:r>
              <a:rPr lang="en-US" sz="2000" dirty="0">
                <a:latin typeface="Bahnschrift SemiBold" panose="020B0502040204020203" pitchFamily="34" charset="0"/>
                <a:cs typeface="Comic Sans MS" panose="030F0702030302020204" charset="0"/>
              </a:rPr>
              <a:t>Express is the best choice for every application handling a lot of notifications and requests from different users. (Reason for UBER choosing Node.js)</a:t>
            </a:r>
          </a:p>
        </p:txBody>
      </p:sp>
    </p:spTree>
    <p:extLst>
      <p:ext uri="{BB962C8B-B14F-4D97-AF65-F5344CB8AC3E}">
        <p14:creationId xmlns:p14="http://schemas.microsoft.com/office/powerpoint/2010/main" val="40088845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505739" y="5294440"/>
            <a:ext cx="10058400" cy="1143000"/>
          </a:xfrm>
        </p:spPr>
        <p:txBody>
          <a:bodyPr>
            <a:noAutofit/>
          </a:bodyPr>
          <a:lstStyle/>
          <a:p>
            <a:r>
              <a:rPr lang="en-US" altLang="en-IN" sz="1800" b="1" i="1" dirty="0">
                <a:solidFill>
                  <a:srgbClr val="F69C9F"/>
                </a:solidFill>
                <a:latin typeface="Calibri" panose="020F0502020204030204" charset="0"/>
                <a:ea typeface="Calibri" panose="020F0502020204030204" charset="0"/>
                <a:cs typeface="Calibri" panose="020F0502020204030204" charset="0"/>
              </a:rPr>
              <a:t> </a:t>
            </a:r>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What is Mongoose?</a:t>
            </a:r>
          </a:p>
        </p:txBody>
      </p:sp>
      <p:sp>
        <p:nvSpPr>
          <p:cNvPr id="5" name="TextBox 4">
            <a:extLst>
              <a:ext uri="{FF2B5EF4-FFF2-40B4-BE49-F238E27FC236}">
                <a16:creationId xmlns:a16="http://schemas.microsoft.com/office/drawing/2014/main" id="{95C4D820-DCF2-749A-00EC-1B4E20842D68}"/>
              </a:ext>
            </a:extLst>
          </p:cNvPr>
          <p:cNvSpPr txBox="1"/>
          <p:nvPr/>
        </p:nvSpPr>
        <p:spPr>
          <a:xfrm>
            <a:off x="505739" y="616316"/>
            <a:ext cx="11012905" cy="3170099"/>
          </a:xfrm>
          <a:prstGeom prst="rect">
            <a:avLst/>
          </a:prstGeom>
          <a:noFill/>
        </p:spPr>
        <p:txBody>
          <a:bodyPr wrap="square">
            <a:spAutoFit/>
          </a:bodyPr>
          <a:lstStyle/>
          <a:p>
            <a:pPr algn="l"/>
            <a:r>
              <a:rPr lang="en-US" sz="2000" b="0" i="0" dirty="0">
                <a:effectLst/>
                <a:latin typeface="Bahnschrift SemiBold" panose="020B0502040204020203" pitchFamily="34" charset="0"/>
              </a:rPr>
              <a:t>Mongoose stands as an Object Data Modeling (ODM) library tailored for MongoDB and Node.js.</a:t>
            </a:r>
          </a:p>
          <a:p>
            <a:pPr algn="l"/>
            <a:r>
              <a:rPr lang="en-US" sz="2000" b="0" i="0" dirty="0">
                <a:effectLst/>
                <a:latin typeface="Bahnschrift SemiBold" panose="020B0502040204020203" pitchFamily="34" charset="0"/>
              </a:rPr>
              <a:t>This library empowers developers to articulate a schema for their data models through a syntax that is both robust and expressive. Schemas within Mongoose delineate the framework for documents in a MongoDB collection, encompassing details such as fields, types, and validation rules.</a:t>
            </a:r>
          </a:p>
          <a:p>
            <a:pPr algn="l"/>
            <a:r>
              <a:rPr lang="en-US" sz="2000" b="0" i="0" dirty="0">
                <a:effectLst/>
                <a:latin typeface="Bahnschrift SemiBold" panose="020B0502040204020203" pitchFamily="34" charset="0"/>
              </a:rPr>
              <a:t>It's crucial to note that Mongoose is not a standalone database server; rather, it functions as a library operating atop the MongoDB driver.</a:t>
            </a:r>
          </a:p>
          <a:p>
            <a:pPr algn="l"/>
            <a:r>
              <a:rPr lang="en-US" sz="2000" b="0" i="0" dirty="0">
                <a:effectLst/>
                <a:latin typeface="Bahnschrift SemiBold" panose="020B0502040204020203" pitchFamily="34" charset="0"/>
              </a:rPr>
              <a:t>The primary challenge addressed by Mongoose is the facilitation of schema enforcement at the application layer, providing developers with the means to ensure a specific structure for their data models.</a:t>
            </a:r>
          </a:p>
        </p:txBody>
      </p:sp>
    </p:spTree>
    <p:extLst>
      <p:ext uri="{BB962C8B-B14F-4D97-AF65-F5344CB8AC3E}">
        <p14:creationId xmlns:p14="http://schemas.microsoft.com/office/powerpoint/2010/main" val="22324453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90451" y="5294440"/>
            <a:ext cx="10058400" cy="1143000"/>
          </a:xfrm>
        </p:spPr>
        <p:txBody>
          <a:bodyPr>
            <a:noAutofit/>
          </a:bodyPr>
          <a:lstStyle/>
          <a:p>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How are CRUD operations performed using </a:t>
            </a:r>
            <a:r>
              <a:rPr lang="en-US" altLang="en-IN" sz="1800" dirty="0" err="1">
                <a:solidFill>
                  <a:schemeClr val="bg1"/>
                </a:solidFill>
                <a:latin typeface="Bahnschrift SemiBold" panose="020B0502040204020203" pitchFamily="34" charset="0"/>
                <a:ea typeface="Calibri" panose="020F0502020204030204" charset="0"/>
                <a:cs typeface="Calibri" panose="020F0502020204030204" charset="0"/>
              </a:rPr>
              <a:t>ExpressJs</a:t>
            </a:r>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 explain</a:t>
            </a:r>
          </a:p>
        </p:txBody>
      </p:sp>
      <p:sp>
        <p:nvSpPr>
          <p:cNvPr id="5" name="TextBox 4">
            <a:extLst>
              <a:ext uri="{FF2B5EF4-FFF2-40B4-BE49-F238E27FC236}">
                <a16:creationId xmlns:a16="http://schemas.microsoft.com/office/drawing/2014/main" id="{95C4D820-DCF2-749A-00EC-1B4E20842D68}"/>
              </a:ext>
            </a:extLst>
          </p:cNvPr>
          <p:cNvSpPr txBox="1"/>
          <p:nvPr/>
        </p:nvSpPr>
        <p:spPr>
          <a:xfrm>
            <a:off x="419769" y="147392"/>
            <a:ext cx="11012905" cy="4401205"/>
          </a:xfrm>
          <a:prstGeom prst="rect">
            <a:avLst/>
          </a:prstGeom>
          <a:noFill/>
        </p:spPr>
        <p:txBody>
          <a:bodyPr wrap="square">
            <a:spAutoFit/>
          </a:bodyPr>
          <a:lstStyle/>
          <a:p>
            <a:pPr algn="l"/>
            <a:r>
              <a:rPr lang="en-US" sz="2000" b="0" i="0" dirty="0">
                <a:effectLst/>
                <a:latin typeface="Bahnschrift SemiBold" panose="020B0502040204020203" pitchFamily="34" charset="0"/>
              </a:rPr>
              <a:t>CRUD is an acronym representing Create, Read, Update, and Delete operations.</a:t>
            </a:r>
          </a:p>
          <a:p>
            <a:pPr algn="l"/>
            <a:endParaRPr lang="en-US" sz="2000" b="0" i="0" dirty="0">
              <a:effectLst/>
              <a:latin typeface="Bahnschrift SemiBold" panose="020B0502040204020203" pitchFamily="34" charset="0"/>
            </a:endParaRPr>
          </a:p>
          <a:p>
            <a:pPr algn="l">
              <a:buFont typeface="+mj-lt"/>
              <a:buAutoNum type="arabicPeriod"/>
            </a:pPr>
            <a:r>
              <a:rPr lang="en-US" sz="2000" b="1" i="0" dirty="0">
                <a:effectLst/>
                <a:latin typeface="Bahnschrift SemiBold" panose="020B0502040204020203" pitchFamily="34" charset="0"/>
              </a:rPr>
              <a:t>Create (POST) Operation:</a:t>
            </a:r>
            <a:r>
              <a:rPr lang="en-US" sz="2000" b="0" i="0" dirty="0">
                <a:effectLst/>
                <a:latin typeface="Bahnschrift SemiBold" panose="020B0502040204020203" pitchFamily="34" charset="0"/>
              </a:rPr>
              <a:t> This operation involves managing the creation of new documents within an Express route through the POST method. It entails creating a new resource and subsequently saving it to the MongoDB database.</a:t>
            </a:r>
          </a:p>
          <a:p>
            <a:pPr algn="l">
              <a:buFont typeface="+mj-lt"/>
              <a:buAutoNum type="arabicPeriod"/>
            </a:pPr>
            <a:endParaRPr lang="en-US" sz="2000" b="0" i="0" dirty="0">
              <a:effectLst/>
              <a:latin typeface="Bahnschrift SemiBold" panose="020B0502040204020203" pitchFamily="34" charset="0"/>
            </a:endParaRPr>
          </a:p>
          <a:p>
            <a:pPr algn="l">
              <a:buFont typeface="+mj-lt"/>
              <a:buAutoNum type="arabicPeriod"/>
            </a:pPr>
            <a:r>
              <a:rPr lang="en-US" sz="2000" b="1" i="0" dirty="0">
                <a:effectLst/>
                <a:latin typeface="Bahnschrift SemiBold" panose="020B0502040204020203" pitchFamily="34" charset="0"/>
              </a:rPr>
              <a:t>Read (GET) Operation:</a:t>
            </a:r>
            <a:r>
              <a:rPr lang="en-US" sz="2000" b="0" i="0" dirty="0">
                <a:effectLst/>
                <a:latin typeface="Bahnschrift SemiBold" panose="020B0502040204020203" pitchFamily="34" charset="0"/>
              </a:rPr>
              <a:t> The Read operation employs the GET method in Express routes to retrieve either a list of resources or a specific resource from the MongoDB database.</a:t>
            </a:r>
          </a:p>
          <a:p>
            <a:pPr algn="l">
              <a:buFont typeface="+mj-lt"/>
              <a:buAutoNum type="arabicPeriod"/>
            </a:pPr>
            <a:endParaRPr lang="en-US" sz="2000" b="0" i="0" dirty="0">
              <a:effectLst/>
              <a:latin typeface="Bahnschrift SemiBold" panose="020B0502040204020203" pitchFamily="34" charset="0"/>
            </a:endParaRPr>
          </a:p>
          <a:p>
            <a:pPr algn="l">
              <a:buFont typeface="+mj-lt"/>
              <a:buAutoNum type="arabicPeriod"/>
            </a:pPr>
            <a:r>
              <a:rPr lang="en-US" sz="2000" b="1" i="0" dirty="0">
                <a:effectLst/>
                <a:latin typeface="Bahnschrift SemiBold" panose="020B0502040204020203" pitchFamily="34" charset="0"/>
              </a:rPr>
              <a:t>Update (PUT/PATCH) Operation:</a:t>
            </a:r>
            <a:r>
              <a:rPr lang="en-US" sz="2000" b="0" i="0" dirty="0">
                <a:effectLst/>
                <a:latin typeface="Bahnschrift SemiBold" panose="020B0502040204020203" pitchFamily="34" charset="0"/>
              </a:rPr>
              <a:t> For the Update operation, the PUT or PATCH method is utilized in Express routes to modify an existing resource stored in the MongoDB database.</a:t>
            </a:r>
          </a:p>
          <a:p>
            <a:pPr algn="l">
              <a:buFont typeface="+mj-lt"/>
              <a:buAutoNum type="arabicPeriod"/>
            </a:pPr>
            <a:endParaRPr lang="en-US" sz="2000" b="0" i="0" dirty="0">
              <a:effectLst/>
              <a:latin typeface="Bahnschrift SemiBold" panose="020B0502040204020203" pitchFamily="34" charset="0"/>
            </a:endParaRPr>
          </a:p>
          <a:p>
            <a:pPr algn="l">
              <a:buFont typeface="+mj-lt"/>
              <a:buAutoNum type="arabicPeriod"/>
            </a:pPr>
            <a:r>
              <a:rPr lang="en-US" sz="2000" b="1" i="0" dirty="0">
                <a:effectLst/>
                <a:latin typeface="Bahnschrift SemiBold" panose="020B0502040204020203" pitchFamily="34" charset="0"/>
              </a:rPr>
              <a:t>Delete (DELETE) Operation:</a:t>
            </a:r>
            <a:r>
              <a:rPr lang="en-US" sz="2000" b="0" i="0" dirty="0">
                <a:effectLst/>
                <a:latin typeface="Bahnschrift SemiBold" panose="020B0502040204020203" pitchFamily="34" charset="0"/>
              </a:rPr>
              <a:t> The Delete operation entails implementing the DELETE method in Express routes to eliminate a resource from the MongoDB database.</a:t>
            </a:r>
          </a:p>
        </p:txBody>
      </p:sp>
    </p:spTree>
    <p:extLst>
      <p:ext uri="{BB962C8B-B14F-4D97-AF65-F5344CB8AC3E}">
        <p14:creationId xmlns:p14="http://schemas.microsoft.com/office/powerpoint/2010/main" val="3053293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Autofit/>
          </a:bodyPr>
          <a:lstStyle/>
          <a:p>
            <a:pPr indent="-228600" rtl="0">
              <a:spcBef>
                <a:spcPts val="1200"/>
              </a:spcBef>
              <a:spcAft>
                <a:spcPts val="1200"/>
              </a:spcAft>
            </a:pPr>
            <a:r>
              <a:rPr lang="en-US" sz="1800" b="0" i="0" u="none" strike="noStrike" dirty="0">
                <a:solidFill>
                  <a:schemeClr val="bg1">
                    <a:lumMod val="95000"/>
                  </a:schemeClr>
                </a:solidFill>
                <a:effectLst/>
                <a:latin typeface="Bahnschrift SemiBold" panose="020B0502040204020203" pitchFamily="34" charset="0"/>
                <a:cs typeface="Arial" panose="020B0604020202020204" pitchFamily="34" charset="0"/>
              </a:rPr>
              <a:t>Why did you choose Mongo and not any other NoSQL DB or why not an RDBMS</a:t>
            </a:r>
            <a:br>
              <a:rPr lang="en-US" sz="1800" dirty="0">
                <a:solidFill>
                  <a:schemeClr val="bg1">
                    <a:lumMod val="95000"/>
                  </a:schemeClr>
                </a:solidFill>
                <a:latin typeface="Bahnschrift SemiBold" panose="020B0502040204020203" pitchFamily="34" charset="0"/>
                <a:cs typeface="Arial" panose="020B0604020202020204" pitchFamily="34" charset="0"/>
              </a:rPr>
            </a:br>
            <a:endParaRPr lang="en-US" sz="1800" dirty="0">
              <a:solidFill>
                <a:schemeClr val="bg1">
                  <a:lumMod val="95000"/>
                </a:schemeClr>
              </a:solidFill>
              <a:latin typeface="Bahnschrift SemiBold" panose="020B0502040204020203" pitchFamily="34" charset="0"/>
              <a:cs typeface="Arial" panose="020B0604020202020204" pitchFamily="34" charset="0"/>
            </a:endParaRPr>
          </a:p>
        </p:txBody>
      </p:sp>
      <p:sp>
        <p:nvSpPr>
          <p:cNvPr id="4" name="TextBox 3">
            <a:extLst>
              <a:ext uri="{FF2B5EF4-FFF2-40B4-BE49-F238E27FC236}">
                <a16:creationId xmlns:a16="http://schemas.microsoft.com/office/drawing/2014/main" id="{6747DC51-B973-7096-59D1-A6254F57D841}"/>
              </a:ext>
            </a:extLst>
          </p:cNvPr>
          <p:cNvSpPr txBox="1"/>
          <p:nvPr/>
        </p:nvSpPr>
        <p:spPr>
          <a:xfrm>
            <a:off x="970547" y="449179"/>
            <a:ext cx="10523621" cy="3046988"/>
          </a:xfrm>
          <a:prstGeom prst="rect">
            <a:avLst/>
          </a:prstGeom>
          <a:noFill/>
        </p:spPr>
        <p:txBody>
          <a:bodyPr wrap="square" rtlCol="0">
            <a:spAutoFit/>
          </a:bodyPr>
          <a:lstStyle/>
          <a:p>
            <a:r>
              <a:rPr lang="en-US" sz="3200" dirty="0">
                <a:latin typeface="Bahnschrift SemiBold" panose="020B0502040204020203" pitchFamily="34" charset="0"/>
              </a:rPr>
              <a:t>I found MongoDB more advantageous and easy than RDBMS or other NoSQL DB as it gives us an option of </a:t>
            </a:r>
            <a:r>
              <a:rPr lang="en-IN" sz="3200" b="1" i="0" dirty="0">
                <a:effectLst/>
                <a:latin typeface="Söhne"/>
              </a:rPr>
              <a:t>Schema Flexibility, Horizontal Scalability(Storing data in various servers), Support for JSON-Like Documents(which is more helpful in our project</a:t>
            </a:r>
            <a:r>
              <a:rPr lang="en-US" sz="3200" b="1" i="0" dirty="0">
                <a:effectLst/>
                <a:latin typeface="Bahnschrift SemiBold" panose="020B0502040204020203" pitchFamily="34" charset="0"/>
              </a:rPr>
              <a:t>)</a:t>
            </a:r>
            <a:r>
              <a:rPr lang="en-US" sz="3200" b="1" dirty="0">
                <a:latin typeface="Bahnschrift SemiBold" panose="020B0502040204020203" pitchFamily="34" charset="0"/>
              </a:rPr>
              <a:t>, Collection-Document-Field model.</a:t>
            </a:r>
            <a:endParaRPr lang="en-IN" sz="3200" dirty="0">
              <a:latin typeface="Bahnschrift SemiBold" panose="020B0502040204020203" pitchFamily="34" charset="0"/>
            </a:endParaRPr>
          </a:p>
        </p:txBody>
      </p:sp>
    </p:spTree>
    <p:extLst>
      <p:ext uri="{BB962C8B-B14F-4D97-AF65-F5344CB8AC3E}">
        <p14:creationId xmlns:p14="http://schemas.microsoft.com/office/powerpoint/2010/main" val="12522255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Autofit/>
          </a:bodyPr>
          <a:lstStyle/>
          <a:p>
            <a:r>
              <a:rPr lang="en-US" altLang="en-IN" sz="1800" b="1" i="1" dirty="0">
                <a:solidFill>
                  <a:srgbClr val="F69C9F"/>
                </a:solidFill>
                <a:latin typeface="Calibri" panose="020F0502020204030204" charset="0"/>
                <a:ea typeface="Calibri" panose="020F0502020204030204" charset="0"/>
                <a:cs typeface="Calibri" panose="020F0502020204030204" charset="0"/>
              </a:rPr>
              <a:t> </a:t>
            </a:r>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Can </a:t>
            </a:r>
            <a:r>
              <a:rPr lang="en-US" altLang="en-IN" sz="1800" dirty="0" err="1">
                <a:solidFill>
                  <a:schemeClr val="bg1"/>
                </a:solidFill>
                <a:latin typeface="Bahnschrift SemiBold" panose="020B0502040204020203" pitchFamily="34" charset="0"/>
                <a:ea typeface="Calibri" panose="020F0502020204030204" charset="0"/>
                <a:cs typeface="Calibri" panose="020F0502020204030204" charset="0"/>
              </a:rPr>
              <a:t>ExpressJS</a:t>
            </a:r>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 communicate only with MongoDB?</a:t>
            </a:r>
          </a:p>
        </p:txBody>
      </p:sp>
      <p:sp>
        <p:nvSpPr>
          <p:cNvPr id="5" name="TextBox 4">
            <a:extLst>
              <a:ext uri="{FF2B5EF4-FFF2-40B4-BE49-F238E27FC236}">
                <a16:creationId xmlns:a16="http://schemas.microsoft.com/office/drawing/2014/main" id="{95C4D820-DCF2-749A-00EC-1B4E20842D68}"/>
              </a:ext>
            </a:extLst>
          </p:cNvPr>
          <p:cNvSpPr txBox="1"/>
          <p:nvPr/>
        </p:nvSpPr>
        <p:spPr>
          <a:xfrm>
            <a:off x="521369" y="457072"/>
            <a:ext cx="11012905" cy="3539430"/>
          </a:xfrm>
          <a:prstGeom prst="rect">
            <a:avLst/>
          </a:prstGeom>
          <a:noFill/>
        </p:spPr>
        <p:txBody>
          <a:bodyPr wrap="square">
            <a:spAutoFit/>
          </a:bodyPr>
          <a:lstStyle/>
          <a:p>
            <a:r>
              <a:rPr lang="en-US" sz="2800" dirty="0">
                <a:latin typeface="Bahnschrift SemiBold" panose="020B0502040204020203" pitchFamily="34" charset="0"/>
                <a:cs typeface="Comic Sans MS" panose="030F0702030302020204" charset="0"/>
                <a:sym typeface="+mn-ea"/>
              </a:rPr>
              <a:t>While </a:t>
            </a:r>
            <a:r>
              <a:rPr lang="en-US" sz="2800" dirty="0" err="1">
                <a:latin typeface="Bahnschrift SemiBold" panose="020B0502040204020203" pitchFamily="34" charset="0"/>
                <a:cs typeface="Comic Sans MS" panose="030F0702030302020204" charset="0"/>
                <a:sym typeface="+mn-ea"/>
              </a:rPr>
              <a:t>Express.js</a:t>
            </a:r>
            <a:r>
              <a:rPr lang="en-US" sz="2800" dirty="0">
                <a:latin typeface="Bahnschrift SemiBold" panose="020B0502040204020203" pitchFamily="34" charset="0"/>
                <a:cs typeface="Comic Sans MS" panose="030F0702030302020204" charset="0"/>
                <a:sym typeface="+mn-ea"/>
              </a:rPr>
              <a:t> is frequently employed in conjunction with MongoDB, its applicability extends beyond MongoDB alone. It supports integration with a diverse range of databases or data storage solutions. </a:t>
            </a:r>
            <a:r>
              <a:rPr lang="en-US" sz="2800" dirty="0" err="1">
                <a:latin typeface="Bahnschrift SemiBold" panose="020B0502040204020203" pitchFamily="34" charset="0"/>
                <a:cs typeface="Comic Sans MS" panose="030F0702030302020204" charset="0"/>
                <a:sym typeface="+mn-ea"/>
              </a:rPr>
              <a:t>Express.js</a:t>
            </a:r>
            <a:r>
              <a:rPr lang="en-US" sz="2800" dirty="0">
                <a:latin typeface="Bahnschrift SemiBold" panose="020B0502040204020203" pitchFamily="34" charset="0"/>
                <a:cs typeface="Comic Sans MS" panose="030F0702030302020204" charset="0"/>
                <a:sym typeface="+mn-ea"/>
              </a:rPr>
              <a:t> is compatible with various databases, encompassing both relational databases such as MySQL and PostgreSQL, and other NoSQL databases like Redis and CouchDB. The selection of the database hinges on the particular needs and specifications of the project.</a:t>
            </a:r>
          </a:p>
        </p:txBody>
      </p:sp>
    </p:spTree>
    <p:extLst>
      <p:ext uri="{BB962C8B-B14F-4D97-AF65-F5344CB8AC3E}">
        <p14:creationId xmlns:p14="http://schemas.microsoft.com/office/powerpoint/2010/main" val="33698433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Autofit/>
          </a:bodyPr>
          <a:lstStyle/>
          <a:p>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How are NodeJS and </a:t>
            </a:r>
            <a:r>
              <a:rPr lang="en-US" altLang="en-IN" sz="1800" dirty="0" err="1">
                <a:solidFill>
                  <a:schemeClr val="bg1"/>
                </a:solidFill>
                <a:latin typeface="Bahnschrift SemiBold" panose="020B0502040204020203" pitchFamily="34" charset="0"/>
                <a:ea typeface="Calibri" panose="020F0502020204030204" charset="0"/>
                <a:cs typeface="Calibri" panose="020F0502020204030204" charset="0"/>
              </a:rPr>
              <a:t>ExpressJS</a:t>
            </a:r>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 different?</a:t>
            </a:r>
          </a:p>
        </p:txBody>
      </p:sp>
      <p:sp>
        <p:nvSpPr>
          <p:cNvPr id="5" name="TextBox 4">
            <a:extLst>
              <a:ext uri="{FF2B5EF4-FFF2-40B4-BE49-F238E27FC236}">
                <a16:creationId xmlns:a16="http://schemas.microsoft.com/office/drawing/2014/main" id="{95C4D820-DCF2-749A-00EC-1B4E20842D68}"/>
              </a:ext>
            </a:extLst>
          </p:cNvPr>
          <p:cNvSpPr txBox="1"/>
          <p:nvPr/>
        </p:nvSpPr>
        <p:spPr>
          <a:xfrm>
            <a:off x="589530" y="577239"/>
            <a:ext cx="11012905" cy="3108543"/>
          </a:xfrm>
          <a:prstGeom prst="rect">
            <a:avLst/>
          </a:prstGeom>
          <a:noFill/>
        </p:spPr>
        <p:txBody>
          <a:bodyPr wrap="square">
            <a:spAutoFit/>
          </a:bodyPr>
          <a:lstStyle/>
          <a:p>
            <a:r>
              <a:rPr lang="en-US" sz="2800" dirty="0">
                <a:latin typeface="Bahnschrift SemiBold" panose="020B0502040204020203" pitchFamily="34" charset="0"/>
                <a:cs typeface="Comic Sans MS" panose="030F0702030302020204" charset="0"/>
                <a:sym typeface="+mn-ea"/>
              </a:rPr>
              <a:t>Node.js serves as the runtime environment enabling the execution of JavaScript on the server side. In contrast, </a:t>
            </a:r>
            <a:r>
              <a:rPr lang="en-US" sz="2800" dirty="0" err="1">
                <a:latin typeface="Bahnschrift SemiBold" panose="020B0502040204020203" pitchFamily="34" charset="0"/>
                <a:cs typeface="Comic Sans MS" panose="030F0702030302020204" charset="0"/>
                <a:sym typeface="+mn-ea"/>
              </a:rPr>
              <a:t>Express.js</a:t>
            </a:r>
            <a:r>
              <a:rPr lang="en-US" sz="2800" dirty="0">
                <a:latin typeface="Bahnschrift SemiBold" panose="020B0502040204020203" pitchFamily="34" charset="0"/>
                <a:cs typeface="Comic Sans MS" panose="030F0702030302020204" charset="0"/>
                <a:sym typeface="+mn-ea"/>
              </a:rPr>
              <a:t> functions as a web application framework constructed atop Node.js, streamlining the development of web applications and APIs. It's important to note that </a:t>
            </a:r>
            <a:r>
              <a:rPr lang="en-US" sz="2800" dirty="0" err="1">
                <a:latin typeface="Bahnschrift SemiBold" panose="020B0502040204020203" pitchFamily="34" charset="0"/>
                <a:cs typeface="Comic Sans MS" panose="030F0702030302020204" charset="0"/>
                <a:sym typeface="+mn-ea"/>
              </a:rPr>
              <a:t>Express.js</a:t>
            </a:r>
            <a:r>
              <a:rPr lang="en-US" sz="2800" dirty="0">
                <a:latin typeface="Bahnschrift SemiBold" panose="020B0502040204020203" pitchFamily="34" charset="0"/>
                <a:cs typeface="Comic Sans MS" panose="030F0702030302020204" charset="0"/>
                <a:sym typeface="+mn-ea"/>
              </a:rPr>
              <a:t> does not substitute Node.js; instead, it serves as a tool that enriches and broadens the functionalities of Node.js in the realm of web development.</a:t>
            </a:r>
          </a:p>
        </p:txBody>
      </p:sp>
    </p:spTree>
    <p:extLst>
      <p:ext uri="{BB962C8B-B14F-4D97-AF65-F5344CB8AC3E}">
        <p14:creationId xmlns:p14="http://schemas.microsoft.com/office/powerpoint/2010/main" val="2486399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Autofit/>
          </a:bodyPr>
          <a:lstStyle/>
          <a:p>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What is Scaffolding in </a:t>
            </a:r>
            <a:r>
              <a:rPr lang="en-US" altLang="en-IN" sz="1800" dirty="0" err="1">
                <a:solidFill>
                  <a:schemeClr val="bg1"/>
                </a:solidFill>
                <a:latin typeface="Bahnschrift SemiBold" panose="020B0502040204020203" pitchFamily="34" charset="0"/>
                <a:ea typeface="Calibri" panose="020F0502020204030204" charset="0"/>
                <a:cs typeface="Calibri" panose="020F0502020204030204" charset="0"/>
              </a:rPr>
              <a:t>ExpressJS</a:t>
            </a:r>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a:t>
            </a:r>
          </a:p>
        </p:txBody>
      </p:sp>
      <p:sp>
        <p:nvSpPr>
          <p:cNvPr id="5" name="TextBox 4">
            <a:extLst>
              <a:ext uri="{FF2B5EF4-FFF2-40B4-BE49-F238E27FC236}">
                <a16:creationId xmlns:a16="http://schemas.microsoft.com/office/drawing/2014/main" id="{95C4D820-DCF2-749A-00EC-1B4E20842D68}"/>
              </a:ext>
            </a:extLst>
          </p:cNvPr>
          <p:cNvSpPr txBox="1"/>
          <p:nvPr/>
        </p:nvSpPr>
        <p:spPr>
          <a:xfrm>
            <a:off x="521369" y="256808"/>
            <a:ext cx="11012905" cy="4093428"/>
          </a:xfrm>
          <a:prstGeom prst="rect">
            <a:avLst/>
          </a:prstGeom>
          <a:noFill/>
        </p:spPr>
        <p:txBody>
          <a:bodyPr wrap="square">
            <a:spAutoFit/>
          </a:bodyPr>
          <a:lstStyle/>
          <a:p>
            <a:r>
              <a:rPr lang="en-US" sz="2000" dirty="0">
                <a:latin typeface="Bahnschrift SemiBold" panose="020B0502040204020203" pitchFamily="34" charset="0"/>
                <a:cs typeface="Comic Sans MS" panose="030F0702030302020204" charset="0"/>
                <a:sym typeface="+mn-ea"/>
              </a:rPr>
              <a:t>Scaffolding involves establishing the foundational structure of an application, encompassing elements such as public directories, routes, and views. Users have the flexibility to customize these components. Following the creation of the application's structure, users can commence the actual development process.</a:t>
            </a:r>
          </a:p>
          <a:p>
            <a:endParaRPr lang="en-US" sz="2000" dirty="0">
              <a:latin typeface="Bahnschrift SemiBold" panose="020B0502040204020203" pitchFamily="34" charset="0"/>
              <a:cs typeface="Comic Sans MS" panose="030F0702030302020204" charset="0"/>
              <a:sym typeface="+mn-ea"/>
            </a:endParaRPr>
          </a:p>
          <a:p>
            <a:r>
              <a:rPr lang="en-US" sz="2000" dirty="0">
                <a:latin typeface="Bahnschrift SemiBold" panose="020B0502040204020203" pitchFamily="34" charset="0"/>
                <a:cs typeface="Comic Sans MS" panose="030F0702030302020204" charset="0"/>
                <a:sym typeface="+mn-ea"/>
              </a:rPr>
              <a:t>Within the context of </a:t>
            </a:r>
            <a:r>
              <a:rPr lang="en-US" sz="2000" dirty="0" err="1">
                <a:latin typeface="Bahnschrift SemiBold" panose="020B0502040204020203" pitchFamily="34" charset="0"/>
                <a:cs typeface="Comic Sans MS" panose="030F0702030302020204" charset="0"/>
                <a:sym typeface="+mn-ea"/>
              </a:rPr>
              <a:t>Express.js</a:t>
            </a:r>
            <a:r>
              <a:rPr lang="en-US" sz="2000" dirty="0">
                <a:latin typeface="Bahnschrift SemiBold" panose="020B0502040204020203" pitchFamily="34" charset="0"/>
                <a:cs typeface="Comic Sans MS" panose="030F0702030302020204" charset="0"/>
                <a:sym typeface="+mn-ea"/>
              </a:rPr>
              <a:t>, scaffolding tools or generators are frequently employed to generate the essential boilerplate code, directories, and files required for a new </a:t>
            </a:r>
            <a:r>
              <a:rPr lang="en-US" sz="2000" dirty="0" err="1">
                <a:latin typeface="Bahnschrift SemiBold" panose="020B0502040204020203" pitchFamily="34" charset="0"/>
                <a:cs typeface="Comic Sans MS" panose="030F0702030302020204" charset="0"/>
                <a:sym typeface="+mn-ea"/>
              </a:rPr>
              <a:t>Express.js</a:t>
            </a:r>
            <a:r>
              <a:rPr lang="en-US" sz="2000" dirty="0">
                <a:latin typeface="Bahnschrift SemiBold" panose="020B0502040204020203" pitchFamily="34" charset="0"/>
                <a:cs typeface="Comic Sans MS" panose="030F0702030302020204" charset="0"/>
                <a:sym typeface="+mn-ea"/>
              </a:rPr>
              <a:t> application.</a:t>
            </a:r>
          </a:p>
          <a:p>
            <a:endParaRPr lang="en-US" sz="2000" dirty="0">
              <a:latin typeface="Bahnschrift SemiBold" panose="020B0502040204020203" pitchFamily="34" charset="0"/>
              <a:cs typeface="Comic Sans MS" panose="030F0702030302020204" charset="0"/>
              <a:sym typeface="+mn-ea"/>
            </a:endParaRPr>
          </a:p>
          <a:p>
            <a:r>
              <a:rPr lang="en-US" sz="2000" dirty="0">
                <a:latin typeface="Bahnschrift SemiBold" panose="020B0502040204020203" pitchFamily="34" charset="0"/>
                <a:cs typeface="Comic Sans MS" panose="030F0702030302020204" charset="0"/>
                <a:sym typeface="+mn-ea"/>
              </a:rPr>
              <a:t>The use of tools like Express Generator in scaffolding proves advantageous for developers as it enables them to economize time. These tools provide a pre-configured starting point for projects, enabling developers to concentrate on implementing application-specific features without the need to spend time on the initial setup of the project structure.</a:t>
            </a:r>
          </a:p>
        </p:txBody>
      </p:sp>
    </p:spTree>
    <p:extLst>
      <p:ext uri="{BB962C8B-B14F-4D97-AF65-F5344CB8AC3E}">
        <p14:creationId xmlns:p14="http://schemas.microsoft.com/office/powerpoint/2010/main" val="19780578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Autofit/>
          </a:bodyPr>
          <a:lstStyle/>
          <a:p>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Explain </a:t>
            </a:r>
            <a:r>
              <a:rPr lang="en-US" altLang="en-IN" sz="1800" dirty="0" err="1">
                <a:solidFill>
                  <a:schemeClr val="bg1"/>
                </a:solidFill>
                <a:latin typeface="Bahnschrift SemiBold" panose="020B0502040204020203" pitchFamily="34" charset="0"/>
                <a:ea typeface="Calibri" panose="020F0502020204030204" charset="0"/>
                <a:cs typeface="Calibri" panose="020F0502020204030204" charset="0"/>
              </a:rPr>
              <a:t>ExpressJS</a:t>
            </a:r>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 routing?</a:t>
            </a:r>
          </a:p>
        </p:txBody>
      </p:sp>
      <p:sp>
        <p:nvSpPr>
          <p:cNvPr id="5" name="TextBox 4">
            <a:extLst>
              <a:ext uri="{FF2B5EF4-FFF2-40B4-BE49-F238E27FC236}">
                <a16:creationId xmlns:a16="http://schemas.microsoft.com/office/drawing/2014/main" id="{95C4D820-DCF2-749A-00EC-1B4E20842D68}"/>
              </a:ext>
            </a:extLst>
          </p:cNvPr>
          <p:cNvSpPr txBox="1"/>
          <p:nvPr/>
        </p:nvSpPr>
        <p:spPr>
          <a:xfrm>
            <a:off x="521369" y="256808"/>
            <a:ext cx="11012905" cy="3785652"/>
          </a:xfrm>
          <a:prstGeom prst="rect">
            <a:avLst/>
          </a:prstGeom>
          <a:noFill/>
        </p:spPr>
        <p:txBody>
          <a:bodyPr wrap="square">
            <a:spAutoFit/>
          </a:bodyPr>
          <a:lstStyle/>
          <a:p>
            <a:r>
              <a:rPr lang="en-US" sz="2000" dirty="0">
                <a:latin typeface="Bahnschrift SemiBold" panose="020B0502040204020203" pitchFamily="34" charset="0"/>
                <a:cs typeface="Comic Sans MS" panose="030F0702030302020204" charset="0"/>
                <a:sym typeface="+mn-ea"/>
              </a:rPr>
              <a:t>Routing involves defining how an application should respond when a client sends a request to a specific endpoint, identified by a URI (or path) and a particular HTTP request method.</a:t>
            </a:r>
          </a:p>
          <a:p>
            <a:endParaRPr lang="en-US" sz="2000" dirty="0">
              <a:latin typeface="Bahnschrift SemiBold" panose="020B0502040204020203" pitchFamily="34" charset="0"/>
              <a:cs typeface="Comic Sans MS" panose="030F0702030302020204" charset="0"/>
              <a:sym typeface="+mn-ea"/>
            </a:endParaRPr>
          </a:p>
          <a:p>
            <a:r>
              <a:rPr lang="en-US" sz="2000" dirty="0">
                <a:latin typeface="Bahnschrift SemiBold" panose="020B0502040204020203" pitchFamily="34" charset="0"/>
                <a:cs typeface="Comic Sans MS" panose="030F0702030302020204" charset="0"/>
                <a:sym typeface="+mn-ea"/>
              </a:rPr>
              <a:t>The structure for route definition is as follows:</a:t>
            </a:r>
          </a:p>
          <a:p>
            <a:r>
              <a:rPr lang="en-US" sz="2000" dirty="0" err="1">
                <a:solidFill>
                  <a:srgbClr val="2E95D3"/>
                </a:solidFill>
                <a:latin typeface="Cascadia Code SemiBold" panose="020B0609020000020004" pitchFamily="49" charset="0"/>
                <a:ea typeface="Cascadia Code SemiBold" panose="020B0609020000020004" pitchFamily="49" charset="0"/>
                <a:cs typeface="Cascadia Code SemiBold" panose="020B0609020000020004" pitchFamily="49" charset="0"/>
              </a:rPr>
              <a:t>app.</a:t>
            </a:r>
            <a:r>
              <a:rPr lang="en-US" sz="2000" dirty="0" err="1">
                <a:solidFill>
                  <a:srgbClr val="F22C3D"/>
                </a:solidFill>
                <a:latin typeface="Cascadia Code SemiBold" panose="020B0609020000020004" pitchFamily="49" charset="0"/>
                <a:ea typeface="Cascadia Code SemiBold" panose="020B0609020000020004" pitchFamily="49" charset="0"/>
                <a:cs typeface="Cascadia Code SemiBold" panose="020B0609020000020004" pitchFamily="49" charset="0"/>
              </a:rPr>
              <a:t>method</a:t>
            </a:r>
            <a:r>
              <a:rPr lang="en-US" sz="2000" b="0" i="0" dirty="0">
                <a:solidFill>
                  <a:srgbClr val="00B0F0"/>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a:t>
            </a:r>
            <a:r>
              <a:rPr lang="en-US" sz="2000" dirty="0" err="1">
                <a:solidFill>
                  <a:srgbClr val="002060"/>
                </a:solidFill>
                <a:latin typeface="Cascadia Code SemiBold" panose="020B0609020000020004" pitchFamily="49" charset="0"/>
                <a:ea typeface="Cascadia Code SemiBold" panose="020B0609020000020004" pitchFamily="49" charset="0"/>
                <a:cs typeface="Cascadia Code SemiBold" panose="020B0609020000020004" pitchFamily="49" charset="0"/>
              </a:rPr>
              <a:t>path,handler</a:t>
            </a:r>
            <a:r>
              <a:rPr lang="en-US" sz="2000" b="0" i="0" dirty="0">
                <a:solidFill>
                  <a:srgbClr val="00B0F0"/>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a:t>
            </a:r>
            <a:r>
              <a:rPr lang="en-US" sz="2000" b="0" i="0" dirty="0">
                <a:solidFill>
                  <a:srgbClr val="FFFF00"/>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a:t>
            </a:r>
          </a:p>
          <a:p>
            <a:endParaRPr lang="en-US" sz="2000" dirty="0">
              <a:latin typeface="Bahnschrift SemiBold" panose="020B0502040204020203" pitchFamily="34" charset="0"/>
              <a:cs typeface="Comic Sans MS" panose="030F0702030302020204" charset="0"/>
              <a:sym typeface="+mn-ea"/>
            </a:endParaRPr>
          </a:p>
          <a:p>
            <a:endParaRPr lang="en-US" sz="2000" dirty="0">
              <a:latin typeface="Bahnschrift SemiBold" panose="020B0502040204020203" pitchFamily="34" charset="0"/>
              <a:cs typeface="Comic Sans MS" panose="030F0702030302020204" charset="0"/>
              <a:sym typeface="+mn-ea"/>
            </a:endParaRPr>
          </a:p>
          <a:p>
            <a:r>
              <a:rPr lang="en-US" sz="2000" dirty="0">
                <a:latin typeface="Bahnschrift SemiBold" panose="020B0502040204020203" pitchFamily="34" charset="0"/>
                <a:cs typeface="Comic Sans MS" panose="030F0702030302020204" charset="0"/>
                <a:sym typeface="+mn-ea"/>
              </a:rPr>
              <a:t>Here:</a:t>
            </a:r>
          </a:p>
          <a:p>
            <a:r>
              <a:rPr lang="en-US" sz="2000" dirty="0">
                <a:latin typeface="Bahnschrift SemiBold" panose="020B0502040204020203" pitchFamily="34" charset="0"/>
                <a:cs typeface="Comic Sans MS" panose="030F0702030302020204" charset="0"/>
                <a:sym typeface="+mn-ea"/>
              </a:rPr>
              <a:t>- `app` represents an instance of Express.</a:t>
            </a:r>
          </a:p>
          <a:p>
            <a:r>
              <a:rPr lang="en-US" sz="2000" dirty="0">
                <a:latin typeface="Bahnschrift SemiBold" panose="020B0502040204020203" pitchFamily="34" charset="0"/>
                <a:cs typeface="Comic Sans MS" panose="030F0702030302020204" charset="0"/>
                <a:sym typeface="+mn-ea"/>
              </a:rPr>
              <a:t>- `METHOD` denotes an HTTP request method (e.g., get, post, put, delete).</a:t>
            </a:r>
          </a:p>
          <a:p>
            <a:r>
              <a:rPr lang="en-US" sz="2000" dirty="0">
                <a:latin typeface="Bahnschrift SemiBold" panose="020B0502040204020203" pitchFamily="34" charset="0"/>
                <a:cs typeface="Comic Sans MS" panose="030F0702030302020204" charset="0"/>
                <a:sym typeface="+mn-ea"/>
              </a:rPr>
              <a:t>- `PATH` signifies the server path or URI.</a:t>
            </a:r>
          </a:p>
          <a:p>
            <a:r>
              <a:rPr lang="en-US" sz="2000" dirty="0">
                <a:latin typeface="Bahnschrift SemiBold" panose="020B0502040204020203" pitchFamily="34" charset="0"/>
                <a:cs typeface="Comic Sans MS" panose="030F0702030302020204" charset="0"/>
                <a:sym typeface="+mn-ea"/>
              </a:rPr>
              <a:t>- `HANDLER` refers to the function that gets executed when the route is matched.</a:t>
            </a:r>
          </a:p>
        </p:txBody>
      </p:sp>
    </p:spTree>
    <p:extLst>
      <p:ext uri="{BB962C8B-B14F-4D97-AF65-F5344CB8AC3E}">
        <p14:creationId xmlns:p14="http://schemas.microsoft.com/office/powerpoint/2010/main" val="1885851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Autofit/>
          </a:bodyPr>
          <a:lstStyle/>
          <a:p>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How to solve the </a:t>
            </a:r>
            <a:r>
              <a:rPr lang="en-US" altLang="en-IN" sz="1800" dirty="0" err="1">
                <a:solidFill>
                  <a:schemeClr val="bg1"/>
                </a:solidFill>
                <a:latin typeface="Bahnschrift SemiBold" panose="020B0502040204020203" pitchFamily="34" charset="0"/>
                <a:ea typeface="Calibri" panose="020F0502020204030204" charset="0"/>
                <a:cs typeface="Calibri" panose="020F0502020204030204" charset="0"/>
              </a:rPr>
              <a:t>CORS</a:t>
            </a:r>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 issue in </a:t>
            </a:r>
            <a:r>
              <a:rPr lang="en-US" altLang="en-IN" sz="1800" dirty="0" err="1">
                <a:solidFill>
                  <a:schemeClr val="bg1"/>
                </a:solidFill>
                <a:latin typeface="Bahnschrift SemiBold" panose="020B0502040204020203" pitchFamily="34" charset="0"/>
                <a:ea typeface="Calibri" panose="020F0502020204030204" charset="0"/>
                <a:cs typeface="Calibri" panose="020F0502020204030204" charset="0"/>
              </a:rPr>
              <a:t>ExpressJS</a:t>
            </a:r>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a:t>
            </a:r>
          </a:p>
        </p:txBody>
      </p:sp>
      <p:sp>
        <p:nvSpPr>
          <p:cNvPr id="5" name="TextBox 4">
            <a:extLst>
              <a:ext uri="{FF2B5EF4-FFF2-40B4-BE49-F238E27FC236}">
                <a16:creationId xmlns:a16="http://schemas.microsoft.com/office/drawing/2014/main" id="{95C4D820-DCF2-749A-00EC-1B4E20842D68}"/>
              </a:ext>
            </a:extLst>
          </p:cNvPr>
          <p:cNvSpPr txBox="1"/>
          <p:nvPr/>
        </p:nvSpPr>
        <p:spPr>
          <a:xfrm>
            <a:off x="521369" y="288069"/>
            <a:ext cx="11012905" cy="3785652"/>
          </a:xfrm>
          <a:prstGeom prst="rect">
            <a:avLst/>
          </a:prstGeom>
          <a:noFill/>
        </p:spPr>
        <p:txBody>
          <a:bodyPr wrap="square">
            <a:spAutoFit/>
          </a:bodyPr>
          <a:lstStyle/>
          <a:p>
            <a:r>
              <a:rPr lang="en-US" sz="2400" dirty="0">
                <a:latin typeface="Bahnschrift SemiBold" panose="020B0502040204020203" pitchFamily="34" charset="0"/>
                <a:cs typeface="Comic Sans MS" panose="030F0702030302020204" charset="0"/>
                <a:sym typeface="+mn-ea"/>
              </a:rPr>
              <a:t>Cross-Origin Resource Sharing (</a:t>
            </a:r>
            <a:r>
              <a:rPr lang="en-US" sz="2400" dirty="0" err="1">
                <a:latin typeface="Bahnschrift SemiBold" panose="020B0502040204020203" pitchFamily="34" charset="0"/>
                <a:cs typeface="Comic Sans MS" panose="030F0702030302020204" charset="0"/>
                <a:sym typeface="+mn-ea"/>
              </a:rPr>
              <a:t>CORS</a:t>
            </a:r>
            <a:r>
              <a:rPr lang="en-US" sz="2400" dirty="0">
                <a:latin typeface="Bahnschrift SemiBold" panose="020B0502040204020203" pitchFamily="34" charset="0"/>
                <a:cs typeface="Comic Sans MS" panose="030F0702030302020204" charset="0"/>
                <a:sym typeface="+mn-ea"/>
              </a:rPr>
              <a:t>) stands as a security feature integrated by web browsers, aimed at limiting web pages from initiating requests to a domain distinct from the one hosting the web page. </a:t>
            </a:r>
            <a:r>
              <a:rPr lang="en-US" sz="2400" dirty="0" err="1">
                <a:latin typeface="Bahnschrift SemiBold" panose="020B0502040204020203" pitchFamily="34" charset="0"/>
                <a:cs typeface="Comic Sans MS" panose="030F0702030302020204" charset="0"/>
                <a:sym typeface="+mn-ea"/>
              </a:rPr>
              <a:t>CORS</a:t>
            </a:r>
            <a:r>
              <a:rPr lang="en-US" sz="2400" dirty="0">
                <a:latin typeface="Bahnschrift SemiBold" panose="020B0502040204020203" pitchFamily="34" charset="0"/>
                <a:cs typeface="Comic Sans MS" panose="030F0702030302020204" charset="0"/>
                <a:sym typeface="+mn-ea"/>
              </a:rPr>
              <a:t> challenges commonly manifest when a frontend application operates on one domain, and an </a:t>
            </a:r>
            <a:r>
              <a:rPr lang="en-US" sz="2400" dirty="0" err="1">
                <a:latin typeface="Bahnschrift SemiBold" panose="020B0502040204020203" pitchFamily="34" charset="0"/>
                <a:cs typeface="Comic Sans MS" panose="030F0702030302020204" charset="0"/>
                <a:sym typeface="+mn-ea"/>
              </a:rPr>
              <a:t>Express.js</a:t>
            </a:r>
            <a:r>
              <a:rPr lang="en-US" sz="2400" dirty="0">
                <a:latin typeface="Bahnschrift SemiBold" panose="020B0502040204020203" pitchFamily="34" charset="0"/>
                <a:cs typeface="Comic Sans MS" panose="030F0702030302020204" charset="0"/>
                <a:sym typeface="+mn-ea"/>
              </a:rPr>
              <a:t> backend API resides on another domain, leading to attempts by the frontend to send requests to the backend.</a:t>
            </a:r>
          </a:p>
          <a:p>
            <a:endParaRPr lang="en-US" sz="2400" dirty="0">
              <a:latin typeface="Bahnschrift SemiBold" panose="020B0502040204020203" pitchFamily="34" charset="0"/>
              <a:cs typeface="Comic Sans MS" panose="030F0702030302020204" charset="0"/>
              <a:sym typeface="+mn-ea"/>
            </a:endParaRPr>
          </a:p>
          <a:p>
            <a:r>
              <a:rPr lang="en-US" sz="2400" dirty="0">
                <a:latin typeface="Bahnschrift SemiBold" panose="020B0502040204020203" pitchFamily="34" charset="0"/>
                <a:cs typeface="Comic Sans MS" panose="030F0702030302020204" charset="0"/>
                <a:sym typeface="+mn-ea"/>
              </a:rPr>
              <a:t>To address </a:t>
            </a:r>
            <a:r>
              <a:rPr lang="en-US" sz="2400" dirty="0" err="1">
                <a:latin typeface="Bahnschrift SemiBold" panose="020B0502040204020203" pitchFamily="34" charset="0"/>
                <a:cs typeface="Comic Sans MS" panose="030F0702030302020204" charset="0"/>
                <a:sym typeface="+mn-ea"/>
              </a:rPr>
              <a:t>CORS</a:t>
            </a:r>
            <a:r>
              <a:rPr lang="en-US" sz="2400" dirty="0">
                <a:latin typeface="Bahnschrift SemiBold" panose="020B0502040204020203" pitchFamily="34" charset="0"/>
                <a:cs typeface="Comic Sans MS" panose="030F0702030302020204" charset="0"/>
                <a:sym typeface="+mn-ea"/>
              </a:rPr>
              <a:t> challenges within </a:t>
            </a:r>
            <a:r>
              <a:rPr lang="en-US" sz="2400" dirty="0" err="1">
                <a:latin typeface="Bahnschrift SemiBold" panose="020B0502040204020203" pitchFamily="34" charset="0"/>
                <a:cs typeface="Comic Sans MS" panose="030F0702030302020204" charset="0"/>
                <a:sym typeface="+mn-ea"/>
              </a:rPr>
              <a:t>Express.js</a:t>
            </a:r>
            <a:r>
              <a:rPr lang="en-US" sz="2400" dirty="0">
                <a:latin typeface="Bahnschrift SemiBold" panose="020B0502040204020203" pitchFamily="34" charset="0"/>
                <a:cs typeface="Comic Sans MS" panose="030F0702030302020204" charset="0"/>
                <a:sym typeface="+mn-ea"/>
              </a:rPr>
              <a:t>, the </a:t>
            </a:r>
            <a:r>
              <a:rPr lang="en-US" sz="2400" dirty="0" err="1">
                <a:latin typeface="Bahnschrift SemiBold" panose="020B0502040204020203" pitchFamily="34" charset="0"/>
                <a:cs typeface="Comic Sans MS" panose="030F0702030302020204" charset="0"/>
                <a:sym typeface="+mn-ea"/>
              </a:rPr>
              <a:t>cors</a:t>
            </a:r>
            <a:r>
              <a:rPr lang="en-US" sz="2400" dirty="0">
                <a:latin typeface="Bahnschrift SemiBold" panose="020B0502040204020203" pitchFamily="34" charset="0"/>
                <a:cs typeface="Comic Sans MS" panose="030F0702030302020204" charset="0"/>
                <a:sym typeface="+mn-ea"/>
              </a:rPr>
              <a:t> middleware proves instrumental. This middleware affords you the capability to regulate and specify the domains authorized to access your </a:t>
            </a:r>
            <a:r>
              <a:rPr lang="en-US" sz="2400" dirty="0" err="1">
                <a:latin typeface="Bahnschrift SemiBold" panose="020B0502040204020203" pitchFamily="34" charset="0"/>
                <a:cs typeface="Comic Sans MS" panose="030F0702030302020204" charset="0"/>
                <a:sym typeface="+mn-ea"/>
              </a:rPr>
              <a:t>Express.js</a:t>
            </a:r>
            <a:r>
              <a:rPr lang="en-US" sz="2400" dirty="0">
                <a:latin typeface="Bahnschrift SemiBold" panose="020B0502040204020203" pitchFamily="34" charset="0"/>
                <a:cs typeface="Comic Sans MS" panose="030F0702030302020204" charset="0"/>
                <a:sym typeface="+mn-ea"/>
              </a:rPr>
              <a:t> server.</a:t>
            </a:r>
          </a:p>
        </p:txBody>
      </p:sp>
    </p:spTree>
    <p:extLst>
      <p:ext uri="{BB962C8B-B14F-4D97-AF65-F5344CB8AC3E}">
        <p14:creationId xmlns:p14="http://schemas.microsoft.com/office/powerpoint/2010/main" val="37814863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Autofit/>
          </a:bodyPr>
          <a:lstStyle/>
          <a:p>
            <a:pPr marL="0" lvl="1" algn="l">
              <a:lnSpc>
                <a:spcPct val="110000"/>
              </a:lnSpc>
              <a:spcBef>
                <a:spcPts val="1200"/>
              </a:spcBef>
              <a:spcAft>
                <a:spcPts val="200"/>
              </a:spcAft>
              <a:buClr>
                <a:schemeClr val="accent1"/>
              </a:buClr>
              <a:buSzPct val="100000"/>
            </a:pPr>
            <a:r>
              <a:rPr lang="en-US" altLang="en-IN" sz="1800" cap="all" spc="200" dirty="0">
                <a:solidFill>
                  <a:schemeClr val="bg1"/>
                </a:solidFill>
                <a:latin typeface="Bahnschrift SemiBold" panose="020B0502040204020203" pitchFamily="34" charset="0"/>
                <a:ea typeface="Calibri" panose="020F0502020204030204" charset="0"/>
                <a:cs typeface="Calibri" panose="020F0502020204030204" charset="0"/>
              </a:rPr>
              <a:t>Why is </a:t>
            </a:r>
            <a:r>
              <a:rPr lang="en-US" altLang="en-IN" sz="1800" cap="all" spc="200" dirty="0" err="1">
                <a:solidFill>
                  <a:schemeClr val="bg1"/>
                </a:solidFill>
                <a:latin typeface="Bahnschrift SemiBold" panose="020B0502040204020203" pitchFamily="34" charset="0"/>
                <a:ea typeface="Calibri" panose="020F0502020204030204" charset="0"/>
                <a:cs typeface="Calibri" panose="020F0502020204030204" charset="0"/>
              </a:rPr>
              <a:t>multer</a:t>
            </a:r>
            <a:r>
              <a:rPr lang="en-US" altLang="en-IN" sz="1800" cap="all" spc="200" dirty="0">
                <a:solidFill>
                  <a:schemeClr val="bg1"/>
                </a:solidFill>
                <a:latin typeface="Bahnschrift SemiBold" panose="020B0502040204020203" pitchFamily="34" charset="0"/>
                <a:ea typeface="Calibri" panose="020F0502020204030204" charset="0"/>
                <a:cs typeface="Calibri" panose="020F0502020204030204" charset="0"/>
              </a:rPr>
              <a:t> module used in </a:t>
            </a:r>
            <a:r>
              <a:rPr lang="en-US" altLang="en-IN" sz="1800" cap="all" spc="200" dirty="0" err="1">
                <a:solidFill>
                  <a:schemeClr val="bg1"/>
                </a:solidFill>
                <a:latin typeface="Bahnschrift SemiBold" panose="020B0502040204020203" pitchFamily="34" charset="0"/>
                <a:ea typeface="Calibri" panose="020F0502020204030204" charset="0"/>
                <a:cs typeface="Calibri" panose="020F0502020204030204" charset="0"/>
              </a:rPr>
              <a:t>ExpressJS</a:t>
            </a:r>
            <a:r>
              <a:rPr lang="en-US" altLang="en-IN" sz="1800" cap="all" spc="200" dirty="0">
                <a:solidFill>
                  <a:schemeClr val="bg1"/>
                </a:solidFill>
                <a:latin typeface="Bahnschrift SemiBold" panose="020B0502040204020203" pitchFamily="34" charset="0"/>
                <a:ea typeface="Calibri" panose="020F0502020204030204" charset="0"/>
                <a:cs typeface="Calibri" panose="020F0502020204030204" charset="0"/>
              </a:rPr>
              <a:t>?</a:t>
            </a:r>
          </a:p>
        </p:txBody>
      </p:sp>
      <p:sp>
        <p:nvSpPr>
          <p:cNvPr id="5" name="TextBox 4">
            <a:extLst>
              <a:ext uri="{FF2B5EF4-FFF2-40B4-BE49-F238E27FC236}">
                <a16:creationId xmlns:a16="http://schemas.microsoft.com/office/drawing/2014/main" id="{95C4D820-DCF2-749A-00EC-1B4E20842D68}"/>
              </a:ext>
            </a:extLst>
          </p:cNvPr>
          <p:cNvSpPr txBox="1"/>
          <p:nvPr/>
        </p:nvSpPr>
        <p:spPr>
          <a:xfrm>
            <a:off x="521369" y="489760"/>
            <a:ext cx="11012905" cy="3477875"/>
          </a:xfrm>
          <a:prstGeom prst="rect">
            <a:avLst/>
          </a:prstGeom>
          <a:noFill/>
        </p:spPr>
        <p:txBody>
          <a:bodyPr wrap="square">
            <a:spAutoFit/>
          </a:bodyPr>
          <a:lstStyle/>
          <a:p>
            <a:r>
              <a:rPr lang="en-US" sz="2000" dirty="0" err="1">
                <a:latin typeface="Bahnschrift SemiBold" panose="020B0502040204020203" pitchFamily="34" charset="0"/>
                <a:cs typeface="Comic Sans MS" panose="030F0702030302020204" charset="0"/>
                <a:sym typeface="+mn-ea"/>
              </a:rPr>
              <a:t>Multer</a:t>
            </a:r>
            <a:r>
              <a:rPr lang="en-US" sz="2000" dirty="0">
                <a:latin typeface="Bahnschrift SemiBold" panose="020B0502040204020203" pitchFamily="34" charset="0"/>
                <a:cs typeface="Comic Sans MS" panose="030F0702030302020204" charset="0"/>
                <a:sym typeface="+mn-ea"/>
              </a:rPr>
              <a:t> serves as a middleware designed for facilitating file uploads in web applications. Within the context of </a:t>
            </a:r>
            <a:r>
              <a:rPr lang="en-US" sz="2000" dirty="0" err="1">
                <a:latin typeface="Bahnschrift SemiBold" panose="020B0502040204020203" pitchFamily="34" charset="0"/>
                <a:cs typeface="Comic Sans MS" panose="030F0702030302020204" charset="0"/>
                <a:sym typeface="+mn-ea"/>
              </a:rPr>
              <a:t>Express.js</a:t>
            </a:r>
            <a:r>
              <a:rPr lang="en-US" sz="2000" dirty="0">
                <a:latin typeface="Bahnschrift SemiBold" panose="020B0502040204020203" pitchFamily="34" charset="0"/>
                <a:cs typeface="Comic Sans MS" panose="030F0702030302020204" charset="0"/>
                <a:sym typeface="+mn-ea"/>
              </a:rPr>
              <a:t>, </a:t>
            </a:r>
            <a:r>
              <a:rPr lang="en-US" sz="2000" dirty="0" err="1">
                <a:latin typeface="Bahnschrift SemiBold" panose="020B0502040204020203" pitchFamily="34" charset="0"/>
                <a:cs typeface="Comic Sans MS" panose="030F0702030302020204" charset="0"/>
                <a:sym typeface="+mn-ea"/>
              </a:rPr>
              <a:t>multer</a:t>
            </a:r>
            <a:r>
              <a:rPr lang="en-US" sz="2000" dirty="0">
                <a:latin typeface="Bahnschrift SemiBold" panose="020B0502040204020203" pitchFamily="34" charset="0"/>
                <a:cs typeface="Comic Sans MS" panose="030F0702030302020204" charset="0"/>
                <a:sym typeface="+mn-ea"/>
              </a:rPr>
              <a:t> finds frequent use in managing file uploads within HTTP requests.</a:t>
            </a:r>
          </a:p>
          <a:p>
            <a:endParaRPr lang="en-US" sz="2000" dirty="0">
              <a:latin typeface="Bahnschrift SemiBold" panose="020B0502040204020203" pitchFamily="34" charset="0"/>
              <a:cs typeface="Comic Sans MS" panose="030F0702030302020204" charset="0"/>
              <a:sym typeface="+mn-ea"/>
            </a:endParaRPr>
          </a:p>
          <a:p>
            <a:r>
              <a:rPr lang="en-US" sz="2000" dirty="0">
                <a:latin typeface="Bahnschrift SemiBold" panose="020B0502040204020203" pitchFamily="34" charset="0"/>
                <a:cs typeface="Comic Sans MS" panose="030F0702030302020204" charset="0"/>
                <a:sym typeface="+mn-ea"/>
              </a:rPr>
              <a:t>This middleware provides support for the simultaneous uploading of multiple files in a single request. It affords the flexibility to define parameters such as the number of files, file size limits, and destination paths for storage.</a:t>
            </a:r>
          </a:p>
          <a:p>
            <a:endParaRPr lang="en-US" sz="2000" dirty="0">
              <a:latin typeface="Bahnschrift SemiBold" panose="020B0502040204020203" pitchFamily="34" charset="0"/>
              <a:cs typeface="Comic Sans MS" panose="030F0702030302020204" charset="0"/>
              <a:sym typeface="+mn-ea"/>
            </a:endParaRPr>
          </a:p>
          <a:p>
            <a:r>
              <a:rPr lang="en-US" sz="2000" dirty="0" err="1">
                <a:latin typeface="Bahnschrift SemiBold" panose="020B0502040204020203" pitchFamily="34" charset="0"/>
                <a:cs typeface="Comic Sans MS" panose="030F0702030302020204" charset="0"/>
                <a:sym typeface="+mn-ea"/>
              </a:rPr>
              <a:t>Multer</a:t>
            </a:r>
            <a:r>
              <a:rPr lang="en-US" sz="2000" dirty="0">
                <a:latin typeface="Bahnschrift SemiBold" panose="020B0502040204020203" pitchFamily="34" charset="0"/>
                <a:cs typeface="Comic Sans MS" panose="030F0702030302020204" charset="0"/>
                <a:sym typeface="+mn-ea"/>
              </a:rPr>
              <a:t> further provides the option to decide whether to store uploaded files in memory or on the disk. Opting for in-memory storage is suitable for smaller files, while selecting disk storage becomes preferable for larger files to mitigate the risk of memory exhaustion.</a:t>
            </a:r>
          </a:p>
        </p:txBody>
      </p:sp>
    </p:spTree>
    <p:extLst>
      <p:ext uri="{BB962C8B-B14F-4D97-AF65-F5344CB8AC3E}">
        <p14:creationId xmlns:p14="http://schemas.microsoft.com/office/powerpoint/2010/main" val="26841703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78449" y="695568"/>
            <a:ext cx="5819336" cy="1209432"/>
          </a:xfrm>
        </p:spPr>
        <p:txBody>
          <a:bodyPr anchor="ctr">
            <a:noAutofit/>
          </a:bodyPr>
          <a:lstStyle/>
          <a:p>
            <a:r>
              <a:rPr lang="en-US" dirty="0" err="1">
                <a:solidFill>
                  <a:schemeClr val="tx1"/>
                </a:solidFill>
                <a:latin typeface="Bahnschrift SemiBold" panose="020B0502040204020203" pitchFamily="34" charset="0"/>
              </a:rPr>
              <a:t>Tensorflow</a:t>
            </a:r>
            <a:endParaRPr lang="en-IN" dirty="0">
              <a:solidFill>
                <a:schemeClr val="tx1"/>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81484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Autofit/>
          </a:bodyPr>
          <a:lstStyle/>
          <a:p>
            <a:pPr marL="0" lvl="1" algn="l">
              <a:lnSpc>
                <a:spcPct val="110000"/>
              </a:lnSpc>
              <a:spcBef>
                <a:spcPts val="1200"/>
              </a:spcBef>
              <a:spcAft>
                <a:spcPts val="200"/>
              </a:spcAft>
              <a:buClr>
                <a:schemeClr val="accent1"/>
              </a:buClr>
              <a:buSzPct val="100000"/>
            </a:pPr>
            <a:r>
              <a:rPr lang="en-US" altLang="en-IN" sz="1800" cap="all" spc="200" dirty="0">
                <a:solidFill>
                  <a:schemeClr val="bg1"/>
                </a:solidFill>
                <a:latin typeface="Bahnschrift SemiBold" panose="020B0502040204020203" pitchFamily="34" charset="0"/>
                <a:ea typeface="Calibri" panose="020F0502020204030204" charset="0"/>
                <a:cs typeface="Calibri" panose="020F0502020204030204" charset="0"/>
              </a:rPr>
              <a:t>What is TensorFlow? What are tensors?</a:t>
            </a:r>
          </a:p>
          <a:p>
            <a:endParaRPr lang="en-US" altLang="en-IN" sz="1800" b="1" i="1" dirty="0">
              <a:solidFill>
                <a:srgbClr val="F69C9F"/>
              </a:solidFill>
              <a:latin typeface="Calibri" panose="020F0502020204030204" charset="0"/>
              <a:ea typeface="Calibri" panose="020F0502020204030204" charset="0"/>
              <a:cs typeface="Calibri" panose="020F0502020204030204" charset="0"/>
            </a:endParaRPr>
          </a:p>
        </p:txBody>
      </p:sp>
      <p:sp>
        <p:nvSpPr>
          <p:cNvPr id="5" name="TextBox 4">
            <a:extLst>
              <a:ext uri="{FF2B5EF4-FFF2-40B4-BE49-F238E27FC236}">
                <a16:creationId xmlns:a16="http://schemas.microsoft.com/office/drawing/2014/main" id="{95C4D820-DCF2-749A-00EC-1B4E20842D68}"/>
              </a:ext>
            </a:extLst>
          </p:cNvPr>
          <p:cNvSpPr txBox="1"/>
          <p:nvPr/>
        </p:nvSpPr>
        <p:spPr>
          <a:xfrm>
            <a:off x="521369" y="489760"/>
            <a:ext cx="11012905" cy="3170099"/>
          </a:xfrm>
          <a:prstGeom prst="rect">
            <a:avLst/>
          </a:prstGeom>
          <a:noFill/>
        </p:spPr>
        <p:txBody>
          <a:bodyPr wrap="square">
            <a:spAutoFit/>
          </a:bodyPr>
          <a:lstStyle/>
          <a:p>
            <a:r>
              <a:rPr lang="en-US" sz="2000" dirty="0">
                <a:latin typeface="Bahnschrift SemiBold" panose="020B0502040204020203" pitchFamily="34" charset="0"/>
                <a:cs typeface="Comic Sans MS" panose="030F0702030302020204" charset="0"/>
                <a:sym typeface="+mn-ea"/>
              </a:rPr>
              <a:t>TensorFlow serves as a comprehensive open-source platform for machine learning, offering an end-to-end solution. It caters to both beginners and seasoned experts, simplifying the process of creating machine learning models. The platform is equipped with an extensive array of tools, libraries, and community resources, streamlining the development and deployment of machine learning applications for developers.</a:t>
            </a:r>
          </a:p>
          <a:p>
            <a:endParaRPr lang="en-US" sz="2000" dirty="0">
              <a:latin typeface="Bahnschrift SemiBold" panose="020B0502040204020203" pitchFamily="34" charset="0"/>
              <a:cs typeface="Comic Sans MS" panose="030F0702030302020204" charset="0"/>
              <a:sym typeface="+mn-ea"/>
            </a:endParaRPr>
          </a:p>
          <a:p>
            <a:r>
              <a:rPr lang="en-US" sz="2000" dirty="0">
                <a:latin typeface="Bahnschrift SemiBold" panose="020B0502040204020203" pitchFamily="34" charset="0"/>
                <a:cs typeface="Comic Sans MS" panose="030F0702030302020204" charset="0"/>
                <a:sym typeface="+mn-ea"/>
              </a:rPr>
              <a:t>At the core of TensorFlow is the concept of a tensor, a fundamental data structure that embodies multi-dimensional arrays of numerical values. Tensors stand as the foundational building blocks within TensorFlow, playing a crucial role in the construction and manipulation of input and output data for machine learning models.</a:t>
            </a:r>
          </a:p>
        </p:txBody>
      </p:sp>
    </p:spTree>
    <p:extLst>
      <p:ext uri="{BB962C8B-B14F-4D97-AF65-F5344CB8AC3E}">
        <p14:creationId xmlns:p14="http://schemas.microsoft.com/office/powerpoint/2010/main" val="15949651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87436" y="5153264"/>
            <a:ext cx="10058400" cy="1143000"/>
          </a:xfrm>
        </p:spPr>
        <p:txBody>
          <a:bodyPr>
            <a:noAutofit/>
          </a:bodyPr>
          <a:lstStyle/>
          <a:p>
            <a:pPr marL="0" lvl="1" algn="l">
              <a:lnSpc>
                <a:spcPct val="110000"/>
              </a:lnSpc>
              <a:spcBef>
                <a:spcPts val="1200"/>
              </a:spcBef>
              <a:spcAft>
                <a:spcPts val="200"/>
              </a:spcAft>
              <a:buClr>
                <a:schemeClr val="accent1"/>
              </a:buClr>
              <a:buSzPct val="100000"/>
            </a:pPr>
            <a:r>
              <a:rPr lang="en-US" altLang="en-IN" sz="1800" cap="all" spc="200" dirty="0">
                <a:solidFill>
                  <a:schemeClr val="bg1"/>
                </a:solidFill>
                <a:latin typeface="Bahnschrift SemiBold" panose="020B0502040204020203" pitchFamily="34" charset="0"/>
                <a:ea typeface="Calibri" panose="020F0502020204030204" charset="0"/>
                <a:cs typeface="Calibri" panose="020F0502020204030204" charset="0"/>
              </a:rPr>
              <a:t>What are some of the advantages of using TensorFlow?</a:t>
            </a:r>
          </a:p>
        </p:txBody>
      </p:sp>
      <p:sp>
        <p:nvSpPr>
          <p:cNvPr id="5" name="TextBox 4">
            <a:extLst>
              <a:ext uri="{FF2B5EF4-FFF2-40B4-BE49-F238E27FC236}">
                <a16:creationId xmlns:a16="http://schemas.microsoft.com/office/drawing/2014/main" id="{95C4D820-DCF2-749A-00EC-1B4E20842D68}"/>
              </a:ext>
            </a:extLst>
          </p:cNvPr>
          <p:cNvSpPr txBox="1"/>
          <p:nvPr/>
        </p:nvSpPr>
        <p:spPr>
          <a:xfrm>
            <a:off x="521369" y="256808"/>
            <a:ext cx="11012905" cy="4093428"/>
          </a:xfrm>
          <a:prstGeom prst="rect">
            <a:avLst/>
          </a:prstGeom>
          <a:noFill/>
        </p:spPr>
        <p:txBody>
          <a:bodyPr wrap="square">
            <a:spAutoFit/>
          </a:bodyPr>
          <a:lstStyle/>
          <a:p>
            <a:r>
              <a:rPr lang="en-US" sz="2000" dirty="0">
                <a:latin typeface="Bahnschrift SemiBold" panose="020B0502040204020203" pitchFamily="34" charset="0"/>
                <a:cs typeface="Comic Sans MS" panose="030F0702030302020204" charset="0"/>
                <a:sym typeface="+mn-ea"/>
              </a:rPr>
              <a:t>TensorFlow adopts a notably high-level and abstract approach to organizing low-level numerical programming, along with supporting libraries that facilitate seamless execution on standard CPUs without necessitating modifications to the software.</a:t>
            </a:r>
          </a:p>
          <a:p>
            <a:endParaRPr lang="en-US" sz="2000" dirty="0">
              <a:latin typeface="Bahnschrift SemiBold" panose="020B0502040204020203" pitchFamily="34" charset="0"/>
              <a:cs typeface="Comic Sans MS" panose="030F0702030302020204" charset="0"/>
              <a:sym typeface="+mn-ea"/>
            </a:endParaRPr>
          </a:p>
          <a:p>
            <a:r>
              <a:rPr lang="en-US" sz="2000" dirty="0">
                <a:latin typeface="Bahnschrift SemiBold" panose="020B0502040204020203" pitchFamily="34" charset="0"/>
                <a:cs typeface="Comic Sans MS" panose="030F0702030302020204" charset="0"/>
                <a:sym typeface="+mn-ea"/>
              </a:rPr>
              <a:t>The platform distinguishes itself with superior computational graph visualizations, offering enhanced clarity in understanding and analyzing the structure of the computational graphs.</a:t>
            </a:r>
          </a:p>
          <a:p>
            <a:endParaRPr lang="en-US" sz="2000" dirty="0">
              <a:latin typeface="Bahnschrift SemiBold" panose="020B0502040204020203" pitchFamily="34" charset="0"/>
              <a:cs typeface="Comic Sans MS" panose="030F0702030302020204" charset="0"/>
              <a:sym typeface="+mn-ea"/>
            </a:endParaRPr>
          </a:p>
          <a:p>
            <a:r>
              <a:rPr lang="en-US" sz="2000" dirty="0">
                <a:latin typeface="Bahnschrift SemiBold" panose="020B0502040204020203" pitchFamily="34" charset="0"/>
                <a:cs typeface="Comic Sans MS" panose="030F0702030302020204" charset="0"/>
                <a:sym typeface="+mn-ea"/>
              </a:rPr>
              <a:t>An advantage of TensorFlow lies in its ability to execute specific subparts of a graph, providing flexibility in introducing and retrieving discrete data, contributing to its overall versatility.</a:t>
            </a:r>
          </a:p>
          <a:p>
            <a:endParaRPr lang="en-US" sz="2000" dirty="0">
              <a:latin typeface="Bahnschrift SemiBold" panose="020B0502040204020203" pitchFamily="34" charset="0"/>
              <a:cs typeface="Comic Sans MS" panose="030F0702030302020204" charset="0"/>
              <a:sym typeface="+mn-ea"/>
            </a:endParaRPr>
          </a:p>
          <a:p>
            <a:r>
              <a:rPr lang="en-US" sz="2000" dirty="0">
                <a:latin typeface="Bahnschrift SemiBold" panose="020B0502040204020203" pitchFamily="34" charset="0"/>
                <a:cs typeface="Comic Sans MS" panose="030F0702030302020204" charset="0"/>
                <a:sym typeface="+mn-ea"/>
              </a:rPr>
              <a:t>TensorFlow introduces a distinctive approach to monitoring the training progress of models and tracking multiple metrics, thereby providing a comprehensive toolset for model evaluation. Its performance is noteworthy, positioning it among the top performers in the industry.</a:t>
            </a:r>
          </a:p>
        </p:txBody>
      </p:sp>
    </p:spTree>
    <p:extLst>
      <p:ext uri="{BB962C8B-B14F-4D97-AF65-F5344CB8AC3E}">
        <p14:creationId xmlns:p14="http://schemas.microsoft.com/office/powerpoint/2010/main" val="10025867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Autofit/>
          </a:bodyPr>
          <a:lstStyle/>
          <a:p>
            <a:pPr marL="0" lvl="1" algn="l">
              <a:lnSpc>
                <a:spcPct val="110000"/>
              </a:lnSpc>
              <a:spcBef>
                <a:spcPts val="1200"/>
              </a:spcBef>
              <a:spcAft>
                <a:spcPts val="200"/>
              </a:spcAft>
              <a:buClr>
                <a:schemeClr val="accent1"/>
              </a:buClr>
              <a:buSzPct val="100000"/>
            </a:pPr>
            <a:r>
              <a:rPr lang="en-US" altLang="en-IN" sz="1800" cap="all" spc="200" dirty="0">
                <a:solidFill>
                  <a:schemeClr val="bg1"/>
                </a:solidFill>
                <a:latin typeface="Bahnschrift SemiBold" panose="020B0502040204020203" pitchFamily="34" charset="0"/>
                <a:ea typeface="Calibri" panose="020F0502020204030204" charset="0"/>
                <a:cs typeface="Calibri" panose="020F0502020204030204" charset="0"/>
              </a:rPr>
              <a:t>Are there any limitations to using TensorFlow?</a:t>
            </a:r>
          </a:p>
        </p:txBody>
      </p:sp>
      <p:sp>
        <p:nvSpPr>
          <p:cNvPr id="5" name="TextBox 4">
            <a:extLst>
              <a:ext uri="{FF2B5EF4-FFF2-40B4-BE49-F238E27FC236}">
                <a16:creationId xmlns:a16="http://schemas.microsoft.com/office/drawing/2014/main" id="{95C4D820-DCF2-749A-00EC-1B4E20842D68}"/>
              </a:ext>
            </a:extLst>
          </p:cNvPr>
          <p:cNvSpPr txBox="1"/>
          <p:nvPr/>
        </p:nvSpPr>
        <p:spPr>
          <a:xfrm>
            <a:off x="443215" y="176717"/>
            <a:ext cx="11012905" cy="4401205"/>
          </a:xfrm>
          <a:prstGeom prst="rect">
            <a:avLst/>
          </a:prstGeom>
          <a:noFill/>
        </p:spPr>
        <p:txBody>
          <a:bodyPr wrap="square">
            <a:spAutoFit/>
          </a:bodyPr>
          <a:lstStyle/>
          <a:p>
            <a:r>
              <a:rPr lang="en-US" sz="2000" dirty="0">
                <a:latin typeface="Bahnschrift SemiBold" panose="020B0502040204020203" pitchFamily="34" charset="0"/>
                <a:cs typeface="Comic Sans MS" panose="030F0702030302020204" charset="0"/>
                <a:sym typeface="+mn-ea"/>
              </a:rPr>
              <a:t>TensorFlow has compatibility constraints, functioning with specific versions of Python.</a:t>
            </a:r>
          </a:p>
          <a:p>
            <a:r>
              <a:rPr lang="en-US" sz="2000" dirty="0">
                <a:latin typeface="Bahnschrift SemiBold" panose="020B0502040204020203" pitchFamily="34" charset="0"/>
                <a:cs typeface="Comic Sans MS" panose="030F0702030302020204" charset="0"/>
                <a:sym typeface="+mn-ea"/>
              </a:rPr>
              <a:t>In comparison to its competitors, TensorFlow exhibits limitations in both speed and user-friendliness.</a:t>
            </a:r>
          </a:p>
          <a:p>
            <a:endParaRPr lang="en-US" sz="2000" dirty="0">
              <a:latin typeface="Bahnschrift SemiBold" panose="020B0502040204020203" pitchFamily="34" charset="0"/>
              <a:cs typeface="Comic Sans MS" panose="030F0702030302020204" charset="0"/>
              <a:sym typeface="+mn-ea"/>
            </a:endParaRPr>
          </a:p>
          <a:p>
            <a:r>
              <a:rPr lang="en-US" sz="2000" dirty="0">
                <a:latin typeface="Bahnschrift SemiBold" panose="020B0502040204020203" pitchFamily="34" charset="0"/>
                <a:cs typeface="Comic Sans MS" panose="030F0702030302020204" charset="0"/>
                <a:sym typeface="+mn-ea"/>
              </a:rPr>
              <a:t>A prerequisite for using TensorFlow effectively is a foundational understanding of advanced calculus and linear algebra, coupled with a proficient grasp of machine learning concepts.</a:t>
            </a:r>
          </a:p>
          <a:p>
            <a:endParaRPr lang="en-US" sz="2000" dirty="0">
              <a:latin typeface="Bahnschrift SemiBold" panose="020B0502040204020203" pitchFamily="34" charset="0"/>
              <a:cs typeface="Comic Sans MS" panose="030F0702030302020204" charset="0"/>
              <a:sym typeface="+mn-ea"/>
            </a:endParaRPr>
          </a:p>
          <a:p>
            <a:r>
              <a:rPr lang="en-US" sz="2000" dirty="0">
                <a:latin typeface="Bahnschrift SemiBold" panose="020B0502040204020203" pitchFamily="34" charset="0"/>
                <a:cs typeface="Comic Sans MS" panose="030F0702030302020204" charset="0"/>
                <a:sym typeface="+mn-ea"/>
              </a:rPr>
              <a:t>The unique structure of TensorFlow poses challenges in error identification and debugging, contributing to a more intricate debugging process.</a:t>
            </a:r>
          </a:p>
          <a:p>
            <a:endParaRPr lang="en-US" sz="2000" dirty="0">
              <a:latin typeface="Bahnschrift SemiBold" panose="020B0502040204020203" pitchFamily="34" charset="0"/>
              <a:cs typeface="Comic Sans MS" panose="030F0702030302020204" charset="0"/>
              <a:sym typeface="+mn-ea"/>
            </a:endParaRPr>
          </a:p>
          <a:p>
            <a:r>
              <a:rPr lang="en-US" sz="2000" dirty="0">
                <a:latin typeface="Bahnschrift SemiBold" panose="020B0502040204020203" pitchFamily="34" charset="0"/>
                <a:cs typeface="Comic Sans MS" panose="030F0702030302020204" charset="0"/>
                <a:sym typeface="+mn-ea"/>
              </a:rPr>
              <a:t>Currently, TensorFlow exclusively supports NVIDIA GPUs, and its sole comprehensive language support is Python. This limitation can be viewed as a drawback, especially considering the growing popularity of other languages in the field of deep learning, such as Lua.</a:t>
            </a:r>
          </a:p>
        </p:txBody>
      </p:sp>
    </p:spTree>
    <p:extLst>
      <p:ext uri="{BB962C8B-B14F-4D97-AF65-F5344CB8AC3E}">
        <p14:creationId xmlns:p14="http://schemas.microsoft.com/office/powerpoint/2010/main" val="756433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0127" y="5265821"/>
            <a:ext cx="10058400" cy="1143000"/>
          </a:xfrm>
        </p:spPr>
        <p:txBody>
          <a:bodyPr>
            <a:noAutofit/>
          </a:bodyPr>
          <a:lstStyle/>
          <a:p>
            <a:pPr indent="-228600" rtl="0">
              <a:spcBef>
                <a:spcPts val="1200"/>
              </a:spcBef>
              <a:spcAft>
                <a:spcPts val="1200"/>
              </a:spcAft>
            </a:pPr>
            <a:r>
              <a:rPr lang="en-US" sz="1800" b="0" i="0" u="none" strike="noStrike" dirty="0">
                <a:solidFill>
                  <a:schemeClr val="bg1">
                    <a:lumMod val="95000"/>
                  </a:schemeClr>
                </a:solidFill>
                <a:effectLst/>
                <a:latin typeface="Bahnschrift SemiBold" panose="020B0502040204020203" pitchFamily="34" charset="0"/>
                <a:cs typeface="Arial" panose="020B0604020202020204" pitchFamily="34" charset="0"/>
              </a:rPr>
              <a:t>Why </a:t>
            </a:r>
            <a:r>
              <a:rPr lang="en-US" sz="1800" b="0" i="0" u="none" strike="noStrike" dirty="0" err="1">
                <a:solidFill>
                  <a:schemeClr val="bg1">
                    <a:lumMod val="95000"/>
                  </a:schemeClr>
                </a:solidFill>
                <a:effectLst/>
                <a:latin typeface="Bahnschrift SemiBold" panose="020B0502040204020203" pitchFamily="34" charset="0"/>
                <a:cs typeface="Arial" panose="020B0604020202020204" pitchFamily="34" charset="0"/>
              </a:rPr>
              <a:t>E</a:t>
            </a:r>
            <a:r>
              <a:rPr lang="en-US" sz="1800" dirty="0" err="1">
                <a:solidFill>
                  <a:schemeClr val="bg1">
                    <a:lumMod val="95000"/>
                  </a:schemeClr>
                </a:solidFill>
                <a:latin typeface="Bahnschrift SemiBold" panose="020B0502040204020203" pitchFamily="34" charset="0"/>
                <a:cs typeface="Arial" panose="020B0604020202020204" pitchFamily="34" charset="0"/>
              </a:rPr>
              <a:t>xpress</a:t>
            </a:r>
            <a:r>
              <a:rPr lang="en-US" sz="1800" b="0" i="0" u="none" strike="noStrike" dirty="0" err="1">
                <a:solidFill>
                  <a:schemeClr val="bg1">
                    <a:lumMod val="95000"/>
                  </a:schemeClr>
                </a:solidFill>
                <a:effectLst/>
                <a:latin typeface="Bahnschrift SemiBold" panose="020B0502040204020203" pitchFamily="34" charset="0"/>
                <a:cs typeface="Arial" panose="020B0604020202020204" pitchFamily="34" charset="0"/>
              </a:rPr>
              <a:t>JS</a:t>
            </a:r>
            <a:r>
              <a:rPr lang="en-US" sz="1800" b="0" i="0" u="none" strike="noStrike" dirty="0">
                <a:solidFill>
                  <a:schemeClr val="bg1">
                    <a:lumMod val="95000"/>
                  </a:schemeClr>
                </a:solidFill>
                <a:effectLst/>
                <a:latin typeface="Bahnschrift SemiBold" panose="020B0502040204020203" pitchFamily="34" charset="0"/>
                <a:cs typeface="Arial" panose="020B0604020202020204" pitchFamily="34" charset="0"/>
              </a:rPr>
              <a:t>, what is its role in the </a:t>
            </a:r>
            <a:r>
              <a:rPr lang="en-US" sz="1800" b="0" i="0" u="none" strike="noStrike" dirty="0" err="1">
                <a:solidFill>
                  <a:schemeClr val="bg1">
                    <a:lumMod val="95000"/>
                  </a:schemeClr>
                </a:solidFill>
                <a:effectLst/>
                <a:latin typeface="Bahnschrift SemiBold" panose="020B0502040204020203" pitchFamily="34" charset="0"/>
                <a:cs typeface="Arial" panose="020B0604020202020204" pitchFamily="34" charset="0"/>
              </a:rPr>
              <a:t>MERN</a:t>
            </a:r>
            <a:r>
              <a:rPr lang="en-US" sz="1800" b="0" i="0" u="none" strike="noStrike" dirty="0">
                <a:solidFill>
                  <a:schemeClr val="bg1">
                    <a:lumMod val="95000"/>
                  </a:schemeClr>
                </a:solidFill>
                <a:effectLst/>
                <a:latin typeface="Bahnschrift SemiBold" panose="020B0502040204020203" pitchFamily="34" charset="0"/>
                <a:cs typeface="Arial" panose="020B0604020202020204" pitchFamily="34" charset="0"/>
              </a:rPr>
              <a:t> stack?</a:t>
            </a:r>
            <a:endParaRPr lang="en-US" sz="1800" b="0" dirty="0">
              <a:solidFill>
                <a:schemeClr val="bg1">
                  <a:lumMod val="95000"/>
                </a:schemeClr>
              </a:solidFill>
              <a:effectLst/>
              <a:latin typeface="Bahnschrift SemiBold" panose="020B0502040204020203" pitchFamily="34" charset="0"/>
              <a:cs typeface="Arial" panose="020B0604020202020204" pitchFamily="34" charset="0"/>
            </a:endParaRPr>
          </a:p>
          <a:p>
            <a:br>
              <a:rPr lang="en-US" sz="1800" dirty="0">
                <a:latin typeface="Bahnschrift SemiBold" panose="020B0502040204020203" pitchFamily="34" charset="0"/>
              </a:rPr>
            </a:br>
            <a:br>
              <a:rPr lang="en-US" sz="1800" dirty="0">
                <a:solidFill>
                  <a:schemeClr val="bg1">
                    <a:lumMod val="95000"/>
                  </a:schemeClr>
                </a:solidFill>
                <a:latin typeface="Bahnschrift SemiBold" panose="020B0502040204020203" pitchFamily="34" charset="0"/>
                <a:cs typeface="Arial" panose="020B0604020202020204" pitchFamily="34" charset="0"/>
              </a:rPr>
            </a:br>
            <a:endParaRPr lang="en-US" sz="1800" dirty="0">
              <a:solidFill>
                <a:schemeClr val="bg1">
                  <a:lumMod val="95000"/>
                </a:schemeClr>
              </a:solidFill>
              <a:latin typeface="Bahnschrift SemiBold" panose="020B0502040204020203" pitchFamily="34" charset="0"/>
              <a:cs typeface="Arial" panose="020B0604020202020204" pitchFamily="34" charset="0"/>
            </a:endParaRPr>
          </a:p>
        </p:txBody>
      </p:sp>
      <p:sp>
        <p:nvSpPr>
          <p:cNvPr id="4" name="TextBox 3">
            <a:extLst>
              <a:ext uri="{FF2B5EF4-FFF2-40B4-BE49-F238E27FC236}">
                <a16:creationId xmlns:a16="http://schemas.microsoft.com/office/drawing/2014/main" id="{6747DC51-B973-7096-59D1-A6254F57D841}"/>
              </a:ext>
            </a:extLst>
          </p:cNvPr>
          <p:cNvSpPr txBox="1"/>
          <p:nvPr/>
        </p:nvSpPr>
        <p:spPr>
          <a:xfrm>
            <a:off x="810127" y="449179"/>
            <a:ext cx="10684042" cy="3539430"/>
          </a:xfrm>
          <a:prstGeom prst="rect">
            <a:avLst/>
          </a:prstGeom>
          <a:noFill/>
        </p:spPr>
        <p:txBody>
          <a:bodyPr wrap="square" rtlCol="0">
            <a:spAutoFit/>
          </a:bodyPr>
          <a:lstStyle/>
          <a:p>
            <a:r>
              <a:rPr lang="en-IN" sz="3200" dirty="0">
                <a:latin typeface="Bahnschrift SemiBold" panose="020B0502040204020203" pitchFamily="34" charset="0"/>
              </a:rPr>
              <a:t>The E in </a:t>
            </a:r>
            <a:r>
              <a:rPr lang="en-IN" sz="3200" dirty="0" err="1">
                <a:latin typeface="Bahnschrift SemiBold" panose="020B0502040204020203" pitchFamily="34" charset="0"/>
              </a:rPr>
              <a:t>MERN</a:t>
            </a:r>
            <a:r>
              <a:rPr lang="en-IN" sz="3200" dirty="0">
                <a:latin typeface="Bahnschrift SemiBold" panose="020B0502040204020203" pitchFamily="34" charset="0"/>
              </a:rPr>
              <a:t> stands for </a:t>
            </a:r>
            <a:r>
              <a:rPr lang="en-IN" sz="3200" dirty="0" err="1">
                <a:latin typeface="Bahnschrift SemiBold" panose="020B0502040204020203" pitchFamily="34" charset="0"/>
              </a:rPr>
              <a:t>ExpressJS</a:t>
            </a:r>
            <a:r>
              <a:rPr lang="en-IN" sz="3200" dirty="0">
                <a:latin typeface="Bahnschrift SemiBold" panose="020B0502040204020203" pitchFamily="34" charset="0"/>
              </a:rPr>
              <a:t>, a web application framework for </a:t>
            </a:r>
            <a:r>
              <a:rPr lang="en-IN" sz="3200" dirty="0" err="1">
                <a:latin typeface="Bahnschrift SemiBold" panose="020B0502040204020203" pitchFamily="34" charset="0"/>
              </a:rPr>
              <a:t>nodeJS</a:t>
            </a:r>
            <a:r>
              <a:rPr lang="en-IN" sz="3200" dirty="0">
                <a:latin typeface="Bahnschrift SemiBold" panose="020B0502040204020203" pitchFamily="34" charset="0"/>
              </a:rPr>
              <a:t>, helps in building web applications and APIs by managing routes, HTTP requests / responses and interacting with our database.</a:t>
            </a:r>
          </a:p>
          <a:p>
            <a:r>
              <a:rPr lang="en-IN" sz="3200" dirty="0">
                <a:latin typeface="Bahnschrift SemiBold" panose="020B0502040204020203" pitchFamily="34" charset="0"/>
              </a:rPr>
              <a:t>In simple terms, React App       Express       Mongo. It is a middleware which helps in talking to the front end and the database</a:t>
            </a:r>
          </a:p>
        </p:txBody>
      </p:sp>
      <p:cxnSp>
        <p:nvCxnSpPr>
          <p:cNvPr id="6" name="Straight Arrow Connector 5">
            <a:extLst>
              <a:ext uri="{FF2B5EF4-FFF2-40B4-BE49-F238E27FC236}">
                <a16:creationId xmlns:a16="http://schemas.microsoft.com/office/drawing/2014/main" id="{C0C728BE-D436-D3C9-79A3-D969068C2713}"/>
              </a:ext>
            </a:extLst>
          </p:cNvPr>
          <p:cNvCxnSpPr>
            <a:cxnSpLocks/>
          </p:cNvCxnSpPr>
          <p:nvPr/>
        </p:nvCxnSpPr>
        <p:spPr>
          <a:xfrm>
            <a:off x="5895474" y="2727158"/>
            <a:ext cx="5935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22176C2-F926-F91B-D599-D09CBA942B09}"/>
              </a:ext>
            </a:extLst>
          </p:cNvPr>
          <p:cNvCxnSpPr>
            <a:cxnSpLocks/>
          </p:cNvCxnSpPr>
          <p:nvPr/>
        </p:nvCxnSpPr>
        <p:spPr>
          <a:xfrm>
            <a:off x="8165431" y="2727158"/>
            <a:ext cx="5935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7FCB4B0-723A-F108-0F34-39CEBAF392A6}"/>
              </a:ext>
            </a:extLst>
          </p:cNvPr>
          <p:cNvCxnSpPr/>
          <p:nvPr/>
        </p:nvCxnSpPr>
        <p:spPr>
          <a:xfrm flipH="1">
            <a:off x="5895474" y="2799347"/>
            <a:ext cx="5935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2493A5-F5B6-405A-E32C-30CAF3E85DBF}"/>
              </a:ext>
            </a:extLst>
          </p:cNvPr>
          <p:cNvCxnSpPr/>
          <p:nvPr/>
        </p:nvCxnSpPr>
        <p:spPr>
          <a:xfrm flipH="1">
            <a:off x="8165431" y="2799347"/>
            <a:ext cx="5935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5773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Autofit/>
          </a:bodyPr>
          <a:lstStyle/>
          <a:p>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What are the types of tensors available in TensorFlow?</a:t>
            </a:r>
          </a:p>
        </p:txBody>
      </p:sp>
      <p:sp>
        <p:nvSpPr>
          <p:cNvPr id="5" name="TextBox 4">
            <a:extLst>
              <a:ext uri="{FF2B5EF4-FFF2-40B4-BE49-F238E27FC236}">
                <a16:creationId xmlns:a16="http://schemas.microsoft.com/office/drawing/2014/main" id="{95C4D820-DCF2-749A-00EC-1B4E20842D68}"/>
              </a:ext>
            </a:extLst>
          </p:cNvPr>
          <p:cNvSpPr txBox="1"/>
          <p:nvPr/>
        </p:nvSpPr>
        <p:spPr>
          <a:xfrm>
            <a:off x="427584" y="126805"/>
            <a:ext cx="11012905" cy="4524315"/>
          </a:xfrm>
          <a:prstGeom prst="rect">
            <a:avLst/>
          </a:prstGeom>
          <a:noFill/>
        </p:spPr>
        <p:txBody>
          <a:bodyPr wrap="square">
            <a:spAutoFit/>
          </a:bodyPr>
          <a:lstStyle/>
          <a:p>
            <a:r>
              <a:rPr lang="en-US" dirty="0">
                <a:latin typeface="Bahnschrift SemiBold" panose="020B0502040204020203" pitchFamily="34" charset="0"/>
                <a:cs typeface="Comic Sans MS" panose="030F0702030302020204" charset="0"/>
                <a:sym typeface="+mn-ea"/>
              </a:rPr>
              <a:t>In TensorFlow, tensors exhibit various types based on their rank (number of dimensions) and data type (element type).</a:t>
            </a:r>
          </a:p>
          <a:p>
            <a:endParaRPr lang="en-US" dirty="0">
              <a:latin typeface="Bahnschrift SemiBold" panose="020B0502040204020203" pitchFamily="34" charset="0"/>
              <a:cs typeface="Comic Sans MS" panose="030F0702030302020204" charset="0"/>
              <a:sym typeface="+mn-ea"/>
            </a:endParaRPr>
          </a:p>
          <a:p>
            <a:r>
              <a:rPr lang="en-US" dirty="0">
                <a:latin typeface="Bahnschrift SemiBold" panose="020B0502040204020203" pitchFamily="34" charset="0"/>
                <a:cs typeface="Comic Sans MS" panose="030F0702030302020204" charset="0"/>
                <a:sym typeface="+mn-ea"/>
              </a:rPr>
              <a:t>- Scalar (Rank-0 Tensor): A scalar denotes a single value, representing a 0-dimensional tensor.</a:t>
            </a:r>
          </a:p>
          <a:p>
            <a:r>
              <a:rPr lang="en-US" dirty="0">
                <a:latin typeface="Bahnschrift SemiBold" panose="020B0502040204020203" pitchFamily="34" charset="0"/>
                <a:cs typeface="Comic Sans MS" panose="030F0702030302020204" charset="0"/>
                <a:sym typeface="+mn-ea"/>
              </a:rPr>
              <a:t>- Vector (Rank-1 Tensor): A vector is a one-dimensional array of values.</a:t>
            </a:r>
          </a:p>
          <a:p>
            <a:r>
              <a:rPr lang="en-US" dirty="0">
                <a:latin typeface="Bahnschrift SemiBold" panose="020B0502040204020203" pitchFamily="34" charset="0"/>
                <a:cs typeface="Comic Sans MS" panose="030F0702030302020204" charset="0"/>
                <a:sym typeface="+mn-ea"/>
              </a:rPr>
              <a:t>- Matrix (Rank-2 Tensor): A matrix is a two-dimensional array of values.</a:t>
            </a:r>
          </a:p>
          <a:p>
            <a:r>
              <a:rPr lang="en-US" dirty="0">
                <a:latin typeface="Bahnschrift SemiBold" panose="020B0502040204020203" pitchFamily="34" charset="0"/>
                <a:cs typeface="Comic Sans MS" panose="030F0702030302020204" charset="0"/>
                <a:sym typeface="+mn-ea"/>
              </a:rPr>
              <a:t>- Higher-Rank Tensors: Tensors exceeding a rank of 2 encompass more than two dimensions.</a:t>
            </a:r>
          </a:p>
          <a:p>
            <a:endParaRPr lang="en-US" dirty="0">
              <a:latin typeface="Bahnschrift SemiBold" panose="020B0502040204020203" pitchFamily="34" charset="0"/>
              <a:cs typeface="Comic Sans MS" panose="030F0702030302020204" charset="0"/>
              <a:sym typeface="+mn-ea"/>
            </a:endParaRPr>
          </a:p>
          <a:p>
            <a:r>
              <a:rPr lang="en-US" dirty="0">
                <a:latin typeface="Bahnschrift SemiBold" panose="020B0502040204020203" pitchFamily="34" charset="0"/>
                <a:cs typeface="Comic Sans MS" panose="030F0702030302020204" charset="0"/>
                <a:sym typeface="+mn-ea"/>
              </a:rPr>
              <a:t>based on their characteristics:</a:t>
            </a:r>
          </a:p>
          <a:p>
            <a:endParaRPr lang="en-US" dirty="0">
              <a:latin typeface="Bahnschrift SemiBold" panose="020B0502040204020203" pitchFamily="34" charset="0"/>
              <a:cs typeface="Comic Sans MS" panose="030F0702030302020204" charset="0"/>
              <a:sym typeface="+mn-ea"/>
            </a:endParaRPr>
          </a:p>
          <a:p>
            <a:r>
              <a:rPr lang="en-US" dirty="0">
                <a:latin typeface="Bahnschrift SemiBold" panose="020B0502040204020203" pitchFamily="34" charset="0"/>
                <a:cs typeface="Comic Sans MS" panose="030F0702030302020204" charset="0"/>
                <a:sym typeface="+mn-ea"/>
              </a:rPr>
              <a:t>- Constant Tensor: Tensors created using the `</a:t>
            </a:r>
            <a:r>
              <a:rPr lang="en-US" dirty="0" err="1">
                <a:latin typeface="Bahnschrift SemiBold" panose="020B0502040204020203" pitchFamily="34" charset="0"/>
                <a:cs typeface="Comic Sans MS" panose="030F0702030302020204" charset="0"/>
                <a:sym typeface="+mn-ea"/>
              </a:rPr>
              <a:t>tf.constant</a:t>
            </a:r>
            <a:r>
              <a:rPr lang="en-US" dirty="0">
                <a:latin typeface="Bahnschrift SemiBold" panose="020B0502040204020203" pitchFamily="34" charset="0"/>
                <a:cs typeface="Comic Sans MS" panose="030F0702030302020204" charset="0"/>
                <a:sym typeface="+mn-ea"/>
              </a:rPr>
              <a:t>` function possess fixed values and are immutable.</a:t>
            </a:r>
          </a:p>
          <a:p>
            <a:r>
              <a:rPr lang="en-US" dirty="0">
                <a:latin typeface="Bahnschrift SemiBold" panose="020B0502040204020203" pitchFamily="34" charset="0"/>
                <a:cs typeface="Comic Sans MS" panose="030F0702030302020204" charset="0"/>
                <a:sym typeface="+mn-ea"/>
              </a:rPr>
              <a:t>- Variable Tensor: Tensors instantiated with the `</a:t>
            </a:r>
            <a:r>
              <a:rPr lang="en-US" dirty="0" err="1">
                <a:latin typeface="Bahnschrift SemiBold" panose="020B0502040204020203" pitchFamily="34" charset="0"/>
                <a:cs typeface="Comic Sans MS" panose="030F0702030302020204" charset="0"/>
                <a:sym typeface="+mn-ea"/>
              </a:rPr>
              <a:t>tf.Variable</a:t>
            </a:r>
            <a:r>
              <a:rPr lang="en-US" dirty="0">
                <a:latin typeface="Bahnschrift SemiBold" panose="020B0502040204020203" pitchFamily="34" charset="0"/>
                <a:cs typeface="Comic Sans MS" panose="030F0702030302020204" charset="0"/>
                <a:sym typeface="+mn-ea"/>
              </a:rPr>
              <a:t>` class are modifiable, making them suitable for trainable parameters in machine learning models.</a:t>
            </a:r>
          </a:p>
          <a:p>
            <a:r>
              <a:rPr lang="en-US" dirty="0">
                <a:latin typeface="Bahnschrift SemiBold" panose="020B0502040204020203" pitchFamily="34" charset="0"/>
                <a:cs typeface="Comic Sans MS" panose="030F0702030302020204" charset="0"/>
                <a:sym typeface="+mn-ea"/>
              </a:rPr>
              <a:t>- Sparse Tensor: Sparse tensors efficiently represent tensors with numerous zero elements. They exclusively store non-zero values along with their corresponding indices.</a:t>
            </a:r>
          </a:p>
        </p:txBody>
      </p:sp>
    </p:spTree>
    <p:extLst>
      <p:ext uri="{BB962C8B-B14F-4D97-AF65-F5344CB8AC3E}">
        <p14:creationId xmlns:p14="http://schemas.microsoft.com/office/powerpoint/2010/main" val="4146398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Autofit/>
          </a:bodyPr>
          <a:lstStyle/>
          <a:p>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How can data be loaded into TensorFlow?</a:t>
            </a:r>
          </a:p>
        </p:txBody>
      </p:sp>
      <p:sp>
        <p:nvSpPr>
          <p:cNvPr id="5" name="TextBox 4">
            <a:extLst>
              <a:ext uri="{FF2B5EF4-FFF2-40B4-BE49-F238E27FC236}">
                <a16:creationId xmlns:a16="http://schemas.microsoft.com/office/drawing/2014/main" id="{95C4D820-DCF2-749A-00EC-1B4E20842D68}"/>
              </a:ext>
            </a:extLst>
          </p:cNvPr>
          <p:cNvSpPr txBox="1"/>
          <p:nvPr/>
        </p:nvSpPr>
        <p:spPr>
          <a:xfrm>
            <a:off x="589530" y="627727"/>
            <a:ext cx="11012905" cy="2554545"/>
          </a:xfrm>
          <a:prstGeom prst="rect">
            <a:avLst/>
          </a:prstGeom>
          <a:noFill/>
        </p:spPr>
        <p:txBody>
          <a:bodyPr wrap="square">
            <a:spAutoFit/>
          </a:bodyPr>
          <a:lstStyle/>
          <a:p>
            <a:r>
              <a:rPr lang="en-US" sz="2000" dirty="0" err="1">
                <a:latin typeface="Bahnschrift SemiBold" panose="020B0502040204020203" pitchFamily="34" charset="0"/>
                <a:cs typeface="Comic Sans MS" panose="030F0702030302020204" charset="0"/>
                <a:sym typeface="+mn-ea"/>
              </a:rPr>
              <a:t>tf.data.Dataset</a:t>
            </a:r>
            <a:r>
              <a:rPr lang="en-US" sz="2000" dirty="0">
                <a:latin typeface="Bahnschrift SemiBold" panose="020B0502040204020203" pitchFamily="34" charset="0"/>
                <a:cs typeface="Comic Sans MS" panose="030F0702030302020204" charset="0"/>
                <a:sym typeface="+mn-ea"/>
              </a:rPr>
              <a:t> API: TensorFlow's </a:t>
            </a:r>
            <a:r>
              <a:rPr lang="en-US" sz="2000" dirty="0" err="1">
                <a:latin typeface="Bahnschrift SemiBold" panose="020B0502040204020203" pitchFamily="34" charset="0"/>
                <a:cs typeface="Comic Sans MS" panose="030F0702030302020204" charset="0"/>
                <a:sym typeface="+mn-ea"/>
              </a:rPr>
              <a:t>tf.data.Dataset</a:t>
            </a:r>
            <a:r>
              <a:rPr lang="en-US" sz="2000" dirty="0">
                <a:latin typeface="Bahnschrift SemiBold" panose="020B0502040204020203" pitchFamily="34" charset="0"/>
                <a:cs typeface="Comic Sans MS" panose="030F0702030302020204" charset="0"/>
                <a:sym typeface="+mn-ea"/>
              </a:rPr>
              <a:t> API is a powerful and flexible way to create efficient input pipelines for loading and preprocessing data. It provides methods for reading data from various sources, such as in-memory data, CSV files, </a:t>
            </a:r>
            <a:r>
              <a:rPr lang="en-US" sz="2000" dirty="0" err="1">
                <a:latin typeface="Bahnschrift SemiBold" panose="020B0502040204020203" pitchFamily="34" charset="0"/>
                <a:cs typeface="Comic Sans MS" panose="030F0702030302020204" charset="0"/>
                <a:sym typeface="+mn-ea"/>
              </a:rPr>
              <a:t>TFRecord</a:t>
            </a:r>
            <a:r>
              <a:rPr lang="en-US" sz="2000" dirty="0">
                <a:latin typeface="Bahnschrift SemiBold" panose="020B0502040204020203" pitchFamily="34" charset="0"/>
                <a:cs typeface="Comic Sans MS" panose="030F0702030302020204" charset="0"/>
                <a:sym typeface="+mn-ea"/>
              </a:rPr>
              <a:t> files, and more.</a:t>
            </a:r>
          </a:p>
          <a:p>
            <a:endParaRPr lang="en-US" sz="2000" dirty="0">
              <a:latin typeface="Bahnschrift SemiBold" panose="020B0502040204020203" pitchFamily="34" charset="0"/>
              <a:cs typeface="Comic Sans MS" panose="030F0702030302020204" charset="0"/>
              <a:sym typeface="+mn-ea"/>
            </a:endParaRPr>
          </a:p>
          <a:p>
            <a:r>
              <a:rPr lang="en-US" sz="2000" dirty="0" err="1">
                <a:latin typeface="Bahnschrift SemiBold" panose="020B0502040204020203" pitchFamily="34" charset="0"/>
                <a:cs typeface="Comic Sans MS" panose="030F0702030302020204" charset="0"/>
                <a:sym typeface="+mn-ea"/>
              </a:rPr>
              <a:t>tf.keras.utils.get_file</a:t>
            </a:r>
            <a:r>
              <a:rPr lang="en-US" sz="2000" dirty="0">
                <a:latin typeface="Bahnschrift SemiBold" panose="020B0502040204020203" pitchFamily="34" charset="0"/>
                <a:cs typeface="Comic Sans MS" panose="030F0702030302020204" charset="0"/>
                <a:sym typeface="+mn-ea"/>
              </a:rPr>
              <a:t>: If you have data stored in a remote location, you can use </a:t>
            </a:r>
            <a:r>
              <a:rPr lang="en-US" sz="2000" dirty="0" err="1">
                <a:latin typeface="Bahnschrift SemiBold" panose="020B0502040204020203" pitchFamily="34" charset="0"/>
                <a:cs typeface="Comic Sans MS" panose="030F0702030302020204" charset="0"/>
                <a:sym typeface="+mn-ea"/>
              </a:rPr>
              <a:t>tf.keras.utils.get_file</a:t>
            </a:r>
            <a:r>
              <a:rPr lang="en-US" sz="2000" dirty="0">
                <a:latin typeface="Bahnschrift SemiBold" panose="020B0502040204020203" pitchFamily="34" charset="0"/>
                <a:cs typeface="Comic Sans MS" panose="030F0702030302020204" charset="0"/>
                <a:sym typeface="+mn-ea"/>
              </a:rPr>
              <a:t> to download the data and cache it locally.</a:t>
            </a:r>
          </a:p>
          <a:p>
            <a:endParaRPr lang="en-US" sz="2000" dirty="0">
              <a:latin typeface="Bahnschrift SemiBold" panose="020B0502040204020203" pitchFamily="34" charset="0"/>
              <a:cs typeface="Comic Sans MS" panose="030F0702030302020204" charset="0"/>
              <a:sym typeface="+mn-ea"/>
            </a:endParaRPr>
          </a:p>
          <a:p>
            <a:r>
              <a:rPr lang="en-US" sz="2000" dirty="0" err="1">
                <a:latin typeface="Bahnschrift SemiBold" panose="020B0502040204020203" pitchFamily="34" charset="0"/>
                <a:cs typeface="Comic Sans MS" panose="030F0702030302020204" charset="0"/>
                <a:sym typeface="+mn-ea"/>
              </a:rPr>
              <a:t>flow_from_directory</a:t>
            </a:r>
            <a:r>
              <a:rPr lang="en-US" sz="2000" dirty="0">
                <a:latin typeface="Bahnschrift SemiBold" panose="020B0502040204020203" pitchFamily="34" charset="0"/>
                <a:cs typeface="Comic Sans MS" panose="030F0702030302020204" charset="0"/>
                <a:sym typeface="+mn-ea"/>
              </a:rPr>
              <a:t> - take dataset path as input and bring the data into the program.</a:t>
            </a:r>
          </a:p>
        </p:txBody>
      </p:sp>
    </p:spTree>
    <p:extLst>
      <p:ext uri="{BB962C8B-B14F-4D97-AF65-F5344CB8AC3E}">
        <p14:creationId xmlns:p14="http://schemas.microsoft.com/office/powerpoint/2010/main" val="42684399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521369" y="5209609"/>
            <a:ext cx="10058400" cy="1143000"/>
          </a:xfrm>
        </p:spPr>
        <p:txBody>
          <a:bodyPr>
            <a:noAutofit/>
          </a:bodyPr>
          <a:lstStyle/>
          <a:p>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What is the simple working of an algorithm in TensorFlow?</a:t>
            </a:r>
          </a:p>
        </p:txBody>
      </p:sp>
      <p:sp>
        <p:nvSpPr>
          <p:cNvPr id="5" name="TextBox 4">
            <a:extLst>
              <a:ext uri="{FF2B5EF4-FFF2-40B4-BE49-F238E27FC236}">
                <a16:creationId xmlns:a16="http://schemas.microsoft.com/office/drawing/2014/main" id="{95C4D820-DCF2-749A-00EC-1B4E20842D68}"/>
              </a:ext>
            </a:extLst>
          </p:cNvPr>
          <p:cNvSpPr txBox="1"/>
          <p:nvPr/>
        </p:nvSpPr>
        <p:spPr>
          <a:xfrm>
            <a:off x="521369" y="374039"/>
            <a:ext cx="11012905" cy="3785652"/>
          </a:xfrm>
          <a:prstGeom prst="rect">
            <a:avLst/>
          </a:prstGeom>
          <a:noFill/>
        </p:spPr>
        <p:txBody>
          <a:bodyPr wrap="square">
            <a:spAutoFit/>
          </a:bodyPr>
          <a:lstStyle/>
          <a:p>
            <a:r>
              <a:rPr lang="en-US" sz="2400" dirty="0">
                <a:latin typeface="Bahnschrift SemiBold" panose="020B0502040204020203" pitchFamily="34" charset="0"/>
                <a:cs typeface="Comic Sans MS" panose="030F0702030302020204" charset="0"/>
                <a:sym typeface="+mn-ea"/>
              </a:rPr>
              <a:t>The steps in working of an algorithm in </a:t>
            </a:r>
            <a:r>
              <a:rPr lang="en-US" sz="2400" dirty="0" err="1">
                <a:latin typeface="Bahnschrift SemiBold" panose="020B0502040204020203" pitchFamily="34" charset="0"/>
                <a:cs typeface="Comic Sans MS" panose="030F0702030302020204" charset="0"/>
                <a:sym typeface="+mn-ea"/>
              </a:rPr>
              <a:t>Tensorflow</a:t>
            </a:r>
            <a:r>
              <a:rPr lang="en-US" sz="2400" dirty="0">
                <a:latin typeface="Bahnschrift SemiBold" panose="020B0502040204020203" pitchFamily="34" charset="0"/>
                <a:cs typeface="Comic Sans MS" panose="030F0702030302020204" charset="0"/>
                <a:sym typeface="+mn-ea"/>
              </a:rPr>
              <a:t> : </a:t>
            </a:r>
          </a:p>
          <a:p>
            <a:endParaRPr lang="en-US" sz="2400" dirty="0">
              <a:latin typeface="Bahnschrift SemiBold" panose="020B0502040204020203" pitchFamily="34" charset="0"/>
              <a:cs typeface="Comic Sans MS" panose="030F0702030302020204" charset="0"/>
              <a:sym typeface="+mn-ea"/>
            </a:endParaRPr>
          </a:p>
          <a:p>
            <a:r>
              <a:rPr lang="en-US" sz="2400" dirty="0">
                <a:latin typeface="Bahnschrift SemiBold" panose="020B0502040204020203" pitchFamily="34" charset="0"/>
                <a:cs typeface="Comic Sans MS" panose="030F0702030302020204" charset="0"/>
                <a:sym typeface="+mn-ea"/>
              </a:rPr>
              <a:t>1. Define the model</a:t>
            </a:r>
          </a:p>
          <a:p>
            <a:r>
              <a:rPr lang="en-US" sz="2400" dirty="0">
                <a:latin typeface="Bahnschrift SemiBold" panose="020B0502040204020203" pitchFamily="34" charset="0"/>
                <a:cs typeface="Comic Sans MS" panose="030F0702030302020204" charset="0"/>
                <a:sym typeface="+mn-ea"/>
              </a:rPr>
              <a:t>2. Compile the Model</a:t>
            </a:r>
          </a:p>
          <a:p>
            <a:r>
              <a:rPr lang="en-US" sz="2400" dirty="0">
                <a:latin typeface="Bahnschrift SemiBold" panose="020B0502040204020203" pitchFamily="34" charset="0"/>
                <a:cs typeface="Comic Sans MS" panose="030F0702030302020204" charset="0"/>
                <a:sym typeface="+mn-ea"/>
              </a:rPr>
              <a:t>3. Prepare the data</a:t>
            </a:r>
          </a:p>
          <a:p>
            <a:r>
              <a:rPr lang="en-US" sz="2400" dirty="0">
                <a:latin typeface="Bahnschrift SemiBold" panose="020B0502040204020203" pitchFamily="34" charset="0"/>
                <a:cs typeface="Comic Sans MS" panose="030F0702030302020204" charset="0"/>
                <a:sym typeface="+mn-ea"/>
              </a:rPr>
              <a:t>4. Train the Model</a:t>
            </a:r>
          </a:p>
          <a:p>
            <a:r>
              <a:rPr lang="en-US" sz="2400" dirty="0">
                <a:latin typeface="Bahnschrift SemiBold" panose="020B0502040204020203" pitchFamily="34" charset="0"/>
                <a:cs typeface="Comic Sans MS" panose="030F0702030302020204" charset="0"/>
                <a:sym typeface="+mn-ea"/>
              </a:rPr>
              <a:t>5. Evaluate the Model</a:t>
            </a:r>
          </a:p>
          <a:p>
            <a:r>
              <a:rPr lang="en-US" sz="2400" dirty="0">
                <a:latin typeface="Bahnschrift SemiBold" panose="020B0502040204020203" pitchFamily="34" charset="0"/>
                <a:cs typeface="Comic Sans MS" panose="030F0702030302020204" charset="0"/>
                <a:sym typeface="+mn-ea"/>
              </a:rPr>
              <a:t>6. Make predictions</a:t>
            </a:r>
          </a:p>
          <a:p>
            <a:r>
              <a:rPr lang="en-US" sz="2400" dirty="0">
                <a:latin typeface="Bahnschrift SemiBold" panose="020B0502040204020203" pitchFamily="34" charset="0"/>
                <a:cs typeface="Comic Sans MS" panose="030F0702030302020204" charset="0"/>
                <a:sym typeface="+mn-ea"/>
              </a:rPr>
              <a:t>7. Fine-tuning and Iteration</a:t>
            </a:r>
          </a:p>
          <a:p>
            <a:endParaRPr lang="en-US" sz="2400" dirty="0">
              <a:latin typeface="Bahnschrift SemiBold" panose="020B0502040204020203" pitchFamily="34" charset="0"/>
              <a:cs typeface="Comic Sans MS" panose="030F0702030302020204" charset="0"/>
              <a:sym typeface="+mn-ea"/>
            </a:endParaRPr>
          </a:p>
        </p:txBody>
      </p:sp>
    </p:spTree>
    <p:extLst>
      <p:ext uri="{BB962C8B-B14F-4D97-AF65-F5344CB8AC3E}">
        <p14:creationId xmlns:p14="http://schemas.microsoft.com/office/powerpoint/2010/main" val="13280226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93651" y="5224329"/>
            <a:ext cx="10058400" cy="1143000"/>
          </a:xfrm>
        </p:spPr>
        <p:txBody>
          <a:bodyPr>
            <a:noAutofit/>
          </a:bodyPr>
          <a:lstStyle/>
          <a:p>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What are the methods that can be used to handle overfitting in TensorFlow?</a:t>
            </a:r>
          </a:p>
        </p:txBody>
      </p:sp>
      <p:sp>
        <p:nvSpPr>
          <p:cNvPr id="5" name="TextBox 4">
            <a:extLst>
              <a:ext uri="{FF2B5EF4-FFF2-40B4-BE49-F238E27FC236}">
                <a16:creationId xmlns:a16="http://schemas.microsoft.com/office/drawing/2014/main" id="{95C4D820-DCF2-749A-00EC-1B4E20842D68}"/>
              </a:ext>
            </a:extLst>
          </p:cNvPr>
          <p:cNvSpPr txBox="1"/>
          <p:nvPr/>
        </p:nvSpPr>
        <p:spPr>
          <a:xfrm>
            <a:off x="318168" y="242145"/>
            <a:ext cx="11012905" cy="4247317"/>
          </a:xfrm>
          <a:prstGeom prst="rect">
            <a:avLst/>
          </a:prstGeom>
          <a:noFill/>
        </p:spPr>
        <p:txBody>
          <a:bodyPr wrap="square">
            <a:spAutoFit/>
          </a:bodyPr>
          <a:lstStyle/>
          <a:p>
            <a:r>
              <a:rPr lang="en-US" dirty="0">
                <a:latin typeface="Bahnschrift SemiBold" panose="020B0502040204020203" pitchFamily="34" charset="0"/>
                <a:cs typeface="Comic Sans MS" panose="030F0702030302020204" charset="0"/>
                <a:sym typeface="+mn-ea"/>
              </a:rPr>
              <a:t>Overfitting occurs when a machine learning model performs well on the training data but poorly on unseen data (validation or test data).</a:t>
            </a:r>
          </a:p>
          <a:p>
            <a:endParaRPr lang="en-US" dirty="0">
              <a:latin typeface="Bahnschrift SemiBold" panose="020B0502040204020203" pitchFamily="34" charset="0"/>
              <a:cs typeface="Comic Sans MS" panose="030F0702030302020204" charset="0"/>
              <a:sym typeface="+mn-ea"/>
            </a:endParaRPr>
          </a:p>
          <a:p>
            <a:r>
              <a:rPr lang="en-US" b="1" dirty="0">
                <a:latin typeface="Bahnschrift SemiBold" panose="020B0502040204020203" pitchFamily="34" charset="0"/>
                <a:cs typeface="Comic Sans MS" panose="030F0702030302020204" charset="0"/>
                <a:sym typeface="+mn-ea"/>
              </a:rPr>
              <a:t>Regularization</a:t>
            </a:r>
            <a:r>
              <a:rPr lang="en-US" dirty="0">
                <a:latin typeface="Bahnschrift SemiBold" panose="020B0502040204020203" pitchFamily="34" charset="0"/>
                <a:cs typeface="Comic Sans MS" panose="030F0702030302020204" charset="0"/>
                <a:sym typeface="+mn-ea"/>
              </a:rPr>
              <a:t>: It adds a penalty term to the loss function to discourage the model from fitting the training data too closely.</a:t>
            </a:r>
          </a:p>
          <a:p>
            <a:endParaRPr lang="en-US" dirty="0">
              <a:latin typeface="Bahnschrift SemiBold" panose="020B0502040204020203" pitchFamily="34" charset="0"/>
              <a:cs typeface="Comic Sans MS" panose="030F0702030302020204" charset="0"/>
              <a:sym typeface="+mn-ea"/>
            </a:endParaRPr>
          </a:p>
          <a:p>
            <a:r>
              <a:rPr lang="en-US" b="1" dirty="0">
                <a:latin typeface="Bahnschrift SemiBold" panose="020B0502040204020203" pitchFamily="34" charset="0"/>
                <a:cs typeface="Comic Sans MS" panose="030F0702030302020204" charset="0"/>
                <a:sym typeface="+mn-ea"/>
              </a:rPr>
              <a:t>Early Stopping</a:t>
            </a:r>
            <a:r>
              <a:rPr lang="en-US" dirty="0">
                <a:latin typeface="Bahnschrift SemiBold" panose="020B0502040204020203" pitchFamily="34" charset="0"/>
                <a:cs typeface="Comic Sans MS" panose="030F0702030302020204" charset="0"/>
                <a:sym typeface="+mn-ea"/>
              </a:rPr>
              <a:t>: Monitor the performance of the model on a validation set during training.</a:t>
            </a:r>
          </a:p>
          <a:p>
            <a:endParaRPr lang="en-US" dirty="0">
              <a:latin typeface="Bahnschrift SemiBold" panose="020B0502040204020203" pitchFamily="34" charset="0"/>
              <a:cs typeface="Comic Sans MS" panose="030F0702030302020204" charset="0"/>
              <a:sym typeface="+mn-ea"/>
            </a:endParaRPr>
          </a:p>
          <a:p>
            <a:r>
              <a:rPr lang="en-US" b="1" dirty="0">
                <a:latin typeface="Bahnschrift SemiBold" panose="020B0502040204020203" pitchFamily="34" charset="0"/>
                <a:cs typeface="Comic Sans MS" panose="030F0702030302020204" charset="0"/>
                <a:sym typeface="+mn-ea"/>
              </a:rPr>
              <a:t>Data Augmentation</a:t>
            </a:r>
            <a:r>
              <a:rPr lang="en-US" dirty="0">
                <a:latin typeface="Bahnschrift SemiBold" panose="020B0502040204020203" pitchFamily="34" charset="0"/>
                <a:cs typeface="Comic Sans MS" panose="030F0702030302020204" charset="0"/>
                <a:sym typeface="+mn-ea"/>
              </a:rPr>
              <a:t>: Augmenting the training data with variations of the original samples can help the model generalize better. </a:t>
            </a:r>
          </a:p>
          <a:p>
            <a:endParaRPr lang="en-US" dirty="0">
              <a:latin typeface="Bahnschrift SemiBold" panose="020B0502040204020203" pitchFamily="34" charset="0"/>
              <a:cs typeface="Comic Sans MS" panose="030F0702030302020204" charset="0"/>
              <a:sym typeface="+mn-ea"/>
            </a:endParaRPr>
          </a:p>
          <a:p>
            <a:r>
              <a:rPr lang="en-US" b="1" dirty="0">
                <a:latin typeface="Bahnschrift SemiBold" panose="020B0502040204020203" pitchFamily="34" charset="0"/>
                <a:cs typeface="Comic Sans MS" panose="030F0702030302020204" charset="0"/>
                <a:sym typeface="+mn-ea"/>
              </a:rPr>
              <a:t>Reduce Model Complexity</a:t>
            </a:r>
            <a:r>
              <a:rPr lang="en-US" dirty="0">
                <a:latin typeface="Bahnschrift SemiBold" panose="020B0502040204020203" pitchFamily="34" charset="0"/>
                <a:cs typeface="Comic Sans MS" panose="030F0702030302020204" charset="0"/>
                <a:sym typeface="+mn-ea"/>
              </a:rPr>
              <a:t>: Simplify the model architecture by reducing the number of layers or neurons.</a:t>
            </a:r>
          </a:p>
          <a:p>
            <a:endParaRPr lang="en-US" dirty="0">
              <a:latin typeface="Bahnschrift SemiBold" panose="020B0502040204020203" pitchFamily="34" charset="0"/>
              <a:cs typeface="Comic Sans MS" panose="030F0702030302020204" charset="0"/>
              <a:sym typeface="+mn-ea"/>
            </a:endParaRPr>
          </a:p>
          <a:p>
            <a:r>
              <a:rPr lang="en-US" b="1" dirty="0">
                <a:latin typeface="Bahnschrift SemiBold" panose="020B0502040204020203" pitchFamily="34" charset="0"/>
                <a:cs typeface="Comic Sans MS" panose="030F0702030302020204" charset="0"/>
                <a:sym typeface="+mn-ea"/>
              </a:rPr>
              <a:t>Batch Normalization</a:t>
            </a:r>
            <a:r>
              <a:rPr lang="en-US" dirty="0">
                <a:latin typeface="Bahnschrift SemiBold" panose="020B0502040204020203" pitchFamily="34" charset="0"/>
                <a:cs typeface="Comic Sans MS" panose="030F0702030302020204" charset="0"/>
                <a:sym typeface="+mn-ea"/>
              </a:rPr>
              <a:t>: Batch normalization normalizes the inputs of a layer, making the training more stable and potentially reducing overfitting.</a:t>
            </a:r>
          </a:p>
        </p:txBody>
      </p:sp>
    </p:spTree>
    <p:extLst>
      <p:ext uri="{BB962C8B-B14F-4D97-AF65-F5344CB8AC3E}">
        <p14:creationId xmlns:p14="http://schemas.microsoft.com/office/powerpoint/2010/main" val="23168690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Autofit/>
          </a:bodyPr>
          <a:lstStyle/>
          <a:p>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What are the languages that are supported in TensorFlow? Where is TensorFlow mostly used?</a:t>
            </a:r>
          </a:p>
          <a:p>
            <a:endParaRPr lang="en-US" altLang="en-IN" sz="1800" b="1" i="1" dirty="0">
              <a:solidFill>
                <a:srgbClr val="F69C9F"/>
              </a:solidFill>
              <a:latin typeface="Calibri" panose="020F0502020204030204" charset="0"/>
              <a:ea typeface="Calibri" panose="020F0502020204030204" charset="0"/>
              <a:cs typeface="Calibri" panose="020F0502020204030204" charset="0"/>
            </a:endParaRPr>
          </a:p>
        </p:txBody>
      </p:sp>
      <p:sp>
        <p:nvSpPr>
          <p:cNvPr id="5" name="TextBox 4">
            <a:extLst>
              <a:ext uri="{FF2B5EF4-FFF2-40B4-BE49-F238E27FC236}">
                <a16:creationId xmlns:a16="http://schemas.microsoft.com/office/drawing/2014/main" id="{95C4D820-DCF2-749A-00EC-1B4E20842D68}"/>
              </a:ext>
            </a:extLst>
          </p:cNvPr>
          <p:cNvSpPr txBox="1"/>
          <p:nvPr/>
        </p:nvSpPr>
        <p:spPr>
          <a:xfrm>
            <a:off x="521369" y="256808"/>
            <a:ext cx="11012905" cy="4616648"/>
          </a:xfrm>
          <a:prstGeom prst="rect">
            <a:avLst/>
          </a:prstGeom>
          <a:noFill/>
        </p:spPr>
        <p:txBody>
          <a:bodyPr wrap="square">
            <a:spAutoFit/>
          </a:bodyPr>
          <a:lstStyle/>
          <a:p>
            <a:r>
              <a:rPr lang="en-US" sz="2600" b="0" i="0" dirty="0">
                <a:effectLst/>
                <a:latin typeface="Bahnschrift SemiBold" panose="020B0502040204020203" pitchFamily="34" charset="0"/>
              </a:rPr>
              <a:t>TensorFlow is predominantly designed to work with the Python programming language. However, it extends its support to other programming languages through language-specific APIs and bindings. Apart from Python, TensorFlow provides support for C++, JavaScript, Java, and Swift, enabling developers to integrate TensorFlow functionality into applications written in these languages</a:t>
            </a:r>
          </a:p>
          <a:p>
            <a:endParaRPr lang="en-US" sz="2600" dirty="0">
              <a:latin typeface="Bahnschrift SemiBold" panose="020B0502040204020203" pitchFamily="34" charset="0"/>
              <a:cs typeface="Comic Sans MS" panose="030F0702030302020204" charset="0"/>
              <a:sym typeface="+mn-ea"/>
            </a:endParaRPr>
          </a:p>
          <a:p>
            <a:r>
              <a:rPr lang="en-US" sz="2600" dirty="0">
                <a:latin typeface="Bahnschrift SemiBold" panose="020B0502040204020203" pitchFamily="34" charset="0"/>
                <a:cs typeface="Comic Sans MS" panose="030F0702030302020204" charset="0"/>
                <a:sym typeface="+mn-ea"/>
              </a:rPr>
              <a:t>Voice/Sound Recognition, Text-Based Applications,  Image Recognition, Video Detection, NLP etc.</a:t>
            </a:r>
          </a:p>
          <a:p>
            <a:endParaRPr lang="en-US" sz="2000" dirty="0">
              <a:latin typeface="Comic Sans MS" panose="030F0702030302020204" charset="0"/>
              <a:cs typeface="Comic Sans MS" panose="030F0702030302020204" charset="0"/>
              <a:sym typeface="+mn-ea"/>
            </a:endParaRPr>
          </a:p>
          <a:p>
            <a:endParaRPr lang="en-US" sz="2000" dirty="0">
              <a:latin typeface="Comic Sans MS" panose="030F0702030302020204" charset="0"/>
              <a:cs typeface="Comic Sans MS" panose="030F0702030302020204" charset="0"/>
              <a:sym typeface="+mn-ea"/>
            </a:endParaRPr>
          </a:p>
          <a:p>
            <a:endParaRPr lang="en-US" sz="2000" dirty="0">
              <a:latin typeface="Comic Sans MS" panose="030F0702030302020204" charset="0"/>
              <a:cs typeface="Comic Sans MS" panose="030F0702030302020204" charset="0"/>
              <a:sym typeface="+mn-ea"/>
            </a:endParaRPr>
          </a:p>
        </p:txBody>
      </p:sp>
    </p:spTree>
    <p:extLst>
      <p:ext uri="{BB962C8B-B14F-4D97-AF65-F5344CB8AC3E}">
        <p14:creationId xmlns:p14="http://schemas.microsoft.com/office/powerpoint/2010/main" val="27096409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Autofit/>
          </a:bodyPr>
          <a:lstStyle/>
          <a:p>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What are TensorFlow loaders? What makes TensorFlow advantageous over other libraries?</a:t>
            </a:r>
          </a:p>
          <a:p>
            <a:endParaRPr lang="en-US" altLang="en-IN" sz="1800" b="1" i="1" dirty="0">
              <a:solidFill>
                <a:srgbClr val="F69C9F"/>
              </a:solidFill>
              <a:latin typeface="Calibri" panose="020F0502020204030204" charset="0"/>
              <a:ea typeface="Calibri" panose="020F0502020204030204" charset="0"/>
              <a:cs typeface="Calibri" panose="020F0502020204030204" charset="0"/>
            </a:endParaRPr>
          </a:p>
        </p:txBody>
      </p:sp>
      <p:sp>
        <p:nvSpPr>
          <p:cNvPr id="5" name="TextBox 4">
            <a:extLst>
              <a:ext uri="{FF2B5EF4-FFF2-40B4-BE49-F238E27FC236}">
                <a16:creationId xmlns:a16="http://schemas.microsoft.com/office/drawing/2014/main" id="{95C4D820-DCF2-749A-00EC-1B4E20842D68}"/>
              </a:ext>
            </a:extLst>
          </p:cNvPr>
          <p:cNvSpPr txBox="1"/>
          <p:nvPr/>
        </p:nvSpPr>
        <p:spPr>
          <a:xfrm>
            <a:off x="521369" y="256808"/>
            <a:ext cx="11012905" cy="3785652"/>
          </a:xfrm>
          <a:prstGeom prst="rect">
            <a:avLst/>
          </a:prstGeom>
          <a:noFill/>
        </p:spPr>
        <p:txBody>
          <a:bodyPr wrap="square">
            <a:spAutoFit/>
          </a:bodyPr>
          <a:lstStyle/>
          <a:p>
            <a:r>
              <a:rPr lang="en-US" sz="2000" dirty="0">
                <a:latin typeface="Bahnschrift SemiBold" panose="020B0502040204020203" pitchFamily="34" charset="0"/>
                <a:cs typeface="Comic Sans MS" panose="030F0702030302020204" charset="0"/>
                <a:sym typeface="+mn-ea"/>
              </a:rPr>
              <a:t>TensorFlow Loaders play a crucial role in incorporating algorithms and data backends, with TensorFlow itself being one of the supported options. These loaders are instrumental in the process of adding, accessing, and unloading various servable machine learning models. For instance, a loader can be implemented to seamlessly manage the loading, access, and unloading of a new type of machine learning model within the TensorFlow ecosystem.</a:t>
            </a:r>
          </a:p>
          <a:p>
            <a:endParaRPr lang="en-US" sz="2000" dirty="0">
              <a:latin typeface="Bahnschrift SemiBold" panose="020B0502040204020203" pitchFamily="34" charset="0"/>
              <a:cs typeface="Comic Sans MS" panose="030F0702030302020204" charset="0"/>
              <a:sym typeface="+mn-ea"/>
            </a:endParaRPr>
          </a:p>
          <a:p>
            <a:r>
              <a:rPr lang="en-US" sz="2000" dirty="0">
                <a:latin typeface="Bahnschrift SemiBold" panose="020B0502040204020203" pitchFamily="34" charset="0"/>
                <a:cs typeface="Comic Sans MS" panose="030F0702030302020204" charset="0"/>
                <a:sym typeface="+mn-ea"/>
              </a:rPr>
              <a:t>TensorFlow is widely recognized as a preferred framework for machine learning and deep learning, owing to its remarkable versatility. It accommodates a wide range of tasks, spanning traditional machine learning to advanced deep learning and reinforcement learning. This adaptability empowers developers to engage in diverse applications using a unified framework, establishing TensorFlow as a versatile and indispensable tool in the realm of artificial intelligence.</a:t>
            </a:r>
          </a:p>
        </p:txBody>
      </p:sp>
    </p:spTree>
    <p:extLst>
      <p:ext uri="{BB962C8B-B14F-4D97-AF65-F5344CB8AC3E}">
        <p14:creationId xmlns:p14="http://schemas.microsoft.com/office/powerpoint/2010/main" val="24615846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Autofit/>
          </a:bodyPr>
          <a:lstStyle/>
          <a:p>
            <a:r>
              <a:rPr lang="en-US" altLang="en-IN" sz="1800" dirty="0">
                <a:solidFill>
                  <a:schemeClr val="bg1"/>
                </a:solidFill>
                <a:latin typeface="Bahnschrift SemiBold" panose="020B0502040204020203" pitchFamily="34" charset="0"/>
                <a:ea typeface="Calibri" panose="020F0502020204030204" charset="0"/>
                <a:cs typeface="Calibri" panose="020F0502020204030204" charset="0"/>
              </a:rPr>
              <a:t>What is a graph explorer in TensorFlow?</a:t>
            </a:r>
          </a:p>
        </p:txBody>
      </p:sp>
      <p:sp>
        <p:nvSpPr>
          <p:cNvPr id="5" name="TextBox 4">
            <a:extLst>
              <a:ext uri="{FF2B5EF4-FFF2-40B4-BE49-F238E27FC236}">
                <a16:creationId xmlns:a16="http://schemas.microsoft.com/office/drawing/2014/main" id="{95C4D820-DCF2-749A-00EC-1B4E20842D68}"/>
              </a:ext>
            </a:extLst>
          </p:cNvPr>
          <p:cNvSpPr txBox="1"/>
          <p:nvPr/>
        </p:nvSpPr>
        <p:spPr>
          <a:xfrm>
            <a:off x="521369" y="256808"/>
            <a:ext cx="11012905" cy="3785652"/>
          </a:xfrm>
          <a:prstGeom prst="rect">
            <a:avLst/>
          </a:prstGeom>
          <a:noFill/>
        </p:spPr>
        <p:txBody>
          <a:bodyPr wrap="square">
            <a:spAutoFit/>
          </a:bodyPr>
          <a:lstStyle/>
          <a:p>
            <a:r>
              <a:rPr lang="en-US" sz="2000" dirty="0">
                <a:latin typeface="Bahnschrift SemiBold" panose="020B0502040204020203" pitchFamily="34" charset="0"/>
                <a:cs typeface="Comic Sans MS" panose="030F0702030302020204" charset="0"/>
                <a:sym typeface="+mn-ea"/>
              </a:rPr>
              <a:t>In TensorFlow, a graph is a data structure that portrays a computation in the form of a directed acyclic graph (DAG) consisting of nodes and edges. Each node within the graph represents a specific operation, and the edges symbolize the input/output connections between these operations.</a:t>
            </a:r>
          </a:p>
          <a:p>
            <a:endParaRPr lang="en-US" sz="2000" dirty="0">
              <a:latin typeface="Bahnschrift SemiBold" panose="020B0502040204020203" pitchFamily="34" charset="0"/>
              <a:cs typeface="Comic Sans MS" panose="030F0702030302020204" charset="0"/>
              <a:sym typeface="+mn-ea"/>
            </a:endParaRPr>
          </a:p>
          <a:p>
            <a:r>
              <a:rPr lang="en-US" sz="2000" dirty="0" err="1">
                <a:latin typeface="Bahnschrift SemiBold" panose="020B0502040204020203" pitchFamily="34" charset="0"/>
                <a:cs typeface="Comic Sans MS" panose="030F0702030302020204" charset="0"/>
                <a:sym typeface="+mn-ea"/>
              </a:rPr>
              <a:t>TensorBoard</a:t>
            </a:r>
            <a:r>
              <a:rPr lang="en-US" sz="2000" dirty="0">
                <a:latin typeface="Bahnschrift SemiBold" panose="020B0502040204020203" pitchFamily="34" charset="0"/>
                <a:cs typeface="Comic Sans MS" panose="030F0702030302020204" charset="0"/>
                <a:sym typeface="+mn-ea"/>
              </a:rPr>
              <a:t>, a robust tool for inspecting TensorFlow models, offers a Graphs dashboard. This dashboard provides a visual representation of a conceptual graph, illustrating the structural design of your model and ensuring alignment with your intended architecture. Additionally, </a:t>
            </a:r>
            <a:r>
              <a:rPr lang="en-US" sz="2000" dirty="0" err="1">
                <a:latin typeface="Bahnschrift SemiBold" panose="020B0502040204020203" pitchFamily="34" charset="0"/>
                <a:cs typeface="Comic Sans MS" panose="030F0702030302020204" charset="0"/>
                <a:sym typeface="+mn-ea"/>
              </a:rPr>
              <a:t>TensorBoard</a:t>
            </a:r>
            <a:r>
              <a:rPr lang="en-US" sz="2000" dirty="0">
                <a:latin typeface="Bahnschrift SemiBold" panose="020B0502040204020203" pitchFamily="34" charset="0"/>
                <a:cs typeface="Comic Sans MS" panose="030F0702030302020204" charset="0"/>
                <a:sym typeface="+mn-ea"/>
              </a:rPr>
              <a:t> enables users to examine an op-level graph, shedding light on how TensorFlow interprets and processes the operations within your program. This visual insight aids in understanding the underlying computation flow and facilitates model debugging and optimization.</a:t>
            </a:r>
          </a:p>
        </p:txBody>
      </p:sp>
    </p:spTree>
    <p:extLst>
      <p:ext uri="{BB962C8B-B14F-4D97-AF65-F5344CB8AC3E}">
        <p14:creationId xmlns:p14="http://schemas.microsoft.com/office/powerpoint/2010/main" val="3149767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996049" y="360368"/>
            <a:ext cx="10058400" cy="3892168"/>
          </a:xfrm>
        </p:spPr>
        <p:txBody>
          <a:bodyPr anchor="ctr">
            <a:normAutofit/>
          </a:bodyPr>
          <a:lstStyle/>
          <a:p>
            <a:pPr lvl="0"/>
            <a:r>
              <a:rPr lang="en-US" sz="4800" i="1" dirty="0">
                <a:solidFill>
                  <a:srgbClr val="FFFFFF"/>
                </a:solidFill>
              </a:rPr>
              <a:t>	</a:t>
            </a:r>
            <a:r>
              <a:rPr lang="en-US" sz="9600" dirty="0" err="1">
                <a:solidFill>
                  <a:schemeClr val="tx1"/>
                </a:solidFill>
                <a:latin typeface="Bahnschrift SemiBold" panose="020B0502040204020203" pitchFamily="34" charset="0"/>
                <a:ea typeface="Cascadia Code SemiBold" panose="020B0609020000020004" pitchFamily="49" charset="0"/>
                <a:cs typeface="Cascadia Code SemiBold" panose="020B0609020000020004" pitchFamily="49" charset="0"/>
              </a:rPr>
              <a:t>ThankYou</a:t>
            </a:r>
            <a:endParaRPr lang="en-US" sz="9600" dirty="0">
              <a:solidFill>
                <a:schemeClr val="tx1"/>
              </a:solidFill>
              <a:latin typeface="Bahnschrift SemiBold" panose="020B0502040204020203" pitchFamily="34" charset="0"/>
              <a:ea typeface="Cascadia Code SemiBold" panose="020B0609020000020004" pitchFamily="49" charset="0"/>
              <a:cs typeface="Cascadia Code SemiBold" panose="020B0609020000020004" pitchFamily="49"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67161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48627" y="38196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90976" y="5209610"/>
            <a:ext cx="10058400" cy="1143000"/>
          </a:xfrm>
        </p:spPr>
        <p:txBody>
          <a:bodyPr>
            <a:noAutofit/>
          </a:bodyPr>
          <a:lstStyle/>
          <a:p>
            <a:pPr indent="-228600" rtl="0">
              <a:spcBef>
                <a:spcPts val="1200"/>
              </a:spcBef>
              <a:spcAft>
                <a:spcPts val="1200"/>
              </a:spcAft>
            </a:pPr>
            <a:r>
              <a:rPr lang="en-US" sz="1800" b="0" i="0" u="none" strike="noStrike" dirty="0">
                <a:solidFill>
                  <a:schemeClr val="bg1">
                    <a:lumMod val="95000"/>
                  </a:schemeClr>
                </a:solidFill>
                <a:effectLst/>
                <a:latin typeface="Bahnschrift SemiBold" panose="020B0502040204020203" pitchFamily="34" charset="0"/>
                <a:cs typeface="Arial" panose="020B0604020202020204" pitchFamily="34" charset="0"/>
              </a:rPr>
              <a:t>Why React JS, what is the role of </a:t>
            </a:r>
            <a:r>
              <a:rPr lang="en-US" sz="1800" b="0" i="0" u="none" strike="noStrike" dirty="0" err="1">
                <a:solidFill>
                  <a:schemeClr val="bg1">
                    <a:lumMod val="95000"/>
                  </a:schemeClr>
                </a:solidFill>
                <a:effectLst/>
                <a:latin typeface="Bahnschrift SemiBold" panose="020B0502040204020203" pitchFamily="34" charset="0"/>
                <a:cs typeface="Arial" panose="020B0604020202020204" pitchFamily="34" charset="0"/>
              </a:rPr>
              <a:t>ReactJs</a:t>
            </a:r>
            <a:r>
              <a:rPr lang="en-US" sz="1800" b="0" i="0" u="none" strike="noStrike" dirty="0">
                <a:solidFill>
                  <a:schemeClr val="bg1">
                    <a:lumMod val="95000"/>
                  </a:schemeClr>
                </a:solidFill>
                <a:effectLst/>
                <a:latin typeface="Bahnschrift SemiBold" panose="020B0502040204020203" pitchFamily="34" charset="0"/>
                <a:cs typeface="Arial" panose="020B0604020202020204" pitchFamily="34" charset="0"/>
              </a:rPr>
              <a:t>? Is it a library or a framework? Why not Angular JS? Would you be able to work with any other Frontend library?</a:t>
            </a:r>
            <a:endParaRPr lang="en-US" sz="1800" b="0" dirty="0">
              <a:solidFill>
                <a:schemeClr val="bg1">
                  <a:lumMod val="95000"/>
                </a:schemeClr>
              </a:solidFill>
              <a:effectLst/>
              <a:latin typeface="Bahnschrift SemiBold" panose="020B0502040204020203" pitchFamily="34" charset="0"/>
              <a:cs typeface="Arial" panose="020B0604020202020204" pitchFamily="34" charset="0"/>
            </a:endParaRPr>
          </a:p>
          <a:p>
            <a:br>
              <a:rPr lang="en-US" sz="1400" dirty="0"/>
            </a:br>
            <a:br>
              <a:rPr lang="en-US" sz="1400" dirty="0"/>
            </a:br>
            <a:br>
              <a:rPr lang="en-US" sz="1800" dirty="0">
                <a:solidFill>
                  <a:schemeClr val="bg1">
                    <a:lumMod val="95000"/>
                  </a:schemeClr>
                </a:solidFill>
                <a:latin typeface="Arial" panose="020B0604020202020204" pitchFamily="34" charset="0"/>
                <a:cs typeface="Arial" panose="020B0604020202020204" pitchFamily="34" charset="0"/>
              </a:rPr>
            </a:br>
            <a:endParaRPr lang="en-US" sz="1800" dirty="0">
              <a:solidFill>
                <a:schemeClr val="bg1">
                  <a:lumMod val="95000"/>
                </a:schemeClr>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E1B9050-B1A6-0390-D096-7024B719C5B9}"/>
              </a:ext>
            </a:extLst>
          </p:cNvPr>
          <p:cNvSpPr txBox="1"/>
          <p:nvPr/>
        </p:nvSpPr>
        <p:spPr>
          <a:xfrm>
            <a:off x="690976" y="322032"/>
            <a:ext cx="11090409" cy="4245720"/>
          </a:xfrm>
          <a:prstGeom prst="rect">
            <a:avLst/>
          </a:prstGeom>
          <a:noFill/>
        </p:spPr>
        <p:txBody>
          <a:bodyPr wrap="square">
            <a:spAutoFit/>
          </a:bodyPr>
          <a:lstStyle/>
          <a:p>
            <a:r>
              <a:rPr lang="en-US" sz="2400" b="0" i="0" dirty="0">
                <a:effectLst/>
                <a:latin typeface="Bahnschrift SemiBold" panose="020B0502040204020203" pitchFamily="34" charset="0"/>
              </a:rPr>
              <a:t>React is an open-source JS library used for creating single-page applications where the content is dynamically updated without requiring a full page reload. React is widely used in web development for building interactive and efficient user interfaces. </a:t>
            </a:r>
            <a:r>
              <a:rPr lang="en-US" sz="2400" dirty="0">
                <a:latin typeface="Bahnschrift SemiBold" panose="020B0502040204020203" pitchFamily="34" charset="0"/>
              </a:rPr>
              <a:t>We can create different components in it and use them multiple times. React is simple, flexible, and is easy to integrate with other libraries and tools whereas </a:t>
            </a:r>
            <a:r>
              <a:rPr lang="en-US" sz="2400" b="0" i="0" dirty="0">
                <a:effectLst/>
                <a:latin typeface="Bahnschrift SemiBold" panose="020B0502040204020203" pitchFamily="34" charset="0"/>
              </a:rPr>
              <a:t>Angular is a full-fledged framework that provides a more opinionated structure for developing entire applications. As for working with other frontend libraries, it depends on the requirements of the project and the preferences. For our project, we can use other libraries as well but react is easy to start with and the features it provides are sufficient for the frontend development.</a:t>
            </a:r>
            <a:endParaRPr lang="en-IN" sz="2400" dirty="0">
              <a:latin typeface="Bahnschrift SemiBold" panose="020B0502040204020203" pitchFamily="34" charset="0"/>
            </a:endParaRPr>
          </a:p>
        </p:txBody>
      </p:sp>
    </p:spTree>
    <p:extLst>
      <p:ext uri="{BB962C8B-B14F-4D97-AF65-F5344CB8AC3E}">
        <p14:creationId xmlns:p14="http://schemas.microsoft.com/office/powerpoint/2010/main" val="92114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27929" y="474482"/>
            <a:ext cx="11607764" cy="4328888"/>
          </a:xfrm>
        </p:spPr>
        <p:txBody>
          <a:bodyPr anchor="ctr">
            <a:noAutofit/>
          </a:bodyPr>
          <a:lstStyle/>
          <a:p>
            <a:pPr lvl="0"/>
            <a:r>
              <a:rPr lang="en-US" sz="2000" b="0" i="0" dirty="0">
                <a:solidFill>
                  <a:schemeClr val="tx1"/>
                </a:solidFill>
                <a:effectLst/>
                <a:latin typeface="Bahnschrift SemiBold" panose="020B0502040204020203" pitchFamily="34" charset="0"/>
              </a:rPr>
              <a:t>Node.js is an open-source, cross-platform JavaScript runtime environment that allows developers to run JavaScript code on the server side. It is built on the </a:t>
            </a:r>
            <a:r>
              <a:rPr lang="en-US" sz="2000" b="0" i="0" dirty="0" err="1">
                <a:solidFill>
                  <a:schemeClr val="tx1"/>
                </a:solidFill>
                <a:effectLst/>
                <a:latin typeface="Bahnschrift SemiBold" panose="020B0502040204020203" pitchFamily="34" charset="0"/>
              </a:rPr>
              <a:t>V8</a:t>
            </a:r>
            <a:r>
              <a:rPr lang="en-US" sz="2000" b="0" i="0" dirty="0">
                <a:solidFill>
                  <a:schemeClr val="tx1"/>
                </a:solidFill>
                <a:effectLst/>
                <a:latin typeface="Bahnschrift SemiBold" panose="020B0502040204020203" pitchFamily="34" charset="0"/>
              </a:rPr>
              <a:t> JavaScript runtime engine, which is the same engine used by the Google Chrome browser to execute JavaScript code. Its advantages are : Single Language for Full Stack, Asynchronous and Non-Blocking, </a:t>
            </a:r>
            <a:r>
              <a:rPr lang="en-US" sz="2000" b="0" i="0" dirty="0" err="1">
                <a:solidFill>
                  <a:schemeClr val="tx1"/>
                </a:solidFill>
                <a:effectLst/>
                <a:latin typeface="Bahnschrift SemiBold" panose="020B0502040204020203" pitchFamily="34" charset="0"/>
              </a:rPr>
              <a:t>NPM</a:t>
            </a:r>
            <a:r>
              <a:rPr lang="en-US" sz="2000" b="0" i="0" dirty="0">
                <a:solidFill>
                  <a:schemeClr val="tx1"/>
                </a:solidFill>
                <a:effectLst/>
                <a:latin typeface="Bahnschrift SemiBold" panose="020B0502040204020203" pitchFamily="34" charset="0"/>
              </a:rPr>
              <a:t> ,Active Community and more. There are </a:t>
            </a:r>
            <a:r>
              <a:rPr lang="en-US" sz="2000" b="0" i="0" dirty="0" err="1">
                <a:solidFill>
                  <a:schemeClr val="tx1"/>
                </a:solidFill>
                <a:effectLst/>
                <a:latin typeface="Bahnschrift SemiBold" panose="020B0502040204020203" pitchFamily="34" charset="0"/>
              </a:rPr>
              <a:t>apllications</a:t>
            </a:r>
            <a:r>
              <a:rPr lang="en-US" sz="2000" b="0" i="0" dirty="0">
                <a:solidFill>
                  <a:schemeClr val="tx1"/>
                </a:solidFill>
                <a:effectLst/>
                <a:latin typeface="Bahnschrift SemiBold" panose="020B0502040204020203" pitchFamily="34" charset="0"/>
              </a:rPr>
              <a:t> which are built on NodeJS : </a:t>
            </a:r>
            <a:r>
              <a:rPr lang="en-US" sz="2000" b="0" i="0" dirty="0" err="1">
                <a:solidFill>
                  <a:schemeClr val="tx1"/>
                </a:solidFill>
                <a:effectLst/>
                <a:latin typeface="Bahnschrift SemiBold" panose="020B0502040204020203" pitchFamily="34" charset="0"/>
              </a:rPr>
              <a:t>ExpressJs</a:t>
            </a:r>
            <a:r>
              <a:rPr lang="en-US" sz="2000" b="0" i="0" dirty="0">
                <a:solidFill>
                  <a:schemeClr val="tx1"/>
                </a:solidFill>
                <a:effectLst/>
                <a:latin typeface="Bahnschrift SemiBold" panose="020B0502040204020203" pitchFamily="34" charset="0"/>
              </a:rPr>
              <a:t>, </a:t>
            </a:r>
            <a:r>
              <a:rPr lang="en-US" sz="2000" b="0" i="0" dirty="0" err="1">
                <a:solidFill>
                  <a:schemeClr val="tx1"/>
                </a:solidFill>
                <a:effectLst/>
                <a:latin typeface="Bahnschrift SemiBold" panose="020B0502040204020203" pitchFamily="34" charset="0"/>
              </a:rPr>
              <a:t>NestJS</a:t>
            </a:r>
            <a:r>
              <a:rPr lang="en-US" sz="2000" b="0" i="0" dirty="0">
                <a:solidFill>
                  <a:schemeClr val="tx1"/>
                </a:solidFill>
                <a:effectLst/>
                <a:latin typeface="Bahnschrift SemiBold" panose="020B0502040204020203" pitchFamily="34" charset="0"/>
              </a:rPr>
              <a:t>, </a:t>
            </a:r>
            <a:r>
              <a:rPr lang="en-US" sz="2000" b="0" i="0" dirty="0" err="1">
                <a:solidFill>
                  <a:schemeClr val="tx1"/>
                </a:solidFill>
                <a:effectLst/>
                <a:latin typeface="Bahnschrift SemiBold" panose="020B0502040204020203" pitchFamily="34" charset="0"/>
              </a:rPr>
              <a:t>Socket.io</a:t>
            </a:r>
            <a:r>
              <a:rPr lang="en-US" sz="2000" b="0" i="0" dirty="0">
                <a:solidFill>
                  <a:schemeClr val="tx1"/>
                </a:solidFill>
                <a:effectLst/>
                <a:latin typeface="Bahnschrift SemiBold" panose="020B0502040204020203" pitchFamily="34" charset="0"/>
              </a:rPr>
              <a:t>   </a:t>
            </a:r>
            <a:br>
              <a:rPr lang="en-US" sz="2000" b="0" i="0" dirty="0">
                <a:solidFill>
                  <a:schemeClr val="tx1"/>
                </a:solidFill>
                <a:effectLst/>
                <a:latin typeface="Bahnschrift SemiBold" panose="020B0502040204020203" pitchFamily="34" charset="0"/>
              </a:rPr>
            </a:br>
            <a:r>
              <a:rPr lang="en-US" sz="2000" b="0" i="0" dirty="0">
                <a:solidFill>
                  <a:schemeClr val="tx1"/>
                </a:solidFill>
                <a:effectLst/>
                <a:latin typeface="Bahnschrift SemiBold" panose="020B0502040204020203" pitchFamily="34" charset="0"/>
              </a:rPr>
              <a:t>While Node.js is widely used for web development, it's not limited to just that. It is also used in various other scenarios, including:</a:t>
            </a:r>
            <a:br>
              <a:rPr lang="en-US" sz="2000" b="0" i="0" dirty="0">
                <a:solidFill>
                  <a:schemeClr val="tx1"/>
                </a:solidFill>
                <a:effectLst/>
                <a:latin typeface="Bahnschrift SemiBold" panose="020B0502040204020203" pitchFamily="34" charset="0"/>
              </a:rPr>
            </a:br>
            <a:r>
              <a:rPr lang="en-US" sz="2000" b="0" i="0" dirty="0">
                <a:solidFill>
                  <a:schemeClr val="tx1"/>
                </a:solidFill>
                <a:effectLst/>
                <a:latin typeface="Bahnschrift SemiBold" panose="020B0502040204020203" pitchFamily="34" charset="0"/>
              </a:rPr>
              <a:t>. Command Line Tools</a:t>
            </a:r>
            <a:br>
              <a:rPr lang="en-US" sz="2000" b="0" i="0" dirty="0">
                <a:solidFill>
                  <a:schemeClr val="tx1"/>
                </a:solidFill>
                <a:effectLst/>
                <a:latin typeface="Bahnschrift SemiBold" panose="020B0502040204020203" pitchFamily="34" charset="0"/>
              </a:rPr>
            </a:br>
            <a:r>
              <a:rPr lang="en-US" sz="2000" b="0" i="0" dirty="0">
                <a:solidFill>
                  <a:schemeClr val="tx1"/>
                </a:solidFill>
                <a:effectLst/>
                <a:latin typeface="Bahnschrift SemiBold" panose="020B0502040204020203" pitchFamily="34" charset="0"/>
              </a:rPr>
              <a:t>. Microservices</a:t>
            </a:r>
            <a:br>
              <a:rPr lang="en-US" sz="2000" b="0" i="0" dirty="0">
                <a:solidFill>
                  <a:schemeClr val="tx1"/>
                </a:solidFill>
                <a:effectLst/>
                <a:latin typeface="Bahnschrift SemiBold" panose="020B0502040204020203" pitchFamily="34" charset="0"/>
              </a:rPr>
            </a:br>
            <a:r>
              <a:rPr lang="en-US" sz="2000" b="0" i="0" dirty="0">
                <a:solidFill>
                  <a:schemeClr val="tx1"/>
                </a:solidFill>
                <a:effectLst/>
                <a:latin typeface="Bahnschrift SemiBold" panose="020B0502040204020203" pitchFamily="34" charset="0"/>
              </a:rPr>
              <a:t>. Internet of Things(IoT)</a:t>
            </a:r>
            <a:br>
              <a:rPr lang="en-US" sz="2000" b="0" i="0" dirty="0">
                <a:solidFill>
                  <a:schemeClr val="tx1"/>
                </a:solidFill>
                <a:effectLst/>
                <a:latin typeface="Bahnschrift SemiBold" panose="020B0502040204020203" pitchFamily="34" charset="0"/>
              </a:rPr>
            </a:br>
            <a:r>
              <a:rPr lang="en-US" sz="2000" b="0" i="0" dirty="0">
                <a:solidFill>
                  <a:schemeClr val="tx1"/>
                </a:solidFill>
                <a:effectLst/>
                <a:latin typeface="Bahnschrift SemiBold" panose="020B0502040204020203" pitchFamily="34" charset="0"/>
              </a:rPr>
              <a:t>. Desktop Applications</a:t>
            </a:r>
            <a:br>
              <a:rPr lang="en-US" sz="2000" b="0" i="0" dirty="0">
                <a:solidFill>
                  <a:schemeClr val="tx1"/>
                </a:solidFill>
                <a:effectLst/>
                <a:latin typeface="Bahnschrift SemiBold" panose="020B0502040204020203" pitchFamily="34" charset="0"/>
              </a:rPr>
            </a:br>
            <a:endParaRPr lang="en-US" sz="2000" i="1" dirty="0">
              <a:solidFill>
                <a:schemeClr val="tx1"/>
              </a:solidFill>
              <a:latin typeface="Bahnschrift SemiBold" panose="020B0502040204020203" pitchFamily="34"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27928" y="5252260"/>
            <a:ext cx="10058400" cy="1143000"/>
          </a:xfrm>
        </p:spPr>
        <p:txBody>
          <a:bodyPr>
            <a:noAutofit/>
          </a:bodyPr>
          <a:lstStyle/>
          <a:p>
            <a:pPr indent="-228600" rtl="0">
              <a:spcBef>
                <a:spcPts val="1200"/>
              </a:spcBef>
              <a:spcAft>
                <a:spcPts val="1200"/>
              </a:spcAft>
            </a:pPr>
            <a:r>
              <a:rPr lang="en-US" sz="1800" b="0" i="0" u="none" strike="noStrike" dirty="0">
                <a:solidFill>
                  <a:schemeClr val="bg1">
                    <a:lumMod val="95000"/>
                  </a:schemeClr>
                </a:solidFill>
                <a:effectLst/>
                <a:latin typeface="Bahnschrift SemiBold" panose="020B0502040204020203" pitchFamily="34" charset="0"/>
                <a:cs typeface="Arial" panose="020B0604020202020204" pitchFamily="34" charset="0"/>
              </a:rPr>
              <a:t>Why NodeJS? What is its prominence? Why did it become so popular in the last decade? Is it a library or a framework? Can you name a few that were built on NodeJS? Is it used only for web dev projects?</a:t>
            </a:r>
            <a:br>
              <a:rPr lang="en-US" sz="1800" dirty="0">
                <a:solidFill>
                  <a:schemeClr val="bg1">
                    <a:lumMod val="95000"/>
                  </a:schemeClr>
                </a:solidFill>
                <a:latin typeface="Bahnschrift SemiBold" panose="020B0502040204020203" pitchFamily="34" charset="0"/>
                <a:cs typeface="Arial" panose="020B0604020202020204" pitchFamily="34" charset="0"/>
              </a:rPr>
            </a:br>
            <a:br>
              <a:rPr lang="en-US" sz="1800" dirty="0">
                <a:solidFill>
                  <a:schemeClr val="bg1">
                    <a:lumMod val="95000"/>
                  </a:schemeClr>
                </a:solidFill>
                <a:latin typeface="Bahnschrift SemiBold" panose="020B0502040204020203" pitchFamily="34" charset="0"/>
                <a:cs typeface="Arial" panose="020B0604020202020204" pitchFamily="34" charset="0"/>
              </a:rPr>
            </a:br>
            <a:br>
              <a:rPr lang="en-US" sz="1800" dirty="0">
                <a:solidFill>
                  <a:schemeClr val="bg1">
                    <a:lumMod val="95000"/>
                  </a:schemeClr>
                </a:solidFill>
                <a:latin typeface="Bahnschrift SemiBold" panose="020B0502040204020203" pitchFamily="34" charset="0"/>
                <a:cs typeface="Arial" panose="020B0604020202020204" pitchFamily="34" charset="0"/>
              </a:rPr>
            </a:br>
            <a:endParaRPr lang="en-US" sz="1800" dirty="0">
              <a:solidFill>
                <a:schemeClr val="bg1">
                  <a:lumMod val="95000"/>
                </a:schemeClr>
              </a:solidFill>
              <a:latin typeface="Bahnschrift SemiBold" panose="020B0502040204020203" pitchFamily="34" charset="0"/>
              <a:cs typeface="Arial" panose="020B0604020202020204" pitchFamily="34" charset="0"/>
            </a:endParaRPr>
          </a:p>
        </p:txBody>
      </p:sp>
    </p:spTree>
    <p:extLst>
      <p:ext uri="{BB962C8B-B14F-4D97-AF65-F5344CB8AC3E}">
        <p14:creationId xmlns:p14="http://schemas.microsoft.com/office/powerpoint/2010/main" val="42832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521369" y="5188949"/>
            <a:ext cx="10058400" cy="1143000"/>
          </a:xfrm>
        </p:spPr>
        <p:txBody>
          <a:bodyPr>
            <a:noAutofit/>
          </a:bodyPr>
          <a:lstStyle/>
          <a:p>
            <a:r>
              <a:rPr lang="en-US" sz="1800" b="0" i="0" u="none" strike="noStrike" dirty="0">
                <a:solidFill>
                  <a:schemeClr val="bg1">
                    <a:lumMod val="95000"/>
                  </a:schemeClr>
                </a:solidFill>
                <a:effectLst/>
                <a:latin typeface="Bahnschrift SemiBold" panose="020B0502040204020203" pitchFamily="34" charset="0"/>
                <a:cs typeface="Arial" panose="020B0604020202020204" pitchFamily="34" charset="0"/>
              </a:rPr>
              <a:t>What does front end mean? What is the Back end? What is middleware</a:t>
            </a:r>
            <a:r>
              <a:rPr lang="en-US" sz="1800" dirty="0">
                <a:solidFill>
                  <a:schemeClr val="bg1">
                    <a:lumMod val="95000"/>
                  </a:schemeClr>
                </a:solidFill>
                <a:latin typeface="Bahnschrift SemiBold" panose="020B0502040204020203" pitchFamily="34" charset="0"/>
                <a:cs typeface="Arial" panose="020B0604020202020204" pitchFamily="34" charset="0"/>
              </a:rPr>
              <a:t>?</a:t>
            </a:r>
          </a:p>
        </p:txBody>
      </p:sp>
      <p:sp>
        <p:nvSpPr>
          <p:cNvPr id="5" name="TextBox 4">
            <a:extLst>
              <a:ext uri="{FF2B5EF4-FFF2-40B4-BE49-F238E27FC236}">
                <a16:creationId xmlns:a16="http://schemas.microsoft.com/office/drawing/2014/main" id="{95C4D820-DCF2-749A-00EC-1B4E20842D68}"/>
              </a:ext>
            </a:extLst>
          </p:cNvPr>
          <p:cNvSpPr txBox="1"/>
          <p:nvPr/>
        </p:nvSpPr>
        <p:spPr>
          <a:xfrm>
            <a:off x="521369" y="256808"/>
            <a:ext cx="11012905" cy="4401205"/>
          </a:xfrm>
          <a:prstGeom prst="rect">
            <a:avLst/>
          </a:prstGeom>
          <a:noFill/>
        </p:spPr>
        <p:txBody>
          <a:bodyPr wrap="square">
            <a:spAutoFit/>
          </a:bodyPr>
          <a:lstStyle/>
          <a:p>
            <a:r>
              <a:rPr lang="en-US" sz="2000" b="0" i="0" dirty="0">
                <a:solidFill>
                  <a:schemeClr val="tx1"/>
                </a:solidFill>
                <a:effectLst/>
                <a:latin typeface="Bahnschrift SemiBold" panose="020B0502040204020203" pitchFamily="34" charset="0"/>
              </a:rPr>
              <a:t>Front End : The front end, also known as the client-side, refers to the user interface and user experience of a software application or website. It's the part of the application that users interact with directly.</a:t>
            </a:r>
            <a:br>
              <a:rPr lang="en-US" sz="2000" b="0" i="0" dirty="0">
                <a:solidFill>
                  <a:schemeClr val="tx1"/>
                </a:solidFill>
                <a:effectLst/>
                <a:latin typeface="Bahnschrift SemiBold" panose="020B0502040204020203" pitchFamily="34" charset="0"/>
              </a:rPr>
            </a:br>
            <a:br>
              <a:rPr lang="en-US" sz="2000" b="0" i="0" dirty="0">
                <a:solidFill>
                  <a:schemeClr val="tx1"/>
                </a:solidFill>
                <a:effectLst/>
                <a:latin typeface="Bahnschrift SemiBold" panose="020B0502040204020203" pitchFamily="34" charset="0"/>
              </a:rPr>
            </a:br>
            <a:r>
              <a:rPr lang="en-US" sz="2000" b="0" i="0" dirty="0">
                <a:solidFill>
                  <a:schemeClr val="tx1"/>
                </a:solidFill>
                <a:effectLst/>
                <a:latin typeface="Bahnschrift SemiBold" panose="020B0502040204020203" pitchFamily="34" charset="0"/>
              </a:rPr>
              <a:t>Back End : The back end, or server-side, is the part of a software application that is responsible for managing and processing data, as well as performing operations that don't require user interaction. This includes server-side logic, databases, authentication, and server configuration.</a:t>
            </a:r>
            <a:br>
              <a:rPr lang="en-US" sz="2000" b="0" i="0" dirty="0">
                <a:solidFill>
                  <a:schemeClr val="tx1"/>
                </a:solidFill>
                <a:effectLst/>
                <a:latin typeface="Bahnschrift SemiBold" panose="020B0502040204020203" pitchFamily="34" charset="0"/>
              </a:rPr>
            </a:br>
            <a:br>
              <a:rPr lang="en-US" sz="2000" b="0" i="0" dirty="0">
                <a:solidFill>
                  <a:schemeClr val="tx1"/>
                </a:solidFill>
                <a:effectLst/>
                <a:latin typeface="Bahnschrift SemiBold" panose="020B0502040204020203" pitchFamily="34" charset="0"/>
              </a:rPr>
            </a:br>
            <a:r>
              <a:rPr lang="en-US" sz="2000" b="0" i="0" dirty="0">
                <a:solidFill>
                  <a:schemeClr val="tx1"/>
                </a:solidFill>
                <a:effectLst/>
                <a:latin typeface="Bahnschrift SemiBold" panose="020B0502040204020203" pitchFamily="34" charset="0"/>
              </a:rPr>
              <a:t>Middleware : Middleware refers to software that acts as an intermediary between different applications or components within an application. It facilitates communication and data exchange between disparate systems, making it easier for them to work together. Middleware is often used in distributed systems to handle communication between different layers or services.</a:t>
            </a:r>
            <a:endParaRPr lang="en-IN" sz="2000" dirty="0"/>
          </a:p>
        </p:txBody>
      </p:sp>
    </p:spTree>
    <p:extLst>
      <p:ext uri="{BB962C8B-B14F-4D97-AF65-F5344CB8AC3E}">
        <p14:creationId xmlns:p14="http://schemas.microsoft.com/office/powerpoint/2010/main" val="357454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521369" y="5153264"/>
            <a:ext cx="10058400" cy="1143000"/>
          </a:xfrm>
        </p:spPr>
        <p:txBody>
          <a:bodyPr>
            <a:noAutofit/>
          </a:bodyPr>
          <a:lstStyle/>
          <a:p>
            <a:r>
              <a:rPr lang="en-IN" altLang="en-US" sz="1800" b="1" dirty="0">
                <a:solidFill>
                  <a:schemeClr val="bg1"/>
                </a:solidFill>
                <a:latin typeface="Bahnschrift SemiBold" panose="020B0502040204020203" pitchFamily="34" charset="0"/>
                <a:ea typeface="Calibri" panose="020F0502020204030204" charset="0"/>
                <a:cs typeface="Calibri" panose="020F0502020204030204" charset="0"/>
              </a:rPr>
              <a:t>Do you know how all these 3, front end, back end and middleware are related?</a:t>
            </a:r>
          </a:p>
          <a:p>
            <a:br>
              <a:rPr lang="en-US" sz="1800" dirty="0">
                <a:solidFill>
                  <a:schemeClr val="bg1"/>
                </a:solidFill>
                <a:latin typeface="Bahnschrift SemiBold" panose="020B0502040204020203" pitchFamily="34" charset="0"/>
                <a:cs typeface="Arial" panose="020B0604020202020204" pitchFamily="34" charset="0"/>
              </a:rPr>
            </a:br>
            <a:endParaRPr lang="en-US" sz="1800" dirty="0">
              <a:solidFill>
                <a:schemeClr val="bg1"/>
              </a:solidFill>
              <a:latin typeface="Bahnschrift SemiBold" panose="020B0502040204020203" pitchFamily="34" charset="0"/>
              <a:cs typeface="Arial" panose="020B0604020202020204" pitchFamily="34" charset="0"/>
            </a:endParaRPr>
          </a:p>
        </p:txBody>
      </p:sp>
      <p:sp>
        <p:nvSpPr>
          <p:cNvPr id="5" name="TextBox 4">
            <a:extLst>
              <a:ext uri="{FF2B5EF4-FFF2-40B4-BE49-F238E27FC236}">
                <a16:creationId xmlns:a16="http://schemas.microsoft.com/office/drawing/2014/main" id="{95C4D820-DCF2-749A-00EC-1B4E20842D68}"/>
              </a:ext>
            </a:extLst>
          </p:cNvPr>
          <p:cNvSpPr txBox="1"/>
          <p:nvPr/>
        </p:nvSpPr>
        <p:spPr>
          <a:xfrm>
            <a:off x="521369" y="256808"/>
            <a:ext cx="11012905" cy="3970318"/>
          </a:xfrm>
          <a:prstGeom prst="rect">
            <a:avLst/>
          </a:prstGeom>
          <a:noFill/>
        </p:spPr>
        <p:txBody>
          <a:bodyPr wrap="square">
            <a:spAutoFit/>
          </a:bodyPr>
          <a:lstStyle/>
          <a:p>
            <a:r>
              <a:rPr lang="en-US" sz="2800" dirty="0">
                <a:latin typeface="Bahnschrift SemiBold" panose="020B0502040204020203" pitchFamily="34" charset="0"/>
                <a:cs typeface="Comic Sans MS" panose="030F0702030302020204" charset="0"/>
              </a:rPr>
              <a:t>The frontend interacts with the user, sending requests and receiving responses.</a:t>
            </a:r>
          </a:p>
          <a:p>
            <a:r>
              <a:rPr lang="en-US" sz="2800" dirty="0">
                <a:latin typeface="Bahnschrift SemiBold" panose="020B0502040204020203" pitchFamily="34" charset="0"/>
                <a:cs typeface="Comic Sans MS" panose="030F0702030302020204" charset="0"/>
              </a:rPr>
              <a:t>The backend processes these requests, performs the necessary operations, and interacts with the database to retrieve or update data.</a:t>
            </a:r>
          </a:p>
          <a:p>
            <a:r>
              <a:rPr lang="en-US" sz="2800" dirty="0">
                <a:latin typeface="Bahnschrift SemiBold" panose="020B0502040204020203" pitchFamily="34" charset="0"/>
                <a:cs typeface="Comic Sans MS" panose="030F0702030302020204" charset="0"/>
              </a:rPr>
              <a:t>Middleware helps manage the flow of data and requests between the frontend and backend. It can enforce security measures, transform data formats, or provide additional services without the frontend and backend components having to be tightly coupled.</a:t>
            </a:r>
          </a:p>
        </p:txBody>
      </p:sp>
    </p:spTree>
    <p:extLst>
      <p:ext uri="{BB962C8B-B14F-4D97-AF65-F5344CB8AC3E}">
        <p14:creationId xmlns:p14="http://schemas.microsoft.com/office/powerpoint/2010/main" val="3701441025"/>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978</TotalTime>
  <Words>5728</Words>
  <Application>Microsoft Office PowerPoint</Application>
  <PresentationFormat>Widescreen</PresentationFormat>
  <Paragraphs>310</Paragraphs>
  <Slides>57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Arial</vt:lpstr>
      <vt:lpstr>Bahnschrift SemiBold</vt:lpstr>
      <vt:lpstr>Bookman Old Style</vt:lpstr>
      <vt:lpstr>Calibri</vt:lpstr>
      <vt:lpstr>Cascadia Code SemiBold</vt:lpstr>
      <vt:lpstr>Comic Sans MS</vt:lpstr>
      <vt:lpstr>Franklin Gothic Book</vt:lpstr>
      <vt:lpstr>Söhne</vt:lpstr>
      <vt:lpstr>Custom</vt:lpstr>
      <vt:lpstr>FAQs  about our Project</vt:lpstr>
      <vt:lpstr> </vt:lpstr>
      <vt:lpstr> </vt:lpstr>
      <vt:lpstr> </vt:lpstr>
      <vt:lpstr> </vt:lpstr>
      <vt:lpstr> </vt:lpstr>
      <vt:lpstr>Node.js is an open-source, cross-platform JavaScript runtime environment that allows developers to run JavaScript code on the server side. It is built on the V8 JavaScript runtime engine, which is the same engine used by the Google Chrome browser to execute JavaScript code. Its advantages are : Single Language for Full Stack, Asynchronous and Non-Blocking, NPM ,Active Community and more. There are apllications which are built on NodeJS : ExpressJs, NestJS, Socket.io    While Node.js is widely used for web development, it's not limited to just that. It is also used in various other scenarios, including: . Command Line Tools . Microservices . Internet of Things(IoT) . Desktop Applications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MongoDB</vt:lpstr>
      <vt:lpstr> </vt:lpstr>
      <vt:lpstr> </vt:lpstr>
      <vt:lpstr>  </vt:lpstr>
      <vt:lpstr> </vt:lpstr>
      <vt:lpstr> </vt:lpstr>
      <vt:lpstr>ExpressJS</vt:lpstr>
      <vt:lpstr> </vt:lpstr>
      <vt:lpstr> </vt:lpstr>
      <vt:lpstr> </vt:lpstr>
      <vt:lpstr> </vt:lpstr>
      <vt:lpstr> </vt:lpstr>
      <vt:lpstr> </vt:lpstr>
      <vt:lpstr> </vt:lpstr>
      <vt:lpstr> </vt:lpstr>
      <vt:lpstr> </vt:lpstr>
      <vt:lpstr> </vt:lpstr>
      <vt:lpstr>Tensorflow</vt:lpstr>
      <vt:lpstr> </vt:lpstr>
      <vt:lpstr> </vt:lpstr>
      <vt:lpstr> </vt:lpstr>
      <vt:lpstr> </vt:lpstr>
      <vt:lpstr> </vt:lpstr>
      <vt:lpstr> </vt:lpstr>
      <vt:lpstr> </vt:lpstr>
      <vt:lpstr> </vt:lpstr>
      <vt:lpstr> </vt:lpstr>
      <vt:lpstr> </vt:lpstr>
      <vt:lpstr> 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FAQs  about our projecT</dc:title>
  <dc:creator>Krishna Manoj PVR</dc:creator>
  <cp:lastModifiedBy>Krishna Manoj PVR</cp:lastModifiedBy>
  <cp:revision>8</cp:revision>
  <dcterms:created xsi:type="dcterms:W3CDTF">2023-11-17T09:11:10Z</dcterms:created>
  <dcterms:modified xsi:type="dcterms:W3CDTF">2023-12-20T01:57:34Z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