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0" r:id="rId1"/>
  </p:sldMasterIdLst>
  <p:notesMasterIdLst>
    <p:notesMasterId r:id="rId37"/>
  </p:notesMasterIdLst>
  <p:sldIdLst>
    <p:sldId id="256" r:id="rId2"/>
    <p:sldId id="287" r:id="rId3"/>
    <p:sldId id="317" r:id="rId4"/>
    <p:sldId id="307" r:id="rId5"/>
    <p:sldId id="299" r:id="rId6"/>
    <p:sldId id="300" r:id="rId7"/>
    <p:sldId id="302" r:id="rId8"/>
    <p:sldId id="303" r:id="rId9"/>
    <p:sldId id="311" r:id="rId10"/>
    <p:sldId id="318" r:id="rId11"/>
    <p:sldId id="258" r:id="rId12"/>
    <p:sldId id="304" r:id="rId13"/>
    <p:sldId id="259" r:id="rId14"/>
    <p:sldId id="316" r:id="rId15"/>
    <p:sldId id="261" r:id="rId16"/>
    <p:sldId id="313" r:id="rId17"/>
    <p:sldId id="260" r:id="rId18"/>
    <p:sldId id="319" r:id="rId19"/>
    <p:sldId id="314" r:id="rId20"/>
    <p:sldId id="333" r:id="rId21"/>
    <p:sldId id="334" r:id="rId22"/>
    <p:sldId id="310" r:id="rId23"/>
    <p:sldId id="321" r:id="rId24"/>
    <p:sldId id="322" r:id="rId25"/>
    <p:sldId id="323" r:id="rId26"/>
    <p:sldId id="324" r:id="rId27"/>
    <p:sldId id="325" r:id="rId28"/>
    <p:sldId id="326" r:id="rId29"/>
    <p:sldId id="327" r:id="rId30"/>
    <p:sldId id="328" r:id="rId31"/>
    <p:sldId id="329" r:id="rId32"/>
    <p:sldId id="330" r:id="rId33"/>
    <p:sldId id="320" r:id="rId34"/>
    <p:sldId id="306" r:id="rId35"/>
    <p:sldId id="286"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BEEEFD2-31B2-43A5-B714-770D6F8AE0F5}">
          <p14:sldIdLst>
            <p14:sldId id="256"/>
            <p14:sldId id="287"/>
            <p14:sldId id="317"/>
            <p14:sldId id="307"/>
            <p14:sldId id="299"/>
            <p14:sldId id="300"/>
            <p14:sldId id="302"/>
            <p14:sldId id="303"/>
            <p14:sldId id="311"/>
            <p14:sldId id="318"/>
            <p14:sldId id="258"/>
            <p14:sldId id="304"/>
            <p14:sldId id="259"/>
            <p14:sldId id="316"/>
            <p14:sldId id="261"/>
            <p14:sldId id="313"/>
            <p14:sldId id="260"/>
            <p14:sldId id="319"/>
            <p14:sldId id="314"/>
          </p14:sldIdLst>
        </p14:section>
        <p14:section name="Untitled Section" id="{0F1DF328-038B-45A5-9A6E-4E157ADA6CB4}">
          <p14:sldIdLst>
            <p14:sldId id="333"/>
            <p14:sldId id="334"/>
            <p14:sldId id="310"/>
            <p14:sldId id="321"/>
            <p14:sldId id="322"/>
            <p14:sldId id="323"/>
            <p14:sldId id="324"/>
            <p14:sldId id="325"/>
            <p14:sldId id="326"/>
            <p14:sldId id="327"/>
            <p14:sldId id="328"/>
            <p14:sldId id="329"/>
            <p14:sldId id="330"/>
            <p14:sldId id="320"/>
            <p14:sldId id="306"/>
            <p14:sldId id="28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4673" autoAdjust="0"/>
  </p:normalViewPr>
  <p:slideViewPr>
    <p:cSldViewPr>
      <p:cViewPr varScale="1">
        <p:scale>
          <a:sx n="53" d="100"/>
          <a:sy n="53" d="100"/>
        </p:scale>
        <p:origin x="67"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9E0277-810C-4F01-ADF8-4488A8168FB0}" type="datetimeFigureOut">
              <a:rPr lang="en-IN" smtClean="0"/>
              <a:t>25-01-2022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46F5A0-61BC-4A75-BFD4-349CEDF0E860}" type="slidenum">
              <a:rPr lang="en-IN" smtClean="0"/>
              <a:t>‹#›</a:t>
            </a:fld>
            <a:endParaRPr lang="en-IN"/>
          </a:p>
        </p:txBody>
      </p:sp>
    </p:spTree>
    <p:extLst>
      <p:ext uri="{BB962C8B-B14F-4D97-AF65-F5344CB8AC3E}">
        <p14:creationId xmlns:p14="http://schemas.microsoft.com/office/powerpoint/2010/main" val="1567690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67731"/>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tx1"/>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en-US"/>
              <a:t>Click to edit Master subtitle style</a:t>
            </a:r>
            <a:endParaRPr lang="en-US" dirty="0"/>
          </a:p>
        </p:txBody>
      </p:sp>
      <p:sp>
        <p:nvSpPr>
          <p:cNvPr id="20" name="Date Placeholder 19"/>
          <p:cNvSpPr>
            <a:spLocks noGrp="1"/>
          </p:cNvSpPr>
          <p:nvPr>
            <p:ph type="dt" sz="half" idx="10"/>
          </p:nvPr>
        </p:nvSpPr>
        <p:spPr>
          <a:xfrm>
            <a:off x="3931920" y="1327188"/>
            <a:ext cx="1280160" cy="457200"/>
          </a:xfrm>
        </p:spPr>
        <p:txBody>
          <a:bodyPr/>
          <a:lstStyle>
            <a:lvl1pPr algn="ctr">
              <a:defRPr sz="1100" spc="0" baseline="0">
                <a:solidFill>
                  <a:schemeClr val="tx1"/>
                </a:solidFill>
                <a:latin typeface="+mn-lt"/>
              </a:defRPr>
            </a:lvl1pPr>
          </a:lstStyle>
          <a:p>
            <a:fld id="{28630A1E-4B58-48AD-A589-2A012F8111EB}" type="datetimeFigureOut">
              <a:rPr lang="en-US" smtClean="0"/>
              <a:pPr/>
              <a:t>1/25/2022</a:t>
            </a:fld>
            <a:endParaRPr lang="en-US"/>
          </a:p>
        </p:txBody>
      </p:sp>
      <p:sp>
        <p:nvSpPr>
          <p:cNvPr id="21" name="Footer Placeholder 20"/>
          <p:cNvSpPr>
            <a:spLocks noGrp="1"/>
          </p:cNvSpPr>
          <p:nvPr>
            <p:ph type="ftr" sz="quarter" idx="11"/>
          </p:nvPr>
        </p:nvSpPr>
        <p:spPr>
          <a:xfrm>
            <a:off x="1104936" y="5211060"/>
            <a:ext cx="4429125" cy="228600"/>
          </a:xfrm>
        </p:spPr>
        <p:txBody>
          <a:bodyPr/>
          <a:lstStyle>
            <a:lvl1pPr algn="l">
              <a:defRPr sz="900">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tx1">
                    <a:lumMod val="75000"/>
                    <a:lumOff val="25000"/>
                  </a:schemeClr>
                </a:solidFill>
              </a:defRPr>
            </a:lvl1pPr>
          </a:lstStyle>
          <a:p>
            <a:fld id="{82FF6353-9F13-4B9C-B1B6-522253241F8F}" type="slidenum">
              <a:rPr lang="en-US" smtClean="0"/>
              <a:pPr/>
              <a:t>‹#›</a:t>
            </a:fld>
            <a:endParaRPr lang="en-US"/>
          </a:p>
        </p:txBody>
      </p:sp>
    </p:spTree>
    <p:extLst>
      <p:ext uri="{BB962C8B-B14F-4D97-AF65-F5344CB8AC3E}">
        <p14:creationId xmlns:p14="http://schemas.microsoft.com/office/powerpoint/2010/main" val="82202345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630A1E-4B58-48AD-A589-2A012F8111EB}"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FF6353-9F13-4B9C-B1B6-522253241F8F}" type="slidenum">
              <a:rPr lang="en-US" smtClean="0"/>
              <a:pPr/>
              <a:t>‹#›</a:t>
            </a:fld>
            <a:endParaRPr lang="en-US"/>
          </a:p>
        </p:txBody>
      </p:sp>
    </p:spTree>
    <p:extLst>
      <p:ext uri="{BB962C8B-B14F-4D97-AF65-F5344CB8AC3E}">
        <p14:creationId xmlns:p14="http://schemas.microsoft.com/office/powerpoint/2010/main" val="2070579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630A1E-4B58-48AD-A589-2A012F8111EB}"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FF6353-9F13-4B9C-B1B6-522253241F8F}" type="slidenum">
              <a:rPr lang="en-US" smtClean="0"/>
              <a:pPr/>
              <a:t>‹#›</a:t>
            </a:fld>
            <a:endParaRPr lang="en-US"/>
          </a:p>
        </p:txBody>
      </p:sp>
    </p:spTree>
    <p:extLst>
      <p:ext uri="{BB962C8B-B14F-4D97-AF65-F5344CB8AC3E}">
        <p14:creationId xmlns:p14="http://schemas.microsoft.com/office/powerpoint/2010/main" val="1546194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630A1E-4B58-48AD-A589-2A012F8111EB}" type="datetimeFigureOut">
              <a:rPr lang="en-US" smtClean="0"/>
              <a:pPr/>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FF6353-9F13-4B9C-B1B6-522253241F8F}" type="slidenum">
              <a:rPr lang="en-US" smtClean="0"/>
              <a:pPr/>
              <a:t>‹#›</a:t>
            </a:fld>
            <a:endParaRPr lang="en-US"/>
          </a:p>
        </p:txBody>
      </p:sp>
    </p:spTree>
    <p:extLst>
      <p:ext uri="{BB962C8B-B14F-4D97-AF65-F5344CB8AC3E}">
        <p14:creationId xmlns:p14="http://schemas.microsoft.com/office/powerpoint/2010/main" val="1365160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67731"/>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172718" y="4682062"/>
            <a:ext cx="6803136" cy="502920"/>
          </a:xfrm>
        </p:spPr>
        <p:txBody>
          <a:bodyPr anchor="t">
            <a:normAutofit/>
          </a:bodyPr>
          <a:lstStyle>
            <a:lvl1pPr marL="0" indent="0" algn="ctr">
              <a:buNone/>
              <a:defRPr sz="1400">
                <a:solidFill>
                  <a:schemeClr val="tx1"/>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931920" y="1325880"/>
            <a:ext cx="1280160" cy="457200"/>
          </a:xfrm>
        </p:spPr>
        <p:txBody>
          <a:bodyPr/>
          <a:lstStyle>
            <a:lvl1pPr algn="ctr">
              <a:defRPr lang="en-US" sz="1100" kern="1200" spc="0" baseline="0">
                <a:solidFill>
                  <a:schemeClr val="tx1"/>
                </a:solidFill>
                <a:latin typeface="+mn-lt"/>
                <a:ea typeface="+mn-ea"/>
                <a:cs typeface="+mn-cs"/>
              </a:defRPr>
            </a:lvl1pPr>
          </a:lstStyle>
          <a:p>
            <a:fld id="{28630A1E-4B58-48AD-A589-2A012F8111EB}" type="datetimeFigureOut">
              <a:rPr lang="en-US" smtClean="0"/>
              <a:pPr/>
              <a:t>1/25/2022</a:t>
            </a:fld>
            <a:endParaRPr lang="en-US"/>
          </a:p>
        </p:txBody>
      </p:sp>
      <p:sp>
        <p:nvSpPr>
          <p:cNvPr id="5" name="Footer Placeholder 4"/>
          <p:cNvSpPr>
            <a:spLocks noGrp="1"/>
          </p:cNvSpPr>
          <p:nvPr>
            <p:ph type="ftr" sz="quarter" idx="11"/>
          </p:nvPr>
        </p:nvSpPr>
        <p:spPr>
          <a:xfrm>
            <a:off x="1104679" y="5211060"/>
            <a:ext cx="4430268"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6453378" y="5211060"/>
            <a:ext cx="1584198" cy="228600"/>
          </a:xfrm>
        </p:spPr>
        <p:txBody>
          <a:bodyPr/>
          <a:lstStyle/>
          <a:p>
            <a:fld id="{82FF6353-9F13-4B9C-B1B6-522253241F8F}" type="slidenum">
              <a:rPr lang="en-US" smtClean="0"/>
              <a:pPr/>
              <a:t>‹#›</a:t>
            </a:fld>
            <a:endParaRPr lang="en-US"/>
          </a:p>
        </p:txBody>
      </p:sp>
    </p:spTree>
    <p:extLst>
      <p:ext uri="{BB962C8B-B14F-4D97-AF65-F5344CB8AC3E}">
        <p14:creationId xmlns:p14="http://schemas.microsoft.com/office/powerpoint/2010/main" val="125134128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630A1E-4B58-48AD-A589-2A012F8111EB}"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FF6353-9F13-4B9C-B1B6-522253241F8F}" type="slidenum">
              <a:rPr lang="en-US" smtClean="0"/>
              <a:pPr/>
              <a:t>‹#›</a:t>
            </a:fld>
            <a:endParaRPr lang="en-US"/>
          </a:p>
        </p:txBody>
      </p:sp>
    </p:spTree>
    <p:extLst>
      <p:ext uri="{BB962C8B-B14F-4D97-AF65-F5344CB8AC3E}">
        <p14:creationId xmlns:p14="http://schemas.microsoft.com/office/powerpoint/2010/main" val="608081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630A1E-4B58-48AD-A589-2A012F8111EB}" type="datetimeFigureOut">
              <a:rPr lang="en-US" smtClean="0"/>
              <a:pPr/>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FF6353-9F13-4B9C-B1B6-522253241F8F}" type="slidenum">
              <a:rPr lang="en-US" smtClean="0"/>
              <a:pPr/>
              <a:t>‹#›</a:t>
            </a:fld>
            <a:endParaRPr lang="en-US"/>
          </a:p>
        </p:txBody>
      </p:sp>
    </p:spTree>
    <p:extLst>
      <p:ext uri="{BB962C8B-B14F-4D97-AF65-F5344CB8AC3E}">
        <p14:creationId xmlns:p14="http://schemas.microsoft.com/office/powerpoint/2010/main" val="3837109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630A1E-4B58-48AD-A589-2A012F8111EB}" type="datetimeFigureOut">
              <a:rPr lang="en-US" smtClean="0"/>
              <a:pPr/>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FF6353-9F13-4B9C-B1B6-522253241F8F}" type="slidenum">
              <a:rPr lang="en-US" smtClean="0"/>
              <a:pPr/>
              <a:t>‹#›</a:t>
            </a:fld>
            <a:endParaRPr lang="en-US"/>
          </a:p>
        </p:txBody>
      </p:sp>
    </p:spTree>
    <p:extLst>
      <p:ext uri="{BB962C8B-B14F-4D97-AF65-F5344CB8AC3E}">
        <p14:creationId xmlns:p14="http://schemas.microsoft.com/office/powerpoint/2010/main" val="1282140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30A1E-4B58-48AD-A589-2A012F8111EB}" type="datetimeFigureOut">
              <a:rPr lang="en-US" smtClean="0"/>
              <a:pPr/>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FF6353-9F13-4B9C-B1B6-522253241F8F}" type="slidenum">
              <a:rPr lang="en-US" smtClean="0"/>
              <a:pPr/>
              <a:t>‹#›</a:t>
            </a:fld>
            <a:endParaRPr lang="en-US"/>
          </a:p>
        </p:txBody>
      </p:sp>
    </p:spTree>
    <p:extLst>
      <p:ext uri="{BB962C8B-B14F-4D97-AF65-F5344CB8AC3E}">
        <p14:creationId xmlns:p14="http://schemas.microsoft.com/office/powerpoint/2010/main" val="2678435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184147" y="173736"/>
            <a:ext cx="6398514"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8630A1E-4B58-48AD-A589-2A012F8111EB}" type="datetimeFigureOut">
              <a:rPr lang="en-US" smtClean="0"/>
              <a:pPr/>
              <a:t>1/25/2022</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7795258" y="6310086"/>
            <a:ext cx="1097280" cy="274320"/>
          </a:xfrm>
        </p:spPr>
        <p:txBody>
          <a:bodyPr/>
          <a:lstStyle>
            <a:lvl1pPr>
              <a:defRPr>
                <a:solidFill>
                  <a:srgbClr val="FFFFFF"/>
                </a:solidFill>
              </a:defRPr>
            </a:lvl1pPr>
          </a:lstStyle>
          <a:p>
            <a:fld id="{82FF6353-9F13-4B9C-B1B6-522253241F8F}" type="slidenum">
              <a:rPr lang="en-US" smtClean="0"/>
              <a:pPr/>
              <a:t>‹#›</a:t>
            </a:fld>
            <a:endParaRPr lang="en-US"/>
          </a:p>
        </p:txBody>
      </p:sp>
      <p:sp>
        <p:nvSpPr>
          <p:cNvPr id="12" name="Rectangle 11"/>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91684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449" y="173736"/>
            <a:ext cx="6398514" cy="6510528"/>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28630A1E-4B58-48AD-A589-2A012F8111EB}" type="datetimeFigureOut">
              <a:rPr lang="en-US" smtClean="0"/>
              <a:pPr/>
              <a:t>1/25/2022</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rgbClr val="FFFFFF"/>
                </a:solidFill>
              </a:defRPr>
            </a:lvl1pPr>
          </a:lstStyle>
          <a:p>
            <a:fld id="{82FF6353-9F13-4B9C-B1B6-522253241F8F}" type="slidenum">
              <a:rPr lang="en-US" smtClean="0"/>
              <a:pPr/>
              <a:t>‹#›</a:t>
            </a:fld>
            <a:endParaRPr lang="en-US"/>
          </a:p>
        </p:txBody>
      </p:sp>
      <p:sp>
        <p:nvSpPr>
          <p:cNvPr id="11" name="Rectangle 10"/>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3453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731520" y="642594"/>
            <a:ext cx="768096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34768" y="6309360"/>
            <a:ext cx="2057400" cy="274320"/>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fld id="{28630A1E-4B58-48AD-A589-2A012F8111EB}" type="datetimeFigureOut">
              <a:rPr lang="en-US" smtClean="0"/>
              <a:pPr/>
              <a:t>1/25/2022</a:t>
            </a:fld>
            <a:endParaRPr lang="en-US"/>
          </a:p>
        </p:txBody>
      </p:sp>
      <p:sp>
        <p:nvSpPr>
          <p:cNvPr id="5" name="Footer Placeholder 4"/>
          <p:cNvSpPr>
            <a:spLocks noGrp="1"/>
          </p:cNvSpPr>
          <p:nvPr>
            <p:ph type="ftr" sz="quarter" idx="3"/>
          </p:nvPr>
        </p:nvSpPr>
        <p:spPr>
          <a:xfrm>
            <a:off x="2596896" y="6309360"/>
            <a:ext cx="3950208" cy="274320"/>
          </a:xfrm>
          <a:prstGeom prst="rect">
            <a:avLst/>
          </a:prstGeom>
        </p:spPr>
        <p:txBody>
          <a:bodyPr vert="horz" lIns="91440" tIns="45720" rIns="91440" bIns="45720" rtlCol="0" anchor="b"/>
          <a:lstStyle>
            <a:lvl1pPr algn="ctr">
              <a:defRPr sz="9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7823382" y="6309360"/>
            <a:ext cx="1097280" cy="274320"/>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fld id="{82FF6353-9F13-4B9C-B1B6-522253241F8F}" type="slidenum">
              <a:rPr lang="en-US" smtClean="0"/>
              <a:pPr/>
              <a:t>‹#›</a:t>
            </a:fld>
            <a:endParaRPr lang="en-US"/>
          </a:p>
        </p:txBody>
      </p:sp>
    </p:spTree>
    <p:extLst>
      <p:ext uri="{BB962C8B-B14F-4D97-AF65-F5344CB8AC3E}">
        <p14:creationId xmlns:p14="http://schemas.microsoft.com/office/powerpoint/2010/main" val="1304705021"/>
      </p:ext>
    </p:extLst>
  </p:cSld>
  <p:clrMap bg1="lt1" tx1="dk1" bg2="lt2" tx2="dk2" accent1="accent1" accent2="accent2" accent3="accent3" accent4="accent4" accent5="accent5" accent6="accent6" hlink="hlink" folHlink="folHlink"/>
  <p:sldLayoutIdLst>
    <p:sldLayoutId id="2147484251" r:id="rId1"/>
    <p:sldLayoutId id="2147484252" r:id="rId2"/>
    <p:sldLayoutId id="2147484253" r:id="rId3"/>
    <p:sldLayoutId id="2147484254" r:id="rId4"/>
    <p:sldLayoutId id="2147484255" r:id="rId5"/>
    <p:sldLayoutId id="2147484256" r:id="rId6"/>
    <p:sldLayoutId id="2147484257" r:id="rId7"/>
    <p:sldLayoutId id="2147484258" r:id="rId8"/>
    <p:sldLayoutId id="2147484259" r:id="rId9"/>
    <p:sldLayoutId id="2147484260" r:id="rId10"/>
    <p:sldLayoutId id="2147484261" r:id="rId11"/>
  </p:sldLayoutIdLst>
  <p:txStyles>
    <p:title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6596" y="1268761"/>
            <a:ext cx="6278358" cy="2376264"/>
          </a:xfrm>
          <a:ln/>
        </p:spPr>
        <p:style>
          <a:lnRef idx="2">
            <a:schemeClr val="accent6">
              <a:shade val="50000"/>
            </a:schemeClr>
          </a:lnRef>
          <a:fillRef idx="1">
            <a:schemeClr val="accent6"/>
          </a:fillRef>
          <a:effectRef idx="0">
            <a:schemeClr val="accent6"/>
          </a:effectRef>
          <a:fontRef idx="minor">
            <a:schemeClr val="lt1"/>
          </a:fontRef>
        </p:style>
        <p:txBody>
          <a:bodyPr>
            <a:noAutofit/>
          </a:bodyPr>
          <a:lstStyle/>
          <a:p>
            <a:r>
              <a:rPr lang="en-IN" sz="3200" dirty="0">
                <a:latin typeface="Times New Roman" pitchFamily="18" charset="0"/>
                <a:cs typeface="Times New Roman" pitchFamily="18" charset="0"/>
              </a:rPr>
              <a:t>EAST WEST INSTITUTE OF TECHNOLOGY</a:t>
            </a:r>
            <a:br>
              <a:rPr lang="en-IN" sz="3200" dirty="0">
                <a:latin typeface="Times New Roman" pitchFamily="18" charset="0"/>
                <a:cs typeface="Times New Roman" pitchFamily="18" charset="0"/>
              </a:rPr>
            </a:br>
            <a:br>
              <a:rPr lang="en-IN" sz="3200" dirty="0">
                <a:latin typeface="Times New Roman" pitchFamily="18" charset="0"/>
                <a:cs typeface="Times New Roman" pitchFamily="18" charset="0"/>
              </a:rPr>
            </a:br>
            <a:r>
              <a:rPr lang="en-IN" sz="2800" dirty="0">
                <a:latin typeface="Times New Roman" pitchFamily="18" charset="0"/>
                <a:cs typeface="Times New Roman" pitchFamily="18" charset="0"/>
              </a:rPr>
              <a:t>DEPARTMENT OF INFORMATION SCIENCE AND ENGINEERING</a:t>
            </a:r>
            <a:br>
              <a:rPr lang="en-IN" sz="3200"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Subtitle 2"/>
          <p:cNvSpPr>
            <a:spLocks noGrp="1"/>
          </p:cNvSpPr>
          <p:nvPr>
            <p:ph type="subTitle" idx="1"/>
          </p:nvPr>
        </p:nvSpPr>
        <p:spPr>
          <a:xfrm>
            <a:off x="323528" y="3645024"/>
            <a:ext cx="8352928" cy="2376264"/>
          </a:xfrm>
          <a:ln w="19050">
            <a:prstDash val="lgDash"/>
          </a:ln>
        </p:spPr>
        <p:style>
          <a:lnRef idx="1">
            <a:schemeClr val="accent3"/>
          </a:lnRef>
          <a:fillRef idx="2">
            <a:schemeClr val="accent3"/>
          </a:fillRef>
          <a:effectRef idx="1">
            <a:schemeClr val="accent3"/>
          </a:effectRef>
          <a:fontRef idx="minor">
            <a:schemeClr val="dk1"/>
          </a:fontRef>
        </p:style>
        <p:txBody>
          <a:bodyPr>
            <a:normAutofit/>
          </a:bodyPr>
          <a:lstStyle/>
          <a:p>
            <a:r>
              <a:rPr lang="en-IN" sz="1800" b="1" dirty="0">
                <a:latin typeface="Times New Roman" pitchFamily="18" charset="0"/>
                <a:cs typeface="Times New Roman" pitchFamily="18" charset="0"/>
              </a:rPr>
              <a:t>Final Project Presentation on </a:t>
            </a:r>
          </a:p>
          <a:p>
            <a:r>
              <a:rPr lang="en-IN" sz="1600" b="1" dirty="0">
                <a:latin typeface="Times New Roman" pitchFamily="18" charset="0"/>
                <a:cs typeface="Times New Roman" pitchFamily="18" charset="0"/>
              </a:rPr>
              <a:t>CURIS : The Disease Predictor </a:t>
            </a:r>
          </a:p>
          <a:p>
            <a:endParaRPr lang="en-IN" dirty="0"/>
          </a:p>
          <a:p>
            <a:endParaRPr lang="en-IN" sz="2000" dirty="0"/>
          </a:p>
          <a:p>
            <a:endParaRPr lang="en-US" sz="2000" dirty="0"/>
          </a:p>
        </p:txBody>
      </p:sp>
      <p:pic>
        <p:nvPicPr>
          <p:cNvPr id="5" name="Picture 4"/>
          <p:cNvPicPr>
            <a:picLocks noChangeAspect="1"/>
          </p:cNvPicPr>
          <p:nvPr/>
        </p:nvPicPr>
        <p:blipFill>
          <a:blip r:embed="rId2" cstate="print"/>
          <a:stretch>
            <a:fillRect/>
          </a:stretch>
        </p:blipFill>
        <p:spPr>
          <a:xfrm>
            <a:off x="179512" y="188640"/>
            <a:ext cx="1317084" cy="1512168"/>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3" cstate="print"/>
          <a:stretch>
            <a:fillRect/>
          </a:stretch>
        </p:blipFill>
        <p:spPr>
          <a:xfrm>
            <a:off x="7774954" y="188640"/>
            <a:ext cx="1209486" cy="1440160"/>
          </a:xfrm>
          <a:prstGeom prst="rect">
            <a:avLst/>
          </a:prstGeom>
        </p:spPr>
      </p:pic>
      <p:sp>
        <p:nvSpPr>
          <p:cNvPr id="7" name="Rectangle 6"/>
          <p:cNvSpPr/>
          <p:nvPr/>
        </p:nvSpPr>
        <p:spPr>
          <a:xfrm>
            <a:off x="1691680" y="620688"/>
            <a:ext cx="4716016" cy="1600438"/>
          </a:xfrm>
          <a:prstGeom prst="rect">
            <a:avLst/>
          </a:prstGeom>
        </p:spPr>
        <p:txBody>
          <a:bodyPr wrap="square">
            <a:spAutoFit/>
          </a:bodyPr>
          <a:lstStyle/>
          <a:p>
            <a:br>
              <a:rPr lang="en-US" sz="4000" b="1" dirty="0">
                <a:solidFill>
                  <a:schemeClr val="bg1"/>
                </a:solidFill>
                <a:latin typeface="Times New Roman" panose="02020603050405020304" pitchFamily="18" charset="0"/>
                <a:cs typeface="Times New Roman" panose="02020603050405020304" pitchFamily="18" charset="0"/>
              </a:rPr>
            </a:br>
            <a:endParaRPr lang="en-US" sz="4000" b="1"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877799127"/>
              </p:ext>
            </p:extLst>
          </p:nvPr>
        </p:nvGraphicFramePr>
        <p:xfrm>
          <a:off x="674841" y="4437112"/>
          <a:ext cx="7704856" cy="1413198"/>
        </p:xfrm>
        <a:graphic>
          <a:graphicData uri="http://schemas.openxmlformats.org/drawingml/2006/table">
            <a:tbl>
              <a:tblPr firstRow="1" bandRow="1">
                <a:tableStyleId>{5C22544A-7EE6-4342-B048-85BDC9FD1C3A}</a:tableStyleId>
              </a:tblPr>
              <a:tblGrid>
                <a:gridCol w="4047671">
                  <a:extLst>
                    <a:ext uri="{9D8B030D-6E8A-4147-A177-3AD203B41FA5}">
                      <a16:colId xmlns:a16="http://schemas.microsoft.com/office/drawing/2014/main" val="20000"/>
                    </a:ext>
                  </a:extLst>
                </a:gridCol>
                <a:gridCol w="3657185">
                  <a:extLst>
                    <a:ext uri="{9D8B030D-6E8A-4147-A177-3AD203B41FA5}">
                      <a16:colId xmlns:a16="http://schemas.microsoft.com/office/drawing/2014/main" val="20001"/>
                    </a:ext>
                  </a:extLst>
                </a:gridCol>
              </a:tblGrid>
              <a:tr h="498798">
                <a:tc>
                  <a:txBody>
                    <a:bodyPr/>
                    <a:lstStyle/>
                    <a:p>
                      <a:r>
                        <a:rPr lang="en-IN" dirty="0">
                          <a:latin typeface="Times New Roman" pitchFamily="18" charset="0"/>
                          <a:cs typeface="Times New Roman" pitchFamily="18" charset="0"/>
                        </a:rPr>
                        <a:t>PRESENTED BY :</a:t>
                      </a:r>
                    </a:p>
                  </a:txBody>
                  <a:tcPr>
                    <a:solidFill>
                      <a:schemeClr val="accent6"/>
                    </a:solidFill>
                  </a:tcPr>
                </a:tc>
                <a:tc>
                  <a:txBody>
                    <a:bodyPr/>
                    <a:lstStyle/>
                    <a:p>
                      <a:r>
                        <a:rPr lang="en-IN" dirty="0">
                          <a:latin typeface="Times New Roman" pitchFamily="18" charset="0"/>
                          <a:cs typeface="Times New Roman" pitchFamily="18" charset="0"/>
                        </a:rPr>
                        <a:t>GUIDED BY :</a:t>
                      </a:r>
                    </a:p>
                  </a:txBody>
                  <a:tcPr>
                    <a:solidFill>
                      <a:schemeClr val="accent6"/>
                    </a:solidFill>
                  </a:tcPr>
                </a:tc>
                <a:extLst>
                  <a:ext uri="{0D108BD9-81ED-4DB2-BD59-A6C34878D82A}">
                    <a16:rowId xmlns:a16="http://schemas.microsoft.com/office/drawing/2014/main" val="10000"/>
                  </a:ext>
                </a:extLst>
              </a:tr>
              <a:tr h="868658">
                <a:tc>
                  <a:txBody>
                    <a:bodyPr/>
                    <a:lstStyle/>
                    <a:p>
                      <a:r>
                        <a:rPr lang="en-IN" sz="1600" b="0" dirty="0">
                          <a:latin typeface="Times New Roman" pitchFamily="18" charset="0"/>
                          <a:cs typeface="Times New Roman" pitchFamily="18" charset="0"/>
                        </a:rPr>
                        <a:t>ARCHIT SHARMA (1EW17IS010)</a:t>
                      </a:r>
                    </a:p>
                    <a:p>
                      <a:r>
                        <a:rPr lang="en-IN" sz="1600" b="0" dirty="0">
                          <a:latin typeface="Times New Roman" pitchFamily="18" charset="0"/>
                          <a:cs typeface="Times New Roman" pitchFamily="18" charset="0"/>
                        </a:rPr>
                        <a:t>KRISHNAM</a:t>
                      </a:r>
                      <a:r>
                        <a:rPr lang="en-IN" sz="1600" b="0" baseline="0" dirty="0">
                          <a:latin typeface="Times New Roman" pitchFamily="18" charset="0"/>
                          <a:cs typeface="Times New Roman" pitchFamily="18" charset="0"/>
                        </a:rPr>
                        <a:t> CHATURVEDI (1EW17IS048)</a:t>
                      </a:r>
                    </a:p>
                    <a:p>
                      <a:r>
                        <a:rPr lang="en-IN" sz="1600" b="0" baseline="0" dirty="0">
                          <a:latin typeface="Times New Roman" pitchFamily="18" charset="0"/>
                          <a:cs typeface="Times New Roman" pitchFamily="18" charset="0"/>
                        </a:rPr>
                        <a:t>ARGHADEEP BANERJEE (1EW17IS011)</a:t>
                      </a:r>
                      <a:endParaRPr lang="en-US" sz="1600" b="0" dirty="0">
                        <a:latin typeface="Times New Roman" pitchFamily="18" charset="0"/>
                        <a:cs typeface="Times New Roman" pitchFamily="18" charset="0"/>
                      </a:endParaRPr>
                    </a:p>
                  </a:txBody>
                  <a:tcPr/>
                </a:tc>
                <a:tc>
                  <a:txBody>
                    <a:bodyPr/>
                    <a:lstStyle/>
                    <a:p>
                      <a:pPr algn="r"/>
                      <a:r>
                        <a:rPr lang="en-IN" sz="1800" dirty="0">
                          <a:latin typeface="Times New Roman" pitchFamily="18" charset="0"/>
                          <a:cs typeface="Times New Roman" pitchFamily="18" charset="0"/>
                        </a:rPr>
                        <a:t>Mrs SHRUTHI</a:t>
                      </a:r>
                      <a:r>
                        <a:rPr lang="en-IN" sz="1800" baseline="0" dirty="0">
                          <a:latin typeface="Times New Roman" pitchFamily="18" charset="0"/>
                          <a:cs typeface="Times New Roman" pitchFamily="18" charset="0"/>
                        </a:rPr>
                        <a:t> T V</a:t>
                      </a:r>
                      <a:endParaRPr lang="en-IN" sz="1800" dirty="0">
                        <a:latin typeface="Times New Roman" pitchFamily="18" charset="0"/>
                        <a:cs typeface="Times New Roman" pitchFamily="18" charset="0"/>
                      </a:endParaRPr>
                    </a:p>
                    <a:p>
                      <a:pPr algn="r"/>
                      <a:r>
                        <a:rPr lang="en-IN" sz="1800" dirty="0">
                          <a:latin typeface="Times New Roman" pitchFamily="18" charset="0"/>
                          <a:cs typeface="Times New Roman" pitchFamily="18" charset="0"/>
                        </a:rPr>
                        <a:t>ASST PROF, DEPT OF ISE,EWIT</a:t>
                      </a:r>
                    </a:p>
                    <a:p>
                      <a:endParaRPr lang="en-US"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7A221F9-AA6E-4E8F-8B5F-843F532C185E}"/>
              </a:ext>
            </a:extLst>
          </p:cNvPr>
          <p:cNvSpPr>
            <a:spLocks noGrp="1"/>
          </p:cNvSpPr>
          <p:nvPr>
            <p:ph idx="1"/>
          </p:nvPr>
        </p:nvSpPr>
        <p:spPr>
          <a:xfrm>
            <a:off x="628650" y="1124743"/>
            <a:ext cx="7886700" cy="4680521"/>
          </a:xfrm>
          <a:pattFill prst="pct5">
            <a:fgClr>
              <a:schemeClr val="bg2">
                <a:tint val="95000"/>
                <a:satMod val="170000"/>
              </a:schemeClr>
            </a:fgClr>
            <a:bgClr>
              <a:schemeClr val="accent1"/>
            </a:bgClr>
          </a:pattFill>
        </p:spPr>
        <p:txBody>
          <a:bodyPr>
            <a:normAutofit/>
          </a:bodyPr>
          <a:lstStyle/>
          <a:p>
            <a:pPr algn="just">
              <a:buNone/>
            </a:pPr>
            <a:r>
              <a:rPr lang="en-US" sz="2000" b="1" dirty="0">
                <a:latin typeface="Times New Roman" pitchFamily="18" charset="0"/>
                <a:cs typeface="Times New Roman" pitchFamily="18" charset="0"/>
              </a:rPr>
              <a:t>“Disease Prediction Using Machine Learning” (2019) - </a:t>
            </a:r>
            <a:r>
              <a:rPr lang="en-US" sz="2000" b="1" dirty="0" err="1">
                <a:latin typeface="Times New Roman" pitchFamily="18" charset="0"/>
                <a:cs typeface="Times New Roman" pitchFamily="18" charset="0"/>
              </a:rPr>
              <a:t>Akash</a:t>
            </a:r>
            <a:r>
              <a:rPr lang="en-US" sz="2000" b="1" dirty="0">
                <a:latin typeface="Times New Roman" pitchFamily="18" charset="0"/>
                <a:cs typeface="Times New Roman" pitchFamily="18" charset="0"/>
              </a:rPr>
              <a:t> C. </a:t>
            </a:r>
            <a:r>
              <a:rPr lang="en-US" sz="2000" b="1" dirty="0" err="1">
                <a:latin typeface="Times New Roman" pitchFamily="18" charset="0"/>
                <a:cs typeface="Times New Roman" pitchFamily="18" charset="0"/>
              </a:rPr>
              <a:t>Jamgade</a:t>
            </a:r>
            <a:r>
              <a:rPr lang="en-US" sz="2000" b="1" dirty="0">
                <a:latin typeface="Times New Roman" pitchFamily="18" charset="0"/>
                <a:cs typeface="Times New Roman" pitchFamily="18" charset="0"/>
              </a:rPr>
              <a:t>, Prof. S. D. </a:t>
            </a:r>
            <a:r>
              <a:rPr lang="en-US" sz="2000" b="1" dirty="0" err="1">
                <a:latin typeface="Times New Roman" pitchFamily="18" charset="0"/>
                <a:cs typeface="Times New Roman" pitchFamily="18" charset="0"/>
              </a:rPr>
              <a:t>Zade</a:t>
            </a:r>
            <a:endParaRPr lang="en-US" sz="2000" b="1" dirty="0">
              <a:latin typeface="Times New Roman" pitchFamily="18" charset="0"/>
              <a:cs typeface="Times New Roman" pitchFamily="18" charset="0"/>
            </a:endParaRPr>
          </a:p>
          <a:p>
            <a:pPr algn="just">
              <a:buNone/>
            </a:pPr>
            <a:endParaRPr lang="en-US" sz="2000" b="1" dirty="0">
              <a:latin typeface="Times New Roman" pitchFamily="18" charset="0"/>
              <a:cs typeface="Times New Roman" pitchFamily="18" charset="0"/>
            </a:endParaRPr>
          </a:p>
          <a:p>
            <a:pPr algn="just">
              <a:buFont typeface="Wingdings" panose="05000000000000000000" pitchFamily="2" charset="2"/>
              <a:buChar char="q"/>
            </a:pPr>
            <a:r>
              <a:rPr lang="en-US" sz="2000" dirty="0">
                <a:latin typeface="Times New Roman" panose="02020603050405020304" pitchFamily="18" charset="0"/>
                <a:cs typeface="Times New Roman" pitchFamily="18" charset="0"/>
              </a:rPr>
              <a:t> In this paper, the structured and unstructured data in healthcare fields is combined that lets to assess the risk of disease. The approach of the latent factor model for reconstructing the missing data in medical records which are collected from the hospital. And by using statistical knowledge, it could determine the major chronic diseases in a particular region and in particular community. To handle structured data consult hospital experts to know useful features.</a:t>
            </a:r>
          </a:p>
          <a:p>
            <a:pPr algn="just">
              <a:buFont typeface="Wingdings" panose="05000000000000000000" pitchFamily="2" charset="2"/>
              <a:buChar char="q"/>
            </a:pPr>
            <a:r>
              <a:rPr lang="en-US" sz="2000" dirty="0">
                <a:latin typeface="Times New Roman" panose="02020603050405020304" pitchFamily="18" charset="0"/>
                <a:cs typeface="Times New Roman" pitchFamily="18" charset="0"/>
              </a:rPr>
              <a:t>In the case of unstructured text data, selects the features automatically with the help of k-mean algorithm. A k-mean algorithm is proposed for both structured and unstructured data.</a:t>
            </a:r>
            <a:endParaRPr lang="en-IN" sz="20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754555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EXISTING SYSTEM</a:t>
            </a:r>
          </a:p>
        </p:txBody>
      </p:sp>
      <p:sp>
        <p:nvSpPr>
          <p:cNvPr id="3" name="Content Placeholder 2"/>
          <p:cNvSpPr>
            <a:spLocks noGrp="1"/>
          </p:cNvSpPr>
          <p:nvPr>
            <p:ph idx="1"/>
          </p:nvPr>
        </p:nvSpPr>
        <p:spPr>
          <a:xfrm>
            <a:off x="731520" y="1628800"/>
            <a:ext cx="7680960" cy="4406240"/>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just">
              <a:buFont typeface="Wingdings" panose="05000000000000000000" pitchFamily="2" charset="2"/>
              <a:buChar char="q"/>
            </a:pPr>
            <a:r>
              <a:rPr lang="en-US" sz="2000" dirty="0">
                <a:solidFill>
                  <a:schemeClr val="tx1"/>
                </a:solidFill>
                <a:latin typeface="Times New Roman" pitchFamily="18" charset="0"/>
                <a:cs typeface="Times New Roman" pitchFamily="18" charset="0"/>
              </a:rPr>
              <a:t> Implementation of ML technologies in health care as a part of prediction model helps doctors and patients to analyze the disease.</a:t>
            </a:r>
          </a:p>
          <a:p>
            <a:pPr algn="just">
              <a:buFont typeface="Wingdings" panose="05000000000000000000" pitchFamily="2" charset="2"/>
              <a:buChar char="q"/>
            </a:pPr>
            <a:r>
              <a:rPr lang="en-US" sz="2000" dirty="0">
                <a:solidFill>
                  <a:schemeClr val="tx1"/>
                </a:solidFill>
                <a:latin typeface="Times New Roman" pitchFamily="18" charset="0"/>
                <a:cs typeface="Times New Roman" pitchFamily="18" charset="0"/>
              </a:rPr>
              <a:t> Prediction using the traditional disease risk model usually involves machine learning algorithm which compares the data to the diseases and in most cases the sub diseases falls under the same category.</a:t>
            </a:r>
          </a:p>
          <a:p>
            <a:pPr algn="just">
              <a:buFont typeface="Wingdings" panose="05000000000000000000" pitchFamily="2" charset="2"/>
              <a:buChar char="q"/>
            </a:pPr>
            <a:r>
              <a:rPr lang="en-US" sz="2000" dirty="0">
                <a:solidFill>
                  <a:schemeClr val="tx1"/>
                </a:solidFill>
                <a:latin typeface="Times New Roman" pitchFamily="18" charset="0"/>
                <a:cs typeface="Times New Roman" pitchFamily="18" charset="0"/>
              </a:rPr>
              <a:t> The data sets includes the data of mostly the frequently occurring diseases like cardiac problems, diabetes, asthma, etc.</a:t>
            </a:r>
          </a:p>
          <a:p>
            <a:pPr algn="just">
              <a:buFont typeface="Wingdings" panose="05000000000000000000" pitchFamily="2" charset="2"/>
              <a:buChar char="q"/>
            </a:pPr>
            <a:r>
              <a:rPr lang="en-US" sz="2000" dirty="0">
                <a:solidFill>
                  <a:schemeClr val="tx1"/>
                </a:solidFill>
                <a:latin typeface="Times New Roman" pitchFamily="18" charset="0"/>
                <a:cs typeface="Times New Roman" pitchFamily="18" charset="0"/>
              </a:rPr>
              <a:t> As we live in continuously evolving world, the symptoms of diseases also evolve over a course of time.</a:t>
            </a:r>
            <a:r>
              <a:rPr lang="en-US" sz="2000" dirty="0">
                <a:latin typeface="Times New Roman" pitchFamily="18" charset="0"/>
                <a:cs typeface="Times New Roman" pitchFamily="18" charset="0"/>
              </a:rPr>
              <a:t> </a:t>
            </a:r>
            <a:r>
              <a:rPr lang="en-US" sz="2000" dirty="0">
                <a:solidFill>
                  <a:schemeClr val="tx1"/>
                </a:solidFill>
                <a:latin typeface="Times New Roman" pitchFamily="18" charset="0"/>
                <a:cs typeface="Times New Roman" pitchFamily="18" charset="0"/>
              </a:rPr>
              <a:t>Also most of the current systems make the users wait for long periods by making them answer lengthy questionnaires.</a:t>
            </a:r>
          </a:p>
          <a:p>
            <a:pPr algn="just">
              <a:buNone/>
            </a:pPr>
            <a:endParaRPr lang="en-US" sz="2000" dirty="0">
              <a:solidFill>
                <a:schemeClr val="tx1"/>
              </a:solidFill>
              <a:latin typeface="Times New Roman" pitchFamily="18" charset="0"/>
              <a:cs typeface="Times New Roman" pitchFamily="18" charset="0"/>
            </a:endParaRPr>
          </a:p>
          <a:p>
            <a:pPr algn="just">
              <a:buNone/>
            </a:pPr>
            <a:endParaRPr lang="en-US" sz="2000" dirty="0">
              <a:solidFill>
                <a:schemeClr val="tx1"/>
              </a:solidFill>
              <a:latin typeface="Times New Roman" pitchFamily="18" charset="0"/>
              <a:cs typeface="Times New Roman" pitchFamily="18" charset="0"/>
            </a:endParaRPr>
          </a:p>
          <a:p>
            <a:pPr algn="just">
              <a:buNone/>
            </a:pPr>
            <a:endParaRPr lang="en-US" sz="2000" dirty="0">
              <a:solidFill>
                <a:schemeClr val="tx1"/>
              </a:solidFill>
              <a:latin typeface="Times New Roman" pitchFamily="18" charset="0"/>
              <a:cs typeface="Times New Roman" pitchFamily="18" charset="0"/>
            </a:endParaRPr>
          </a:p>
          <a:p>
            <a:pPr algn="just">
              <a:buNone/>
            </a:pPr>
            <a:endParaRPr lang="en-US" sz="2000" dirty="0">
              <a:latin typeface="Times New Roman" pitchFamily="18" charset="0"/>
              <a:cs typeface="Times New Roman" pitchFamily="18" charset="0"/>
            </a:endParaRPr>
          </a:p>
          <a:p>
            <a:pPr algn="just">
              <a:buNone/>
            </a:pPr>
            <a:endParaRPr lang="en-US" sz="20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a:latin typeface="Times New Roman" pitchFamily="18" charset="0"/>
                <a:cs typeface="Times New Roman" pitchFamily="18" charset="0"/>
              </a:rPr>
              <a:t>Disadvantages</a:t>
            </a:r>
            <a:r>
              <a:rPr lang="en-US" dirty="0">
                <a:latin typeface="Times New Roman" pitchFamily="18" charset="0"/>
                <a:cs typeface="Times New Roman" pitchFamily="18" charset="0"/>
              </a:rPr>
              <a:t> of Existing System</a:t>
            </a:r>
          </a:p>
        </p:txBody>
      </p:sp>
      <p:sp>
        <p:nvSpPr>
          <p:cNvPr id="3" name="Content Placeholder 2"/>
          <p:cNvSpPr>
            <a:spLocks noGrp="1"/>
          </p:cNvSpPr>
          <p:nvPr>
            <p:ph idx="1"/>
          </p:nvPr>
        </p:nvSpPr>
        <p:spPr>
          <a:xfrm>
            <a:off x="731520" y="1700808"/>
            <a:ext cx="7680960" cy="4334232"/>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just">
              <a:lnSpc>
                <a:spcPct val="100000"/>
              </a:lnSpc>
              <a:buFont typeface="Wingdings" panose="05000000000000000000" pitchFamily="2" charset="2"/>
              <a:buChar char="q"/>
            </a:pPr>
            <a:r>
              <a:rPr lang="en-US" sz="2000" dirty="0">
                <a:solidFill>
                  <a:schemeClr val="tx1"/>
                </a:solidFill>
                <a:latin typeface="Times New Roman" pitchFamily="18" charset="0"/>
                <a:cs typeface="Times New Roman" pitchFamily="18" charset="0"/>
              </a:rPr>
              <a:t> The sub diseases falls under the same category. So it becomes difficult to differentiate between diseases of the same category but of different types.</a:t>
            </a:r>
          </a:p>
          <a:p>
            <a:pPr algn="just">
              <a:lnSpc>
                <a:spcPct val="100000"/>
              </a:lnSpc>
              <a:buFont typeface="Wingdings" panose="05000000000000000000" pitchFamily="2" charset="2"/>
              <a:buChar char="q"/>
            </a:pPr>
            <a:r>
              <a:rPr lang="en-US" sz="2000" dirty="0">
                <a:solidFill>
                  <a:schemeClr val="tx1"/>
                </a:solidFill>
                <a:latin typeface="Times New Roman" pitchFamily="18" charset="0"/>
                <a:cs typeface="Times New Roman" pitchFamily="18" charset="0"/>
              </a:rPr>
              <a:t> The data sets includes the data of mostly the frequently occurring diseases so it leaves out rare diseases or less occurring diseases.</a:t>
            </a:r>
          </a:p>
          <a:p>
            <a:pPr algn="just">
              <a:lnSpc>
                <a:spcPct val="100000"/>
              </a:lnSpc>
              <a:buFont typeface="Wingdings" panose="05000000000000000000" pitchFamily="2" charset="2"/>
              <a:buChar char="q"/>
            </a:pPr>
            <a:r>
              <a:rPr lang="en-US" sz="2000" dirty="0">
                <a:solidFill>
                  <a:schemeClr val="tx1"/>
                </a:solidFill>
                <a:latin typeface="Times New Roman" pitchFamily="18" charset="0"/>
                <a:cs typeface="Times New Roman" pitchFamily="18" charset="0"/>
              </a:rPr>
              <a:t> No sorts of precautions available to patients in case they cannot immediately pay a visit to the doctors. </a:t>
            </a:r>
          </a:p>
          <a:p>
            <a:pPr algn="just">
              <a:buNone/>
            </a:pPr>
            <a:endParaRPr lang="en-US" sz="2000" dirty="0">
              <a:solidFill>
                <a:schemeClr val="tx1"/>
              </a:solidFill>
              <a:latin typeface="Times New Roman" pitchFamily="18" charset="0"/>
              <a:cs typeface="Times New Roman" pitchFamily="18" charset="0"/>
            </a:endParaRPr>
          </a:p>
          <a:p>
            <a:pPr algn="just">
              <a:buNone/>
            </a:pPr>
            <a:endParaRPr lang="en-US" sz="2000" dirty="0">
              <a:solidFill>
                <a:schemeClr val="tx1"/>
              </a:solidFill>
              <a:latin typeface="Times New Roman" pitchFamily="18" charset="0"/>
              <a:cs typeface="Times New Roman" pitchFamily="18" charset="0"/>
            </a:endParaRPr>
          </a:p>
          <a:p>
            <a:pPr algn="just">
              <a:buNone/>
            </a:pPr>
            <a:endParaRPr lang="en-US" sz="2000" dirty="0">
              <a:solidFill>
                <a:schemeClr val="tx1"/>
              </a:solidFill>
              <a:latin typeface="Times New Roman" pitchFamily="18" charset="0"/>
              <a:cs typeface="Times New Roman" pitchFamily="18" charset="0"/>
            </a:endParaRPr>
          </a:p>
          <a:p>
            <a:pPr algn="just">
              <a:buNone/>
            </a:pPr>
            <a:endParaRPr lang="en-US" sz="2000" dirty="0">
              <a:solidFill>
                <a:schemeClr val="tx1"/>
              </a:solidFill>
              <a:latin typeface="Times New Roman" pitchFamily="18" charset="0"/>
              <a:cs typeface="Times New Roman" pitchFamily="18" charset="0"/>
            </a:endParaRPr>
          </a:p>
          <a:p>
            <a:pPr algn="just">
              <a:buNone/>
            </a:pPr>
            <a:endParaRPr lang="en-US" sz="2000" dirty="0">
              <a:latin typeface="Times New Roman" pitchFamily="18" charset="0"/>
              <a:cs typeface="Times New Roman" pitchFamily="18" charset="0"/>
            </a:endParaRPr>
          </a:p>
          <a:p>
            <a:pPr algn="just">
              <a:buNone/>
            </a:pPr>
            <a:endParaRPr lang="en-US" sz="20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Times New Roman" pitchFamily="18" charset="0"/>
                <a:cs typeface="Times New Roman" pitchFamily="18" charset="0"/>
              </a:rPr>
              <a:t>PROPOSED SYSTEM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731520" y="1700808"/>
            <a:ext cx="7680960" cy="4334232"/>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algn="just">
              <a:lnSpc>
                <a:spcPct val="100000"/>
              </a:lnSpc>
              <a:buNone/>
            </a:pPr>
            <a:r>
              <a:rPr lang="en-US" sz="2000" dirty="0">
                <a:solidFill>
                  <a:schemeClr val="tx1"/>
                </a:solidFill>
                <a:latin typeface="Times New Roman" pitchFamily="18" charset="0"/>
                <a:cs typeface="Times New Roman" pitchFamily="18" charset="0"/>
              </a:rPr>
              <a:t>    The proposed system focuses on overcoming all the disadvantages of existing system. Proposed system predicts all diseases along with the sub diseases which occur in society. The system combines the results using multi classifier into subsets and increase the accuracy. </a:t>
            </a:r>
          </a:p>
          <a:p>
            <a:pPr algn="just">
              <a:lnSpc>
                <a:spcPct val="100000"/>
              </a:lnSpc>
              <a:buNone/>
            </a:pPr>
            <a:r>
              <a:rPr lang="en-US" sz="2000" dirty="0">
                <a:solidFill>
                  <a:schemeClr val="tx1"/>
                </a:solidFill>
                <a:latin typeface="Times New Roman" pitchFamily="18" charset="0"/>
                <a:cs typeface="Times New Roman" pitchFamily="18" charset="0"/>
              </a:rPr>
              <a:t>    Different algorithms which increase the overall operational efficiency includes:</a:t>
            </a:r>
          </a:p>
          <a:p>
            <a:pPr algn="just">
              <a:lnSpc>
                <a:spcPct val="100000"/>
              </a:lnSpc>
              <a:buFont typeface="Wingdings" panose="05000000000000000000" pitchFamily="2" charset="2"/>
              <a:buChar char="q"/>
            </a:pPr>
            <a:r>
              <a:rPr lang="en-US" sz="2000" dirty="0">
                <a:solidFill>
                  <a:schemeClr val="tx1"/>
                </a:solidFill>
                <a:latin typeface="Times New Roman" pitchFamily="18" charset="0"/>
                <a:cs typeface="Times New Roman" pitchFamily="18" charset="0"/>
              </a:rPr>
              <a:t> Decision Tree</a:t>
            </a:r>
          </a:p>
          <a:p>
            <a:pPr algn="just">
              <a:lnSpc>
                <a:spcPct val="100000"/>
              </a:lnSpc>
              <a:buFont typeface="Wingdings" panose="05000000000000000000" pitchFamily="2" charset="2"/>
              <a:buChar char="q"/>
            </a:pPr>
            <a:r>
              <a:rPr lang="en-US" sz="2000" dirty="0">
                <a:solidFill>
                  <a:schemeClr val="tx1"/>
                </a:solidFill>
                <a:latin typeface="Times New Roman" pitchFamily="18" charset="0"/>
                <a:cs typeface="Times New Roman" pitchFamily="18" charset="0"/>
              </a:rPr>
              <a:t> Naïve Bayes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8CC15CD-5C90-493E-8652-43C9F4289013}"/>
              </a:ext>
            </a:extLst>
          </p:cNvPr>
          <p:cNvPicPr>
            <a:picLocks noGrp="1" noChangeAspect="1"/>
          </p:cNvPicPr>
          <p:nvPr>
            <p:ph idx="1"/>
          </p:nvPr>
        </p:nvPicPr>
        <p:blipFill>
          <a:blip r:embed="rId2" cstate="print"/>
          <a:stretch>
            <a:fillRect/>
          </a:stretch>
        </p:blipFill>
        <p:spPr>
          <a:xfrm>
            <a:off x="539552" y="476672"/>
            <a:ext cx="8280920" cy="5697924"/>
          </a:xfrm>
          <a:prstGeom prst="rect">
            <a:avLst/>
          </a:prstGeom>
        </p:spPr>
      </p:pic>
      <p:sp>
        <p:nvSpPr>
          <p:cNvPr id="7" name="TextBox 6">
            <a:extLst>
              <a:ext uri="{FF2B5EF4-FFF2-40B4-BE49-F238E27FC236}">
                <a16:creationId xmlns:a16="http://schemas.microsoft.com/office/drawing/2014/main" id="{4DD7C1D1-9BBD-4631-A083-63D6A3285346}"/>
              </a:ext>
            </a:extLst>
          </p:cNvPr>
          <p:cNvSpPr txBox="1"/>
          <p:nvPr/>
        </p:nvSpPr>
        <p:spPr>
          <a:xfrm>
            <a:off x="2285999" y="5805264"/>
            <a:ext cx="4572000" cy="369332"/>
          </a:xfrm>
          <a:prstGeom prst="rect">
            <a:avLst/>
          </a:prstGeom>
          <a:noFill/>
        </p:spPr>
        <p:txBody>
          <a:bodyPr wrap="square">
            <a:spAutoFit/>
          </a:bodyPr>
          <a:lstStyle/>
          <a:p>
            <a:pPr algn="ctr"/>
            <a:r>
              <a:rPr lang="en-US" dirty="0"/>
              <a:t>Fig: Sample Architecture</a:t>
            </a:r>
          </a:p>
        </p:txBody>
      </p:sp>
    </p:spTree>
    <p:extLst>
      <p:ext uri="{BB962C8B-B14F-4D97-AF65-F5344CB8AC3E}">
        <p14:creationId xmlns:p14="http://schemas.microsoft.com/office/powerpoint/2010/main" val="1233108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Times New Roman" pitchFamily="18" charset="0"/>
                <a:cs typeface="Times New Roman" pitchFamily="18" charset="0"/>
              </a:rPr>
              <a:t>MODULE IMPLEMENTATION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83568" y="1628800"/>
            <a:ext cx="7886700" cy="4680520"/>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algn="just">
              <a:buNone/>
            </a:pPr>
            <a:r>
              <a:rPr lang="en-US" sz="2000" dirty="0">
                <a:solidFill>
                  <a:schemeClr val="tx1"/>
                </a:solidFill>
                <a:latin typeface="Times New Roman" pitchFamily="18" charset="0"/>
                <a:cs typeface="Times New Roman" pitchFamily="18" charset="0"/>
              </a:rPr>
              <a:t>    Implementation of a system must be done step by step in order achieve the object of developed system. Identifying the modules makes it easier to work on developing the system. </a:t>
            </a:r>
          </a:p>
          <a:p>
            <a:pPr algn="just">
              <a:lnSpc>
                <a:spcPct val="100000"/>
              </a:lnSpc>
              <a:buNone/>
            </a:pPr>
            <a:r>
              <a:rPr lang="en-US" sz="2000" dirty="0">
                <a:solidFill>
                  <a:schemeClr val="tx1"/>
                </a:solidFill>
                <a:latin typeface="Times New Roman" pitchFamily="18" charset="0"/>
                <a:cs typeface="Times New Roman" pitchFamily="18" charset="0"/>
              </a:rPr>
              <a:t>    In the proposed system, there are six modules that have been identified. These six modules are the six different features which put together will form a whole system. six modules that have been identified are :</a:t>
            </a:r>
          </a:p>
          <a:p>
            <a:pPr algn="just">
              <a:buNone/>
            </a:pPr>
            <a:r>
              <a:rPr lang="en-US" sz="2000" dirty="0">
                <a:solidFill>
                  <a:schemeClr val="tx1"/>
                </a:solidFill>
                <a:latin typeface="Times New Roman" pitchFamily="18" charset="0"/>
                <a:cs typeface="Times New Roman" pitchFamily="18" charset="0"/>
              </a:rPr>
              <a:t>● Input module</a:t>
            </a:r>
          </a:p>
          <a:p>
            <a:pPr algn="just">
              <a:buNone/>
            </a:pPr>
            <a:r>
              <a:rPr lang="en-US" sz="2000" dirty="0">
                <a:solidFill>
                  <a:schemeClr val="tx1"/>
                </a:solidFill>
                <a:latin typeface="Times New Roman" pitchFamily="18" charset="0"/>
                <a:cs typeface="Times New Roman" pitchFamily="18" charset="0"/>
              </a:rPr>
              <a:t>● Doctor</a:t>
            </a:r>
          </a:p>
          <a:p>
            <a:pPr algn="just">
              <a:buNone/>
            </a:pPr>
            <a:r>
              <a:rPr lang="en-US" sz="2000" dirty="0">
                <a:solidFill>
                  <a:schemeClr val="tx1"/>
                </a:solidFill>
                <a:latin typeface="Times New Roman" pitchFamily="18" charset="0"/>
                <a:cs typeface="Times New Roman" pitchFamily="18" charset="0"/>
              </a:rPr>
              <a:t>● User</a:t>
            </a:r>
          </a:p>
          <a:p>
            <a:pPr algn="just">
              <a:buNone/>
            </a:pPr>
            <a:r>
              <a:rPr lang="en-US" sz="2000" dirty="0">
                <a:solidFill>
                  <a:schemeClr val="tx1"/>
                </a:solidFill>
                <a:latin typeface="Times New Roman" pitchFamily="18" charset="0"/>
                <a:cs typeface="Times New Roman" pitchFamily="18" charset="0"/>
              </a:rPr>
              <a:t>● Admin</a:t>
            </a:r>
          </a:p>
          <a:p>
            <a:pPr algn="just">
              <a:buNone/>
            </a:pPr>
            <a:r>
              <a:rPr lang="en-US" sz="2000" dirty="0">
                <a:solidFill>
                  <a:schemeClr val="tx1"/>
                </a:solidFill>
                <a:latin typeface="Times New Roman" pitchFamily="18" charset="0"/>
                <a:cs typeface="Times New Roman" pitchFamily="18" charset="0"/>
              </a:rPr>
              <a:t>● Prediction system</a:t>
            </a:r>
          </a:p>
          <a:p>
            <a:pPr algn="just">
              <a:buNone/>
            </a:pPr>
            <a:r>
              <a:rPr lang="en-US" sz="2000" dirty="0">
                <a:solidFill>
                  <a:schemeClr val="tx1"/>
                </a:solidFill>
                <a:latin typeface="Times New Roman" pitchFamily="18" charset="0"/>
                <a:cs typeface="Times New Roman" pitchFamily="18" charset="0"/>
              </a:rPr>
              <a:t>● Output model</a:t>
            </a:r>
            <a:endParaRPr lang="en-IN" sz="2000" dirty="0">
              <a:solidFill>
                <a:schemeClr val="tx1"/>
              </a:solidFill>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METHODOLOGY</a:t>
            </a:r>
          </a:p>
        </p:txBody>
      </p:sp>
      <p:sp>
        <p:nvSpPr>
          <p:cNvPr id="3" name="Content Placeholder 2"/>
          <p:cNvSpPr>
            <a:spLocks noGrp="1"/>
          </p:cNvSpPr>
          <p:nvPr>
            <p:ph idx="1"/>
          </p:nvPr>
        </p:nvSpPr>
        <p:spPr>
          <a:xfrm>
            <a:off x="731520" y="1628800"/>
            <a:ext cx="7680960" cy="4406240"/>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algn="just">
              <a:lnSpc>
                <a:spcPct val="100000"/>
              </a:lnSpc>
              <a:buClr>
                <a:schemeClr val="bg1"/>
              </a:buClr>
            </a:pPr>
            <a:r>
              <a:rPr lang="en-US" sz="2000" dirty="0">
                <a:solidFill>
                  <a:schemeClr val="tx1"/>
                </a:solidFill>
                <a:latin typeface="Times New Roman" pitchFamily="18" charset="0"/>
                <a:cs typeface="Times New Roman" pitchFamily="18" charset="0"/>
              </a:rPr>
              <a:t>When the user symptoms are received the symptoms are transferred to the trained model </a:t>
            </a:r>
          </a:p>
          <a:p>
            <a:pPr algn="just">
              <a:lnSpc>
                <a:spcPct val="100000"/>
              </a:lnSpc>
              <a:buClr>
                <a:schemeClr val="bg1"/>
              </a:buClr>
            </a:pPr>
            <a:r>
              <a:rPr lang="en-US" sz="2000" dirty="0">
                <a:solidFill>
                  <a:schemeClr val="tx1"/>
                </a:solidFill>
                <a:latin typeface="Times New Roman" pitchFamily="18" charset="0"/>
                <a:cs typeface="Times New Roman" pitchFamily="18" charset="0"/>
              </a:rPr>
              <a:t>The model consists of Decision Tree and Naïve </a:t>
            </a:r>
            <a:r>
              <a:rPr lang="en-US" sz="2000" dirty="0" err="1">
                <a:solidFill>
                  <a:schemeClr val="tx1"/>
                </a:solidFill>
                <a:latin typeface="Times New Roman" pitchFamily="18" charset="0"/>
                <a:cs typeface="Times New Roman" pitchFamily="18" charset="0"/>
              </a:rPr>
              <a:t>Bayes</a:t>
            </a:r>
            <a:r>
              <a:rPr lang="en-US" sz="2000" dirty="0">
                <a:solidFill>
                  <a:schemeClr val="tx1"/>
                </a:solidFill>
                <a:latin typeface="Times New Roman" pitchFamily="18" charset="0"/>
                <a:cs typeface="Times New Roman" pitchFamily="18" charset="0"/>
              </a:rPr>
              <a:t> algorithm in order to predict the output i.e. the predicted disease. </a:t>
            </a:r>
          </a:p>
          <a:p>
            <a:pPr algn="just">
              <a:lnSpc>
                <a:spcPct val="100000"/>
              </a:lnSpc>
              <a:buClr>
                <a:schemeClr val="bg1"/>
              </a:buClr>
            </a:pPr>
            <a:r>
              <a:rPr lang="en-US" sz="2000" dirty="0">
                <a:solidFill>
                  <a:schemeClr val="tx1"/>
                </a:solidFill>
                <a:latin typeface="Times New Roman" pitchFamily="18" charset="0"/>
                <a:cs typeface="Times New Roman" pitchFamily="18" charset="0"/>
              </a:rPr>
              <a:t>After successful completion of machine learning algorithms the disease predicted is displayed on the user screen with the probability of its occurrence.</a:t>
            </a:r>
          </a:p>
          <a:p>
            <a:pPr algn="just">
              <a:lnSpc>
                <a:spcPct val="100000"/>
              </a:lnSpc>
              <a:buClr>
                <a:schemeClr val="bg1"/>
              </a:buClr>
              <a:buFont typeface="Wingdings 2" pitchFamily="18" charset="2"/>
              <a:buChar char=""/>
            </a:pPr>
            <a:r>
              <a:rPr lang="en-US" sz="2000" dirty="0">
                <a:solidFill>
                  <a:schemeClr val="tx1"/>
                </a:solidFill>
                <a:latin typeface="Times New Roman" pitchFamily="18" charset="0"/>
                <a:cs typeface="Times New Roman" pitchFamily="18" charset="0"/>
              </a:rPr>
              <a:t> The system also recommends the specialist doctors of the disease and  platform where patient can text to doctor and take appointments as well as required safety precautions.</a:t>
            </a:r>
          </a:p>
          <a:p>
            <a:pPr algn="just">
              <a:lnSpc>
                <a:spcPct val="100000"/>
              </a:lnSpc>
              <a:buClr>
                <a:schemeClr val="bg1"/>
              </a:buClr>
              <a:buFont typeface="Wingdings 2" pitchFamily="18" charset="2"/>
              <a:buChar char=""/>
            </a:pPr>
            <a:endParaRPr lang="en-US" sz="2000" dirty="0">
              <a:solidFill>
                <a:schemeClr val="tx1"/>
              </a:solidFill>
              <a:latin typeface="Times New Roman" pitchFamily="18" charset="0"/>
              <a:cs typeface="Times New Roman" pitchFamily="18" charset="0"/>
            </a:endParaRPr>
          </a:p>
          <a:p>
            <a:pPr algn="just">
              <a:lnSpc>
                <a:spcPct val="100000"/>
              </a:lnSpc>
              <a:buClr>
                <a:schemeClr val="bg1"/>
              </a:buClr>
              <a:buFont typeface="Wingdings 2" pitchFamily="18" charset="2"/>
              <a:buChar char=""/>
            </a:pPr>
            <a:endParaRPr lang="en-US" sz="2000" dirty="0">
              <a:solidFill>
                <a:schemeClr val="tx1"/>
              </a:solidFill>
              <a:latin typeface="Times New Roman" pitchFamily="18" charset="0"/>
              <a:cs typeface="Times New Roman" pitchFamily="18" charset="0"/>
            </a:endParaRPr>
          </a:p>
          <a:p>
            <a:pPr algn="just">
              <a:lnSpc>
                <a:spcPct val="100000"/>
              </a:lnSpc>
            </a:pPr>
            <a:endParaRPr lang="en-IN" sz="2000" dirty="0">
              <a:latin typeface="Times New Roman" pitchFamily="18" charset="0"/>
              <a:cs typeface="Times New Roman" pitchFamily="18" charset="0"/>
            </a:endParaRPr>
          </a:p>
          <a:p>
            <a:pPr algn="just">
              <a:lnSpc>
                <a:spcPct val="100000"/>
              </a:lnSpc>
              <a:buClr>
                <a:schemeClr val="bg1"/>
              </a:buClr>
              <a:buNone/>
            </a:pPr>
            <a:endParaRPr lang="en-US"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866005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Times New Roman" pitchFamily="18" charset="0"/>
                <a:cs typeface="Times New Roman" pitchFamily="18" charset="0"/>
              </a:rPr>
              <a:t>ALGORITHMS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731520" y="1628800"/>
            <a:ext cx="7680960" cy="4752528"/>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algn="just">
              <a:lnSpc>
                <a:spcPct val="100000"/>
              </a:lnSpc>
              <a:buClr>
                <a:schemeClr val="bg1"/>
              </a:buClr>
              <a:buNone/>
            </a:pPr>
            <a:r>
              <a:rPr lang="en-IN" sz="2000" b="1" dirty="0">
                <a:solidFill>
                  <a:schemeClr val="tx1"/>
                </a:solidFill>
                <a:latin typeface="Times New Roman" pitchFamily="18" charset="0"/>
                <a:cs typeface="Times New Roman" pitchFamily="18" charset="0"/>
              </a:rPr>
              <a:t>Decision Tree Algorithm</a:t>
            </a:r>
          </a:p>
          <a:p>
            <a:pPr marL="0" indent="0" algn="just">
              <a:buNone/>
            </a:pPr>
            <a:r>
              <a:rPr lang="en-US" sz="2000" dirty="0">
                <a:solidFill>
                  <a:srgbClr val="111111"/>
                </a:solidFill>
                <a:latin typeface="Times New Roman" pitchFamily="18" charset="0"/>
                <a:cs typeface="Times New Roman" pitchFamily="18" charset="0"/>
              </a:rPr>
              <a:t>Decision Tree algorithm belongs to the family of supervised learning algorithms. Unlike other supervised learning algorithms, the decision tree algorithm can be used for solving </a:t>
            </a:r>
            <a:r>
              <a:rPr lang="en-US" sz="2000" b="1" dirty="0">
                <a:solidFill>
                  <a:srgbClr val="111111"/>
                </a:solidFill>
                <a:latin typeface="Times New Roman" pitchFamily="18" charset="0"/>
                <a:cs typeface="Times New Roman" pitchFamily="18" charset="0"/>
              </a:rPr>
              <a:t>regression and classification problems</a:t>
            </a:r>
            <a:r>
              <a:rPr lang="en-US" sz="2000" dirty="0">
                <a:solidFill>
                  <a:srgbClr val="111111"/>
                </a:solidFill>
                <a:latin typeface="Times New Roman" pitchFamily="18" charset="0"/>
                <a:cs typeface="Times New Roman" pitchFamily="18" charset="0"/>
              </a:rPr>
              <a:t> too.</a:t>
            </a:r>
          </a:p>
          <a:p>
            <a:pPr algn="just"/>
            <a:r>
              <a:rPr lang="en-US" sz="2000" dirty="0">
                <a:solidFill>
                  <a:srgbClr val="111111"/>
                </a:solidFill>
                <a:latin typeface="Times New Roman" pitchFamily="18" charset="0"/>
                <a:cs typeface="Times New Roman" pitchFamily="18" charset="0"/>
              </a:rPr>
              <a:t>The goal of using a Decision Tree is to create a training model that can use to predict the class or value of the target variable by </a:t>
            </a:r>
            <a:r>
              <a:rPr lang="en-US" sz="2000" b="1" dirty="0">
                <a:solidFill>
                  <a:srgbClr val="111111"/>
                </a:solidFill>
                <a:latin typeface="Times New Roman" pitchFamily="18" charset="0"/>
                <a:cs typeface="Times New Roman" pitchFamily="18" charset="0"/>
              </a:rPr>
              <a:t>learning simple decision rules</a:t>
            </a:r>
            <a:r>
              <a:rPr lang="en-US" sz="2000" dirty="0">
                <a:solidFill>
                  <a:srgbClr val="111111"/>
                </a:solidFill>
                <a:latin typeface="Times New Roman" pitchFamily="18" charset="0"/>
                <a:cs typeface="Times New Roman" pitchFamily="18" charset="0"/>
              </a:rPr>
              <a:t> inferred from prior data(training data).</a:t>
            </a:r>
          </a:p>
          <a:p>
            <a:pPr algn="just"/>
            <a:r>
              <a:rPr lang="en-US" sz="2000" dirty="0">
                <a:solidFill>
                  <a:srgbClr val="111111"/>
                </a:solidFill>
                <a:latin typeface="Times New Roman" pitchFamily="18" charset="0"/>
                <a:cs typeface="Times New Roman" pitchFamily="18" charset="0"/>
              </a:rPr>
              <a:t>In Decision Trees, for predicting a class label for a record we start from the </a:t>
            </a:r>
            <a:r>
              <a:rPr lang="en-US" sz="2000" b="1" dirty="0">
                <a:solidFill>
                  <a:srgbClr val="111111"/>
                </a:solidFill>
                <a:latin typeface="Times New Roman" pitchFamily="18" charset="0"/>
                <a:cs typeface="Times New Roman" pitchFamily="18" charset="0"/>
              </a:rPr>
              <a:t>root</a:t>
            </a:r>
            <a:r>
              <a:rPr lang="en-US" sz="2000" dirty="0">
                <a:solidFill>
                  <a:srgbClr val="111111"/>
                </a:solidFill>
                <a:latin typeface="Times New Roman" pitchFamily="18" charset="0"/>
                <a:cs typeface="Times New Roman" pitchFamily="18" charset="0"/>
              </a:rPr>
              <a:t> of the tree. We compare the values of the root attribute with the record’s attribute. On the basis of comparison, we follow the branch corresponding to that value and jump to the next node.</a:t>
            </a:r>
            <a:br>
              <a:rPr lang="en-US" sz="2000" dirty="0">
                <a:latin typeface="Times New Roman" pitchFamily="18" charset="0"/>
                <a:cs typeface="Times New Roman" pitchFamily="18" charset="0"/>
              </a:rPr>
            </a:br>
            <a:endParaRPr lang="en-IN" sz="2000" b="1" dirty="0">
              <a:solidFill>
                <a:schemeClr val="tx1"/>
              </a:solidFill>
              <a:latin typeface="Times New Roman" pitchFamily="18" charset="0"/>
              <a:cs typeface="Times New Roman" pitchFamily="18" charset="0"/>
            </a:endParaRPr>
          </a:p>
          <a:p>
            <a:pPr algn="just">
              <a:lnSpc>
                <a:spcPct val="100000"/>
              </a:lnSpc>
              <a:buClr>
                <a:schemeClr val="bg1"/>
              </a:buClr>
              <a:buNone/>
            </a:pPr>
            <a:endParaRPr lang="en-US" sz="2000" dirty="0">
              <a:solidFill>
                <a:schemeClr val="tx1"/>
              </a:solidFill>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68760"/>
            <a:ext cx="7886700" cy="4680520"/>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marL="0" indent="0" algn="just">
              <a:buNone/>
            </a:pPr>
            <a:r>
              <a:rPr lang="en-US" sz="2000" b="1" i="0" dirty="0">
                <a:solidFill>
                  <a:srgbClr val="111111"/>
                </a:solidFill>
                <a:effectLst/>
                <a:latin typeface="Times New Roman" pitchFamily="18" charset="0"/>
                <a:cs typeface="Times New Roman" pitchFamily="18" charset="0"/>
              </a:rPr>
              <a:t> </a:t>
            </a:r>
            <a:endParaRPr lang="en-US" sz="2000" i="0" dirty="0">
              <a:solidFill>
                <a:srgbClr val="111111"/>
              </a:solidFill>
              <a:effectLst/>
              <a:latin typeface="Times New Roman" pitchFamily="18" charset="0"/>
              <a:cs typeface="Times New Roman" pitchFamily="18" charset="0"/>
            </a:endParaRPr>
          </a:p>
          <a:p>
            <a:pPr marL="0" indent="0" algn="just">
              <a:buNone/>
            </a:pPr>
            <a:br>
              <a:rPr lang="en-US" sz="2000" dirty="0">
                <a:latin typeface="Times New Roman" pitchFamily="18" charset="0"/>
                <a:cs typeface="Times New Roman" pitchFamily="18" charset="0"/>
              </a:rPr>
            </a:br>
            <a:endParaRPr lang="en-US" sz="2000" dirty="0">
              <a:solidFill>
                <a:schemeClr val="tx2"/>
              </a:solidFill>
              <a:latin typeface="Times New Roman" pitchFamily="18" charset="0"/>
              <a:cs typeface="Times New Roman" pitchFamily="18" charset="0"/>
            </a:endParaRPr>
          </a:p>
          <a:p>
            <a:pPr algn="just">
              <a:lnSpc>
                <a:spcPct val="100000"/>
              </a:lnSpc>
              <a:buClr>
                <a:schemeClr val="bg1"/>
              </a:buClr>
              <a:buFont typeface="Wingdings 2" pitchFamily="18" charset="2"/>
              <a:buChar char=""/>
            </a:pPr>
            <a:endParaRPr lang="en-US" sz="2000" dirty="0">
              <a:solidFill>
                <a:schemeClr val="tx1"/>
              </a:solidFill>
              <a:latin typeface="Times New Roman" pitchFamily="18" charset="0"/>
              <a:cs typeface="Times New Roman" pitchFamily="18" charset="0"/>
            </a:endParaRPr>
          </a:p>
          <a:p>
            <a:pPr algn="just">
              <a:lnSpc>
                <a:spcPct val="100000"/>
              </a:lnSpc>
              <a:buClr>
                <a:schemeClr val="bg1"/>
              </a:buClr>
              <a:buFont typeface="Wingdings 2" pitchFamily="18" charset="2"/>
              <a:buChar char=""/>
            </a:pPr>
            <a:endParaRPr lang="en-US" sz="2000" dirty="0">
              <a:solidFill>
                <a:schemeClr val="tx1"/>
              </a:solidFill>
              <a:latin typeface="Times New Roman" pitchFamily="18" charset="0"/>
              <a:cs typeface="Times New Roman" pitchFamily="18" charset="0"/>
            </a:endParaRPr>
          </a:p>
          <a:p>
            <a:pPr algn="just">
              <a:lnSpc>
                <a:spcPct val="100000"/>
              </a:lnSpc>
            </a:pPr>
            <a:endParaRPr lang="en-IN" sz="2000" dirty="0">
              <a:latin typeface="Times New Roman" pitchFamily="18" charset="0"/>
              <a:cs typeface="Times New Roman" pitchFamily="18" charset="0"/>
            </a:endParaRPr>
          </a:p>
          <a:p>
            <a:pPr algn="just">
              <a:lnSpc>
                <a:spcPct val="100000"/>
              </a:lnSpc>
              <a:buClr>
                <a:schemeClr val="bg1"/>
              </a:buClr>
              <a:buNone/>
            </a:pPr>
            <a:endParaRPr lang="en-US" sz="2000" dirty="0">
              <a:solidFill>
                <a:schemeClr val="tx1"/>
              </a:solidFill>
              <a:latin typeface="Times New Roman" pitchFamily="18" charset="0"/>
              <a:cs typeface="Times New Roman" pitchFamily="18" charset="0"/>
            </a:endParaRPr>
          </a:p>
        </p:txBody>
      </p:sp>
      <p:sp>
        <p:nvSpPr>
          <p:cNvPr id="8" name="AutoShape 6">
            <a:extLst>
              <a:ext uri="{FF2B5EF4-FFF2-40B4-BE49-F238E27FC236}">
                <a16:creationId xmlns:a16="http://schemas.microsoft.com/office/drawing/2014/main" id="{3FF51315-790C-475E-A99B-D3B01463F7F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8">
            <a:extLst>
              <a:ext uri="{FF2B5EF4-FFF2-40B4-BE49-F238E27FC236}">
                <a16:creationId xmlns:a16="http://schemas.microsoft.com/office/drawing/2014/main" id="{19F6774D-966A-4BC7-BC1F-7C3431A4A319}"/>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10" descr="Image">
            <a:extLst>
              <a:ext uri="{FF2B5EF4-FFF2-40B4-BE49-F238E27FC236}">
                <a16:creationId xmlns:a16="http://schemas.microsoft.com/office/drawing/2014/main" id="{2580DAC3-FE0F-460B-9318-80C8A5531D4B}"/>
              </a:ext>
            </a:extLst>
          </p:cNvPr>
          <p:cNvSpPr>
            <a:spLocks noChangeAspect="1" noChangeArrowheads="1"/>
          </p:cNvSpPr>
          <p:nvPr/>
        </p:nvSpPr>
        <p:spPr bwMode="auto">
          <a:xfrm>
            <a:off x="4724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TextBox 10">
            <a:extLst>
              <a:ext uri="{FF2B5EF4-FFF2-40B4-BE49-F238E27FC236}">
                <a16:creationId xmlns:a16="http://schemas.microsoft.com/office/drawing/2014/main" id="{4063576B-CDF1-4E72-8823-AEB1E1387F40}"/>
              </a:ext>
            </a:extLst>
          </p:cNvPr>
          <p:cNvSpPr txBox="1"/>
          <p:nvPr/>
        </p:nvSpPr>
        <p:spPr>
          <a:xfrm>
            <a:off x="1907704" y="5332214"/>
            <a:ext cx="3600399"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                    Fig: Decision Tree </a:t>
            </a:r>
          </a:p>
        </p:txBody>
      </p:sp>
      <p:pic>
        <p:nvPicPr>
          <p:cNvPr id="1026" name="Picture 2" descr="Decision Tree Classification Algorithm">
            <a:extLst>
              <a:ext uri="{FF2B5EF4-FFF2-40B4-BE49-F238E27FC236}">
                <a16:creationId xmlns:a16="http://schemas.microsoft.com/office/drawing/2014/main" id="{26552F2F-5E9B-496E-8196-715E7FB7D4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395487"/>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620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980728"/>
            <a:ext cx="7886700" cy="4968552"/>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marL="0" indent="0" algn="just">
              <a:buNone/>
            </a:pPr>
            <a:r>
              <a:rPr lang="en-US" sz="2000" b="1" i="0" dirty="0">
                <a:solidFill>
                  <a:schemeClr val="tx1"/>
                </a:solidFill>
                <a:effectLst/>
                <a:latin typeface="Times New Roman" pitchFamily="18" charset="0"/>
                <a:cs typeface="Times New Roman" pitchFamily="18" charset="0"/>
              </a:rPr>
              <a:t> Naïve </a:t>
            </a:r>
            <a:r>
              <a:rPr lang="en-US" sz="2000" b="1" i="0" dirty="0" err="1">
                <a:solidFill>
                  <a:schemeClr val="tx1"/>
                </a:solidFill>
                <a:effectLst/>
                <a:latin typeface="Times New Roman" pitchFamily="18" charset="0"/>
                <a:cs typeface="Times New Roman" pitchFamily="18" charset="0"/>
              </a:rPr>
              <a:t>Bayes</a:t>
            </a:r>
            <a:endParaRPr lang="en-US" sz="2000" b="1" i="0" dirty="0">
              <a:solidFill>
                <a:schemeClr val="tx1"/>
              </a:solidFill>
              <a:effectLst/>
              <a:latin typeface="Times New Roman" pitchFamily="18" charset="0"/>
              <a:cs typeface="Times New Roman" pitchFamily="18" charset="0"/>
            </a:endParaRPr>
          </a:p>
          <a:p>
            <a:pPr algn="just">
              <a:buFont typeface="Wingdings" panose="05000000000000000000" pitchFamily="2" charset="2"/>
              <a:buChar char="q"/>
            </a:pPr>
            <a:r>
              <a:rPr lang="en-US" sz="2000" i="0" dirty="0">
                <a:solidFill>
                  <a:schemeClr val="tx1"/>
                </a:solidFill>
                <a:effectLst/>
                <a:latin typeface="Times New Roman" pitchFamily="18" charset="0"/>
                <a:cs typeface="Times New Roman" pitchFamily="18" charset="0"/>
              </a:rPr>
              <a:t> N</a:t>
            </a:r>
            <a:r>
              <a:rPr lang="en-US" sz="2000" dirty="0">
                <a:solidFill>
                  <a:schemeClr val="tx1"/>
                </a:solidFill>
                <a:latin typeface="Times New Roman" pitchFamily="18" charset="0"/>
                <a:cs typeface="Times New Roman" pitchFamily="18" charset="0"/>
              </a:rPr>
              <a:t>aïve </a:t>
            </a:r>
            <a:r>
              <a:rPr lang="en-US" sz="2000" dirty="0" err="1">
                <a:solidFill>
                  <a:schemeClr val="tx1"/>
                </a:solidFill>
                <a:latin typeface="Times New Roman" pitchFamily="18" charset="0"/>
                <a:cs typeface="Times New Roman" pitchFamily="18" charset="0"/>
              </a:rPr>
              <a:t>Bayes</a:t>
            </a:r>
            <a:r>
              <a:rPr lang="en-US" sz="2000" dirty="0">
                <a:solidFill>
                  <a:schemeClr val="tx1"/>
                </a:solidFill>
                <a:latin typeface="Times New Roman" pitchFamily="18" charset="0"/>
                <a:cs typeface="Times New Roman" pitchFamily="18" charset="0"/>
              </a:rPr>
              <a:t> classifiers are a collection of algorithms based on </a:t>
            </a:r>
            <a:r>
              <a:rPr lang="en-US" sz="2000" dirty="0" err="1">
                <a:solidFill>
                  <a:schemeClr val="tx1"/>
                </a:solidFill>
                <a:latin typeface="Times New Roman" pitchFamily="18" charset="0"/>
                <a:cs typeface="Times New Roman" pitchFamily="18" charset="0"/>
              </a:rPr>
              <a:t>Bayes</a:t>
            </a:r>
            <a:r>
              <a:rPr lang="en-US" sz="2000" dirty="0">
                <a:solidFill>
                  <a:schemeClr val="tx1"/>
                </a:solidFill>
                <a:latin typeface="Times New Roman" pitchFamily="18" charset="0"/>
                <a:cs typeface="Times New Roman" pitchFamily="18" charset="0"/>
              </a:rPr>
              <a:t>’ theorem. The dataset is divided into two parts namely Feature matrix and Response vector. Feature matrix contains all vectors(rows) of the dataset in which each vector consists of value of dependent features. </a:t>
            </a:r>
          </a:p>
          <a:p>
            <a:pPr algn="just">
              <a:buFont typeface="Wingdings" panose="05000000000000000000" pitchFamily="2" charset="2"/>
              <a:buChar char="q"/>
            </a:pPr>
            <a:r>
              <a:rPr lang="en-US" sz="2000" dirty="0">
                <a:solidFill>
                  <a:schemeClr val="tx1"/>
                </a:solidFill>
                <a:latin typeface="Times New Roman" pitchFamily="18" charset="0"/>
                <a:cs typeface="Times New Roman" pitchFamily="18" charset="0"/>
              </a:rPr>
              <a:t>In Our data set, features are the symptoms such as ‘Fever’ , ’Cold’, ’Headache’ etc. Suppose vector contains the values of Class variable(prediction or the output) for each row of feature matrix in our dataset, the class variables are the diseases like ‘malaria’, ‘dengue’ etc. </a:t>
            </a:r>
            <a:r>
              <a:rPr lang="en-US" sz="2000" dirty="0" err="1">
                <a:solidFill>
                  <a:schemeClr val="tx1"/>
                </a:solidFill>
                <a:latin typeface="Times New Roman" pitchFamily="18" charset="0"/>
                <a:cs typeface="Times New Roman" pitchFamily="18" charset="0"/>
              </a:rPr>
              <a:t>Bayes</a:t>
            </a:r>
            <a:r>
              <a:rPr lang="en-US" sz="2000" dirty="0">
                <a:solidFill>
                  <a:schemeClr val="tx1"/>
                </a:solidFill>
                <a:latin typeface="Times New Roman" pitchFamily="18" charset="0"/>
                <a:cs typeface="Times New Roman" pitchFamily="18" charset="0"/>
              </a:rPr>
              <a:t>’ theorem will also find the probability of an event occurring and hence in our model it not only helps in predicting the disease but also gives the probability of occurrence of the disease.</a:t>
            </a:r>
            <a:br>
              <a:rPr lang="en-US" sz="2000" dirty="0">
                <a:solidFill>
                  <a:schemeClr val="tx1"/>
                </a:solidFill>
                <a:latin typeface="Times New Roman" pitchFamily="18" charset="0"/>
                <a:cs typeface="Times New Roman" pitchFamily="18" charset="0"/>
              </a:rPr>
            </a:br>
            <a:endParaRPr lang="en-US" sz="2000" dirty="0">
              <a:solidFill>
                <a:schemeClr val="tx1"/>
              </a:solidFill>
              <a:latin typeface="Times New Roman" pitchFamily="18" charset="0"/>
              <a:cs typeface="Times New Roman" pitchFamily="18" charset="0"/>
            </a:endParaRPr>
          </a:p>
          <a:p>
            <a:pPr algn="just">
              <a:lnSpc>
                <a:spcPct val="100000"/>
              </a:lnSpc>
              <a:buClr>
                <a:schemeClr val="bg1"/>
              </a:buClr>
              <a:buFont typeface="Wingdings 2" pitchFamily="18" charset="2"/>
              <a:buChar char=""/>
            </a:pPr>
            <a:endParaRPr lang="en-US" sz="2000" dirty="0">
              <a:solidFill>
                <a:schemeClr val="tx1"/>
              </a:solidFill>
              <a:latin typeface="Times New Roman" pitchFamily="18" charset="0"/>
              <a:cs typeface="Times New Roman" pitchFamily="18" charset="0"/>
            </a:endParaRPr>
          </a:p>
          <a:p>
            <a:pPr algn="just">
              <a:lnSpc>
                <a:spcPct val="100000"/>
              </a:lnSpc>
              <a:buClr>
                <a:schemeClr val="bg1"/>
              </a:buClr>
              <a:buFont typeface="Wingdings 2" pitchFamily="18" charset="2"/>
              <a:buChar char=""/>
            </a:pPr>
            <a:endParaRPr lang="en-US" sz="2000" dirty="0">
              <a:solidFill>
                <a:schemeClr val="tx1"/>
              </a:solidFill>
              <a:latin typeface="Times New Roman" pitchFamily="18" charset="0"/>
              <a:cs typeface="Times New Roman" pitchFamily="18" charset="0"/>
            </a:endParaRPr>
          </a:p>
          <a:p>
            <a:pPr algn="just">
              <a:lnSpc>
                <a:spcPct val="100000"/>
              </a:lnSpc>
            </a:pPr>
            <a:endParaRPr lang="en-IN" sz="2000" dirty="0">
              <a:solidFill>
                <a:schemeClr val="tx1"/>
              </a:solidFill>
              <a:latin typeface="Times New Roman" pitchFamily="18" charset="0"/>
              <a:cs typeface="Times New Roman" pitchFamily="18" charset="0"/>
            </a:endParaRPr>
          </a:p>
          <a:p>
            <a:pPr algn="just">
              <a:lnSpc>
                <a:spcPct val="100000"/>
              </a:lnSpc>
              <a:buClr>
                <a:schemeClr val="bg1"/>
              </a:buClr>
              <a:buNone/>
            </a:pPr>
            <a:endParaRPr lang="en-US" sz="2000" dirty="0">
              <a:solidFill>
                <a:schemeClr val="tx1"/>
              </a:solidFill>
              <a:latin typeface="Times New Roman" pitchFamily="18" charset="0"/>
              <a:cs typeface="Times New Roman" pitchFamily="18" charset="0"/>
            </a:endParaRPr>
          </a:p>
        </p:txBody>
      </p:sp>
      <p:sp>
        <p:nvSpPr>
          <p:cNvPr id="8" name="AutoShape 6">
            <a:extLst>
              <a:ext uri="{FF2B5EF4-FFF2-40B4-BE49-F238E27FC236}">
                <a16:creationId xmlns:a16="http://schemas.microsoft.com/office/drawing/2014/main" id="{3FF51315-790C-475E-A99B-D3B01463F7F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8">
            <a:extLst>
              <a:ext uri="{FF2B5EF4-FFF2-40B4-BE49-F238E27FC236}">
                <a16:creationId xmlns:a16="http://schemas.microsoft.com/office/drawing/2014/main" id="{19F6774D-966A-4BC7-BC1F-7C3431A4A319}"/>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10" descr="Image">
            <a:extLst>
              <a:ext uri="{FF2B5EF4-FFF2-40B4-BE49-F238E27FC236}">
                <a16:creationId xmlns:a16="http://schemas.microsoft.com/office/drawing/2014/main" id="{2580DAC3-FE0F-460B-9318-80C8A5531D4B}"/>
              </a:ext>
            </a:extLst>
          </p:cNvPr>
          <p:cNvSpPr>
            <a:spLocks noChangeAspect="1" noChangeArrowheads="1"/>
          </p:cNvSpPr>
          <p:nvPr/>
        </p:nvSpPr>
        <p:spPr bwMode="auto">
          <a:xfrm>
            <a:off x="4724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750620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8948D-D9B4-4BB1-B095-F5AFD12D6BC7}"/>
              </a:ext>
            </a:extLst>
          </p:cNvPr>
          <p:cNvSpPr>
            <a:spLocks noGrp="1"/>
          </p:cNvSpPr>
          <p:nvPr>
            <p:ph type="title"/>
          </p:nvPr>
        </p:nvSpPr>
        <p:spPr/>
        <p:txBody>
          <a:bodyPr/>
          <a:lstStyle/>
          <a:p>
            <a:r>
              <a:rPr lang="en-IN" dirty="0">
                <a:latin typeface="Times New Roman" pitchFamily="18" charset="0"/>
                <a:cs typeface="Times New Roman" pitchFamily="18" charset="0"/>
              </a:rPr>
              <a:t>CONTENTS</a:t>
            </a:r>
          </a:p>
        </p:txBody>
      </p:sp>
      <p:sp>
        <p:nvSpPr>
          <p:cNvPr id="3" name="Content Placeholder 2">
            <a:extLst>
              <a:ext uri="{FF2B5EF4-FFF2-40B4-BE49-F238E27FC236}">
                <a16:creationId xmlns:a16="http://schemas.microsoft.com/office/drawing/2014/main" id="{BA15600A-2C3D-4E95-AAB6-8DDD645BC704}"/>
              </a:ext>
            </a:extLst>
          </p:cNvPr>
          <p:cNvSpPr>
            <a:spLocks noGrp="1"/>
          </p:cNvSpPr>
          <p:nvPr>
            <p:ph idx="1"/>
          </p:nvPr>
        </p:nvSpPr>
        <p:spPr>
          <a:xfrm>
            <a:off x="731520" y="1628800"/>
            <a:ext cx="7680960" cy="4406240"/>
          </a:xfrm>
          <a:solidFill>
            <a:schemeClr val="bg2">
              <a:lumMod val="75000"/>
            </a:schemeClr>
          </a:solidFill>
        </p:spPr>
        <p:txBody>
          <a:bodyPr>
            <a:normAutofit fontScale="77500" lnSpcReduction="20000"/>
          </a:bodyPr>
          <a:lstStyle/>
          <a:p>
            <a:pPr marL="0" indent="0"/>
            <a:r>
              <a:rPr lang="en-IN" dirty="0"/>
              <a:t> </a:t>
            </a:r>
            <a:r>
              <a:rPr lang="en-IN" sz="2200" dirty="0">
                <a:latin typeface="Times New Roman" pitchFamily="18" charset="0"/>
                <a:cs typeface="Times New Roman" pitchFamily="18" charset="0"/>
              </a:rPr>
              <a:t>Introduction</a:t>
            </a:r>
          </a:p>
          <a:p>
            <a:pPr marL="0" indent="0"/>
            <a:r>
              <a:rPr lang="en-IN" sz="2200" dirty="0">
                <a:latin typeface="Times New Roman" pitchFamily="18" charset="0"/>
                <a:cs typeface="Times New Roman" pitchFamily="18" charset="0"/>
              </a:rPr>
              <a:t> Abstract </a:t>
            </a:r>
          </a:p>
          <a:p>
            <a:pPr marL="0" indent="0"/>
            <a:r>
              <a:rPr lang="en-IN" sz="2200" dirty="0">
                <a:latin typeface="Times New Roman" pitchFamily="18" charset="0"/>
                <a:cs typeface="Times New Roman" pitchFamily="18" charset="0"/>
              </a:rPr>
              <a:t> Objectives</a:t>
            </a:r>
          </a:p>
          <a:p>
            <a:pPr marL="0" indent="0"/>
            <a:r>
              <a:rPr lang="en-IN" sz="2200" dirty="0">
                <a:latin typeface="Times New Roman" pitchFamily="18" charset="0"/>
                <a:cs typeface="Times New Roman" pitchFamily="18" charset="0"/>
              </a:rPr>
              <a:t> Literature Survey</a:t>
            </a:r>
          </a:p>
          <a:p>
            <a:pPr marL="0" indent="0"/>
            <a:r>
              <a:rPr lang="en-IN" sz="2200" dirty="0">
                <a:latin typeface="Times New Roman" pitchFamily="18" charset="0"/>
                <a:cs typeface="Times New Roman" pitchFamily="18" charset="0"/>
              </a:rPr>
              <a:t> Existing System &amp; its Disadvantages</a:t>
            </a:r>
          </a:p>
          <a:p>
            <a:pPr marL="0" indent="0"/>
            <a:r>
              <a:rPr lang="en-IN" sz="2200" dirty="0">
                <a:latin typeface="Times New Roman" pitchFamily="18" charset="0"/>
                <a:cs typeface="Times New Roman" pitchFamily="18" charset="0"/>
              </a:rPr>
              <a:t> Proposed System &amp; Architecture</a:t>
            </a:r>
          </a:p>
          <a:p>
            <a:pPr marL="0" indent="0"/>
            <a:r>
              <a:rPr lang="en-IN" sz="2200" dirty="0">
                <a:latin typeface="Times New Roman" pitchFamily="18" charset="0"/>
                <a:cs typeface="Times New Roman" pitchFamily="18" charset="0"/>
              </a:rPr>
              <a:t> Modules &amp; Methodology </a:t>
            </a:r>
          </a:p>
          <a:p>
            <a:pPr marL="0" indent="0"/>
            <a:r>
              <a:rPr lang="en-IN" sz="2200" dirty="0">
                <a:latin typeface="Times New Roman" pitchFamily="18" charset="0"/>
                <a:cs typeface="Times New Roman" pitchFamily="18" charset="0"/>
              </a:rPr>
              <a:t> System Design(Use Case Diagram)</a:t>
            </a:r>
          </a:p>
          <a:p>
            <a:pPr marL="0" indent="0"/>
            <a:r>
              <a:rPr lang="en-IN" sz="2200" dirty="0">
                <a:latin typeface="Times New Roman" pitchFamily="18" charset="0"/>
                <a:cs typeface="Times New Roman" pitchFamily="18" charset="0"/>
              </a:rPr>
              <a:t> Implementation</a:t>
            </a:r>
          </a:p>
          <a:p>
            <a:pPr marL="0" indent="0"/>
            <a:r>
              <a:rPr lang="en-IN" sz="2200" dirty="0">
                <a:latin typeface="Times New Roman" pitchFamily="18" charset="0"/>
                <a:cs typeface="Times New Roman" pitchFamily="18" charset="0"/>
              </a:rPr>
              <a:t> Testing</a:t>
            </a:r>
          </a:p>
          <a:p>
            <a:pPr marL="0" indent="0"/>
            <a:r>
              <a:rPr lang="en-IN" sz="2200" dirty="0">
                <a:latin typeface="Times New Roman" pitchFamily="18" charset="0"/>
                <a:cs typeface="Times New Roman" pitchFamily="18" charset="0"/>
              </a:rPr>
              <a:t> Results</a:t>
            </a:r>
          </a:p>
          <a:p>
            <a:pPr marL="0" indent="0"/>
            <a:r>
              <a:rPr lang="en-IN" sz="2200" dirty="0">
                <a:latin typeface="Times New Roman" pitchFamily="18" charset="0"/>
                <a:cs typeface="Times New Roman" pitchFamily="18" charset="0"/>
              </a:rPr>
              <a:t> Conclusion</a:t>
            </a:r>
          </a:p>
          <a:p>
            <a:pPr marL="0" indent="0"/>
            <a:r>
              <a:rPr lang="en-IN" sz="2200" dirty="0">
                <a:latin typeface="Times New Roman" pitchFamily="18" charset="0"/>
                <a:cs typeface="Times New Roman" pitchFamily="18" charset="0"/>
              </a:rPr>
              <a:t> References</a:t>
            </a:r>
          </a:p>
        </p:txBody>
      </p:sp>
    </p:spTree>
    <p:extLst>
      <p:ext uri="{BB962C8B-B14F-4D97-AF65-F5344CB8AC3E}">
        <p14:creationId xmlns:p14="http://schemas.microsoft.com/office/powerpoint/2010/main" val="2058501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Times New Roman" pitchFamily="18" charset="0"/>
                <a:cs typeface="Times New Roman" pitchFamily="18" charset="0"/>
              </a:rPr>
              <a:t>SYSTEM TESTING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83568" y="1628800"/>
            <a:ext cx="7886700" cy="4680520"/>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marL="0" indent="0" algn="just">
              <a:buNone/>
            </a:pPr>
            <a:r>
              <a:rPr lang="en-US" sz="2000" dirty="0">
                <a:solidFill>
                  <a:schemeClr val="tx1"/>
                </a:solidFill>
                <a:latin typeface="Times New Roman" pitchFamily="18" charset="0"/>
                <a:cs typeface="Times New Roman" pitchFamily="18" charset="0"/>
              </a:rPr>
              <a:t>DEFINITION :Testing is the process of executing a program with the aim of finding errors. To make our software perform well it should be error-free. If testing is done successfully it will remove all the errors from the software. </a:t>
            </a:r>
          </a:p>
          <a:p>
            <a:pPr marL="0" indent="0" algn="just">
              <a:buNone/>
            </a:pPr>
            <a:r>
              <a:rPr lang="en-US" sz="2000" dirty="0">
                <a:solidFill>
                  <a:schemeClr val="tx1"/>
                </a:solidFill>
                <a:latin typeface="Times New Roman" pitchFamily="18" charset="0"/>
                <a:cs typeface="Times New Roman" pitchFamily="18" charset="0"/>
              </a:rPr>
              <a:t>● Unit Testing</a:t>
            </a:r>
          </a:p>
          <a:p>
            <a:pPr marL="0" indent="0" algn="just">
              <a:buNone/>
            </a:pPr>
            <a:r>
              <a:rPr lang="en-US" sz="2000" dirty="0">
                <a:solidFill>
                  <a:schemeClr val="tx1"/>
                </a:solidFill>
                <a:latin typeface="Times New Roman" pitchFamily="18" charset="0"/>
                <a:cs typeface="Times New Roman" pitchFamily="18" charset="0"/>
              </a:rPr>
              <a:t>It focuses on the smallest unit of software design. In this, we test an individual unit or group of interrelated units. It is often done by the programmer by using sample input and observing its corresponding outputs. </a:t>
            </a:r>
          </a:p>
          <a:p>
            <a:pPr marL="0" indent="0" algn="just">
              <a:buNone/>
            </a:pPr>
            <a:r>
              <a:rPr lang="en-US" sz="2000" dirty="0">
                <a:solidFill>
                  <a:schemeClr val="tx1"/>
                </a:solidFill>
                <a:latin typeface="Times New Roman" pitchFamily="18" charset="0"/>
                <a:cs typeface="Times New Roman" pitchFamily="18" charset="0"/>
              </a:rPr>
              <a:t>Example: a) In a program we are checking if loop, method or function is working fine</a:t>
            </a:r>
          </a:p>
          <a:p>
            <a:pPr marL="0" indent="0" algn="just">
              <a:buNone/>
            </a:pPr>
            <a:r>
              <a:rPr lang="en-US" sz="2000" dirty="0">
                <a:solidFill>
                  <a:schemeClr val="tx1"/>
                </a:solidFill>
                <a:latin typeface="Times New Roman" pitchFamily="18" charset="0"/>
                <a:cs typeface="Times New Roman" pitchFamily="18" charset="0"/>
              </a:rPr>
              <a:t>b) Misunderstood or incorrect, arithmetic precedence.</a:t>
            </a:r>
          </a:p>
          <a:p>
            <a:pPr marL="0" indent="0" algn="just">
              <a:buNone/>
            </a:pPr>
            <a:endParaRPr lang="en-US" sz="2000" dirty="0">
              <a:solidFill>
                <a:schemeClr val="tx1"/>
              </a:solidFill>
              <a:latin typeface="Times New Roman" pitchFamily="18" charset="0"/>
              <a:cs typeface="Times New Roman" pitchFamily="18" charset="0"/>
            </a:endParaRPr>
          </a:p>
          <a:p>
            <a:pPr marL="0" indent="0" algn="just">
              <a:buNone/>
            </a:pPr>
            <a:endParaRPr lang="en-US" sz="2000" dirty="0">
              <a:solidFill>
                <a:schemeClr val="tx1"/>
              </a:solidFill>
              <a:latin typeface="Times New Roman" pitchFamily="18" charset="0"/>
              <a:cs typeface="Times New Roman" pitchFamily="18" charset="0"/>
            </a:endParaRPr>
          </a:p>
          <a:p>
            <a:pPr algn="just">
              <a:buNone/>
            </a:pPr>
            <a:endParaRPr lang="en-US" sz="2000" dirty="0">
              <a:solidFill>
                <a:schemeClr val="tx1"/>
              </a:solidFill>
              <a:latin typeface="Times New Roman" pitchFamily="18" charset="0"/>
              <a:cs typeface="Times New Roman" pitchFamily="18" charset="0"/>
            </a:endParaRPr>
          </a:p>
          <a:p>
            <a:pPr algn="just">
              <a:buNone/>
            </a:pPr>
            <a:endParaRPr lang="en-US"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00673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638" y="476672"/>
            <a:ext cx="8102724" cy="5616624"/>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marL="0" indent="0" algn="just">
              <a:buNone/>
            </a:pPr>
            <a:r>
              <a:rPr lang="en-US" sz="2000" dirty="0">
                <a:solidFill>
                  <a:schemeClr val="tx1"/>
                </a:solidFill>
                <a:latin typeface="Times New Roman" pitchFamily="18" charset="0"/>
                <a:cs typeface="Times New Roman" pitchFamily="18" charset="0"/>
              </a:rPr>
              <a:t>●  Alpha Testing</a:t>
            </a:r>
          </a:p>
          <a:p>
            <a:pPr marL="0" indent="0" algn="just">
              <a:buNone/>
            </a:pPr>
            <a:r>
              <a:rPr lang="en-US" sz="2000" dirty="0">
                <a:solidFill>
                  <a:schemeClr val="tx1"/>
                </a:solidFill>
                <a:latin typeface="Times New Roman" pitchFamily="18" charset="0"/>
                <a:cs typeface="Times New Roman" pitchFamily="18" charset="0"/>
              </a:rPr>
              <a:t>This is a type of validation testing. It is a type of acceptance testing which is done before the product is released to customers. It is typically done by QA people.</a:t>
            </a:r>
          </a:p>
          <a:p>
            <a:pPr marL="0" indent="0" algn="just">
              <a:buNone/>
            </a:pPr>
            <a:r>
              <a:rPr lang="en-US" sz="2000" dirty="0">
                <a:solidFill>
                  <a:schemeClr val="tx1"/>
                </a:solidFill>
                <a:latin typeface="Times New Roman" pitchFamily="18" charset="0"/>
                <a:cs typeface="Times New Roman" pitchFamily="18" charset="0"/>
              </a:rPr>
              <a:t>Example: When software testing is performed internally within the organization.</a:t>
            </a:r>
          </a:p>
          <a:p>
            <a:pPr marL="0" indent="0" algn="just">
              <a:buNone/>
            </a:pPr>
            <a:endParaRPr lang="en-US" sz="2000" dirty="0">
              <a:solidFill>
                <a:schemeClr val="tx1"/>
              </a:solidFill>
              <a:latin typeface="Times New Roman" pitchFamily="18" charset="0"/>
              <a:cs typeface="Times New Roman" pitchFamily="18" charset="0"/>
            </a:endParaRPr>
          </a:p>
          <a:p>
            <a:pPr marL="0" indent="0" algn="just">
              <a:buNone/>
            </a:pPr>
            <a:r>
              <a:rPr lang="en-US" sz="2000" dirty="0">
                <a:solidFill>
                  <a:schemeClr val="tx1"/>
                </a:solidFill>
                <a:latin typeface="Times New Roman" pitchFamily="18" charset="0"/>
                <a:cs typeface="Times New Roman" pitchFamily="18" charset="0"/>
              </a:rPr>
              <a:t>● Beta Testing</a:t>
            </a:r>
          </a:p>
          <a:p>
            <a:pPr marL="0" indent="0" algn="just">
              <a:buNone/>
            </a:pPr>
            <a:r>
              <a:rPr lang="en-US" sz="2000" dirty="0">
                <a:solidFill>
                  <a:schemeClr val="tx1"/>
                </a:solidFill>
                <a:latin typeface="Times New Roman" pitchFamily="18" charset="0"/>
                <a:cs typeface="Times New Roman" pitchFamily="18" charset="0"/>
              </a:rPr>
              <a:t>The beta test is conducted at one or more customer sites by the end-user of the software. This version is released for a limited number of users for testing in a real-time environment </a:t>
            </a:r>
          </a:p>
          <a:p>
            <a:pPr marL="0" indent="0" algn="just">
              <a:buNone/>
            </a:pPr>
            <a:r>
              <a:rPr lang="en-US" sz="2000" dirty="0">
                <a:solidFill>
                  <a:schemeClr val="tx1"/>
                </a:solidFill>
                <a:latin typeface="Times New Roman" pitchFamily="18" charset="0"/>
                <a:cs typeface="Times New Roman" pitchFamily="18" charset="0"/>
              </a:rPr>
              <a:t>Example: When software testing is performed for the limited number of people</a:t>
            </a:r>
          </a:p>
          <a:p>
            <a:pPr marL="0" indent="0" algn="just">
              <a:buNone/>
            </a:pPr>
            <a:endParaRPr lang="en-US" sz="2000" dirty="0">
              <a:solidFill>
                <a:schemeClr val="tx1"/>
              </a:solidFill>
              <a:latin typeface="Times New Roman" pitchFamily="18" charset="0"/>
              <a:cs typeface="Times New Roman" pitchFamily="18" charset="0"/>
            </a:endParaRPr>
          </a:p>
          <a:p>
            <a:pPr marL="0" indent="0" algn="just">
              <a:buNone/>
            </a:pPr>
            <a:endParaRPr lang="en-US" sz="2000" dirty="0">
              <a:solidFill>
                <a:schemeClr val="tx1"/>
              </a:solidFill>
              <a:latin typeface="Times New Roman" pitchFamily="18" charset="0"/>
              <a:cs typeface="Times New Roman" pitchFamily="18" charset="0"/>
            </a:endParaRPr>
          </a:p>
          <a:p>
            <a:pPr algn="just">
              <a:buNone/>
            </a:pPr>
            <a:endParaRPr lang="en-US" sz="2000" dirty="0">
              <a:solidFill>
                <a:schemeClr val="tx1"/>
              </a:solidFill>
              <a:latin typeface="Times New Roman" pitchFamily="18" charset="0"/>
              <a:cs typeface="Times New Roman" pitchFamily="18" charset="0"/>
            </a:endParaRPr>
          </a:p>
          <a:p>
            <a:pPr algn="just">
              <a:buNone/>
            </a:pPr>
            <a:endParaRPr lang="en-US"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72045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332656"/>
            <a:ext cx="7680960" cy="792088"/>
          </a:xfrm>
        </p:spPr>
        <p:txBody>
          <a:bodyPr>
            <a:normAutofit/>
          </a:bodyPr>
          <a:lstStyle/>
          <a:p>
            <a:r>
              <a:rPr lang="en-US" dirty="0">
                <a:latin typeface="Times New Roman" pitchFamily="18" charset="0"/>
                <a:cs typeface="Times New Roman" pitchFamily="18" charset="0"/>
              </a:rPr>
              <a:t>RESULTS</a:t>
            </a:r>
          </a:p>
        </p:txBody>
      </p:sp>
      <p:sp>
        <p:nvSpPr>
          <p:cNvPr id="8" name="TextBox 7">
            <a:extLst>
              <a:ext uri="{FF2B5EF4-FFF2-40B4-BE49-F238E27FC236}">
                <a16:creationId xmlns:a16="http://schemas.microsoft.com/office/drawing/2014/main" id="{76EA22D0-8991-45BA-AB20-A042D16256A5}"/>
              </a:ext>
            </a:extLst>
          </p:cNvPr>
          <p:cNvSpPr txBox="1"/>
          <p:nvPr/>
        </p:nvSpPr>
        <p:spPr>
          <a:xfrm>
            <a:off x="3491880" y="5846075"/>
            <a:ext cx="2160240"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FIG: MAIN PAGE</a:t>
            </a:r>
          </a:p>
        </p:txBody>
      </p:sp>
      <p:pic>
        <p:nvPicPr>
          <p:cNvPr id="15" name="image13.jpeg">
            <a:extLst>
              <a:ext uri="{FF2B5EF4-FFF2-40B4-BE49-F238E27FC236}">
                <a16:creationId xmlns:a16="http://schemas.microsoft.com/office/drawing/2014/main" id="{908AD886-C372-414A-9895-65F41812DA8E}"/>
              </a:ext>
            </a:extLst>
          </p:cNvPr>
          <p:cNvPicPr/>
          <p:nvPr/>
        </p:nvPicPr>
        <p:blipFill rotWithShape="1">
          <a:blip r:embed="rId2" cstate="print"/>
          <a:srcRect b="4383"/>
          <a:stretch/>
        </p:blipFill>
        <p:spPr>
          <a:xfrm>
            <a:off x="731520" y="1052737"/>
            <a:ext cx="7680960" cy="479333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8271C-93A9-4583-9ACD-BB3E70651CA0}"/>
              </a:ext>
            </a:extLst>
          </p:cNvPr>
          <p:cNvSpPr>
            <a:spLocks noGrp="1"/>
          </p:cNvSpPr>
          <p:nvPr>
            <p:ph type="title"/>
          </p:nvPr>
        </p:nvSpPr>
        <p:spPr/>
        <p:txBody>
          <a:bodyPr/>
          <a:lstStyle/>
          <a:p>
            <a:endParaRPr lang="en-IN"/>
          </a:p>
        </p:txBody>
      </p:sp>
      <p:sp>
        <p:nvSpPr>
          <p:cNvPr id="6" name="TextBox 5">
            <a:extLst>
              <a:ext uri="{FF2B5EF4-FFF2-40B4-BE49-F238E27FC236}">
                <a16:creationId xmlns:a16="http://schemas.microsoft.com/office/drawing/2014/main" id="{075E8EC4-C1FF-488E-840C-ED6CC0A0CC24}"/>
              </a:ext>
            </a:extLst>
          </p:cNvPr>
          <p:cNvSpPr txBox="1"/>
          <p:nvPr/>
        </p:nvSpPr>
        <p:spPr>
          <a:xfrm>
            <a:off x="3275856" y="5769132"/>
            <a:ext cx="2376264"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FIG : ADMIN PAGE</a:t>
            </a:r>
          </a:p>
        </p:txBody>
      </p:sp>
      <p:sp>
        <p:nvSpPr>
          <p:cNvPr id="8" name="Content Placeholder 7">
            <a:extLst>
              <a:ext uri="{FF2B5EF4-FFF2-40B4-BE49-F238E27FC236}">
                <a16:creationId xmlns:a16="http://schemas.microsoft.com/office/drawing/2014/main" id="{2996F4E7-495F-4F49-80B0-DEBC03A29F6C}"/>
              </a:ext>
            </a:extLst>
          </p:cNvPr>
          <p:cNvSpPr>
            <a:spLocks noGrp="1"/>
          </p:cNvSpPr>
          <p:nvPr>
            <p:ph idx="1"/>
          </p:nvPr>
        </p:nvSpPr>
        <p:spPr>
          <a:xfrm>
            <a:off x="731520" y="1793182"/>
            <a:ext cx="7680960" cy="3931920"/>
          </a:xfrm>
        </p:spPr>
        <p:txBody>
          <a:bodyPr/>
          <a:lstStyle/>
          <a:p>
            <a:endParaRPr lang="en-IN"/>
          </a:p>
        </p:txBody>
      </p:sp>
      <p:pic>
        <p:nvPicPr>
          <p:cNvPr id="9" name="image14.jpeg">
            <a:extLst>
              <a:ext uri="{FF2B5EF4-FFF2-40B4-BE49-F238E27FC236}">
                <a16:creationId xmlns:a16="http://schemas.microsoft.com/office/drawing/2014/main" id="{71B2EC66-4F2E-4E62-A213-4CBBA24459B7}"/>
              </a:ext>
            </a:extLst>
          </p:cNvPr>
          <p:cNvPicPr/>
          <p:nvPr/>
        </p:nvPicPr>
        <p:blipFill rotWithShape="1">
          <a:blip r:embed="rId2" cstate="print"/>
          <a:srcRect b="5596"/>
          <a:stretch/>
        </p:blipFill>
        <p:spPr>
          <a:xfrm>
            <a:off x="731520" y="332656"/>
            <a:ext cx="7680960" cy="5392446"/>
          </a:xfrm>
          <a:prstGeom prst="rect">
            <a:avLst/>
          </a:prstGeom>
        </p:spPr>
      </p:pic>
    </p:spTree>
    <p:extLst>
      <p:ext uri="{BB962C8B-B14F-4D97-AF65-F5344CB8AC3E}">
        <p14:creationId xmlns:p14="http://schemas.microsoft.com/office/powerpoint/2010/main" val="4109995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CFA4A-09A1-4040-AA80-CE7C02A63715}"/>
              </a:ext>
            </a:extLst>
          </p:cNvPr>
          <p:cNvSpPr>
            <a:spLocks noGrp="1"/>
          </p:cNvSpPr>
          <p:nvPr>
            <p:ph type="title"/>
          </p:nvPr>
        </p:nvSpPr>
        <p:spPr/>
        <p:txBody>
          <a:bodyPr/>
          <a:lstStyle/>
          <a:p>
            <a:endParaRPr lang="en-IN" dirty="0"/>
          </a:p>
        </p:txBody>
      </p:sp>
      <p:sp>
        <p:nvSpPr>
          <p:cNvPr id="9" name="TextBox 8">
            <a:extLst>
              <a:ext uri="{FF2B5EF4-FFF2-40B4-BE49-F238E27FC236}">
                <a16:creationId xmlns:a16="http://schemas.microsoft.com/office/drawing/2014/main" id="{E8CC4D5F-8CC4-4CD2-BAE2-6D548A6BD197}"/>
              </a:ext>
            </a:extLst>
          </p:cNvPr>
          <p:cNvSpPr txBox="1"/>
          <p:nvPr/>
        </p:nvSpPr>
        <p:spPr>
          <a:xfrm>
            <a:off x="2987824" y="6015350"/>
            <a:ext cx="3096344"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FIG: PATIENT PROFILE</a:t>
            </a:r>
          </a:p>
        </p:txBody>
      </p:sp>
      <p:pic>
        <p:nvPicPr>
          <p:cNvPr id="10" name="image15.jpeg">
            <a:extLst>
              <a:ext uri="{FF2B5EF4-FFF2-40B4-BE49-F238E27FC236}">
                <a16:creationId xmlns:a16="http://schemas.microsoft.com/office/drawing/2014/main" id="{2D4EA933-6FD8-4ADF-A567-AF10B1887061}"/>
              </a:ext>
            </a:extLst>
          </p:cNvPr>
          <p:cNvPicPr>
            <a:picLocks noGrp="1"/>
          </p:cNvPicPr>
          <p:nvPr>
            <p:ph idx="1"/>
          </p:nvPr>
        </p:nvPicPr>
        <p:blipFill rotWithShape="1">
          <a:blip r:embed="rId2" cstate="print"/>
          <a:srcRect t="142" b="4130"/>
          <a:stretch/>
        </p:blipFill>
        <p:spPr>
          <a:xfrm>
            <a:off x="695516" y="332656"/>
            <a:ext cx="7680960" cy="5572811"/>
          </a:xfrm>
          <a:prstGeom prst="rect">
            <a:avLst/>
          </a:prstGeom>
        </p:spPr>
      </p:pic>
    </p:spTree>
    <p:extLst>
      <p:ext uri="{BB962C8B-B14F-4D97-AF65-F5344CB8AC3E}">
        <p14:creationId xmlns:p14="http://schemas.microsoft.com/office/powerpoint/2010/main" val="3942442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93B2-147C-4948-A077-4B576CDFCEA2}"/>
              </a:ext>
            </a:extLst>
          </p:cNvPr>
          <p:cNvSpPr>
            <a:spLocks noGrp="1"/>
          </p:cNvSpPr>
          <p:nvPr>
            <p:ph type="title"/>
          </p:nvPr>
        </p:nvSpPr>
        <p:spPr/>
        <p:txBody>
          <a:bodyPr/>
          <a:lstStyle/>
          <a:p>
            <a:endParaRPr lang="en-IN"/>
          </a:p>
        </p:txBody>
      </p:sp>
      <p:sp>
        <p:nvSpPr>
          <p:cNvPr id="6" name="TextBox 5">
            <a:extLst>
              <a:ext uri="{FF2B5EF4-FFF2-40B4-BE49-F238E27FC236}">
                <a16:creationId xmlns:a16="http://schemas.microsoft.com/office/drawing/2014/main" id="{534F9535-3D9D-4D69-99E1-8B2B8B549D98}"/>
              </a:ext>
            </a:extLst>
          </p:cNvPr>
          <p:cNvSpPr txBox="1"/>
          <p:nvPr/>
        </p:nvSpPr>
        <p:spPr>
          <a:xfrm>
            <a:off x="2915816" y="5809633"/>
            <a:ext cx="3096344"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FIG: DOCTOR PROFILE </a:t>
            </a:r>
          </a:p>
        </p:txBody>
      </p:sp>
      <p:sp>
        <p:nvSpPr>
          <p:cNvPr id="8" name="Content Placeholder 7">
            <a:extLst>
              <a:ext uri="{FF2B5EF4-FFF2-40B4-BE49-F238E27FC236}">
                <a16:creationId xmlns:a16="http://schemas.microsoft.com/office/drawing/2014/main" id="{86F6F7D9-EF79-479A-BDED-E034E1DA07FD}"/>
              </a:ext>
            </a:extLst>
          </p:cNvPr>
          <p:cNvSpPr>
            <a:spLocks noGrp="1"/>
          </p:cNvSpPr>
          <p:nvPr>
            <p:ph idx="1"/>
          </p:nvPr>
        </p:nvSpPr>
        <p:spPr>
          <a:xfrm>
            <a:off x="731520" y="1814466"/>
            <a:ext cx="7680960" cy="3931920"/>
          </a:xfrm>
        </p:spPr>
        <p:txBody>
          <a:bodyPr/>
          <a:lstStyle/>
          <a:p>
            <a:endParaRPr lang="en-IN"/>
          </a:p>
        </p:txBody>
      </p:sp>
      <p:pic>
        <p:nvPicPr>
          <p:cNvPr id="9" name="image16.jpeg">
            <a:extLst>
              <a:ext uri="{FF2B5EF4-FFF2-40B4-BE49-F238E27FC236}">
                <a16:creationId xmlns:a16="http://schemas.microsoft.com/office/drawing/2014/main" id="{277853BB-B23E-45A4-8B19-9512FF5DA248}"/>
              </a:ext>
            </a:extLst>
          </p:cNvPr>
          <p:cNvPicPr/>
          <p:nvPr/>
        </p:nvPicPr>
        <p:blipFill rotWithShape="1">
          <a:blip r:embed="rId2" cstate="print"/>
          <a:srcRect b="4261"/>
          <a:stretch/>
        </p:blipFill>
        <p:spPr>
          <a:xfrm>
            <a:off x="731520" y="364594"/>
            <a:ext cx="7680960" cy="5392445"/>
          </a:xfrm>
          <a:prstGeom prst="rect">
            <a:avLst/>
          </a:prstGeom>
        </p:spPr>
      </p:pic>
    </p:spTree>
    <p:extLst>
      <p:ext uri="{BB962C8B-B14F-4D97-AF65-F5344CB8AC3E}">
        <p14:creationId xmlns:p14="http://schemas.microsoft.com/office/powerpoint/2010/main" val="2152519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A41F6-734A-4C7B-8B20-817D782CE6DF}"/>
              </a:ext>
            </a:extLst>
          </p:cNvPr>
          <p:cNvSpPr>
            <a:spLocks noGrp="1"/>
          </p:cNvSpPr>
          <p:nvPr>
            <p:ph type="title"/>
          </p:nvPr>
        </p:nvSpPr>
        <p:spPr/>
        <p:txBody>
          <a:bodyPr/>
          <a:lstStyle/>
          <a:p>
            <a:endParaRPr lang="en-IN"/>
          </a:p>
        </p:txBody>
      </p:sp>
      <p:pic>
        <p:nvPicPr>
          <p:cNvPr id="4" name="image17.jpeg">
            <a:extLst>
              <a:ext uri="{FF2B5EF4-FFF2-40B4-BE49-F238E27FC236}">
                <a16:creationId xmlns:a16="http://schemas.microsoft.com/office/drawing/2014/main" id="{ADECB4CE-74C1-472B-977F-C1063C7E51CF}"/>
              </a:ext>
            </a:extLst>
          </p:cNvPr>
          <p:cNvPicPr>
            <a:picLocks noGrp="1"/>
          </p:cNvPicPr>
          <p:nvPr>
            <p:ph idx="1"/>
          </p:nvPr>
        </p:nvPicPr>
        <p:blipFill rotWithShape="1">
          <a:blip r:embed="rId2" cstate="print"/>
          <a:srcRect l="26" r="-26" b="4273"/>
          <a:stretch/>
        </p:blipFill>
        <p:spPr>
          <a:xfrm>
            <a:off x="733503" y="642595"/>
            <a:ext cx="7676995" cy="5162670"/>
          </a:xfrm>
          <a:prstGeom prst="rect">
            <a:avLst/>
          </a:prstGeom>
        </p:spPr>
      </p:pic>
      <p:sp>
        <p:nvSpPr>
          <p:cNvPr id="6" name="TextBox 5">
            <a:extLst>
              <a:ext uri="{FF2B5EF4-FFF2-40B4-BE49-F238E27FC236}">
                <a16:creationId xmlns:a16="http://schemas.microsoft.com/office/drawing/2014/main" id="{69D874B9-C37A-4166-8F0E-2E1C1835F495}"/>
              </a:ext>
            </a:extLst>
          </p:cNvPr>
          <p:cNvSpPr txBox="1"/>
          <p:nvPr/>
        </p:nvSpPr>
        <p:spPr>
          <a:xfrm>
            <a:off x="2339752" y="5949280"/>
            <a:ext cx="4464496"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FIG: PATIENT REGISTRATION PAGE</a:t>
            </a:r>
          </a:p>
        </p:txBody>
      </p:sp>
    </p:spTree>
    <p:extLst>
      <p:ext uri="{BB962C8B-B14F-4D97-AF65-F5344CB8AC3E}">
        <p14:creationId xmlns:p14="http://schemas.microsoft.com/office/powerpoint/2010/main" val="2013232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16A3B-E0EF-412B-9F78-89439D88AE1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CBDC5A1-6B78-47D2-B65E-3B2272220F54}"/>
              </a:ext>
            </a:extLst>
          </p:cNvPr>
          <p:cNvSpPr>
            <a:spLocks noGrp="1"/>
          </p:cNvSpPr>
          <p:nvPr>
            <p:ph idx="1"/>
          </p:nvPr>
        </p:nvSpPr>
        <p:spPr>
          <a:xfrm>
            <a:off x="731520" y="2103120"/>
            <a:ext cx="7680960" cy="3774152"/>
          </a:xfrm>
        </p:spPr>
        <p:txBody>
          <a:bodyPr/>
          <a:lstStyle/>
          <a:p>
            <a:endParaRPr lang="en-IN"/>
          </a:p>
        </p:txBody>
      </p:sp>
      <p:pic>
        <p:nvPicPr>
          <p:cNvPr id="4" name="image18.jpeg">
            <a:extLst>
              <a:ext uri="{FF2B5EF4-FFF2-40B4-BE49-F238E27FC236}">
                <a16:creationId xmlns:a16="http://schemas.microsoft.com/office/drawing/2014/main" id="{29B99949-C9A5-4437-9185-9867293FE80E}"/>
              </a:ext>
            </a:extLst>
          </p:cNvPr>
          <p:cNvPicPr/>
          <p:nvPr/>
        </p:nvPicPr>
        <p:blipFill rotWithShape="1">
          <a:blip r:embed="rId2" cstate="print"/>
          <a:srcRect b="4261"/>
          <a:stretch/>
        </p:blipFill>
        <p:spPr>
          <a:xfrm>
            <a:off x="731520" y="642595"/>
            <a:ext cx="7680960" cy="5162670"/>
          </a:xfrm>
          <a:prstGeom prst="rect">
            <a:avLst/>
          </a:prstGeom>
        </p:spPr>
      </p:pic>
      <p:sp>
        <p:nvSpPr>
          <p:cNvPr id="6" name="TextBox 5">
            <a:extLst>
              <a:ext uri="{FF2B5EF4-FFF2-40B4-BE49-F238E27FC236}">
                <a16:creationId xmlns:a16="http://schemas.microsoft.com/office/drawing/2014/main" id="{71971558-1C00-421E-87B6-74676F429135}"/>
              </a:ext>
            </a:extLst>
          </p:cNvPr>
          <p:cNvSpPr txBox="1"/>
          <p:nvPr/>
        </p:nvSpPr>
        <p:spPr>
          <a:xfrm>
            <a:off x="2339752" y="6093296"/>
            <a:ext cx="4608512"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FIG: DOCTOR REGISTRATION PAGE</a:t>
            </a:r>
          </a:p>
        </p:txBody>
      </p:sp>
    </p:spTree>
    <p:extLst>
      <p:ext uri="{BB962C8B-B14F-4D97-AF65-F5344CB8AC3E}">
        <p14:creationId xmlns:p14="http://schemas.microsoft.com/office/powerpoint/2010/main" val="895425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67AB5-A78F-451E-AD7B-A3219FE7CAB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5865D71-7CBF-4ED4-BDCE-1C6A4A7CCBDE}"/>
              </a:ext>
            </a:extLst>
          </p:cNvPr>
          <p:cNvSpPr>
            <a:spLocks noGrp="1"/>
          </p:cNvSpPr>
          <p:nvPr>
            <p:ph idx="1"/>
          </p:nvPr>
        </p:nvSpPr>
        <p:spPr>
          <a:xfrm>
            <a:off x="706864" y="1793181"/>
            <a:ext cx="7680960" cy="3931920"/>
          </a:xfrm>
        </p:spPr>
        <p:txBody>
          <a:bodyPr/>
          <a:lstStyle/>
          <a:p>
            <a:endParaRPr lang="en-IN"/>
          </a:p>
        </p:txBody>
      </p:sp>
      <p:pic>
        <p:nvPicPr>
          <p:cNvPr id="4" name="image19.jpeg">
            <a:extLst>
              <a:ext uri="{FF2B5EF4-FFF2-40B4-BE49-F238E27FC236}">
                <a16:creationId xmlns:a16="http://schemas.microsoft.com/office/drawing/2014/main" id="{1EF210E8-D82D-4C53-819B-5C0CEF1E8760}"/>
              </a:ext>
            </a:extLst>
          </p:cNvPr>
          <p:cNvPicPr/>
          <p:nvPr/>
        </p:nvPicPr>
        <p:blipFill rotWithShape="1">
          <a:blip r:embed="rId2" cstate="print"/>
          <a:srcRect t="142" b="4119"/>
          <a:stretch/>
        </p:blipFill>
        <p:spPr>
          <a:xfrm>
            <a:off x="706864" y="332656"/>
            <a:ext cx="7680960" cy="5392445"/>
          </a:xfrm>
          <a:prstGeom prst="rect">
            <a:avLst/>
          </a:prstGeom>
        </p:spPr>
      </p:pic>
      <p:sp>
        <p:nvSpPr>
          <p:cNvPr id="5" name="TextBox 4">
            <a:extLst>
              <a:ext uri="{FF2B5EF4-FFF2-40B4-BE49-F238E27FC236}">
                <a16:creationId xmlns:a16="http://schemas.microsoft.com/office/drawing/2014/main" id="{BA8DA9AD-C3F7-4462-9BF3-92A553DADC22}"/>
              </a:ext>
            </a:extLst>
          </p:cNvPr>
          <p:cNvSpPr txBox="1"/>
          <p:nvPr/>
        </p:nvSpPr>
        <p:spPr>
          <a:xfrm>
            <a:off x="2699792" y="5834984"/>
            <a:ext cx="3744416"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FIG: PATIENT LOGIN PAGE</a:t>
            </a:r>
          </a:p>
        </p:txBody>
      </p:sp>
    </p:spTree>
    <p:extLst>
      <p:ext uri="{BB962C8B-B14F-4D97-AF65-F5344CB8AC3E}">
        <p14:creationId xmlns:p14="http://schemas.microsoft.com/office/powerpoint/2010/main" val="19080528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75C76-1E0D-4139-B560-3A6B4FDDC63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E533677-11E2-4D72-B512-982BB7992DA6}"/>
              </a:ext>
            </a:extLst>
          </p:cNvPr>
          <p:cNvSpPr>
            <a:spLocks noGrp="1"/>
          </p:cNvSpPr>
          <p:nvPr>
            <p:ph idx="1"/>
          </p:nvPr>
        </p:nvSpPr>
        <p:spPr>
          <a:xfrm>
            <a:off x="731520" y="2103120"/>
            <a:ext cx="7680960" cy="3531810"/>
          </a:xfrm>
        </p:spPr>
        <p:txBody>
          <a:bodyPr/>
          <a:lstStyle/>
          <a:p>
            <a:endParaRPr lang="en-IN" dirty="0"/>
          </a:p>
        </p:txBody>
      </p:sp>
      <p:pic>
        <p:nvPicPr>
          <p:cNvPr id="4" name="image20.jpeg">
            <a:extLst>
              <a:ext uri="{FF2B5EF4-FFF2-40B4-BE49-F238E27FC236}">
                <a16:creationId xmlns:a16="http://schemas.microsoft.com/office/drawing/2014/main" id="{C4A51212-968A-4852-8AA4-9035C012D285}"/>
              </a:ext>
            </a:extLst>
          </p:cNvPr>
          <p:cNvPicPr/>
          <p:nvPr/>
        </p:nvPicPr>
        <p:blipFill rotWithShape="1">
          <a:blip r:embed="rId2" cstate="print"/>
          <a:srcRect b="4261"/>
          <a:stretch/>
        </p:blipFill>
        <p:spPr>
          <a:xfrm>
            <a:off x="713767" y="242484"/>
            <a:ext cx="7680960" cy="5392446"/>
          </a:xfrm>
          <a:prstGeom prst="rect">
            <a:avLst/>
          </a:prstGeom>
        </p:spPr>
      </p:pic>
      <p:sp>
        <p:nvSpPr>
          <p:cNvPr id="5" name="TextBox 4">
            <a:extLst>
              <a:ext uri="{FF2B5EF4-FFF2-40B4-BE49-F238E27FC236}">
                <a16:creationId xmlns:a16="http://schemas.microsoft.com/office/drawing/2014/main" id="{6B204CD4-C27D-4925-8F0E-4EDB40529039}"/>
              </a:ext>
            </a:extLst>
          </p:cNvPr>
          <p:cNvSpPr txBox="1"/>
          <p:nvPr/>
        </p:nvSpPr>
        <p:spPr>
          <a:xfrm>
            <a:off x="2879812" y="5723856"/>
            <a:ext cx="3384376"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FIG: DOCTOR LOGIN PAGE </a:t>
            </a:r>
          </a:p>
        </p:txBody>
      </p:sp>
    </p:spTree>
    <p:extLst>
      <p:ext uri="{BB962C8B-B14F-4D97-AF65-F5344CB8AC3E}">
        <p14:creationId xmlns:p14="http://schemas.microsoft.com/office/powerpoint/2010/main" val="11525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8" name="Content Placeholder 7"/>
          <p:cNvSpPr>
            <a:spLocks noGrp="1"/>
          </p:cNvSpPr>
          <p:nvPr>
            <p:ph idx="1"/>
          </p:nvPr>
        </p:nvSpPr>
        <p:spPr>
          <a:xfrm>
            <a:off x="731520" y="1628800"/>
            <a:ext cx="7680960" cy="4752528"/>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algn="just">
              <a:buNone/>
            </a:pPr>
            <a:r>
              <a:rPr lang="en-US" sz="2000" dirty="0">
                <a:solidFill>
                  <a:schemeClr val="tx1"/>
                </a:solidFill>
                <a:latin typeface="Times New Roman" pitchFamily="18" charset="0"/>
                <a:cs typeface="Times New Roman" pitchFamily="18" charset="0"/>
              </a:rPr>
              <a:t>   Medical facilities need to be advanced so that better decisions for patient diagnosis and treatment options can be made. Machine learning in healthcare aids the humans to process huge and complex medical datasets and then analyze them into clinical insights. This then can further be used by physicians in providing medical care. Hence machine learning when implemented in healthcare can leads to increased patient satisfaction. Different functionalities of machine learning is implemented in healthcare in a single system. Instead of diagnosis, when a disease prediction is implemented using certain machine learning predictive algorithms then healthcare can be made smart. Some cases can occur when early diagnosis of a disease is not within reach. Hence disease prediction can be effectively implemented. As widely said “Prevention is better than cure”, prediction of diseases and epidemic outbreak would lead to an early prevention of an occurrence of a disease.</a:t>
            </a:r>
            <a:endParaRPr lang="en-IN" sz="2000" dirty="0">
              <a:solidFill>
                <a:schemeClr val="tx1"/>
              </a:solidFill>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D0490-115C-4A97-982B-6A6E25C5BCB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AFDEEE6-4628-4FD0-92D1-7C9A3D8E6D74}"/>
              </a:ext>
            </a:extLst>
          </p:cNvPr>
          <p:cNvSpPr>
            <a:spLocks noGrp="1"/>
          </p:cNvSpPr>
          <p:nvPr>
            <p:ph idx="1"/>
          </p:nvPr>
        </p:nvSpPr>
        <p:spPr>
          <a:xfrm>
            <a:off x="731520" y="2103120"/>
            <a:ext cx="7680960" cy="3621981"/>
          </a:xfrm>
        </p:spPr>
        <p:txBody>
          <a:bodyPr/>
          <a:lstStyle/>
          <a:p>
            <a:endParaRPr lang="en-IN" dirty="0"/>
          </a:p>
        </p:txBody>
      </p:sp>
      <p:pic>
        <p:nvPicPr>
          <p:cNvPr id="4" name="image21.jpeg">
            <a:extLst>
              <a:ext uri="{FF2B5EF4-FFF2-40B4-BE49-F238E27FC236}">
                <a16:creationId xmlns:a16="http://schemas.microsoft.com/office/drawing/2014/main" id="{23473130-6470-4991-B165-3A3769ECF971}"/>
              </a:ext>
            </a:extLst>
          </p:cNvPr>
          <p:cNvPicPr/>
          <p:nvPr/>
        </p:nvPicPr>
        <p:blipFill rotWithShape="1">
          <a:blip r:embed="rId2" cstate="print"/>
          <a:srcRect b="5273"/>
          <a:stretch/>
        </p:blipFill>
        <p:spPr>
          <a:xfrm>
            <a:off x="687132" y="332656"/>
            <a:ext cx="7680960" cy="5392445"/>
          </a:xfrm>
          <a:prstGeom prst="rect">
            <a:avLst/>
          </a:prstGeom>
        </p:spPr>
      </p:pic>
      <p:sp>
        <p:nvSpPr>
          <p:cNvPr id="5" name="TextBox 4">
            <a:extLst>
              <a:ext uri="{FF2B5EF4-FFF2-40B4-BE49-F238E27FC236}">
                <a16:creationId xmlns:a16="http://schemas.microsoft.com/office/drawing/2014/main" id="{EAFE22E5-F3EE-4E03-927E-C00DDF5EA74F}"/>
              </a:ext>
            </a:extLst>
          </p:cNvPr>
          <p:cNvSpPr txBox="1"/>
          <p:nvPr/>
        </p:nvSpPr>
        <p:spPr>
          <a:xfrm>
            <a:off x="3023828" y="5834984"/>
            <a:ext cx="3096344"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FIG: PREDICTION PAGE </a:t>
            </a:r>
          </a:p>
        </p:txBody>
      </p:sp>
    </p:spTree>
    <p:extLst>
      <p:ext uri="{BB962C8B-B14F-4D97-AF65-F5344CB8AC3E}">
        <p14:creationId xmlns:p14="http://schemas.microsoft.com/office/powerpoint/2010/main" val="3974796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A326-572A-4EFA-A5F6-24AC451D79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237E891-6D75-47EF-90FA-75E165E86E10}"/>
              </a:ext>
            </a:extLst>
          </p:cNvPr>
          <p:cNvSpPr>
            <a:spLocks noGrp="1"/>
          </p:cNvSpPr>
          <p:nvPr>
            <p:ph idx="1"/>
          </p:nvPr>
        </p:nvSpPr>
        <p:spPr>
          <a:xfrm>
            <a:off x="731520" y="1865190"/>
            <a:ext cx="7680960" cy="3931920"/>
          </a:xfrm>
        </p:spPr>
        <p:txBody>
          <a:bodyPr/>
          <a:lstStyle/>
          <a:p>
            <a:endParaRPr lang="en-IN"/>
          </a:p>
        </p:txBody>
      </p:sp>
      <p:pic>
        <p:nvPicPr>
          <p:cNvPr id="4" name="image22.jpeg">
            <a:extLst>
              <a:ext uri="{FF2B5EF4-FFF2-40B4-BE49-F238E27FC236}">
                <a16:creationId xmlns:a16="http://schemas.microsoft.com/office/drawing/2014/main" id="{95A8D2DD-C558-4738-A99C-A41D6DA265C0}"/>
              </a:ext>
            </a:extLst>
          </p:cNvPr>
          <p:cNvPicPr/>
          <p:nvPr/>
        </p:nvPicPr>
        <p:blipFill rotWithShape="1">
          <a:blip r:embed="rId2" cstate="print"/>
          <a:srcRect b="4261"/>
          <a:stretch/>
        </p:blipFill>
        <p:spPr>
          <a:xfrm>
            <a:off x="731520" y="404664"/>
            <a:ext cx="7680959" cy="5392446"/>
          </a:xfrm>
          <a:prstGeom prst="rect">
            <a:avLst/>
          </a:prstGeom>
        </p:spPr>
      </p:pic>
      <p:sp>
        <p:nvSpPr>
          <p:cNvPr id="6" name="TextBox 5">
            <a:extLst>
              <a:ext uri="{FF2B5EF4-FFF2-40B4-BE49-F238E27FC236}">
                <a16:creationId xmlns:a16="http://schemas.microsoft.com/office/drawing/2014/main" id="{9DC91D30-6A3A-4973-BC66-C8287810AB20}"/>
              </a:ext>
            </a:extLst>
          </p:cNvPr>
          <p:cNvSpPr txBox="1"/>
          <p:nvPr/>
        </p:nvSpPr>
        <p:spPr>
          <a:xfrm>
            <a:off x="2915816" y="5834985"/>
            <a:ext cx="3312368"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FIG:CONSULTATION PAGE </a:t>
            </a:r>
          </a:p>
        </p:txBody>
      </p:sp>
    </p:spTree>
    <p:extLst>
      <p:ext uri="{BB962C8B-B14F-4D97-AF65-F5344CB8AC3E}">
        <p14:creationId xmlns:p14="http://schemas.microsoft.com/office/powerpoint/2010/main" val="5467873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AD0AF-2C36-4E27-9A51-B770A7C33D1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686B496-5885-480B-A903-7A2C17B04918}"/>
              </a:ext>
            </a:extLst>
          </p:cNvPr>
          <p:cNvSpPr>
            <a:spLocks noGrp="1"/>
          </p:cNvSpPr>
          <p:nvPr>
            <p:ph idx="1"/>
          </p:nvPr>
        </p:nvSpPr>
        <p:spPr>
          <a:xfrm>
            <a:off x="731520" y="2103120"/>
            <a:ext cx="7680960" cy="3621981"/>
          </a:xfrm>
        </p:spPr>
        <p:txBody>
          <a:bodyPr/>
          <a:lstStyle/>
          <a:p>
            <a:endParaRPr lang="en-IN"/>
          </a:p>
        </p:txBody>
      </p:sp>
      <p:pic>
        <p:nvPicPr>
          <p:cNvPr id="4" name="image23.jpeg">
            <a:extLst>
              <a:ext uri="{FF2B5EF4-FFF2-40B4-BE49-F238E27FC236}">
                <a16:creationId xmlns:a16="http://schemas.microsoft.com/office/drawing/2014/main" id="{BEABA113-F83B-4F1A-B51A-AD4E3C0D7E3D}"/>
              </a:ext>
            </a:extLst>
          </p:cNvPr>
          <p:cNvPicPr/>
          <p:nvPr/>
        </p:nvPicPr>
        <p:blipFill rotWithShape="1">
          <a:blip r:embed="rId2" cstate="print"/>
          <a:srcRect b="4637"/>
          <a:stretch/>
        </p:blipFill>
        <p:spPr>
          <a:xfrm>
            <a:off x="731520" y="332656"/>
            <a:ext cx="7680960" cy="5392445"/>
          </a:xfrm>
          <a:prstGeom prst="rect">
            <a:avLst/>
          </a:prstGeom>
        </p:spPr>
      </p:pic>
      <p:sp>
        <p:nvSpPr>
          <p:cNvPr id="7" name="TextBox 6">
            <a:extLst>
              <a:ext uri="{FF2B5EF4-FFF2-40B4-BE49-F238E27FC236}">
                <a16:creationId xmlns:a16="http://schemas.microsoft.com/office/drawing/2014/main" id="{BDD27202-60FC-4FA7-B8BB-E9200F9D7E35}"/>
              </a:ext>
            </a:extLst>
          </p:cNvPr>
          <p:cNvSpPr txBox="1"/>
          <p:nvPr/>
        </p:nvSpPr>
        <p:spPr>
          <a:xfrm>
            <a:off x="3149842" y="5814027"/>
            <a:ext cx="2844316"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FIG: FEEDBACK PAGE </a:t>
            </a:r>
          </a:p>
        </p:txBody>
      </p:sp>
    </p:spTree>
    <p:extLst>
      <p:ext uri="{BB962C8B-B14F-4D97-AF65-F5344CB8AC3E}">
        <p14:creationId xmlns:p14="http://schemas.microsoft.com/office/powerpoint/2010/main" val="13923447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731520" y="1628800"/>
            <a:ext cx="7680960" cy="4406240"/>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algn="just">
              <a:lnSpc>
                <a:spcPct val="100000"/>
              </a:lnSpc>
              <a:buNone/>
            </a:pPr>
            <a:r>
              <a:rPr lang="en-US" sz="2000" dirty="0">
                <a:solidFill>
                  <a:schemeClr val="tx1"/>
                </a:solidFill>
                <a:latin typeface="Times New Roman" pitchFamily="18" charset="0"/>
                <a:cs typeface="Times New Roman" pitchFamily="18" charset="0"/>
              </a:rPr>
              <a:t>   Developing a prediction system using Machine learning, will be one of   the reasons for technology to be closer to the patients and doctors, who can diagnose their disease by their symptoms and healthcare professionals can analyze the disease in better manner respectively. To bridge the gap between doctors and patients which will help both classes of users in achieving their goals.</a:t>
            </a:r>
          </a:p>
          <a:p>
            <a:pPr algn="just">
              <a:lnSpc>
                <a:spcPct val="100000"/>
              </a:lnSpc>
              <a:buNone/>
            </a:pPr>
            <a:endParaRPr lang="en-IN" sz="2000" dirty="0">
              <a:solidFill>
                <a:schemeClr val="tx1"/>
              </a:solidFill>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REFERENCES</a:t>
            </a:r>
          </a:p>
        </p:txBody>
      </p:sp>
      <p:sp>
        <p:nvSpPr>
          <p:cNvPr id="3" name="Content Placeholder 2"/>
          <p:cNvSpPr>
            <a:spLocks noGrp="1"/>
          </p:cNvSpPr>
          <p:nvPr>
            <p:ph idx="1"/>
          </p:nvPr>
        </p:nvSpPr>
        <p:spPr>
          <a:xfrm>
            <a:off x="731520" y="1628800"/>
            <a:ext cx="7680960" cy="4104456"/>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 </a:t>
            </a:r>
            <a:r>
              <a:rPr lang="en-US" sz="2000" dirty="0" err="1">
                <a:solidFill>
                  <a:schemeClr val="tx1"/>
                </a:solidFill>
                <a:latin typeface="Times New Roman" panose="02020603050405020304" pitchFamily="18" charset="0"/>
                <a:cs typeface="Times New Roman" panose="02020603050405020304" pitchFamily="18" charset="0"/>
              </a:rPr>
              <a:t>Gavhane</a:t>
            </a:r>
            <a:r>
              <a:rPr lang="en-US" sz="2000" dirty="0">
                <a:solidFill>
                  <a:schemeClr val="tx1"/>
                </a:solidFill>
                <a:latin typeface="Times New Roman" panose="02020603050405020304" pitchFamily="18" charset="0"/>
                <a:cs typeface="Times New Roman" panose="02020603050405020304" pitchFamily="18" charset="0"/>
              </a:rPr>
              <a:t>, G. </a:t>
            </a:r>
            <a:r>
              <a:rPr lang="en-US" sz="2000" dirty="0" err="1">
                <a:solidFill>
                  <a:schemeClr val="tx1"/>
                </a:solidFill>
                <a:latin typeface="Times New Roman" panose="02020603050405020304" pitchFamily="18" charset="0"/>
                <a:cs typeface="Times New Roman" panose="02020603050405020304" pitchFamily="18" charset="0"/>
              </a:rPr>
              <a:t>Kokkula</a:t>
            </a:r>
            <a:r>
              <a:rPr lang="en-US" sz="2000" dirty="0">
                <a:solidFill>
                  <a:schemeClr val="tx1"/>
                </a:solidFill>
                <a:latin typeface="Times New Roman" panose="02020603050405020304" pitchFamily="18" charset="0"/>
                <a:cs typeface="Times New Roman" panose="02020603050405020304" pitchFamily="18" charset="0"/>
              </a:rPr>
              <a:t>, I. Pandya, and K. </a:t>
            </a:r>
            <a:r>
              <a:rPr lang="en-US" sz="2000" dirty="0" err="1">
                <a:solidFill>
                  <a:schemeClr val="tx1"/>
                </a:solidFill>
                <a:latin typeface="Times New Roman" panose="02020603050405020304" pitchFamily="18" charset="0"/>
                <a:cs typeface="Times New Roman" panose="02020603050405020304" pitchFamily="18" charset="0"/>
              </a:rPr>
              <a:t>Devadkar</a:t>
            </a:r>
            <a:r>
              <a:rPr lang="en-US" sz="2000" dirty="0">
                <a:solidFill>
                  <a:schemeClr val="tx1"/>
                </a:solidFill>
                <a:latin typeface="Times New Roman" panose="02020603050405020304" pitchFamily="18" charset="0"/>
                <a:cs typeface="Times New Roman" panose="02020603050405020304" pitchFamily="18" charset="0"/>
              </a:rPr>
              <a:t>, “Prediction of heart disease using machine learning,” in 2018 Second International Conference on Electronics, Communication and Aerospace Technology (ICECA), 2018, pp. 1275–1278. </a:t>
            </a:r>
          </a:p>
          <a:p>
            <a:pPr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P. S. Kohli and S. Arora, “Application of machine learning in disease prediction,” in 2018 4th International Conference on Computing Communication and Automation (ICCCA), 2018</a:t>
            </a:r>
          </a:p>
          <a:p>
            <a:pPr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 K. Dwivedi, “Performance evaluation of different machine learning techniques for prediction of heart disease,” Neural Computing and Applications, vol. 29, no. 10, pp. 685–693, 2018.</a:t>
            </a:r>
          </a:p>
          <a:p>
            <a:pPr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N. </a:t>
            </a:r>
            <a:r>
              <a:rPr lang="en-US" sz="2000" dirty="0" err="1">
                <a:solidFill>
                  <a:schemeClr val="tx1"/>
                </a:solidFill>
                <a:latin typeface="Times New Roman" panose="02020603050405020304" pitchFamily="18" charset="0"/>
                <a:cs typeface="Times New Roman" panose="02020603050405020304" pitchFamily="18" charset="0"/>
              </a:rPr>
              <a:t>Lavesson</a:t>
            </a:r>
            <a:r>
              <a:rPr lang="en-US" sz="2000" dirty="0">
                <a:solidFill>
                  <a:schemeClr val="tx1"/>
                </a:solidFill>
                <a:latin typeface="Times New Roman" panose="02020603050405020304" pitchFamily="18" charset="0"/>
                <a:cs typeface="Times New Roman" panose="02020603050405020304" pitchFamily="18" charset="0"/>
              </a:rPr>
              <a:t>, Evaluation and Analysis of Supervised Learning Algorithms and Classifiers, 2006.</a:t>
            </a:r>
            <a:endParaRPr lang="en-IN" sz="2000" dirty="0">
              <a:solidFill>
                <a:schemeClr val="tx1"/>
              </a:solidFill>
              <a:latin typeface="Times New Roman" panose="02020603050405020304" pitchFamily="18" charset="0"/>
              <a:cs typeface="Times New Roman" pitchFamily="18" charset="0"/>
            </a:endParaRPr>
          </a:p>
          <a:p>
            <a:pPr algn="just">
              <a:buNone/>
            </a:pPr>
            <a:endParaRPr lang="en-IN" sz="2000" dirty="0">
              <a:solidFill>
                <a:schemeClr val="tx1"/>
              </a:solidFill>
              <a:latin typeface="Times New Roman" panose="02020603050405020304" pitchFamily="18" charset="0"/>
              <a:cs typeface="Times New Roman" pitchFamily="18" charset="0"/>
            </a:endParaRPr>
          </a:p>
          <a:p>
            <a:pPr algn="just">
              <a:buNone/>
            </a:pPr>
            <a:endParaRPr lang="en-IN" sz="2000" dirty="0">
              <a:solidFill>
                <a:schemeClr val="tx1"/>
              </a:solidFill>
              <a:latin typeface="Times New Roman" panose="02020603050405020304" pitchFamily="18" charset="0"/>
              <a:cs typeface="Times New Roman" pitchFamily="18" charset="0"/>
            </a:endParaRPr>
          </a:p>
          <a:p>
            <a:pPr algn="just">
              <a:buNone/>
            </a:pPr>
            <a:endParaRPr lang="en-IN" sz="2000" dirty="0">
              <a:solidFill>
                <a:schemeClr val="tx1"/>
              </a:solidFill>
              <a:latin typeface="Times New Roman" panose="02020603050405020304"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9712" y="2276872"/>
            <a:ext cx="5472608" cy="1107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IN" sz="6600" dirty="0">
                <a:solidFill>
                  <a:schemeClr val="tx1"/>
                </a:solidFill>
                <a:latin typeface="Times New Roman" pitchFamily="18" charset="0"/>
                <a:cs typeface="Times New Roman" pitchFamily="18" charset="0"/>
              </a:rPr>
              <a:t>THANK YOU</a:t>
            </a:r>
            <a:endParaRPr lang="en-US" sz="6600" dirty="0">
              <a:solidFill>
                <a:schemeClr val="tx1"/>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a:latin typeface="Times New Roman" pitchFamily="18" charset="0"/>
                <a:cs typeface="Times New Roman" pitchFamily="18" charset="0"/>
              </a:rPr>
              <a:t>ABSTRACT</a:t>
            </a:r>
            <a:endParaRPr lang="en-US" dirty="0">
              <a:latin typeface="Times New Roman" pitchFamily="18" charset="0"/>
              <a:cs typeface="Times New Roman" pitchFamily="18" charset="0"/>
            </a:endParaRPr>
          </a:p>
        </p:txBody>
      </p:sp>
      <p:sp>
        <p:nvSpPr>
          <p:cNvPr id="8" name="Content Placeholder 7"/>
          <p:cNvSpPr>
            <a:spLocks noGrp="1"/>
          </p:cNvSpPr>
          <p:nvPr>
            <p:ph idx="1"/>
          </p:nvPr>
        </p:nvSpPr>
        <p:spPr>
          <a:xfrm>
            <a:off x="731520" y="1628800"/>
            <a:ext cx="7680960" cy="4586606"/>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algn="just">
              <a:buNone/>
            </a:pPr>
            <a:r>
              <a:rPr lang="en-US" sz="2000" dirty="0">
                <a:solidFill>
                  <a:schemeClr val="tx1"/>
                </a:solidFill>
                <a:latin typeface="Times New Roman" pitchFamily="18" charset="0"/>
                <a:cs typeface="Times New Roman" pitchFamily="18" charset="0"/>
              </a:rPr>
              <a:t>   CURIS: The disease prediction system is based on predictive modeling which predicts the diseases of the user based on the symptoms. The disease prediction system has three users such as doctor, patient and admin. Each users are authenticated by the system. The system allows the patient to give symptoms. On the basis of the given symptoms, the system analyses the symptoms runs multiple algorithms and then gives the probability of the occurrence of a disease as an output. Disease prediction is done by using classification algorithms, the classifier calculates the probability of the disease and adds the accuracy score. The system also suggests doctors for predicted disease, where the user can consult with the doctor at their convenience by sitting at home. The </a:t>
            </a:r>
            <a:r>
              <a:rPr lang="en-US" sz="2000" dirty="0" err="1">
                <a:solidFill>
                  <a:schemeClr val="tx1"/>
                </a:solidFill>
                <a:latin typeface="Times New Roman" pitchFamily="18" charset="0"/>
                <a:cs typeface="Times New Roman" pitchFamily="18" charset="0"/>
              </a:rPr>
              <a:t>chatbox</a:t>
            </a:r>
            <a:r>
              <a:rPr lang="en-US" sz="2000" dirty="0">
                <a:solidFill>
                  <a:schemeClr val="tx1"/>
                </a:solidFill>
                <a:latin typeface="Times New Roman" pitchFamily="18" charset="0"/>
                <a:cs typeface="Times New Roman" pitchFamily="18" charset="0"/>
              </a:rPr>
              <a:t> functionality will help the patients to take early measures before an appointment.</a:t>
            </a: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Times New Roman" pitchFamily="18" charset="0"/>
                <a:cs typeface="Times New Roman" pitchFamily="18" charset="0"/>
              </a:rPr>
              <a:t>OBJECTIVES</a:t>
            </a:r>
          </a:p>
        </p:txBody>
      </p:sp>
      <p:sp>
        <p:nvSpPr>
          <p:cNvPr id="8" name="Content Placeholder 7"/>
          <p:cNvSpPr>
            <a:spLocks noGrp="1"/>
          </p:cNvSpPr>
          <p:nvPr>
            <p:ph idx="1"/>
          </p:nvPr>
        </p:nvSpPr>
        <p:spPr>
          <a:xfrm>
            <a:off x="731520" y="1700808"/>
            <a:ext cx="7680960" cy="4334232"/>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algn="just">
              <a:buNone/>
            </a:pPr>
            <a:r>
              <a:rPr lang="en-US" sz="2000" dirty="0">
                <a:solidFill>
                  <a:schemeClr val="tx1"/>
                </a:solidFill>
                <a:latin typeface="Times New Roman" pitchFamily="18" charset="0"/>
                <a:cs typeface="Times New Roman" pitchFamily="18" charset="0"/>
              </a:rPr>
              <a:t>   To make healthcare facility easy for the patients and take necessary actions without stepping out unnecessarily. </a:t>
            </a:r>
          </a:p>
          <a:p>
            <a:pPr algn="just">
              <a:buNone/>
            </a:pPr>
            <a:r>
              <a:rPr lang="en-US" sz="2000" dirty="0">
                <a:solidFill>
                  <a:schemeClr val="tx1"/>
                </a:solidFill>
                <a:latin typeface="Times New Roman" pitchFamily="18" charset="0"/>
                <a:cs typeface="Times New Roman" pitchFamily="18" charset="0"/>
              </a:rPr>
              <a:t>   To deliver a user friendly system via which every patient can do the following: </a:t>
            </a:r>
          </a:p>
          <a:p>
            <a:pPr algn="just"/>
            <a:r>
              <a:rPr lang="en-US" sz="2000" dirty="0">
                <a:solidFill>
                  <a:schemeClr val="tx1"/>
                </a:solidFill>
                <a:latin typeface="Times New Roman" pitchFamily="18" charset="0"/>
                <a:cs typeface="Times New Roman" pitchFamily="18" charset="0"/>
              </a:rPr>
              <a:t>Check the probability of a disease from which they might be suffering by providing the symptoms they are facing.</a:t>
            </a:r>
          </a:p>
          <a:p>
            <a:pPr algn="just"/>
            <a:r>
              <a:rPr lang="en-US" sz="2000" dirty="0">
                <a:solidFill>
                  <a:schemeClr val="tx1"/>
                </a:solidFill>
                <a:latin typeface="Times New Roman" pitchFamily="18" charset="0"/>
                <a:cs typeface="Times New Roman" pitchFamily="18" charset="0"/>
              </a:rPr>
              <a:t> Schedule an appointment with the doctor.</a:t>
            </a:r>
          </a:p>
          <a:p>
            <a:pPr algn="just"/>
            <a:r>
              <a:rPr lang="en-US" sz="2000" dirty="0">
                <a:solidFill>
                  <a:schemeClr val="tx1"/>
                </a:solidFill>
                <a:latin typeface="Times New Roman" pitchFamily="18" charset="0"/>
                <a:cs typeface="Times New Roman" pitchFamily="18" charset="0"/>
              </a:rPr>
              <a:t> Take necessary precautions in order to lessen the impact caused.</a:t>
            </a:r>
          </a:p>
          <a:p>
            <a:pPr algn="just">
              <a:buNone/>
            </a:pPr>
            <a:endParaRPr lang="en-US" sz="2000" dirty="0">
              <a:solidFill>
                <a:schemeClr val="tx1"/>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a:latin typeface="Times New Roman" pitchFamily="18" charset="0"/>
                <a:cs typeface="Times New Roman" pitchFamily="18" charset="0"/>
              </a:rPr>
              <a:t>LITERATURE SURVEY</a:t>
            </a:r>
            <a:endParaRPr lang="en-US" dirty="0">
              <a:latin typeface="Times New Roman" pitchFamily="18" charset="0"/>
              <a:cs typeface="Times New Roman" pitchFamily="18" charset="0"/>
            </a:endParaRPr>
          </a:p>
        </p:txBody>
      </p:sp>
      <p:sp>
        <p:nvSpPr>
          <p:cNvPr id="8" name="Content Placeholder 7"/>
          <p:cNvSpPr>
            <a:spLocks noGrp="1"/>
          </p:cNvSpPr>
          <p:nvPr>
            <p:ph idx="1"/>
          </p:nvPr>
        </p:nvSpPr>
        <p:spPr>
          <a:xfrm>
            <a:off x="628650" y="1700808"/>
            <a:ext cx="7886700" cy="4608511"/>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algn="just">
              <a:buNone/>
            </a:pPr>
            <a:r>
              <a:rPr lang="en-US" sz="2000" dirty="0">
                <a:solidFill>
                  <a:schemeClr val="tx1"/>
                </a:solidFill>
                <a:latin typeface="Times New Roman" pitchFamily="18" charset="0"/>
                <a:cs typeface="Times New Roman" pitchFamily="18" charset="0"/>
              </a:rPr>
              <a:t>“</a:t>
            </a:r>
            <a:r>
              <a:rPr lang="en-US" sz="2000" b="1" dirty="0">
                <a:solidFill>
                  <a:schemeClr val="tx1"/>
                </a:solidFill>
                <a:latin typeface="Times New Roman" pitchFamily="18" charset="0"/>
                <a:cs typeface="Times New Roman" pitchFamily="18" charset="0"/>
              </a:rPr>
              <a:t>Prediction of Cardiovascular Disease Using Machine Learning Algorithms</a:t>
            </a:r>
            <a:r>
              <a:rPr lang="en-US" sz="2000" dirty="0">
                <a:solidFill>
                  <a:schemeClr val="tx1"/>
                </a:solidFill>
                <a:latin typeface="Times New Roman" pitchFamily="18" charset="0"/>
                <a:cs typeface="Times New Roman" pitchFamily="18" charset="0"/>
              </a:rPr>
              <a:t>” (2018)</a:t>
            </a:r>
          </a:p>
          <a:p>
            <a:pPr algn="just">
              <a:buFont typeface="Wingdings" panose="05000000000000000000" pitchFamily="2" charset="2"/>
              <a:buChar char="q"/>
            </a:pPr>
            <a:r>
              <a:rPr lang="en-US" sz="2000" dirty="0">
                <a:solidFill>
                  <a:schemeClr val="tx1"/>
                </a:solidFill>
                <a:latin typeface="Times New Roman" pitchFamily="18" charset="0"/>
                <a:cs typeface="Times New Roman" pitchFamily="18" charset="0"/>
              </a:rPr>
              <a:t> This paper contributes the correlative application and analysis of  distinct machine learning algorithms in the R software which gives an immediate mechanism for the user to use the machine learning algorithms in R software for forecasting the cardiovascular diseases. </a:t>
            </a:r>
          </a:p>
          <a:p>
            <a:pPr algn="just">
              <a:buFont typeface="Wingdings" panose="05000000000000000000" pitchFamily="2" charset="2"/>
              <a:buChar char="q"/>
            </a:pPr>
            <a:r>
              <a:rPr lang="en-US" sz="2000" dirty="0">
                <a:solidFill>
                  <a:schemeClr val="tx1"/>
                </a:solidFill>
                <a:latin typeface="Times New Roman" pitchFamily="18" charset="0"/>
                <a:cs typeface="Times New Roman" pitchFamily="18" charset="0"/>
              </a:rPr>
              <a:t> The results shows that the system has great potential in predicting the heart disease </a:t>
            </a:r>
            <a:r>
              <a:rPr lang="en-IN" sz="2000" dirty="0">
                <a:solidFill>
                  <a:schemeClr val="tx1"/>
                </a:solidFill>
                <a:latin typeface="Times New Roman" pitchFamily="18" charset="0"/>
                <a:cs typeface="Times New Roman" pitchFamily="18" charset="0"/>
              </a:rPr>
              <a:t>risk level more accurately.</a:t>
            </a:r>
          </a:p>
          <a:p>
            <a:pPr algn="just">
              <a:buFont typeface="Wingdings" panose="05000000000000000000" pitchFamily="2" charset="2"/>
              <a:buChar char="q"/>
            </a:pPr>
            <a:r>
              <a:rPr lang="en-US" sz="2000" dirty="0">
                <a:solidFill>
                  <a:schemeClr val="tx1"/>
                </a:solidFill>
                <a:latin typeface="Times New Roman" pitchFamily="18" charset="0"/>
                <a:cs typeface="Times New Roman" pitchFamily="18" charset="0"/>
              </a:rPr>
              <a:t> </a:t>
            </a:r>
            <a:r>
              <a:rPr lang="en-US" sz="2000" b="0" i="0" u="none" strike="noStrike" baseline="0" dirty="0">
                <a:solidFill>
                  <a:schemeClr val="tx1"/>
                </a:solidFill>
                <a:latin typeface="Times New Roman" pitchFamily="18" charset="0"/>
                <a:cs typeface="Times New Roman" pitchFamily="18" charset="0"/>
              </a:rPr>
              <a:t>ID3 has some features like removing outliers, handling missing values and but there major disadvantage is to over-fitting. And it’s not so easy to implement as that of Naïve Bayes algorithm. </a:t>
            </a:r>
            <a:endParaRPr lang="en-US" sz="2000" dirty="0">
              <a:solidFill>
                <a:schemeClr val="tx1"/>
              </a:solidFill>
              <a:latin typeface="Times New Roman" pitchFamily="18" charset="0"/>
              <a:cs typeface="Times New Roman" pitchFamily="18" charset="0"/>
            </a:endParaRPr>
          </a:p>
          <a:p>
            <a:pPr algn="just">
              <a:buNone/>
            </a:pPr>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1CAF52-D1A0-4104-BF48-4430B61D11AF}"/>
              </a:ext>
            </a:extLst>
          </p:cNvPr>
          <p:cNvSpPr>
            <a:spLocks noGrp="1"/>
          </p:cNvSpPr>
          <p:nvPr>
            <p:ph idx="1"/>
          </p:nvPr>
        </p:nvSpPr>
        <p:spPr>
          <a:xfrm>
            <a:off x="628650" y="620689"/>
            <a:ext cx="7886700" cy="5328592"/>
          </a:xfrm>
          <a:pattFill prst="pct5">
            <a:fgClr>
              <a:schemeClr val="bg2">
                <a:tint val="95000"/>
                <a:satMod val="170000"/>
              </a:schemeClr>
            </a:fgClr>
            <a:bgClr>
              <a:schemeClr val="accent1"/>
            </a:bgClr>
          </a:pattFill>
        </p:spPr>
        <p:txBody>
          <a:bodyPr>
            <a:normAutofit/>
          </a:bodyPr>
          <a:lstStyle/>
          <a:p>
            <a:pPr algn="just">
              <a:buNone/>
            </a:pPr>
            <a:r>
              <a:rPr lang="en-US" sz="2000" dirty="0">
                <a:latin typeface="Times New Roman" pitchFamily="18" charset="0"/>
                <a:cs typeface="Times New Roman" pitchFamily="18" charset="0"/>
              </a:rPr>
              <a:t>“</a:t>
            </a:r>
            <a:r>
              <a:rPr lang="en-US" sz="2000" b="1" dirty="0">
                <a:latin typeface="Times New Roman" pitchFamily="18" charset="0"/>
                <a:cs typeface="Times New Roman" pitchFamily="18" charset="0"/>
              </a:rPr>
              <a:t>Prediction of Heart Disease Using Machine Learning Algorithms</a:t>
            </a:r>
            <a:r>
              <a:rPr lang="en-US" sz="2000" dirty="0">
                <a:latin typeface="Times New Roman" pitchFamily="18" charset="0"/>
                <a:cs typeface="Times New Roman" pitchFamily="18" charset="0"/>
              </a:rPr>
              <a:t>” (2018)</a:t>
            </a:r>
          </a:p>
          <a:p>
            <a:pPr algn="just">
              <a:buNone/>
            </a:pPr>
            <a:endParaRPr lang="en-US" sz="2000" dirty="0">
              <a:latin typeface="Times New Roman" pitchFamily="18" charset="0"/>
              <a:cs typeface="Times New Roman" pitchFamily="18" charset="0"/>
            </a:endParaRPr>
          </a:p>
          <a:p>
            <a:pPr algn="just">
              <a:buFont typeface="Wingdings" panose="05000000000000000000" pitchFamily="2" charset="2"/>
              <a:buChar char="q"/>
            </a:pPr>
            <a:r>
              <a:rPr lang="en-US" sz="2000" dirty="0">
                <a:latin typeface="Times New Roman" pitchFamily="18" charset="0"/>
                <a:cs typeface="Times New Roman" pitchFamily="18" charset="0"/>
              </a:rPr>
              <a:t> In this paper, two supervised data mining algorithm was applied on the dataset to predict the possibilities of having heart disease of a patient, were analyzed with classification model namely Naïve </a:t>
            </a:r>
            <a:r>
              <a:rPr lang="en-US" sz="2000" dirty="0" err="1">
                <a:latin typeface="Times New Roman" pitchFamily="18" charset="0"/>
                <a:cs typeface="Times New Roman" pitchFamily="18" charset="0"/>
              </a:rPr>
              <a:t>Bayes</a:t>
            </a:r>
            <a:r>
              <a:rPr lang="en-US" sz="2000" dirty="0">
                <a:latin typeface="Times New Roman" pitchFamily="18" charset="0"/>
                <a:cs typeface="Times New Roman" pitchFamily="18" charset="0"/>
              </a:rPr>
              <a:t> Classifier and Decision tree classification.</a:t>
            </a:r>
          </a:p>
          <a:p>
            <a:pPr algn="just">
              <a:buFont typeface="Wingdings" panose="05000000000000000000" pitchFamily="2" charset="2"/>
              <a:buChar char="q"/>
            </a:pPr>
            <a:r>
              <a:rPr lang="en-US" sz="2000" dirty="0">
                <a:latin typeface="Times New Roman" pitchFamily="18" charset="0"/>
                <a:cs typeface="Times New Roman" pitchFamily="18" charset="0"/>
              </a:rPr>
              <a:t> The Decision tree model has predicted the heart disease patient with an accuracy level of 91% and Naïve </a:t>
            </a:r>
            <a:r>
              <a:rPr lang="en-US" sz="2000" dirty="0" err="1">
                <a:latin typeface="Times New Roman" pitchFamily="18" charset="0"/>
                <a:cs typeface="Times New Roman" pitchFamily="18" charset="0"/>
              </a:rPr>
              <a:t>Bayes</a:t>
            </a:r>
            <a:r>
              <a:rPr lang="en-US" sz="2000" dirty="0">
                <a:latin typeface="Times New Roman" pitchFamily="18" charset="0"/>
                <a:cs typeface="Times New Roman" pitchFamily="18" charset="0"/>
              </a:rPr>
              <a:t> classifier has predicted heart disease patient with an accuracy level of 87%.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987117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7A221F9-AA6E-4E8F-8B5F-843F532C185E}"/>
              </a:ext>
            </a:extLst>
          </p:cNvPr>
          <p:cNvSpPr>
            <a:spLocks noGrp="1"/>
          </p:cNvSpPr>
          <p:nvPr>
            <p:ph idx="1"/>
          </p:nvPr>
        </p:nvSpPr>
        <p:spPr>
          <a:xfrm>
            <a:off x="628650" y="476251"/>
            <a:ext cx="7886700" cy="5329014"/>
          </a:xfrm>
          <a:pattFill prst="pct5">
            <a:fgClr>
              <a:schemeClr val="bg2">
                <a:tint val="95000"/>
                <a:satMod val="170000"/>
              </a:schemeClr>
            </a:fgClr>
            <a:bgClr>
              <a:schemeClr val="accent1"/>
            </a:bgClr>
          </a:pattFill>
        </p:spPr>
        <p:txBody>
          <a:bodyPr>
            <a:normAutofit/>
          </a:bodyPr>
          <a:lstStyle/>
          <a:p>
            <a:pPr marL="0" indent="0" algn="just">
              <a:buNone/>
            </a:pPr>
            <a:r>
              <a:rPr lang="en-IN" sz="2000" b="1" i="0" u="none" strike="noStrike" baseline="0" dirty="0">
                <a:solidFill>
                  <a:srgbClr val="000000"/>
                </a:solidFill>
                <a:latin typeface="Times New Roman" pitchFamily="18" charset="0"/>
                <a:cs typeface="Times New Roman" pitchFamily="18" charset="0"/>
              </a:rPr>
              <a:t> </a:t>
            </a:r>
            <a:r>
              <a:rPr lang="en-US" sz="2000" b="1" i="0" u="none" strike="noStrike" baseline="0" dirty="0">
                <a:solidFill>
                  <a:srgbClr val="000000"/>
                </a:solidFill>
                <a:latin typeface="Times New Roman" pitchFamily="18" charset="0"/>
                <a:cs typeface="Times New Roman" pitchFamily="18" charset="0"/>
              </a:rPr>
              <a:t>“A Proposed Model for Lifestyle Disease Predict </a:t>
            </a:r>
            <a:r>
              <a:rPr lang="en-US" sz="2000" b="1" i="0" u="none" strike="noStrike" baseline="0" dirty="0" err="1">
                <a:solidFill>
                  <a:srgbClr val="000000"/>
                </a:solidFill>
                <a:latin typeface="Times New Roman" pitchFamily="18" charset="0"/>
                <a:cs typeface="Times New Roman" pitchFamily="18" charset="0"/>
              </a:rPr>
              <a:t>Vectorion</a:t>
            </a:r>
            <a:r>
              <a:rPr lang="en-US" sz="2000" b="1" dirty="0">
                <a:solidFill>
                  <a:srgbClr val="000000"/>
                </a:solidFill>
                <a:latin typeface="Times New Roman" pitchFamily="18" charset="0"/>
                <a:cs typeface="Times New Roman" pitchFamily="18" charset="0"/>
              </a:rPr>
              <a:t> </a:t>
            </a:r>
            <a:r>
              <a:rPr lang="en-US" sz="2000" b="1" i="0" u="none" strike="noStrike" baseline="0" dirty="0">
                <a:solidFill>
                  <a:srgbClr val="000000"/>
                </a:solidFill>
                <a:latin typeface="Times New Roman" pitchFamily="18" charset="0"/>
                <a:cs typeface="Times New Roman" pitchFamily="18" charset="0"/>
              </a:rPr>
              <a:t>Using Support Machine” (2018)</a:t>
            </a:r>
          </a:p>
          <a:p>
            <a:pPr marL="0" indent="0" algn="just">
              <a:buNone/>
            </a:pPr>
            <a:endParaRPr lang="en-US" sz="2000" b="0" i="0" u="none" strike="noStrike" baseline="0" dirty="0">
              <a:solidFill>
                <a:srgbClr val="000000"/>
              </a:solidFill>
              <a:latin typeface="Times New Roman" pitchFamily="18" charset="0"/>
              <a:cs typeface="Times New Roman" pitchFamily="18" charset="0"/>
            </a:endParaRPr>
          </a:p>
          <a:p>
            <a:pPr algn="just">
              <a:buFont typeface="Wingdings" panose="05000000000000000000" pitchFamily="2" charset="2"/>
              <a:buChar char="q"/>
            </a:pPr>
            <a:r>
              <a:rPr lang="en-US" sz="2000" b="0" i="0" u="none" strike="noStrike" baseline="0" dirty="0">
                <a:solidFill>
                  <a:schemeClr val="tx1">
                    <a:lumMod val="95000"/>
                  </a:schemeClr>
                </a:solidFill>
                <a:latin typeface="Times New Roman" pitchFamily="18" charset="0"/>
                <a:cs typeface="Times New Roman" pitchFamily="18" charset="0"/>
              </a:rPr>
              <a:t>This study aims to understand support vector machine and use it to predict lifestyle diseases that an individual might be susceptible to.</a:t>
            </a:r>
          </a:p>
          <a:p>
            <a:pPr algn="just">
              <a:buFont typeface="Wingdings" panose="05000000000000000000" pitchFamily="2" charset="2"/>
              <a:buChar char="q"/>
            </a:pPr>
            <a:r>
              <a:rPr lang="en-US" sz="2000" dirty="0">
                <a:latin typeface="Times New Roman" pitchFamily="18" charset="0"/>
                <a:cs typeface="Times New Roman" pitchFamily="18" charset="0"/>
              </a:rPr>
              <a:t>In the existing system the info set is often little, for patients and diseases with specific conditions. These systems are principally designed for the additional prodigious diseases like cardiovascular disease, Cancer etc. The pre-selected characteristics could generally not satisfy the changes within the malady and its influencing factors that may lead to quality in results.</a:t>
            </a:r>
          </a:p>
          <a:p>
            <a:pPr algn="just">
              <a:buFont typeface="Wingdings" panose="05000000000000000000" pitchFamily="2" charset="2"/>
              <a:buChar char="q"/>
            </a:pPr>
            <a:r>
              <a:rPr lang="en-US" sz="2000" dirty="0">
                <a:latin typeface="Times New Roman" pitchFamily="18" charset="0"/>
                <a:cs typeface="Times New Roman" pitchFamily="18" charset="0"/>
              </a:rPr>
              <a:t>The main feature will be the machine learning, in which algorithm use are such as Naïve Bayes Algorithm, K-Nearest Algorithm, Decision Tree Algorithm, Random Forest Algorithm and Support Vector Machine, which will help us in getting accurate predictions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754555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7A221F9-AA6E-4E8F-8B5F-843F532C185E}"/>
              </a:ext>
            </a:extLst>
          </p:cNvPr>
          <p:cNvSpPr>
            <a:spLocks noGrp="1"/>
          </p:cNvSpPr>
          <p:nvPr>
            <p:ph idx="1"/>
          </p:nvPr>
        </p:nvSpPr>
        <p:spPr>
          <a:xfrm>
            <a:off x="628650" y="476251"/>
            <a:ext cx="7886700" cy="5329014"/>
          </a:xfrm>
          <a:pattFill prst="pct5">
            <a:fgClr>
              <a:schemeClr val="bg2">
                <a:tint val="95000"/>
                <a:satMod val="170000"/>
              </a:schemeClr>
            </a:fgClr>
            <a:bgClr>
              <a:schemeClr val="accent1"/>
            </a:bgClr>
          </a:pattFill>
        </p:spPr>
        <p:txBody>
          <a:bodyPr>
            <a:normAutofit/>
          </a:bodyPr>
          <a:lstStyle/>
          <a:p>
            <a:pPr algn="just">
              <a:buNone/>
            </a:pPr>
            <a:r>
              <a:rPr lang="en-US" sz="2000" dirty="0">
                <a:latin typeface="Times New Roman" pitchFamily="18" charset="0"/>
                <a:cs typeface="Times New Roman" pitchFamily="18" charset="0"/>
              </a:rPr>
              <a:t>“</a:t>
            </a:r>
            <a:r>
              <a:rPr lang="en-US" sz="2000" b="1" dirty="0">
                <a:latin typeface="Times New Roman" pitchFamily="18" charset="0"/>
                <a:cs typeface="Times New Roman" pitchFamily="18" charset="0"/>
              </a:rPr>
              <a:t>Review of Medical Disease Symptoms Prediction Using Data Mining Technique</a:t>
            </a:r>
            <a:r>
              <a:rPr lang="en-US" sz="2000" dirty="0">
                <a:latin typeface="Times New Roman" pitchFamily="18" charset="0"/>
                <a:cs typeface="Times New Roman" pitchFamily="18" charset="0"/>
              </a:rPr>
              <a:t>”(2017) </a:t>
            </a:r>
          </a:p>
          <a:p>
            <a:pPr algn="just">
              <a:buNone/>
            </a:pPr>
            <a:endParaRPr lang="en-US" sz="2000" dirty="0">
              <a:latin typeface="Times New Roman" pitchFamily="18" charset="0"/>
              <a:cs typeface="Times New Roman" pitchFamily="18" charset="0"/>
            </a:endParaRPr>
          </a:p>
          <a:p>
            <a:pPr algn="just">
              <a:buFont typeface="Wingdings" panose="05000000000000000000" pitchFamily="2" charset="2"/>
              <a:buChar char="q"/>
            </a:pPr>
            <a:r>
              <a:rPr lang="en-US" sz="2000" dirty="0">
                <a:latin typeface="Times New Roman" pitchFamily="18" charset="0"/>
                <a:cs typeface="Times New Roman" pitchFamily="18" charset="0"/>
              </a:rPr>
              <a:t> In this paper evaluate the performance of medical disease  prediction based on data mining technique. </a:t>
            </a:r>
          </a:p>
          <a:p>
            <a:pPr algn="just">
              <a:buFont typeface="Wingdings" panose="05000000000000000000" pitchFamily="2" charset="2"/>
              <a:buChar char="q"/>
            </a:pPr>
            <a:r>
              <a:rPr lang="en-US" sz="2000" dirty="0">
                <a:latin typeface="Times New Roman" pitchFamily="18" charset="0"/>
                <a:cs typeface="Times New Roman" pitchFamily="18" charset="0"/>
              </a:rPr>
              <a:t> Classification proceed based on classifier selection to medical disease data and propose a clustering based classifier selection method. In the method, many clusters are selected for a ensemble process. Then, the standard presentation of each classifier on selected clusters is calculated and the classifier with the best average performance is chosen to classify the given data.</a:t>
            </a:r>
          </a:p>
          <a:p>
            <a:pPr algn="just">
              <a:buFont typeface="Wingdings" panose="05000000000000000000" pitchFamily="2" charset="2"/>
              <a:buChar char="q"/>
            </a:pPr>
            <a:r>
              <a:rPr lang="en-US" sz="2000" dirty="0">
                <a:latin typeface="Times New Roman" pitchFamily="18" charset="0"/>
                <a:cs typeface="Times New Roman" pitchFamily="18" charset="0"/>
              </a:rPr>
              <a:t> </a:t>
            </a:r>
            <a:r>
              <a:rPr lang="en-IN" sz="2000" dirty="0">
                <a:latin typeface="Times New Roman" pitchFamily="18" charset="0"/>
                <a:cs typeface="Times New Roman" pitchFamily="18" charset="0"/>
              </a:rPr>
              <a:t>Data Mining Technique : KNN Classifier , Rough Set Theory , SVM (Support Vector Machine) </a:t>
            </a:r>
          </a:p>
        </p:txBody>
      </p:sp>
    </p:spTree>
    <p:extLst>
      <p:ext uri="{BB962C8B-B14F-4D97-AF65-F5344CB8AC3E}">
        <p14:creationId xmlns:p14="http://schemas.microsoft.com/office/powerpoint/2010/main" val="27545553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1369</TotalTime>
  <Words>2278</Words>
  <Application>Microsoft Office PowerPoint</Application>
  <PresentationFormat>On-screen Show (4:3)</PresentationFormat>
  <Paragraphs>150</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Century Gothic</vt:lpstr>
      <vt:lpstr>Garamond</vt:lpstr>
      <vt:lpstr>Times New Roman</vt:lpstr>
      <vt:lpstr>Wingdings</vt:lpstr>
      <vt:lpstr>Wingdings 2</vt:lpstr>
      <vt:lpstr>Savon</vt:lpstr>
      <vt:lpstr>EAST WEST INSTITUTE OF TECHNOLOGY  DEPARTMENT OF INFORMATION SCIENCE AND ENGINEERING </vt:lpstr>
      <vt:lpstr>CONTENTS</vt:lpstr>
      <vt:lpstr>INTRODUCTION</vt:lpstr>
      <vt:lpstr>ABSTRACT</vt:lpstr>
      <vt:lpstr>OBJECTIVES</vt:lpstr>
      <vt:lpstr>LITERATURE SURVEY</vt:lpstr>
      <vt:lpstr>PowerPoint Presentation</vt:lpstr>
      <vt:lpstr>PowerPoint Presentation</vt:lpstr>
      <vt:lpstr>PowerPoint Presentation</vt:lpstr>
      <vt:lpstr>PowerPoint Presentation</vt:lpstr>
      <vt:lpstr>EXISTING SYSTEM</vt:lpstr>
      <vt:lpstr>Disadvantages of Existing System</vt:lpstr>
      <vt:lpstr>PROPOSED SYSTEM</vt:lpstr>
      <vt:lpstr>PowerPoint Presentation</vt:lpstr>
      <vt:lpstr>MODULE IMPLEMENTATION</vt:lpstr>
      <vt:lpstr>METHODOLOGY</vt:lpstr>
      <vt:lpstr>ALGORITHMS</vt:lpstr>
      <vt:lpstr>PowerPoint Presentation</vt:lpstr>
      <vt:lpstr>PowerPoint Presentation</vt:lpstr>
      <vt:lpstr>SYSTEM TESTING</vt:lpstr>
      <vt:lpstr>PowerPoint Presentation</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POLICE STATION MANAGEMENT SYSTEM</dc:title>
  <dc:creator>Arghadeep Banerjee</dc:creator>
  <cp:lastModifiedBy>Krishnam Chaturvedi</cp:lastModifiedBy>
  <cp:revision>134</cp:revision>
  <dcterms:created xsi:type="dcterms:W3CDTF">2020-05-11T04:56:46Z</dcterms:created>
  <dcterms:modified xsi:type="dcterms:W3CDTF">2022-01-25T09:43:24Z</dcterms:modified>
</cp:coreProperties>
</file>