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4" r:id="rId4"/>
    <p:sldId id="275" r:id="rId5"/>
    <p:sldId id="258" r:id="rId6"/>
    <p:sldId id="257" r:id="rId7"/>
    <p:sldId id="259" r:id="rId8"/>
    <p:sldId id="260" r:id="rId9"/>
    <p:sldId id="277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1923-2203-43FA-A1CF-B1AAD182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87AC1-32A2-4875-BDEC-9C8AA7B99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8CB1-CC78-4340-8015-1CBE0BF3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002E-FF12-4C88-9E67-229496EB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B5C5-0DA9-4904-9910-00C4A128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0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EECC-0F72-4CEB-933E-5F5D571E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62694-2CBB-4D37-ADCE-531A29158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BE1D-4177-4471-9D21-D4F93B1A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7C25-5FA9-49AF-BB2C-1DCC4382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30036-0ACC-4B2F-905B-B1875A2A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7074-B0AB-44C8-A7FA-701050699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16381-8BB4-42BF-965F-E90A1CC7F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A8CC-FF06-487F-B18E-8C13FF23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655A-174C-4CB7-854D-EA6ECC9B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8754-DA21-4FF8-9341-CB306318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1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7B5B-8159-4DD1-9301-8DA0853F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7F60-FEA1-413A-A178-917122D5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3AE18-E050-4928-AC1E-F06B4AC0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A901-CB31-4E58-BF2D-EB28BAC2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5AB5-7BC7-4251-B383-CC4F8C77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FB0D-EA33-477D-AC67-AD6E6B0F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61B40-3E8E-458B-BE49-F529B778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D7F9-66F1-4F0A-9D9F-FA81B98C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67EC-2061-4DBC-9025-27D24BD6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F0831-B154-407D-90A0-C5F7CCA0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076B-51D1-474A-9671-068570B5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EA76-AAEF-4BCE-9DA8-EEF1207C5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CF292-47F8-40F2-8006-BE1B5BA6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4384-9772-4BA3-8C18-E7E0F69F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4F6E-839E-471F-9192-473DA509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A9B2-826C-41F8-B647-A9605369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6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BCA9-4623-4F69-A778-EB20530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435B-8720-4B1B-9ABC-C6B077D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BDDFB-722F-4DC6-A8EA-F2BDD0E38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A208E-BC18-42A6-A8C9-D9A6BBA5C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F4B10-6561-4425-AB68-577F19F77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5DB57-3761-4E64-86C9-35E7B98B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F585F-E74A-4914-A1EE-BB48296E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C4C40-D54B-4724-BBA4-EF7ED06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0145-83B8-4E60-B02F-644EB2BC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91C0C-3FCB-4D0B-A034-18DD3C6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40A5E-7CB2-4B85-8B6C-A8B2CBC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60793-9305-4EEE-B4EE-C124FB4B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93ECB-037D-4D56-AC47-F6D71B40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90F32-5DAA-4498-9186-4DABD51C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29B4B-50ED-4293-A74B-88F68668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69BF-0D49-4EA4-B0FE-47B0CC9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4979-70D5-4665-B49B-5FBFF054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AE54C-EB2C-40A0-9ECB-0731DD5E8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6154C-DEA5-44FB-9DDD-0A861B77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DD0AD-4A6E-40D5-9EB1-0F207185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AFE0C-C5CE-468E-B8F6-D18F0CB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BC5C-197D-4B13-8753-7C527D7A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3DE1D-923C-46E5-97EC-79890D231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BBE06-2508-480D-AADB-1457F284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1419-37E9-4E56-8C60-6D20B667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BDF17-7D07-4F5C-A7DD-00FB373F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D6C59-290E-4C43-9CCF-524113E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3800A-2676-4181-AFEE-24455DAB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C3EF-CD5A-4849-A139-5A14D4A09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DBB7-57A6-4D59-84FD-B05E7BF77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BA8A-1438-4E6D-BD12-3201AF48D91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4465-AC31-455E-8B78-6EBC54B4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BE54-797C-47A9-AB84-087D8A628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E0CE-B9C0-467B-AA16-288678775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EFFAD9-1536-4318-952E-241C130A5605}"/>
              </a:ext>
            </a:extLst>
          </p:cNvPr>
          <p:cNvSpPr txBox="1"/>
          <p:nvPr/>
        </p:nvSpPr>
        <p:spPr>
          <a:xfrm>
            <a:off x="1470991" y="1123122"/>
            <a:ext cx="573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Kristal Campus 10 - Maintenance Model Ver 4.11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99E2B-D5BA-416D-94A5-D547887A8AD0}"/>
              </a:ext>
            </a:extLst>
          </p:cNvPr>
          <p:cNvSpPr txBox="1"/>
          <p:nvPr/>
        </p:nvSpPr>
        <p:spPr>
          <a:xfrm>
            <a:off x="2097157" y="2613991"/>
            <a:ext cx="7981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INPUTS &amp; OUTPUT SUMMARY </a:t>
            </a:r>
          </a:p>
        </p:txBody>
      </p:sp>
    </p:spTree>
    <p:extLst>
      <p:ext uri="{BB962C8B-B14F-4D97-AF65-F5344CB8AC3E}">
        <p14:creationId xmlns:p14="http://schemas.microsoft.com/office/powerpoint/2010/main" val="191617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D29FC-7D62-4BBC-B5C9-4D59A7EE7DF2}"/>
              </a:ext>
            </a:extLst>
          </p:cNvPr>
          <p:cNvSpPr txBox="1"/>
          <p:nvPr/>
        </p:nvSpPr>
        <p:spPr>
          <a:xfrm>
            <a:off x="576470" y="337930"/>
            <a:ext cx="421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Garbage, DG &amp; Lift AMC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A9526B-3B4C-4C90-BB05-5E9835007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60842"/>
              </p:ext>
            </p:extLst>
          </p:nvPr>
        </p:nvGraphicFramePr>
        <p:xfrm>
          <a:off x="292100" y="1192524"/>
          <a:ext cx="6913771" cy="152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816">
                  <a:extLst>
                    <a:ext uri="{9D8B030D-6E8A-4147-A177-3AD203B41FA5}">
                      <a16:colId xmlns:a16="http://schemas.microsoft.com/office/drawing/2014/main" val="469489581"/>
                    </a:ext>
                  </a:extLst>
                </a:gridCol>
                <a:gridCol w="1210288">
                  <a:extLst>
                    <a:ext uri="{9D8B030D-6E8A-4147-A177-3AD203B41FA5}">
                      <a16:colId xmlns:a16="http://schemas.microsoft.com/office/drawing/2014/main" val="2407710275"/>
                    </a:ext>
                  </a:extLst>
                </a:gridCol>
                <a:gridCol w="1452346">
                  <a:extLst>
                    <a:ext uri="{9D8B030D-6E8A-4147-A177-3AD203B41FA5}">
                      <a16:colId xmlns:a16="http://schemas.microsoft.com/office/drawing/2014/main" val="454888189"/>
                    </a:ext>
                  </a:extLst>
                </a:gridCol>
                <a:gridCol w="1180031">
                  <a:extLst>
                    <a:ext uri="{9D8B030D-6E8A-4147-A177-3AD203B41FA5}">
                      <a16:colId xmlns:a16="http://schemas.microsoft.com/office/drawing/2014/main" val="1347098537"/>
                    </a:ext>
                  </a:extLst>
                </a:gridCol>
                <a:gridCol w="847202">
                  <a:extLst>
                    <a:ext uri="{9D8B030D-6E8A-4147-A177-3AD203B41FA5}">
                      <a16:colId xmlns:a16="http://schemas.microsoft.com/office/drawing/2014/main" val="1767244328"/>
                    </a:ext>
                  </a:extLst>
                </a:gridCol>
                <a:gridCol w="1422088">
                  <a:extLst>
                    <a:ext uri="{9D8B030D-6E8A-4147-A177-3AD203B41FA5}">
                      <a16:colId xmlns:a16="http://schemas.microsoft.com/office/drawing/2014/main" val="103215571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Head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category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 Month Of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 Zone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comments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99988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 AMC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Qtz3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 AMC for Jan-Jun 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528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 AMC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Qtz3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 AMC for Jul-Dec 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72214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72448.82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 AMC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Qtz2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 AMC from 01.Aug.18 to 31.Feb.19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547773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36224.6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 AMC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Qtz1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Lift AMC from 01.Aug.18 to 31.Feb.19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08820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C1C6DF0-7647-4BC7-A979-AE919E4237A5}"/>
              </a:ext>
            </a:extLst>
          </p:cNvPr>
          <p:cNvSpPr/>
          <p:nvPr/>
        </p:nvSpPr>
        <p:spPr>
          <a:xfrm>
            <a:off x="213486" y="2926057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Lift repair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Qrtz2 ₹2,034 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          Qrtz3 ₹1,500 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82D53E-C249-4AEC-88FE-62EF1A65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62104"/>
              </p:ext>
            </p:extLst>
          </p:nvPr>
        </p:nvGraphicFramePr>
        <p:xfrm>
          <a:off x="7347226" y="1192524"/>
          <a:ext cx="1597992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992">
                  <a:extLst>
                    <a:ext uri="{9D8B030D-6E8A-4147-A177-3AD203B41FA5}">
                      <a16:colId xmlns:a16="http://schemas.microsoft.com/office/drawing/2014/main" val="14850646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Qrtz</a:t>
                      </a:r>
                      <a:r>
                        <a:rPr lang="en-US" sz="1100" u="none" strike="noStrike" dirty="0">
                          <a:effectLst/>
                        </a:rPr>
                        <a:t> 3 - 5956.666667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2144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Qrtz</a:t>
                      </a:r>
                      <a:r>
                        <a:rPr lang="en-US" sz="1100" u="none" strike="noStrike" dirty="0">
                          <a:effectLst/>
                        </a:rPr>
                        <a:t> 2 - 12074.80333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82348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Qrtz</a:t>
                      </a:r>
                      <a:r>
                        <a:rPr lang="en-US" sz="1100" u="none" strike="noStrike" dirty="0">
                          <a:effectLst/>
                        </a:rPr>
                        <a:t> 1 - 6037.433333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351890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A7AEE85-E7DF-4826-B28D-40B867E73A4D}"/>
              </a:ext>
            </a:extLst>
          </p:cNvPr>
          <p:cNvSpPr/>
          <p:nvPr/>
        </p:nvSpPr>
        <p:spPr>
          <a:xfrm>
            <a:off x="205584" y="3625865"/>
            <a:ext cx="10628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Garbage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₹                     49,025  ₹     57,078  ₹     62,334  ₹        60,625  ₹       53,203  ₹        52,357  ₹     53,050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EDA50-1A61-426D-9F6D-CBBA0F0F6D84}"/>
              </a:ext>
            </a:extLst>
          </p:cNvPr>
          <p:cNvSpPr txBox="1"/>
          <p:nvPr/>
        </p:nvSpPr>
        <p:spPr>
          <a:xfrm>
            <a:off x="7901609" y="3995197"/>
            <a:ext cx="346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₹ </a:t>
            </a:r>
            <a:r>
              <a:rPr lang="en-US" dirty="0"/>
              <a:t>55382 (April – Oct)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F8598-C86E-4135-806D-B202DAF93CE8}"/>
              </a:ext>
            </a:extLst>
          </p:cNvPr>
          <p:cNvSpPr/>
          <p:nvPr/>
        </p:nvSpPr>
        <p:spPr>
          <a:xfrm>
            <a:off x="283647" y="4735167"/>
            <a:ext cx="10997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₹ 10620</a:t>
            </a:r>
            <a:r>
              <a:rPr lang="en-US" dirty="0">
                <a:solidFill>
                  <a:srgbClr val="FF0000"/>
                </a:solidFill>
              </a:rPr>
              <a:t>  (Double entry in Excel)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Maintenance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DG AMC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4/1/2018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Common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DG AMC for April-18 to march-19</a:t>
            </a:r>
            <a:r>
              <a:rPr lang="en-US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D6362D-E07A-40A6-A7E9-0011F2C8D60F}"/>
              </a:ext>
            </a:extLst>
          </p:cNvPr>
          <p:cNvSpPr/>
          <p:nvPr/>
        </p:nvSpPr>
        <p:spPr>
          <a:xfrm>
            <a:off x="345319" y="5342310"/>
            <a:ext cx="10826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Diesel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₹                     18,000  ₹     20,000  ₹     20,000  ₹        20,000  ₹       20,000  ₹        10,000  ₹     10,000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EEFB9-AEB2-433C-8237-E36305573E76}"/>
              </a:ext>
            </a:extLst>
          </p:cNvPr>
          <p:cNvSpPr txBox="1"/>
          <p:nvPr/>
        </p:nvSpPr>
        <p:spPr>
          <a:xfrm>
            <a:off x="7974496" y="5764787"/>
            <a:ext cx="346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₹ </a:t>
            </a:r>
            <a:r>
              <a:rPr lang="en-US" dirty="0"/>
              <a:t>16857 (April – Oct)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5D0FE-BB7F-4B48-8950-8A250212E89A}"/>
              </a:ext>
            </a:extLst>
          </p:cNvPr>
          <p:cNvSpPr/>
          <p:nvPr/>
        </p:nvSpPr>
        <p:spPr>
          <a:xfrm>
            <a:off x="205584" y="6037879"/>
            <a:ext cx="8739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DG repair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₹                     30,000 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₹        16,000 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9F8F5E-BFA6-423E-941A-1D5816EEA5E3}"/>
              </a:ext>
            </a:extLst>
          </p:cNvPr>
          <p:cNvSpPr txBox="1"/>
          <p:nvPr/>
        </p:nvSpPr>
        <p:spPr>
          <a:xfrm>
            <a:off x="7974496" y="6187264"/>
            <a:ext cx="346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₹ </a:t>
            </a:r>
            <a:r>
              <a:rPr lang="en-US" dirty="0"/>
              <a:t>6571 (April – Oct)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2BB84C-10E1-4819-95B3-6CACD241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82" y="2743050"/>
            <a:ext cx="6430745" cy="97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7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FF4631-3EE0-4658-83CC-6D940864417C}"/>
              </a:ext>
            </a:extLst>
          </p:cNvPr>
          <p:cNvSpPr txBox="1"/>
          <p:nvPr/>
        </p:nvSpPr>
        <p:spPr>
          <a:xfrm>
            <a:off x="576470" y="337930"/>
            <a:ext cx="904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Consumables, Maintenance &amp; Repair Expenses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68EE8D-B86B-492C-871E-619EF93C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41916"/>
              </p:ext>
            </p:extLst>
          </p:nvPr>
        </p:nvGraphicFramePr>
        <p:xfrm>
          <a:off x="405019" y="871268"/>
          <a:ext cx="7048500" cy="192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2999278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26638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426313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84328661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18555206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251913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669586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13850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JCB for empty plot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1558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OHT &amp; Pool chamber making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42750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16624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Plumbing materials &amp; Nut bolt for speed beaker &amp; 110mm Butturfly valve for main line near W1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3386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OHT Motor 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61471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21925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Chamber making for OHT Meter &amp; Pool motor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54794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Coral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Manhole cleaning in K/L series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306283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MCB for OHT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Villa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6990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3334AD-4CA4-4BB4-8821-473DE200BDDE}"/>
              </a:ext>
            </a:extLst>
          </p:cNvPr>
          <p:cNvSpPr txBox="1"/>
          <p:nvPr/>
        </p:nvSpPr>
        <p:spPr>
          <a:xfrm>
            <a:off x="7841974" y="1327522"/>
            <a:ext cx="28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   = 13203 (Villa)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5C7E-07B3-4FC2-8C4E-74B60A9768C3}"/>
              </a:ext>
            </a:extLst>
          </p:cNvPr>
          <p:cNvSpPr txBox="1"/>
          <p:nvPr/>
        </p:nvSpPr>
        <p:spPr>
          <a:xfrm>
            <a:off x="7841974" y="3895131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   = 29455 (Common + Apt)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098BB8-621E-469E-8848-D0DB3CA53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34466"/>
              </p:ext>
            </p:extLst>
          </p:nvPr>
        </p:nvGraphicFramePr>
        <p:xfrm>
          <a:off x="405019" y="2987945"/>
          <a:ext cx="7048500" cy="361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825">
                  <a:extLst>
                    <a:ext uri="{9D8B030D-6E8A-4147-A177-3AD203B41FA5}">
                      <a16:colId xmlns:a16="http://schemas.microsoft.com/office/drawing/2014/main" val="3644777368"/>
                    </a:ext>
                  </a:extLst>
                </a:gridCol>
                <a:gridCol w="1112189">
                  <a:extLst>
                    <a:ext uri="{9D8B030D-6E8A-4147-A177-3AD203B41FA5}">
                      <a16:colId xmlns:a16="http://schemas.microsoft.com/office/drawing/2014/main" val="3002101511"/>
                    </a:ext>
                  </a:extLst>
                </a:gridCol>
                <a:gridCol w="1334627">
                  <a:extLst>
                    <a:ext uri="{9D8B030D-6E8A-4147-A177-3AD203B41FA5}">
                      <a16:colId xmlns:a16="http://schemas.microsoft.com/office/drawing/2014/main" val="2027848066"/>
                    </a:ext>
                  </a:extLst>
                </a:gridCol>
                <a:gridCol w="1084385">
                  <a:extLst>
                    <a:ext uri="{9D8B030D-6E8A-4147-A177-3AD203B41FA5}">
                      <a16:colId xmlns:a16="http://schemas.microsoft.com/office/drawing/2014/main" val="1591641513"/>
                    </a:ext>
                  </a:extLst>
                </a:gridCol>
                <a:gridCol w="778533">
                  <a:extLst>
                    <a:ext uri="{9D8B030D-6E8A-4147-A177-3AD203B41FA5}">
                      <a16:colId xmlns:a16="http://schemas.microsoft.com/office/drawing/2014/main" val="2974426322"/>
                    </a:ext>
                  </a:extLst>
                </a:gridCol>
                <a:gridCol w="2001941">
                  <a:extLst>
                    <a:ext uri="{9D8B030D-6E8A-4147-A177-3AD203B41FA5}">
                      <a16:colId xmlns:a16="http://schemas.microsoft.com/office/drawing/2014/main" val="345484037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Head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category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 Month Of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 Zone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comments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352993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18480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Pvc, Cpvc &amp; Street lights 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447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Robo sand at main gate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55170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23085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PVC Materials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59866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Plumbing materials for common 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53863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Well Cleaning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385934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Trolly Wheel 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25754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Park Welding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00030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4450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Road patchwork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79564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Qtz2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QTZ 2Borewell motor rewinding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166401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Wheels fo rmaingate barricade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5027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Welding in Park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71350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34554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 bulb, Plumbing, Electrical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68007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Coral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Rainwater pump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34023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Q3 Wall building - Advance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30537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17317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 bulb, Plumbing, Electrical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87998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 lights replacement for Qtz1, Qtz2, Qtz3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81946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PVC Materials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794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68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76A2C-2A1B-4E32-90D9-2A761B0D0E23}"/>
              </a:ext>
            </a:extLst>
          </p:cNvPr>
          <p:cNvSpPr txBox="1"/>
          <p:nvPr/>
        </p:nvSpPr>
        <p:spPr>
          <a:xfrm>
            <a:off x="576470" y="337930"/>
            <a:ext cx="904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Consumables, Maintenance &amp; Repair Expenses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64013D-F580-4DD5-B3B8-581B1F658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44990"/>
              </p:ext>
            </p:extLst>
          </p:nvPr>
        </p:nvGraphicFramePr>
        <p:xfrm>
          <a:off x="653498" y="1041503"/>
          <a:ext cx="7048500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236280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17660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5033133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168271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740433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970768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537554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Head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category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 Month Of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 Zone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comments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60004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Qtz2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Cable for QTZ 2 borewell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Qtz2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0542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Qtz4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Welding in Qtz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Qtz4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06981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F01FA3-D465-450C-8A5A-0B35CAA8A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79521"/>
              </p:ext>
            </p:extLst>
          </p:nvPr>
        </p:nvGraphicFramePr>
        <p:xfrm>
          <a:off x="576470" y="1955800"/>
          <a:ext cx="8636000" cy="294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386278568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409774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582940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58317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20811325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60106805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4305064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Beneficiary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Head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category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 Month Of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 Zone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comments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8143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 Materials of 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442909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Self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Petti 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10270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 Materials of April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06455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VRN Traders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 &amp; CFL Bulbs for Qtz1 ,2 , 3 &amp; 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59160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 Materials for July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76721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69598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Pool Chemichals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95752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81696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93413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HK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39165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Cancelled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Cancelled cheque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68408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Cancelled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Cancelled cheque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72824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Cancelled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Cancelled cheque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49881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Mopping &amp; pool consumable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09413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Siddharth Enterprises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Maintenance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Mopping &amp; consumable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2602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7DE165-0881-45FE-8721-0E7424D4D5C3}"/>
              </a:ext>
            </a:extLst>
          </p:cNvPr>
          <p:cNvSpPr txBox="1"/>
          <p:nvPr/>
        </p:nvSpPr>
        <p:spPr>
          <a:xfrm>
            <a:off x="9212470" y="2712374"/>
            <a:ext cx="35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   = 29455 (Common)</a:t>
            </a:r>
          </a:p>
        </p:txBody>
      </p:sp>
    </p:spTree>
    <p:extLst>
      <p:ext uri="{BB962C8B-B14F-4D97-AF65-F5344CB8AC3E}">
        <p14:creationId xmlns:p14="http://schemas.microsoft.com/office/powerpoint/2010/main" val="398500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33C8A3-1E9B-410E-BE9C-6B36FB3CE778}"/>
              </a:ext>
            </a:extLst>
          </p:cNvPr>
          <p:cNvSpPr txBox="1"/>
          <p:nvPr/>
        </p:nvSpPr>
        <p:spPr>
          <a:xfrm>
            <a:off x="576470" y="337930"/>
            <a:ext cx="9044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Consumables, Maintenance &amp; Repair Expenses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6908A7-98C5-41B2-BF5E-501A864EF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07724"/>
              </p:ext>
            </p:extLst>
          </p:nvPr>
        </p:nvGraphicFramePr>
        <p:xfrm>
          <a:off x="665922" y="1192696"/>
          <a:ext cx="7466704" cy="5039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941">
                  <a:extLst>
                    <a:ext uri="{9D8B030D-6E8A-4147-A177-3AD203B41FA5}">
                      <a16:colId xmlns:a16="http://schemas.microsoft.com/office/drawing/2014/main" val="3999386461"/>
                    </a:ext>
                  </a:extLst>
                </a:gridCol>
                <a:gridCol w="1307082">
                  <a:extLst>
                    <a:ext uri="{9D8B030D-6E8A-4147-A177-3AD203B41FA5}">
                      <a16:colId xmlns:a16="http://schemas.microsoft.com/office/drawing/2014/main" val="3886862070"/>
                    </a:ext>
                  </a:extLst>
                </a:gridCol>
                <a:gridCol w="1568498">
                  <a:extLst>
                    <a:ext uri="{9D8B030D-6E8A-4147-A177-3AD203B41FA5}">
                      <a16:colId xmlns:a16="http://schemas.microsoft.com/office/drawing/2014/main" val="2041622750"/>
                    </a:ext>
                  </a:extLst>
                </a:gridCol>
                <a:gridCol w="1274405">
                  <a:extLst>
                    <a:ext uri="{9D8B030D-6E8A-4147-A177-3AD203B41FA5}">
                      <a16:colId xmlns:a16="http://schemas.microsoft.com/office/drawing/2014/main" val="794074297"/>
                    </a:ext>
                  </a:extLst>
                </a:gridCol>
                <a:gridCol w="914957">
                  <a:extLst>
                    <a:ext uri="{9D8B030D-6E8A-4147-A177-3AD203B41FA5}">
                      <a16:colId xmlns:a16="http://schemas.microsoft.com/office/drawing/2014/main" val="2917718198"/>
                    </a:ext>
                  </a:extLst>
                </a:gridCol>
                <a:gridCol w="1535821">
                  <a:extLst>
                    <a:ext uri="{9D8B030D-6E8A-4147-A177-3AD203B41FA5}">
                      <a16:colId xmlns:a16="http://schemas.microsoft.com/office/drawing/2014/main" val="1265304927"/>
                    </a:ext>
                  </a:extLst>
                </a:gridCol>
              </a:tblGrid>
              <a:tr h="1459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Amount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Expense Head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Expense category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For Month Of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For Zone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Other comments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4945085"/>
                  </a:ext>
                </a:extLst>
              </a:tr>
              <a:tr h="2753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Clubhouse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Water Purifier for Clubhouse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2464356"/>
                  </a:ext>
                </a:extLst>
              </a:tr>
              <a:tr h="14596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Maintenance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Weed cutter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9709864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38750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STP Raw water motor Herbal Garden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9858121"/>
                  </a:ext>
                </a:extLst>
              </a:tr>
              <a:tr h="14596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24640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motor for pool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2348427"/>
                  </a:ext>
                </a:extLst>
              </a:tr>
              <a:tr h="2753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Motor trolly wheel  for pool motor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0844529"/>
                  </a:ext>
                </a:extLst>
              </a:tr>
              <a:tr h="2753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Motor trolly wheel  for pool motor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0439743"/>
                  </a:ext>
                </a:extLst>
              </a:tr>
              <a:tr h="14596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15696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Security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Mobile for ADDA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67621106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-15696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Security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Returned from Corpus via chq 24537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7845218"/>
                  </a:ext>
                </a:extLst>
              </a:tr>
              <a:tr h="14596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15696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Security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Mobile for ADDA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1489231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-5232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Clubhouse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Returned from Corpus via chq 24538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8545979"/>
                  </a:ext>
                </a:extLst>
              </a:tr>
              <a:tr h="14596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35600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Maintenance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Qtz3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Qtz 3 wall repair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4725575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Maintenance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Qtz3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Qtz 3 wall repair - paid to Bijoy earlier from Maint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225594"/>
                  </a:ext>
                </a:extLst>
              </a:tr>
              <a:tr h="2753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Maintenance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Water meter for clubhouse &amp; gate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9437327"/>
                  </a:ext>
                </a:extLst>
              </a:tr>
              <a:tr h="2753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Clubhouse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Coral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Water meter for Coral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4584001"/>
                  </a:ext>
                </a:extLst>
              </a:tr>
              <a:tr h="2753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5232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Clubhouse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Water meter for clubhouse &amp; gate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4151171"/>
                  </a:ext>
                </a:extLst>
              </a:tr>
              <a:tr h="14596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Motor repair - Stp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4347552"/>
                  </a:ext>
                </a:extLst>
              </a:tr>
              <a:tr h="14596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6175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Maintenance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Qtz1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Motor repair - Qtz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4351638"/>
                  </a:ext>
                </a:extLst>
              </a:tr>
              <a:tr h="14596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Motor repair - Pool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7412725"/>
                  </a:ext>
                </a:extLst>
              </a:tr>
              <a:tr h="14596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Maintenance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Qtz3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Motor repair - Qtz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792083"/>
                  </a:ext>
                </a:extLst>
              </a:tr>
              <a:tr h="27539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Maintenance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infra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11/1/2018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Coral 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Perimeter wall repair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49276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20DA2D-ACBE-4EAF-855D-083E3AB64565}"/>
              </a:ext>
            </a:extLst>
          </p:cNvPr>
          <p:cNvSpPr txBox="1"/>
          <p:nvPr/>
        </p:nvSpPr>
        <p:spPr>
          <a:xfrm>
            <a:off x="8259417" y="2679676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   = 36429 (Common + Apt)</a:t>
            </a:r>
          </a:p>
        </p:txBody>
      </p:sp>
    </p:spTree>
    <p:extLst>
      <p:ext uri="{BB962C8B-B14F-4D97-AF65-F5344CB8AC3E}">
        <p14:creationId xmlns:p14="http://schemas.microsoft.com/office/powerpoint/2010/main" val="128868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C8FA06-62AC-49A0-BA9E-6694B8476B8D}"/>
              </a:ext>
            </a:extLst>
          </p:cNvPr>
          <p:cNvSpPr txBox="1"/>
          <p:nvPr/>
        </p:nvSpPr>
        <p:spPr>
          <a:xfrm>
            <a:off x="4494143" y="1007385"/>
            <a:ext cx="3203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C6BF4-56F3-4506-B49F-EB3419E5F513}"/>
              </a:ext>
            </a:extLst>
          </p:cNvPr>
          <p:cNvSpPr txBox="1"/>
          <p:nvPr/>
        </p:nvSpPr>
        <p:spPr>
          <a:xfrm>
            <a:off x="1146313" y="5144610"/>
            <a:ext cx="9899374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Monthly average spend 9.48 Lakhs -</a:t>
            </a:r>
            <a:r>
              <a:rPr lang="en-US" dirty="0">
                <a:sym typeface="Wingdings" panose="05000000000000000000" pitchFamily="2" charset="2"/>
              </a:rPr>
              <a:t> 2662 PM per unit (including defaulters + plots)</a:t>
            </a:r>
            <a:endParaRPr lang="en-US" dirty="0"/>
          </a:p>
          <a:p>
            <a:pPr algn="ctr"/>
            <a:r>
              <a:rPr lang="en-US" dirty="0"/>
              <a:t>Assume 10% defaulters &amp; plots not included (356-36-24 =296)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3197 PM </a:t>
            </a:r>
            <a:r>
              <a:rPr lang="en-US" dirty="0">
                <a:sym typeface="Wingdings" panose="05000000000000000000" pitchFamily="2" charset="2"/>
              </a:rPr>
              <a:t>per dwelling 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Overall 10% defaulters &amp; plots included  </a:t>
            </a:r>
            <a:r>
              <a:rPr lang="en-US" b="1" dirty="0">
                <a:sym typeface="Wingdings" panose="05000000000000000000" pitchFamily="2" charset="2"/>
              </a:rPr>
              <a:t>2957 PM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35F43-D876-4E35-BB7C-91E3A100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3" y="2428240"/>
            <a:ext cx="11236752" cy="2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53062-12C2-4D55-95DD-86D4EF59C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70686"/>
              </p:ext>
            </p:extLst>
          </p:nvPr>
        </p:nvGraphicFramePr>
        <p:xfrm>
          <a:off x="851177" y="887751"/>
          <a:ext cx="9773754" cy="4700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502">
                  <a:extLst>
                    <a:ext uri="{9D8B030D-6E8A-4147-A177-3AD203B41FA5}">
                      <a16:colId xmlns:a16="http://schemas.microsoft.com/office/drawing/2014/main" val="3833357308"/>
                    </a:ext>
                  </a:extLst>
                </a:gridCol>
                <a:gridCol w="1427463">
                  <a:extLst>
                    <a:ext uri="{9D8B030D-6E8A-4147-A177-3AD203B41FA5}">
                      <a16:colId xmlns:a16="http://schemas.microsoft.com/office/drawing/2014/main" val="142478043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2096897007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2152631996"/>
                    </a:ext>
                  </a:extLst>
                </a:gridCol>
                <a:gridCol w="946787">
                  <a:extLst>
                    <a:ext uri="{9D8B030D-6E8A-4147-A177-3AD203B41FA5}">
                      <a16:colId xmlns:a16="http://schemas.microsoft.com/office/drawing/2014/main" val="1009556655"/>
                    </a:ext>
                  </a:extLst>
                </a:gridCol>
                <a:gridCol w="932221">
                  <a:extLst>
                    <a:ext uri="{9D8B030D-6E8A-4147-A177-3AD203B41FA5}">
                      <a16:colId xmlns:a16="http://schemas.microsoft.com/office/drawing/2014/main" val="591503787"/>
                    </a:ext>
                  </a:extLst>
                </a:gridCol>
                <a:gridCol w="946787">
                  <a:extLst>
                    <a:ext uri="{9D8B030D-6E8A-4147-A177-3AD203B41FA5}">
                      <a16:colId xmlns:a16="http://schemas.microsoft.com/office/drawing/2014/main" val="2187028237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2575573662"/>
                    </a:ext>
                  </a:extLst>
                </a:gridCol>
                <a:gridCol w="728298">
                  <a:extLst>
                    <a:ext uri="{9D8B030D-6E8A-4147-A177-3AD203B41FA5}">
                      <a16:colId xmlns:a16="http://schemas.microsoft.com/office/drawing/2014/main" val="126471810"/>
                    </a:ext>
                  </a:extLst>
                </a:gridCol>
                <a:gridCol w="932221">
                  <a:extLst>
                    <a:ext uri="{9D8B030D-6E8A-4147-A177-3AD203B41FA5}">
                      <a16:colId xmlns:a16="http://schemas.microsoft.com/office/drawing/2014/main" val="4029429322"/>
                    </a:ext>
                  </a:extLst>
                </a:gridCol>
              </a:tblGrid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Apr-18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May-18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Jun-18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Jul-18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Aug-18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Sep-18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Oct-18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Nov-18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4959501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Security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247,210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252,740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255,903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256,650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274,635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288,500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288,500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1,864,138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2571788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165,127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189,418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171,223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166,797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178,649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196,130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169,727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1,237,069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1575136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Staff expense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132,716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147,984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137,932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145,692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148,710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152,983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148,642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1,014,659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8947773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Garbage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49,025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57,078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62,334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60,625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53,203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52,357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53,050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387,672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2533570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Diesel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18,000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20,000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20,000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20,000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20,000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118,000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9356277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Water tanker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  7,250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16,500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67,500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71,350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71,100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52,050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62,350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348,100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2948298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Maint/Repair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36,850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21,980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54,048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16,624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66,875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60,914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24,813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282,104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76297371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30,063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10,840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7,878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10,709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6,672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13,912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80,074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42678048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STP AMC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53,100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53,100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53,100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53,100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53,100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53,100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53,100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371,700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54810229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STP - Maint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11,230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4,200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21,000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6,500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42,930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83790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 AMC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35,740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35,738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108,673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180,151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088267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 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2,034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1,500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3,534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6266666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DG AMC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21,240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21,240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3905670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Pool - Maint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  5,000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10,689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3,000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6,000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6,000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30,689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5475077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Telephone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5,461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5,461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824808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53,000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53,000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454579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Software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-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15,776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28,674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44,450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1053343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infra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20,000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20,000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69,078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15,696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97,832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17,400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15,000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255,006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7320071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DG repair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  30,000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16,000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46,000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1693083"/>
                  </a:ext>
                </a:extLst>
              </a:tr>
              <a:tr h="223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             915,551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789,640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850,268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916,654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1,028,660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   992,538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 877,668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₹  15,000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₹  6,385,977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1502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2C712A-1830-494D-AB14-4E8443DC364B}"/>
              </a:ext>
            </a:extLst>
          </p:cNvPr>
          <p:cNvSpPr txBox="1"/>
          <p:nvPr/>
        </p:nvSpPr>
        <p:spPr>
          <a:xfrm>
            <a:off x="788367" y="426857"/>
            <a:ext cx="94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Monthly Actuals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686FC-59AF-411F-A6DF-F2B8A56FDA33}"/>
              </a:ext>
            </a:extLst>
          </p:cNvPr>
          <p:cNvSpPr txBox="1"/>
          <p:nvPr/>
        </p:nvSpPr>
        <p:spPr>
          <a:xfrm>
            <a:off x="3769360" y="5801360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10 Lakhs average monthly spend.. </a:t>
            </a:r>
          </a:p>
        </p:txBody>
      </p:sp>
    </p:spTree>
    <p:extLst>
      <p:ext uri="{BB962C8B-B14F-4D97-AF65-F5344CB8AC3E}">
        <p14:creationId xmlns:p14="http://schemas.microsoft.com/office/powerpoint/2010/main" val="296538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4B58D7-AAD3-4439-9531-652874D8790B}"/>
              </a:ext>
            </a:extLst>
          </p:cNvPr>
          <p:cNvSpPr txBox="1"/>
          <p:nvPr/>
        </p:nvSpPr>
        <p:spPr>
          <a:xfrm>
            <a:off x="788367" y="355737"/>
            <a:ext cx="942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Input Sheet with Actuals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7140E-EB5D-4A10-96BF-98B792B3C866}"/>
              </a:ext>
            </a:extLst>
          </p:cNvPr>
          <p:cNvSpPr txBox="1"/>
          <p:nvPr/>
        </p:nvSpPr>
        <p:spPr>
          <a:xfrm>
            <a:off x="7397511" y="574469"/>
            <a:ext cx="414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Average Monthly Spend = Rs. 947585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736F0-C9FE-44CE-94F8-BC0C339F6D6D}"/>
              </a:ext>
            </a:extLst>
          </p:cNvPr>
          <p:cNvSpPr txBox="1"/>
          <p:nvPr/>
        </p:nvSpPr>
        <p:spPr>
          <a:xfrm>
            <a:off x="5933475" y="1000901"/>
            <a:ext cx="60865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Assumptions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Security as last actuals - 100% utilization (with GST)</a:t>
            </a:r>
          </a:p>
          <a:p>
            <a:r>
              <a:rPr lang="en-US" dirty="0"/>
              <a:t>		      - 2 specific security for Coral 1</a:t>
            </a:r>
          </a:p>
          <a:p>
            <a:r>
              <a:rPr lang="en-US" dirty="0"/>
              <a:t>BESCOM last 7 months average (Exception Quartz 4) </a:t>
            </a:r>
          </a:p>
          <a:p>
            <a:r>
              <a:rPr lang="en-US" dirty="0"/>
              <a:t>BESCOM division explained in slide 7</a:t>
            </a:r>
          </a:p>
          <a:p>
            <a:r>
              <a:rPr lang="en-US" dirty="0"/>
              <a:t>Staff Actuals as of today spread as per unit basis.. </a:t>
            </a:r>
          </a:p>
          <a:p>
            <a:r>
              <a:rPr lang="en-US" dirty="0"/>
              <a:t>All Consumables &amp; Maintenance / Repair in common as of now</a:t>
            </a:r>
          </a:p>
          <a:p>
            <a:r>
              <a:rPr lang="en-US" dirty="0"/>
              <a:t>New Infra in common</a:t>
            </a:r>
          </a:p>
          <a:p>
            <a:r>
              <a:rPr lang="en-US" dirty="0"/>
              <a:t>STP &amp; Swimming pool together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A9562-7C81-4DE6-8935-69488BAA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1" y="1095210"/>
            <a:ext cx="5730464" cy="3139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FFCE3-F937-4088-B72F-568EC1C39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56" r="13008"/>
          <a:stretch/>
        </p:blipFill>
        <p:spPr>
          <a:xfrm>
            <a:off x="8433059" y="3871934"/>
            <a:ext cx="3230880" cy="2871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E11E8-7876-4336-B9CD-00DEE8DD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59" y="4328840"/>
            <a:ext cx="4220593" cy="241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9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D1595-4961-45AC-87E2-5646F31C41A7}"/>
              </a:ext>
            </a:extLst>
          </p:cNvPr>
          <p:cNvSpPr txBox="1"/>
          <p:nvPr/>
        </p:nvSpPr>
        <p:spPr>
          <a:xfrm>
            <a:off x="646043" y="367748"/>
            <a:ext cx="1802517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AC3A2-DB67-41CE-A64C-11FE8F8F5D6D}"/>
              </a:ext>
            </a:extLst>
          </p:cNvPr>
          <p:cNvSpPr txBox="1"/>
          <p:nvPr/>
        </p:nvSpPr>
        <p:spPr>
          <a:xfrm>
            <a:off x="646043" y="1908313"/>
            <a:ext cx="683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C19799-B809-40FE-95B1-20FE46339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39133"/>
              </p:ext>
            </p:extLst>
          </p:nvPr>
        </p:nvGraphicFramePr>
        <p:xfrm>
          <a:off x="7220501" y="1739348"/>
          <a:ext cx="4325455" cy="2872409"/>
        </p:xfrm>
        <a:graphic>
          <a:graphicData uri="http://schemas.openxmlformats.org/drawingml/2006/table">
            <a:tbl>
              <a:tblPr/>
              <a:tblGrid>
                <a:gridCol w="2127664">
                  <a:extLst>
                    <a:ext uri="{9D8B030D-6E8A-4147-A177-3AD203B41FA5}">
                      <a16:colId xmlns:a16="http://schemas.microsoft.com/office/drawing/2014/main" val="2999960509"/>
                    </a:ext>
                  </a:extLst>
                </a:gridCol>
                <a:gridCol w="2197791">
                  <a:extLst>
                    <a:ext uri="{9D8B030D-6E8A-4147-A177-3AD203B41FA5}">
                      <a16:colId xmlns:a16="http://schemas.microsoft.com/office/drawing/2014/main" val="4287817896"/>
                    </a:ext>
                  </a:extLst>
                </a:gridCol>
              </a:tblGrid>
              <a:tr h="7136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08959"/>
                  </a:ext>
                </a:extLst>
              </a:tr>
              <a:tr h="356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247,210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91197"/>
                  </a:ext>
                </a:extLst>
              </a:tr>
              <a:tr h="356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252,740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12436"/>
                  </a:ext>
                </a:extLst>
              </a:tr>
              <a:tr h="356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255,903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94320"/>
                  </a:ext>
                </a:extLst>
              </a:tr>
              <a:tr h="356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256,650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090251"/>
                  </a:ext>
                </a:extLst>
              </a:tr>
              <a:tr h="356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274,635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782532"/>
                  </a:ext>
                </a:extLst>
              </a:tr>
              <a:tr h="374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 288,500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5413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A79C3F-AB31-4DD6-9D8A-116D07CA6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25495"/>
              </p:ext>
            </p:extLst>
          </p:nvPr>
        </p:nvGraphicFramePr>
        <p:xfrm>
          <a:off x="433732" y="1739348"/>
          <a:ext cx="5449955" cy="2744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429">
                  <a:extLst>
                    <a:ext uri="{9D8B030D-6E8A-4147-A177-3AD203B41FA5}">
                      <a16:colId xmlns:a16="http://schemas.microsoft.com/office/drawing/2014/main" val="2354767569"/>
                    </a:ext>
                  </a:extLst>
                </a:gridCol>
                <a:gridCol w="4094526">
                  <a:extLst>
                    <a:ext uri="{9D8B030D-6E8A-4147-A177-3AD203B41FA5}">
                      <a16:colId xmlns:a16="http://schemas.microsoft.com/office/drawing/2014/main" val="3347270040"/>
                    </a:ext>
                  </a:extLst>
                </a:gridCol>
              </a:tblGrid>
              <a:tr h="315009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SECURITY SUPERVISOR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42334891"/>
                  </a:ext>
                </a:extLst>
              </a:tr>
              <a:tr h="31500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15000=00 per month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6189403"/>
                  </a:ext>
                </a:extLst>
              </a:tr>
              <a:tr h="260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139531"/>
                  </a:ext>
                </a:extLst>
              </a:tr>
              <a:tr h="2605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LADY GUARD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6985573"/>
                  </a:ext>
                </a:extLst>
              </a:tr>
              <a:tr h="26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12000=00 per month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9462046"/>
                  </a:ext>
                </a:extLst>
              </a:tr>
              <a:tr h="26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7978503"/>
                  </a:ext>
                </a:extLst>
              </a:tr>
              <a:tr h="2605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SECURITY GUARD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8348244"/>
                  </a:ext>
                </a:extLst>
              </a:tr>
              <a:tr h="26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13500=00 per month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5879104"/>
                  </a:ext>
                </a:extLst>
              </a:tr>
              <a:tr h="2605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0289204"/>
                  </a:ext>
                </a:extLst>
              </a:tr>
              <a:tr h="290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400" b="1" u="none" strike="noStrike" dirty="0">
                          <a:effectLst/>
                        </a:rPr>
                        <a:t>18% GST Extra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64347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47A7EF-F740-408B-9E0F-7F27FD92C5FB}"/>
              </a:ext>
            </a:extLst>
          </p:cNvPr>
          <p:cNvSpPr txBox="1"/>
          <p:nvPr/>
        </p:nvSpPr>
        <p:spPr>
          <a:xfrm>
            <a:off x="396240" y="4650582"/>
            <a:ext cx="503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Agency bills as per the actual shifts and presence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6D784-C8C0-4108-9622-F7F44DC7C0E5}"/>
              </a:ext>
            </a:extLst>
          </p:cNvPr>
          <p:cNvSpPr txBox="1"/>
          <p:nvPr/>
        </p:nvSpPr>
        <p:spPr>
          <a:xfrm>
            <a:off x="396240" y="5103887"/>
            <a:ext cx="5262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Security Supervisors @30000*1.18 = 35400; </a:t>
            </a:r>
          </a:p>
          <a:p>
            <a:r>
              <a:rPr lang="en-US" dirty="0"/>
              <a:t>1 Lady guard @12000*1.18 = 14160</a:t>
            </a:r>
          </a:p>
          <a:p>
            <a:r>
              <a:rPr lang="en-US" dirty="0"/>
              <a:t>15 Guards @13500*1.18 = 15930 = 238,950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35400+14160+238950 = 288,500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6BAB0-48DF-4FC1-B9AA-4B27119CD71A}"/>
              </a:ext>
            </a:extLst>
          </p:cNvPr>
          <p:cNvSpPr txBox="1"/>
          <p:nvPr/>
        </p:nvSpPr>
        <p:spPr>
          <a:xfrm>
            <a:off x="5283090" y="5379675"/>
            <a:ext cx="67462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Security in campus to protect the Campus – Not zone specific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Security addition in campus costs </a:t>
            </a:r>
            <a:r>
              <a:rPr lang="en-US" b="1" dirty="0"/>
              <a:t>~50 </a:t>
            </a:r>
            <a:r>
              <a:rPr lang="en-US" dirty="0"/>
              <a:t>Rs per dwelling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A2912-42B4-419F-B7E6-A7D784256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99" y="276785"/>
            <a:ext cx="7363857" cy="11821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81D70F-7CEC-4169-B2A7-DDD999644AAF}"/>
              </a:ext>
            </a:extLst>
          </p:cNvPr>
          <p:cNvSpPr/>
          <p:nvPr/>
        </p:nvSpPr>
        <p:spPr>
          <a:xfrm>
            <a:off x="9946640" y="3962400"/>
            <a:ext cx="1168400" cy="81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E75BB-F0E4-4246-A4AA-233A1935DECA}"/>
              </a:ext>
            </a:extLst>
          </p:cNvPr>
          <p:cNvSpPr txBox="1"/>
          <p:nvPr/>
        </p:nvSpPr>
        <p:spPr>
          <a:xfrm>
            <a:off x="7220501" y="4687070"/>
            <a:ext cx="287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Coral 1 specific – 2 added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1B1E5E-DE6A-4B05-8D62-2A435F85BF40}"/>
              </a:ext>
            </a:extLst>
          </p:cNvPr>
          <p:cNvCxnSpPr>
            <a:cxnSpLocks/>
          </p:cNvCxnSpPr>
          <p:nvPr/>
        </p:nvCxnSpPr>
        <p:spPr>
          <a:xfrm flipV="1">
            <a:off x="9733280" y="4611758"/>
            <a:ext cx="213360" cy="16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7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1A7D30-BDB3-4E36-81E6-60E18FFBA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5297"/>
              </p:ext>
            </p:extLst>
          </p:nvPr>
        </p:nvGraphicFramePr>
        <p:xfrm>
          <a:off x="744606" y="1760323"/>
          <a:ext cx="5753100" cy="402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65346605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39409794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7735489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749917570"/>
                    </a:ext>
                  </a:extLst>
                </a:gridCol>
              </a:tblGrid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Sl No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Designation</a:t>
                      </a:r>
                      <a:endParaRPr lang="en-US" sz="14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26.11.2018</a:t>
                      </a:r>
                      <a:endParaRPr lang="en-US" sz="1400" b="1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1895168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Poondhanam.V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              32,000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9299735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SRINIVAS. 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ELECTRICIAN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19,000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5476531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MANAS NAYAK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PLUMBER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17,000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2802389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NARASHIMBAI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GARDENER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10,000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8515198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Shivraya dasa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GARDENER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11,000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4131939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MADHESH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GARDENER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10,500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616401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KAVITHA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 KEEPING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8,000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4351719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RAJALAKSHMI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 KEEPING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8,000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7513465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M.JAYA LAKSHMI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 KEEPING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7,500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196810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 LAKSHMAMMA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 KEEPING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7,500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2022279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LUSIYA NAG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 KEEPING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8,000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5054737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LAKSHMAMMA (Senior)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 KEEPING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8,000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0503464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LAKSHMI DEVAMMA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 KEEPING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7,500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647729"/>
                  </a:ext>
                </a:extLst>
              </a:tr>
              <a:tr h="2681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LAKSHMAMMA YAMARE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HOUSE KEEPING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         7,500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00144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2AAE8B-1E78-4D32-BBD7-E65710526955}"/>
              </a:ext>
            </a:extLst>
          </p:cNvPr>
          <p:cNvSpPr txBox="1"/>
          <p:nvPr/>
        </p:nvSpPr>
        <p:spPr>
          <a:xfrm>
            <a:off x="745435" y="347870"/>
            <a:ext cx="2272085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Salaries Paid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B47CF-E5F8-4519-98D0-986D1253F473}"/>
              </a:ext>
            </a:extLst>
          </p:cNvPr>
          <p:cNvSpPr txBox="1"/>
          <p:nvPr/>
        </p:nvSpPr>
        <p:spPr>
          <a:xfrm>
            <a:off x="7154186" y="3118201"/>
            <a:ext cx="437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Gardener               = 10,500</a:t>
            </a:r>
          </a:p>
          <a:p>
            <a:r>
              <a:rPr lang="en-US" b="1" dirty="0"/>
              <a:t>Average House Keeping     = 7750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DF2E0-55F2-47BD-8F26-414E03C95C3B}"/>
              </a:ext>
            </a:extLst>
          </p:cNvPr>
          <p:cNvSpPr txBox="1"/>
          <p:nvPr/>
        </p:nvSpPr>
        <p:spPr>
          <a:xfrm>
            <a:off x="2497151" y="6013874"/>
            <a:ext cx="24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= 1,61500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A230E-AF6F-4403-B7CB-674BAE04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51" y="327808"/>
            <a:ext cx="6894563" cy="13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6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572F7-299F-42CC-A978-9852792866AA}"/>
              </a:ext>
            </a:extLst>
          </p:cNvPr>
          <p:cNvSpPr txBox="1"/>
          <p:nvPr/>
        </p:nvSpPr>
        <p:spPr>
          <a:xfrm>
            <a:off x="576471" y="337930"/>
            <a:ext cx="299985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STP &amp; Swimming Pool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E4379-32C1-4DF2-B404-702F0C6EDFCC}"/>
              </a:ext>
            </a:extLst>
          </p:cNvPr>
          <p:cNvSpPr/>
          <p:nvPr/>
        </p:nvSpPr>
        <p:spPr>
          <a:xfrm>
            <a:off x="596762" y="3682644"/>
            <a:ext cx="8387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Water Tanker    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₹67,500           ₹71,350         ₹71,100          ₹52,050       ₹62,350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BCFAD-DB2F-4AF2-A9B1-F604971A66A9}"/>
              </a:ext>
            </a:extLst>
          </p:cNvPr>
          <p:cNvSpPr/>
          <p:nvPr/>
        </p:nvSpPr>
        <p:spPr>
          <a:xfrm>
            <a:off x="2286360" y="3316884"/>
            <a:ext cx="5804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Jun-18</a:t>
            </a:r>
            <a:r>
              <a:rPr lang="en-US" dirty="0"/>
              <a:t> 	      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Jul-18</a:t>
            </a:r>
            <a:r>
              <a:rPr lang="en-US" dirty="0"/>
              <a:t>            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Aug-18</a:t>
            </a:r>
            <a:r>
              <a:rPr lang="en-US" dirty="0"/>
              <a:t>          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Sep-18</a:t>
            </a:r>
            <a:r>
              <a:rPr lang="en-US" dirty="0"/>
              <a:t>        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Oct-18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3B01C-9A45-4602-B142-CDBE60DEF631}"/>
              </a:ext>
            </a:extLst>
          </p:cNvPr>
          <p:cNvSpPr txBox="1"/>
          <p:nvPr/>
        </p:nvSpPr>
        <p:spPr>
          <a:xfrm>
            <a:off x="8638401" y="3677871"/>
            <a:ext cx="253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₹ </a:t>
            </a:r>
            <a:r>
              <a:rPr lang="en-US" dirty="0"/>
              <a:t>64870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24C60B-2CD0-4D27-BECD-25BAECC43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4894"/>
              </p:ext>
            </p:extLst>
          </p:nvPr>
        </p:nvGraphicFramePr>
        <p:xfrm>
          <a:off x="576471" y="5012153"/>
          <a:ext cx="4102100" cy="1125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666687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217344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8643042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03139339"/>
                    </a:ext>
                  </a:extLst>
                </a:gridCol>
              </a:tblGrid>
              <a:tr h="16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Amount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Head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Expense category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 Month Of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7508064"/>
                  </a:ext>
                </a:extLst>
              </a:tr>
              <a:tr h="1611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31891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2899379"/>
                  </a:ext>
                </a:extLst>
              </a:tr>
              <a:tr h="1611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9950781"/>
                  </a:ext>
                </a:extLst>
              </a:tr>
              <a:tr h="1611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23132687"/>
                  </a:ext>
                </a:extLst>
              </a:tr>
              <a:tr h="1611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48867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9/1/2018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2517069"/>
                  </a:ext>
                </a:extLst>
              </a:tr>
              <a:tr h="28689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BESCOM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10/1/2018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87634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1E60EAF-2F68-48E5-ADCA-29B6F3F050AA}"/>
              </a:ext>
            </a:extLst>
          </p:cNvPr>
          <p:cNvSpPr txBox="1"/>
          <p:nvPr/>
        </p:nvSpPr>
        <p:spPr>
          <a:xfrm>
            <a:off x="556511" y="6227948"/>
            <a:ext cx="32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₹ </a:t>
            </a:r>
            <a:r>
              <a:rPr lang="en-US" dirty="0"/>
              <a:t>37835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0A963-6C79-48D4-8773-6B928EA9F5D9}"/>
              </a:ext>
            </a:extLst>
          </p:cNvPr>
          <p:cNvSpPr/>
          <p:nvPr/>
        </p:nvSpPr>
        <p:spPr>
          <a:xfrm>
            <a:off x="663050" y="4043631"/>
            <a:ext cx="9415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STP -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Maint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 ₹11,230 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₹4,200           ₹ 21,000         ₹ 6,500  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9E3AE4-5453-43AC-8262-3D3CAC1AC27E}"/>
              </a:ext>
            </a:extLst>
          </p:cNvPr>
          <p:cNvSpPr txBox="1"/>
          <p:nvPr/>
        </p:nvSpPr>
        <p:spPr>
          <a:xfrm>
            <a:off x="8638400" y="4033748"/>
            <a:ext cx="308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₹ </a:t>
            </a:r>
            <a:r>
              <a:rPr lang="en-US" dirty="0"/>
              <a:t>6133 (April – Oct)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6777B-D6F2-4FD9-A8AA-65CF9845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1" y="2780702"/>
            <a:ext cx="6460032" cy="178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78A9E-55E5-455F-A458-FD9E6C485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191" y="1248422"/>
            <a:ext cx="5017388" cy="1349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922FCA-6B30-4979-AE4D-53EFB445F3A7}"/>
              </a:ext>
            </a:extLst>
          </p:cNvPr>
          <p:cNvSpPr txBox="1"/>
          <p:nvPr/>
        </p:nvSpPr>
        <p:spPr>
          <a:xfrm>
            <a:off x="576471" y="4651166"/>
            <a:ext cx="194056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BESCOM</a:t>
            </a:r>
          </a:p>
        </p:txBody>
      </p:sp>
    </p:spTree>
    <p:extLst>
      <p:ext uri="{BB962C8B-B14F-4D97-AF65-F5344CB8AC3E}">
        <p14:creationId xmlns:p14="http://schemas.microsoft.com/office/powerpoint/2010/main" val="258046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2AF18-7041-42E5-910B-52311BF73F72}"/>
              </a:ext>
            </a:extLst>
          </p:cNvPr>
          <p:cNvSpPr txBox="1"/>
          <p:nvPr/>
        </p:nvSpPr>
        <p:spPr>
          <a:xfrm>
            <a:off x="576471" y="337930"/>
            <a:ext cx="272553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BESCOM -  Charges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67633-B5D9-4348-A67B-649829D5F772}"/>
              </a:ext>
            </a:extLst>
          </p:cNvPr>
          <p:cNvSpPr txBox="1"/>
          <p:nvPr/>
        </p:nvSpPr>
        <p:spPr>
          <a:xfrm>
            <a:off x="576470" y="799595"/>
            <a:ext cx="11039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COMMON</a:t>
            </a:r>
          </a:p>
          <a:p>
            <a:endParaRPr lang="en-US" dirty="0"/>
          </a:p>
          <a:p>
            <a:r>
              <a:rPr lang="en-US" dirty="0"/>
              <a:t>	Street Light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₹ </a:t>
            </a:r>
            <a:r>
              <a:rPr lang="en-US" dirty="0"/>
              <a:t>269 (Apr – Oct)</a:t>
            </a:r>
          </a:p>
          <a:p>
            <a:r>
              <a:rPr lang="en-US" dirty="0"/>
              <a:t>	Green shed =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₹15129 (June – Oct)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Line Man Puja spend = ₹5000 (Oct) </a:t>
            </a:r>
          </a:p>
          <a:p>
            <a:r>
              <a:rPr lang="en-US" dirty="0"/>
              <a:t> </a:t>
            </a:r>
            <a:r>
              <a:rPr lang="en-US" u="sng" dirty="0">
                <a:solidFill>
                  <a:srgbClr val="0070C0"/>
                </a:solidFill>
              </a:rPr>
              <a:t>OHT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₹9076 (Apr – Oct) (Only for Villas)</a:t>
            </a:r>
          </a:p>
          <a:p>
            <a:r>
              <a:rPr lang="en-US" u="sng" dirty="0">
                <a:solidFill>
                  <a:srgbClr val="0070C0"/>
                </a:solidFill>
              </a:rPr>
              <a:t>Quartz 1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₹51556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(Apr – Oct) – Reverse flow to sump &amp; No water level meter. (Common Bore well 5 HP + submersible pump to OHT + Sump to overhead tank of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Qrtz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1 + Lift + corridor lights) – suggest separate 3 HP pump with meter (Estimate Rs.25000)   </a:t>
            </a:r>
          </a:p>
          <a:p>
            <a:pPr algn="just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u="sng" dirty="0">
                <a:solidFill>
                  <a:srgbClr val="0070C0"/>
                </a:solidFill>
              </a:rPr>
              <a:t>Quartz 2 	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 ₹12276 (July – Oct) Bore to sump motor moved to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Qrtz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3 from July… Previously ₹52353  </a:t>
            </a:r>
          </a:p>
          <a:p>
            <a:r>
              <a:rPr lang="en-US" u="sng" dirty="0">
                <a:solidFill>
                  <a:srgbClr val="0070C0"/>
                </a:solidFill>
              </a:rPr>
              <a:t>Quartz 3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₹48870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(July – Oct) Bore to sump motor connected to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Qrtz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3.. Previously ₹ 8218) </a:t>
            </a:r>
          </a:p>
          <a:p>
            <a:r>
              <a:rPr lang="en-US" u="sng" dirty="0">
                <a:solidFill>
                  <a:srgbClr val="0070C0"/>
                </a:solidFill>
              </a:rPr>
              <a:t>Quartz 4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	 ₹ 1567 (Oct.. Regeneration unit started in Sept.. Previously average ₹ 579)	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44107-5B68-4AAB-81D7-7092E7073D7A}"/>
              </a:ext>
            </a:extLst>
          </p:cNvPr>
          <p:cNvSpPr txBox="1"/>
          <p:nvPr/>
        </p:nvSpPr>
        <p:spPr>
          <a:xfrm>
            <a:off x="427383" y="5853565"/>
            <a:ext cx="11337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~40K for Bore to sump for Quartz3 Bore well… to be in Common expense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OHT &amp; Quartz 1 usage to be split at 50:35:15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 so that 25K goes to Common, 15K goes to Villas, 10K goes to </a:t>
            </a:r>
            <a:r>
              <a:rPr lang="en-US" dirty="0" err="1">
                <a:highlight>
                  <a:srgbClr val="FFFF00"/>
                </a:highlight>
              </a:rPr>
              <a:t>Qrtz</a:t>
            </a:r>
            <a:r>
              <a:rPr lang="en-US" dirty="0">
                <a:highlight>
                  <a:srgbClr val="FFFF00"/>
                </a:highlight>
              </a:rPr>
              <a:t> &amp; Qrtz4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377F2-4476-4488-89CF-098647BF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61" y="568762"/>
            <a:ext cx="7242188" cy="20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5E720-00C1-48C3-ABC6-ED1E6185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551"/>
            <a:ext cx="12192000" cy="1286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EAAF5-9FF3-4A03-8376-86D75468F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5" y="830044"/>
            <a:ext cx="282878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5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1797</Words>
  <Application>Microsoft Office PowerPoint</Application>
  <PresentationFormat>Widescreen</PresentationFormat>
  <Paragraphs>856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PRABHAKARAN Manoj</dc:creator>
  <cp:lastModifiedBy>PRABHAKARAN Manoj</cp:lastModifiedBy>
  <cp:revision>66</cp:revision>
  <dcterms:created xsi:type="dcterms:W3CDTF">2018-11-26T03:54:06Z</dcterms:created>
  <dcterms:modified xsi:type="dcterms:W3CDTF">2019-03-08T17:30:57Z</dcterms:modified>
</cp:coreProperties>
</file>