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 id="273" r:id="rId16"/>
    <p:sldId id="261" r:id="rId17"/>
    <p:sldId id="274" r:id="rId18"/>
    <p:sldId id="262" r:id="rId19"/>
    <p:sldId id="263"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Nunito" pitchFamily="2" charset="0"/>
      <p:regular r:id="rId26"/>
      <p:bold r:id="rId27"/>
      <p:italic r:id="rId28"/>
      <p:boldItalic r:id="rId29"/>
    </p:embeddedFont>
    <p:embeddedFont>
      <p:font typeface="Nunito ExtraBold" pitchFamily="2" charset="0"/>
      <p:bold r:id="rId30"/>
      <p:boldItalic r:id="rId31"/>
    </p:embeddedFont>
    <p:embeddedFont>
      <p:font typeface="Nunito SemiBold"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CPtSR2+SO+DPeHXLL5JrxiTpR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6E7454-6B13-40CE-91AE-A84AF2B8098F}">
  <a:tblStyle styleId="{A16E7454-6B13-40CE-91AE-A84AF2B8098F}"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29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6993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0685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39970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1858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6249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0422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81179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4971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430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40594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9116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e1a9588eba_0_1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9" name="Google Shape;19;ge1a9588eba_0_1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e1a9588eba_0_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 name="Google Shape;22;ge1a9588eba_0_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ge1a9588eba_0_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{A16E7454-6B13-40CE-91AE-A84AF2B8098F}</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e1a9588eba_0_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1158150" y="1869250"/>
            <a:ext cx="6827700" cy="927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dirty="0">
                <a:latin typeface="Nunito" pitchFamily="2" charset="0"/>
                <a:ea typeface="Arial"/>
                <a:cs typeface="Arial"/>
                <a:sym typeface="Arial"/>
              </a:rPr>
              <a:t>ReCell SLF Project Business Presentation</a:t>
            </a:r>
            <a:endParaRPr dirty="0">
              <a:latin typeface="Nunito" pitchFamily="2" charset="0"/>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t>Exploratory Data Analysis (EDA) </a:t>
            </a:r>
            <a:endParaRPr dirty="0">
              <a:solidFill>
                <a:srgbClr val="000000"/>
              </a:solidFill>
              <a:latin typeface="Arial"/>
              <a:ea typeface="Arial"/>
              <a:cs typeface="Arial"/>
              <a:sym typeface="Arial"/>
            </a:endParaRPr>
          </a:p>
        </p:txBody>
      </p:sp>
      <p:sp>
        <p:nvSpPr>
          <p:cNvPr id="80" name="Google Shape;80;p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rial"/>
              <a:buChar char="●"/>
            </a:pPr>
            <a:r>
              <a:rPr lang="en-US" sz="1400" dirty="0">
                <a:solidFill>
                  <a:schemeClr val="dk1"/>
                </a:solidFill>
                <a:latin typeface="Nunito" pitchFamily="2" charset="0"/>
                <a:ea typeface="Arial"/>
                <a:cs typeface="Arial"/>
                <a:sym typeface="Arial"/>
              </a:rPr>
              <a:t>Bivariate Analysis – Used Price and Release Year</a:t>
            </a:r>
            <a:endParaRPr sz="1400" dirty="0">
              <a:solidFill>
                <a:srgbClr val="000000"/>
              </a:solidFill>
              <a:latin typeface="Nunito" pitchFamily="2" charset="0"/>
              <a:ea typeface="Arial"/>
              <a:cs typeface="Arial"/>
              <a:sym typeface="Arial"/>
            </a:endParaRPr>
          </a:p>
        </p:txBody>
      </p:sp>
      <p:sp>
        <p:nvSpPr>
          <p:cNvPr id="4" name="TextBox 3">
            <a:extLst>
              <a:ext uri="{FF2B5EF4-FFF2-40B4-BE49-F238E27FC236}">
                <a16:creationId xmlns:a16="http://schemas.microsoft.com/office/drawing/2014/main" id="{0A7E4312-BBE0-4BA0-9585-FD5799D555F4}"/>
              </a:ext>
            </a:extLst>
          </p:cNvPr>
          <p:cNvSpPr txBox="1"/>
          <p:nvPr/>
        </p:nvSpPr>
        <p:spPr>
          <a:xfrm>
            <a:off x="508391" y="1269900"/>
            <a:ext cx="2914650" cy="138499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unito" pitchFamily="2" charset="0"/>
              </a:rPr>
              <a:t>There price of the phone has increased over the years.</a:t>
            </a:r>
          </a:p>
          <a:p>
            <a:pPr marL="285750" indent="-285750">
              <a:buFont typeface="Arial" panose="020B0604020202020204" pitchFamily="34" charset="0"/>
              <a:buChar char="•"/>
            </a:pPr>
            <a:r>
              <a:rPr lang="en-US" dirty="0">
                <a:latin typeface="Nunito" pitchFamily="2" charset="0"/>
              </a:rPr>
              <a:t>It can also be noticed that there is a higher price variation in as we move from 2013 calendar year to 2020.</a:t>
            </a:r>
          </a:p>
        </p:txBody>
      </p:sp>
      <p:pic>
        <p:nvPicPr>
          <p:cNvPr id="3" name="Picture 2">
            <a:extLst>
              <a:ext uri="{FF2B5EF4-FFF2-40B4-BE49-F238E27FC236}">
                <a16:creationId xmlns:a16="http://schemas.microsoft.com/office/drawing/2014/main" id="{98073C96-55C6-4A7E-B831-0B5CA1623392}"/>
              </a:ext>
            </a:extLst>
          </p:cNvPr>
          <p:cNvPicPr>
            <a:picLocks noChangeAspect="1"/>
          </p:cNvPicPr>
          <p:nvPr/>
        </p:nvPicPr>
        <p:blipFill>
          <a:blip r:embed="rId3"/>
          <a:stretch>
            <a:fillRect/>
          </a:stretch>
        </p:blipFill>
        <p:spPr>
          <a:xfrm>
            <a:off x="4726967" y="777521"/>
            <a:ext cx="4467225" cy="4076700"/>
          </a:xfrm>
          <a:prstGeom prst="rect">
            <a:avLst/>
          </a:prstGeom>
        </p:spPr>
      </p:pic>
    </p:spTree>
    <p:extLst>
      <p:ext uri="{BB962C8B-B14F-4D97-AF65-F5344CB8AC3E}">
        <p14:creationId xmlns:p14="http://schemas.microsoft.com/office/powerpoint/2010/main" val="112681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t>Exploratory Data Analysis (EDA) </a:t>
            </a:r>
            <a:endParaRPr dirty="0">
              <a:solidFill>
                <a:srgbClr val="000000"/>
              </a:solidFill>
              <a:latin typeface="Arial"/>
              <a:ea typeface="Arial"/>
              <a:cs typeface="Arial"/>
              <a:sym typeface="Arial"/>
            </a:endParaRPr>
          </a:p>
        </p:txBody>
      </p:sp>
      <p:sp>
        <p:nvSpPr>
          <p:cNvPr id="80" name="Google Shape;80;p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rial"/>
              <a:buChar char="●"/>
            </a:pPr>
            <a:r>
              <a:rPr lang="en-US" sz="1400" dirty="0">
                <a:solidFill>
                  <a:schemeClr val="dk1"/>
                </a:solidFill>
                <a:latin typeface="Nunito" pitchFamily="2" charset="0"/>
                <a:ea typeface="Arial"/>
                <a:cs typeface="Arial"/>
                <a:sym typeface="Arial"/>
              </a:rPr>
              <a:t>Bivariate Analysis – Used Price and New Price</a:t>
            </a:r>
            <a:endParaRPr sz="1400" dirty="0">
              <a:solidFill>
                <a:srgbClr val="000000"/>
              </a:solidFill>
              <a:latin typeface="Nunito" pitchFamily="2" charset="0"/>
              <a:ea typeface="Arial"/>
              <a:cs typeface="Arial"/>
              <a:sym typeface="Arial"/>
            </a:endParaRPr>
          </a:p>
        </p:txBody>
      </p:sp>
      <p:sp>
        <p:nvSpPr>
          <p:cNvPr id="4" name="TextBox 3">
            <a:extLst>
              <a:ext uri="{FF2B5EF4-FFF2-40B4-BE49-F238E27FC236}">
                <a16:creationId xmlns:a16="http://schemas.microsoft.com/office/drawing/2014/main" id="{0A7E4312-BBE0-4BA0-9585-FD5799D555F4}"/>
              </a:ext>
            </a:extLst>
          </p:cNvPr>
          <p:cNvSpPr txBox="1"/>
          <p:nvPr/>
        </p:nvSpPr>
        <p:spPr>
          <a:xfrm>
            <a:off x="508391" y="1269900"/>
            <a:ext cx="2914650" cy="224676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unito" pitchFamily="2" charset="0"/>
              </a:rPr>
              <a:t>As observed in the heat map, there is a sharp increase in used phone price with increase in new price.</a:t>
            </a:r>
          </a:p>
          <a:p>
            <a:pPr marL="285750" indent="-285750">
              <a:buFont typeface="Arial" panose="020B0604020202020204" pitchFamily="34" charset="0"/>
              <a:buChar char="•"/>
            </a:pPr>
            <a:r>
              <a:rPr lang="en-US" dirty="0">
                <a:latin typeface="Nunito" pitchFamily="2" charset="0"/>
              </a:rPr>
              <a:t>Used_price is highly positively corelated with new_price (0.93), which makes sense as the new price factors in for determining the used price of the phone.</a:t>
            </a:r>
          </a:p>
        </p:txBody>
      </p:sp>
      <p:pic>
        <p:nvPicPr>
          <p:cNvPr id="5" name="Picture 4">
            <a:extLst>
              <a:ext uri="{FF2B5EF4-FFF2-40B4-BE49-F238E27FC236}">
                <a16:creationId xmlns:a16="http://schemas.microsoft.com/office/drawing/2014/main" id="{9DCA9790-8497-4F21-9DC8-39B87CE9EDDC}"/>
              </a:ext>
            </a:extLst>
          </p:cNvPr>
          <p:cNvPicPr>
            <a:picLocks noChangeAspect="1"/>
          </p:cNvPicPr>
          <p:nvPr/>
        </p:nvPicPr>
        <p:blipFill>
          <a:blip r:embed="rId3"/>
          <a:stretch>
            <a:fillRect/>
          </a:stretch>
        </p:blipFill>
        <p:spPr>
          <a:xfrm>
            <a:off x="4247197" y="1336407"/>
            <a:ext cx="4239578" cy="2942538"/>
          </a:xfrm>
          <a:prstGeom prst="rect">
            <a:avLst/>
          </a:prstGeom>
        </p:spPr>
      </p:pic>
    </p:spTree>
    <p:extLst>
      <p:ext uri="{BB962C8B-B14F-4D97-AF65-F5344CB8AC3E}">
        <p14:creationId xmlns:p14="http://schemas.microsoft.com/office/powerpoint/2010/main" val="43847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t>Exploratory Data Analysis (EDA) </a:t>
            </a:r>
            <a:endParaRPr dirty="0">
              <a:solidFill>
                <a:srgbClr val="000000"/>
              </a:solidFill>
              <a:latin typeface="Arial"/>
              <a:ea typeface="Arial"/>
              <a:cs typeface="Arial"/>
              <a:sym typeface="Arial"/>
            </a:endParaRPr>
          </a:p>
        </p:txBody>
      </p:sp>
      <p:sp>
        <p:nvSpPr>
          <p:cNvPr id="80" name="Google Shape;80;p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rial"/>
              <a:buChar char="●"/>
            </a:pPr>
            <a:r>
              <a:rPr lang="en-US" sz="1400" dirty="0">
                <a:solidFill>
                  <a:schemeClr val="dk1"/>
                </a:solidFill>
                <a:latin typeface="Nunito" pitchFamily="2" charset="0"/>
                <a:ea typeface="Arial"/>
                <a:cs typeface="Arial"/>
                <a:sym typeface="Arial"/>
              </a:rPr>
              <a:t>Bivariate Analysis – Used Price and 4G/5G</a:t>
            </a:r>
            <a:endParaRPr sz="1400" dirty="0">
              <a:solidFill>
                <a:srgbClr val="000000"/>
              </a:solidFill>
              <a:latin typeface="Nunito" pitchFamily="2" charset="0"/>
              <a:ea typeface="Arial"/>
              <a:cs typeface="Arial"/>
              <a:sym typeface="Arial"/>
            </a:endParaRPr>
          </a:p>
        </p:txBody>
      </p:sp>
      <p:sp>
        <p:nvSpPr>
          <p:cNvPr id="4" name="TextBox 3">
            <a:extLst>
              <a:ext uri="{FF2B5EF4-FFF2-40B4-BE49-F238E27FC236}">
                <a16:creationId xmlns:a16="http://schemas.microsoft.com/office/drawing/2014/main" id="{0A7E4312-BBE0-4BA0-9585-FD5799D555F4}"/>
              </a:ext>
            </a:extLst>
          </p:cNvPr>
          <p:cNvSpPr txBox="1"/>
          <p:nvPr/>
        </p:nvSpPr>
        <p:spPr>
          <a:xfrm>
            <a:off x="508390" y="1269900"/>
            <a:ext cx="7940285"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unito" pitchFamily="2" charset="0"/>
              </a:rPr>
              <a:t>There is wide range of used phones with 4G feature compared to 5G which is relatively new.</a:t>
            </a:r>
          </a:p>
          <a:p>
            <a:pPr marL="285750" indent="-285750">
              <a:buFont typeface="Arial" panose="020B0604020202020204" pitchFamily="34" charset="0"/>
              <a:buChar char="•"/>
            </a:pPr>
            <a:r>
              <a:rPr lang="en-US" dirty="0">
                <a:latin typeface="Nunito" pitchFamily="2" charset="0"/>
              </a:rPr>
              <a:t>For 4G, the price of a phone without 4G is very low compared to the phones with 4G.</a:t>
            </a:r>
          </a:p>
          <a:p>
            <a:pPr marL="285750" indent="-285750">
              <a:buFont typeface="Arial" panose="020B0604020202020204" pitchFamily="34" charset="0"/>
              <a:buChar char="•"/>
            </a:pPr>
            <a:r>
              <a:rPr lang="en-US" dirty="0">
                <a:latin typeface="Nunito" pitchFamily="2" charset="0"/>
              </a:rPr>
              <a:t>For 5G, the price of a phone with 5G is not very high compared to a phone without 5G.</a:t>
            </a:r>
          </a:p>
        </p:txBody>
      </p:sp>
      <p:pic>
        <p:nvPicPr>
          <p:cNvPr id="3" name="Picture 2">
            <a:extLst>
              <a:ext uri="{FF2B5EF4-FFF2-40B4-BE49-F238E27FC236}">
                <a16:creationId xmlns:a16="http://schemas.microsoft.com/office/drawing/2014/main" id="{481CC27E-E891-4BA8-9423-F66DFAD83B21}"/>
              </a:ext>
            </a:extLst>
          </p:cNvPr>
          <p:cNvPicPr>
            <a:picLocks noChangeAspect="1"/>
          </p:cNvPicPr>
          <p:nvPr/>
        </p:nvPicPr>
        <p:blipFill>
          <a:blip r:embed="rId3"/>
          <a:stretch>
            <a:fillRect/>
          </a:stretch>
        </p:blipFill>
        <p:spPr>
          <a:xfrm>
            <a:off x="1023009" y="2373235"/>
            <a:ext cx="6368391" cy="2254298"/>
          </a:xfrm>
          <a:prstGeom prst="rect">
            <a:avLst/>
          </a:prstGeom>
        </p:spPr>
      </p:pic>
    </p:spTree>
    <p:extLst>
      <p:ext uri="{BB962C8B-B14F-4D97-AF65-F5344CB8AC3E}">
        <p14:creationId xmlns:p14="http://schemas.microsoft.com/office/powerpoint/2010/main" val="62549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t>Exploratory Data Analysis (EDA) </a:t>
            </a:r>
            <a:endParaRPr dirty="0">
              <a:solidFill>
                <a:srgbClr val="000000"/>
              </a:solidFill>
              <a:latin typeface="Arial"/>
              <a:ea typeface="Arial"/>
              <a:cs typeface="Arial"/>
              <a:sym typeface="Arial"/>
            </a:endParaRPr>
          </a:p>
        </p:txBody>
      </p:sp>
      <p:sp>
        <p:nvSpPr>
          <p:cNvPr id="80" name="Google Shape;80;p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rial"/>
              <a:buChar char="●"/>
            </a:pPr>
            <a:r>
              <a:rPr lang="en-US" sz="1400" dirty="0">
                <a:solidFill>
                  <a:schemeClr val="dk1"/>
                </a:solidFill>
                <a:latin typeface="Nunito" pitchFamily="2" charset="0"/>
                <a:ea typeface="Arial"/>
                <a:cs typeface="Arial"/>
                <a:sym typeface="Arial"/>
              </a:rPr>
              <a:t>Bivariate Analysis – Used Price and OS</a:t>
            </a:r>
            <a:endParaRPr sz="1400" dirty="0">
              <a:solidFill>
                <a:srgbClr val="000000"/>
              </a:solidFill>
              <a:latin typeface="Nunito" pitchFamily="2" charset="0"/>
              <a:ea typeface="Arial"/>
              <a:cs typeface="Arial"/>
              <a:sym typeface="Arial"/>
            </a:endParaRPr>
          </a:p>
        </p:txBody>
      </p:sp>
      <p:sp>
        <p:nvSpPr>
          <p:cNvPr id="4" name="TextBox 3">
            <a:extLst>
              <a:ext uri="{FF2B5EF4-FFF2-40B4-BE49-F238E27FC236}">
                <a16:creationId xmlns:a16="http://schemas.microsoft.com/office/drawing/2014/main" id="{0A7E4312-BBE0-4BA0-9585-FD5799D555F4}"/>
              </a:ext>
            </a:extLst>
          </p:cNvPr>
          <p:cNvSpPr txBox="1"/>
          <p:nvPr/>
        </p:nvSpPr>
        <p:spPr>
          <a:xfrm>
            <a:off x="508391" y="1269900"/>
            <a:ext cx="2914650" cy="160043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unito" pitchFamily="2" charset="0"/>
              </a:rPr>
              <a:t>Phones with iOS os have higher median used prices and fewer outliers.</a:t>
            </a:r>
          </a:p>
          <a:p>
            <a:pPr marL="285750" indent="-285750">
              <a:buFont typeface="Arial" panose="020B0604020202020204" pitchFamily="34" charset="0"/>
              <a:buChar char="•"/>
            </a:pPr>
            <a:r>
              <a:rPr lang="en-US" dirty="0">
                <a:latin typeface="Nunito" pitchFamily="2" charset="0"/>
              </a:rPr>
              <a:t>Phones with Android os have median used price in 125 euros range, but there are plenty of outliers.</a:t>
            </a:r>
          </a:p>
        </p:txBody>
      </p:sp>
      <p:pic>
        <p:nvPicPr>
          <p:cNvPr id="3" name="Picture 2">
            <a:extLst>
              <a:ext uri="{FF2B5EF4-FFF2-40B4-BE49-F238E27FC236}">
                <a16:creationId xmlns:a16="http://schemas.microsoft.com/office/drawing/2014/main" id="{18F7EA8E-5128-488B-903D-02E2D174A21B}"/>
              </a:ext>
            </a:extLst>
          </p:cNvPr>
          <p:cNvPicPr>
            <a:picLocks noChangeAspect="1"/>
          </p:cNvPicPr>
          <p:nvPr/>
        </p:nvPicPr>
        <p:blipFill>
          <a:blip r:embed="rId3"/>
          <a:stretch>
            <a:fillRect/>
          </a:stretch>
        </p:blipFill>
        <p:spPr>
          <a:xfrm>
            <a:off x="4671747" y="725437"/>
            <a:ext cx="4088332" cy="3843338"/>
          </a:xfrm>
          <a:prstGeom prst="rect">
            <a:avLst/>
          </a:prstGeom>
        </p:spPr>
      </p:pic>
    </p:spTree>
    <p:extLst>
      <p:ext uri="{BB962C8B-B14F-4D97-AF65-F5344CB8AC3E}">
        <p14:creationId xmlns:p14="http://schemas.microsoft.com/office/powerpoint/2010/main" val="343790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t>Exploratory Data Analysis (EDA) </a:t>
            </a:r>
            <a:endParaRPr dirty="0">
              <a:solidFill>
                <a:srgbClr val="000000"/>
              </a:solidFill>
              <a:latin typeface="Arial"/>
              <a:ea typeface="Arial"/>
              <a:cs typeface="Arial"/>
              <a:sym typeface="Arial"/>
            </a:endParaRPr>
          </a:p>
        </p:txBody>
      </p:sp>
      <p:sp>
        <p:nvSpPr>
          <p:cNvPr id="80" name="Google Shape;80;p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rial"/>
              <a:buChar char="●"/>
            </a:pPr>
            <a:r>
              <a:rPr lang="en-US" sz="1400" dirty="0">
                <a:solidFill>
                  <a:schemeClr val="dk1"/>
                </a:solidFill>
                <a:latin typeface="Nunito" pitchFamily="2" charset="0"/>
                <a:ea typeface="Arial"/>
                <a:cs typeface="Arial"/>
                <a:sym typeface="Arial"/>
              </a:rPr>
              <a:t>Multivariate Analysis – Used Price, Days Used and OS</a:t>
            </a:r>
            <a:endParaRPr sz="1400" dirty="0">
              <a:solidFill>
                <a:srgbClr val="000000"/>
              </a:solidFill>
              <a:latin typeface="Nunito" pitchFamily="2" charset="0"/>
              <a:ea typeface="Arial"/>
              <a:cs typeface="Arial"/>
              <a:sym typeface="Arial"/>
            </a:endParaRPr>
          </a:p>
        </p:txBody>
      </p:sp>
      <p:sp>
        <p:nvSpPr>
          <p:cNvPr id="4" name="TextBox 3">
            <a:extLst>
              <a:ext uri="{FF2B5EF4-FFF2-40B4-BE49-F238E27FC236}">
                <a16:creationId xmlns:a16="http://schemas.microsoft.com/office/drawing/2014/main" id="{0A7E4312-BBE0-4BA0-9585-FD5799D555F4}"/>
              </a:ext>
            </a:extLst>
          </p:cNvPr>
          <p:cNvSpPr txBox="1"/>
          <p:nvPr/>
        </p:nvSpPr>
        <p:spPr>
          <a:xfrm>
            <a:off x="508391" y="1269900"/>
            <a:ext cx="3444484"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unito" pitchFamily="2" charset="0"/>
              </a:rPr>
              <a:t>It can be clearly observed that the phones with OS other than iOS, Android and Windows have lower used price for same number of days used.</a:t>
            </a:r>
          </a:p>
          <a:p>
            <a:pPr marL="285750" indent="-285750">
              <a:buFont typeface="Arial" panose="020B0604020202020204" pitchFamily="34" charset="0"/>
              <a:buChar char="•"/>
            </a:pPr>
            <a:r>
              <a:rPr lang="en-US" dirty="0">
                <a:latin typeface="Nunito" pitchFamily="2" charset="0"/>
              </a:rPr>
              <a:t>Considering a year-old phones (360 days), iOS phones have higher price ranges compared to Android phones for same number of days used.</a:t>
            </a:r>
          </a:p>
          <a:p>
            <a:pPr marL="285750" indent="-285750">
              <a:buFont typeface="Arial" panose="020B0604020202020204" pitchFamily="34" charset="0"/>
              <a:buChar char="•"/>
            </a:pPr>
            <a:r>
              <a:rPr lang="en-US" dirty="0">
                <a:latin typeface="Nunito" pitchFamily="2" charset="0"/>
              </a:rPr>
              <a:t>For phones less than a year old, Some of the Android phones shows higher price than iOS phones.</a:t>
            </a:r>
          </a:p>
        </p:txBody>
      </p:sp>
      <p:pic>
        <p:nvPicPr>
          <p:cNvPr id="5" name="Picture 4">
            <a:extLst>
              <a:ext uri="{FF2B5EF4-FFF2-40B4-BE49-F238E27FC236}">
                <a16:creationId xmlns:a16="http://schemas.microsoft.com/office/drawing/2014/main" id="{5FC6771F-6BBA-436D-B29B-BFDE9C01BCB4}"/>
              </a:ext>
            </a:extLst>
          </p:cNvPr>
          <p:cNvPicPr>
            <a:picLocks noChangeAspect="1"/>
          </p:cNvPicPr>
          <p:nvPr/>
        </p:nvPicPr>
        <p:blipFill>
          <a:blip r:embed="rId3"/>
          <a:stretch>
            <a:fillRect/>
          </a:stretch>
        </p:blipFill>
        <p:spPr>
          <a:xfrm>
            <a:off x="4078368" y="1792238"/>
            <a:ext cx="4456031" cy="2776537"/>
          </a:xfrm>
          <a:prstGeom prst="rect">
            <a:avLst/>
          </a:prstGeom>
        </p:spPr>
      </p:pic>
    </p:spTree>
    <p:extLst>
      <p:ext uri="{BB962C8B-B14F-4D97-AF65-F5344CB8AC3E}">
        <p14:creationId xmlns:p14="http://schemas.microsoft.com/office/powerpoint/2010/main" val="467728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t>Exploratory Data Analysis (EDA) </a:t>
            </a:r>
            <a:endParaRPr dirty="0">
              <a:solidFill>
                <a:srgbClr val="000000"/>
              </a:solidFill>
              <a:latin typeface="Arial"/>
              <a:ea typeface="Arial"/>
              <a:cs typeface="Arial"/>
              <a:sym typeface="Arial"/>
            </a:endParaRPr>
          </a:p>
        </p:txBody>
      </p:sp>
      <p:sp>
        <p:nvSpPr>
          <p:cNvPr id="80" name="Google Shape;80;p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rial"/>
              <a:buChar char="●"/>
            </a:pPr>
            <a:r>
              <a:rPr lang="en-US" sz="1400" dirty="0">
                <a:solidFill>
                  <a:schemeClr val="dk1"/>
                </a:solidFill>
                <a:latin typeface="Nunito" pitchFamily="2" charset="0"/>
                <a:ea typeface="Arial"/>
                <a:cs typeface="Arial"/>
                <a:sym typeface="Arial"/>
              </a:rPr>
              <a:t>Multivariate Analysis – Used Price, 4G and OS</a:t>
            </a:r>
            <a:endParaRPr sz="1400" dirty="0">
              <a:solidFill>
                <a:srgbClr val="000000"/>
              </a:solidFill>
              <a:latin typeface="Nunito" pitchFamily="2" charset="0"/>
              <a:ea typeface="Arial"/>
              <a:cs typeface="Arial"/>
              <a:sym typeface="Arial"/>
            </a:endParaRPr>
          </a:p>
        </p:txBody>
      </p:sp>
      <p:sp>
        <p:nvSpPr>
          <p:cNvPr id="4" name="TextBox 3">
            <a:extLst>
              <a:ext uri="{FF2B5EF4-FFF2-40B4-BE49-F238E27FC236}">
                <a16:creationId xmlns:a16="http://schemas.microsoft.com/office/drawing/2014/main" id="{0A7E4312-BBE0-4BA0-9585-FD5799D555F4}"/>
              </a:ext>
            </a:extLst>
          </p:cNvPr>
          <p:cNvSpPr txBox="1"/>
          <p:nvPr/>
        </p:nvSpPr>
        <p:spPr>
          <a:xfrm>
            <a:off x="508391" y="1269900"/>
            <a:ext cx="7444984" cy="116955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unito" pitchFamily="2" charset="0"/>
              </a:rPr>
              <a:t>It can be clearly observed that the phones equipped with 4G have higher price across all phone operating systems.</a:t>
            </a:r>
          </a:p>
          <a:p>
            <a:pPr marL="285750" indent="-285750">
              <a:buFont typeface="Arial" panose="020B0604020202020204" pitchFamily="34" charset="0"/>
              <a:buChar char="•"/>
            </a:pPr>
            <a:r>
              <a:rPr lang="en-US" dirty="0">
                <a:latin typeface="Nunito" pitchFamily="2" charset="0"/>
              </a:rPr>
              <a:t>Since there are a lot of observations for Android phones, we can see a large price gap between phones with and without 4g is higher. But this price gap is smaller in iOS and Windows phones.</a:t>
            </a:r>
          </a:p>
        </p:txBody>
      </p:sp>
      <p:pic>
        <p:nvPicPr>
          <p:cNvPr id="3" name="Picture 2">
            <a:extLst>
              <a:ext uri="{FF2B5EF4-FFF2-40B4-BE49-F238E27FC236}">
                <a16:creationId xmlns:a16="http://schemas.microsoft.com/office/drawing/2014/main" id="{9BB4F68B-97E7-4EE0-9185-338B582118A8}"/>
              </a:ext>
            </a:extLst>
          </p:cNvPr>
          <p:cNvPicPr>
            <a:picLocks noChangeAspect="1"/>
          </p:cNvPicPr>
          <p:nvPr/>
        </p:nvPicPr>
        <p:blipFill>
          <a:blip r:embed="rId3"/>
          <a:stretch>
            <a:fillRect/>
          </a:stretch>
        </p:blipFill>
        <p:spPr>
          <a:xfrm>
            <a:off x="697894" y="2380030"/>
            <a:ext cx="6836381" cy="2474191"/>
          </a:xfrm>
          <a:prstGeom prst="rect">
            <a:avLst/>
          </a:prstGeom>
        </p:spPr>
      </p:pic>
    </p:spTree>
    <p:extLst>
      <p:ext uri="{BB962C8B-B14F-4D97-AF65-F5344CB8AC3E}">
        <p14:creationId xmlns:p14="http://schemas.microsoft.com/office/powerpoint/2010/main" val="18216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Nunito" pitchFamily="2" charset="0"/>
                <a:ea typeface="Arial"/>
                <a:cs typeface="Arial"/>
                <a:sym typeface="Arial"/>
              </a:rPr>
              <a:t>Model Performance Summary</a:t>
            </a:r>
            <a:endParaRPr dirty="0">
              <a:solidFill>
                <a:srgbClr val="000000"/>
              </a:solidFill>
              <a:latin typeface="Nunito" pitchFamily="2" charset="0"/>
              <a:ea typeface="Arial"/>
              <a:cs typeface="Arial"/>
              <a:sym typeface="Arial"/>
            </a:endParaRPr>
          </a:p>
        </p:txBody>
      </p:sp>
      <p:sp>
        <p:nvSpPr>
          <p:cNvPr id="86" name="Google Shape;86;p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rgbClr val="000000"/>
              </a:buClr>
              <a:buSzPts val="1400"/>
              <a:buNone/>
            </a:pPr>
            <a:r>
              <a:rPr lang="en-US" sz="1400" dirty="0">
                <a:solidFill>
                  <a:schemeClr val="dk1"/>
                </a:solidFill>
                <a:latin typeface="Nunito" pitchFamily="2" charset="0"/>
                <a:ea typeface="Arial"/>
                <a:cs typeface="Arial"/>
                <a:sym typeface="Arial"/>
              </a:rPr>
              <a:t>Model Parameters.</a:t>
            </a:r>
          </a:p>
          <a:p>
            <a:pPr lvl="1" indent="-317500">
              <a:spcBef>
                <a:spcPts val="0"/>
              </a:spcBef>
              <a:buClr>
                <a:srgbClr val="000000"/>
              </a:buClr>
              <a:buSzPts val="1400"/>
              <a:buFont typeface="Arial"/>
              <a:buChar char="●"/>
            </a:pPr>
            <a:r>
              <a:rPr lang="en-US" sz="1200" dirty="0">
                <a:solidFill>
                  <a:schemeClr val="dk1"/>
                </a:solidFill>
                <a:latin typeface="Nunito" pitchFamily="2" charset="0"/>
                <a:ea typeface="Arial"/>
                <a:cs typeface="Arial"/>
                <a:sym typeface="Arial"/>
              </a:rPr>
              <a:t>The model was able to explain ~95% of the variation in the data, which is very good.</a:t>
            </a:r>
          </a:p>
          <a:p>
            <a:pPr lvl="1" indent="-317500">
              <a:spcBef>
                <a:spcPts val="0"/>
              </a:spcBef>
              <a:buClr>
                <a:srgbClr val="000000"/>
              </a:buClr>
              <a:buSzPts val="1400"/>
              <a:buFont typeface="Arial"/>
              <a:buChar char="●"/>
            </a:pPr>
            <a:r>
              <a:rPr lang="en-US" sz="1200" dirty="0">
                <a:solidFill>
                  <a:schemeClr val="dk1"/>
                </a:solidFill>
                <a:latin typeface="Nunito" pitchFamily="2" charset="0"/>
                <a:ea typeface="Arial"/>
                <a:cs typeface="Arial"/>
                <a:sym typeface="Arial"/>
              </a:rPr>
              <a:t>The train and test RMSE and MAE are low and comparable. So, our model is not suffering from overfitting.</a:t>
            </a:r>
          </a:p>
          <a:p>
            <a:pPr lvl="1" indent="-317500">
              <a:spcBef>
                <a:spcPts val="0"/>
              </a:spcBef>
              <a:buClr>
                <a:srgbClr val="000000"/>
              </a:buClr>
              <a:buSzPts val="1400"/>
              <a:buFont typeface="Arial"/>
              <a:buChar char="●"/>
            </a:pPr>
            <a:r>
              <a:rPr lang="en-US" sz="1200" dirty="0">
                <a:solidFill>
                  <a:schemeClr val="dk1"/>
                </a:solidFill>
                <a:latin typeface="Nunito" pitchFamily="2" charset="0"/>
                <a:ea typeface="Arial"/>
                <a:cs typeface="Arial"/>
                <a:sym typeface="Arial"/>
              </a:rPr>
              <a:t>The MAPE on the test set suggests we can predict within 17.98% of the life expectancy.</a:t>
            </a:r>
          </a:p>
          <a:p>
            <a:pPr marL="457200" lvl="0" indent="-317500" algn="l" rtl="0">
              <a:lnSpc>
                <a:spcPct val="115000"/>
              </a:lnSpc>
              <a:spcBef>
                <a:spcPts val="0"/>
              </a:spcBef>
              <a:spcAft>
                <a:spcPts val="0"/>
              </a:spcAft>
              <a:buClr>
                <a:srgbClr val="000000"/>
              </a:buClr>
              <a:buSzPts val="1400"/>
              <a:buFont typeface="Arial"/>
              <a:buChar char="●"/>
            </a:pPr>
            <a:endParaRPr lang="en-US" sz="1400" dirty="0">
              <a:solidFill>
                <a:schemeClr val="dk1"/>
              </a:solidFill>
              <a:latin typeface="Nunito" pitchFamily="2" charset="0"/>
              <a:ea typeface="Arial"/>
              <a:cs typeface="Arial"/>
              <a:sym typeface="Arial"/>
            </a:endParaRPr>
          </a:p>
          <a:p>
            <a:pPr marL="457200" lvl="0" indent="-317500" algn="l" rtl="0">
              <a:lnSpc>
                <a:spcPct val="115000"/>
              </a:lnSpc>
              <a:spcBef>
                <a:spcPts val="1000"/>
              </a:spcBef>
              <a:spcAft>
                <a:spcPts val="1000"/>
              </a:spcAft>
              <a:buClr>
                <a:srgbClr val="000000"/>
              </a:buClr>
              <a:buSzPts val="1400"/>
              <a:buFont typeface="Arial"/>
              <a:buChar char="●"/>
            </a:pPr>
            <a:r>
              <a:rPr lang="en" sz="1400" dirty="0">
                <a:solidFill>
                  <a:srgbClr val="000000"/>
                </a:solidFill>
                <a:latin typeface="Nunito" pitchFamily="2" charset="0"/>
                <a:ea typeface="Arial"/>
                <a:cs typeface="Arial"/>
                <a:sym typeface="Arial"/>
              </a:rPr>
              <a:t>Summary of key performance metrics for training and test data in tabular format for comparison</a:t>
            </a:r>
          </a:p>
          <a:p>
            <a:pPr marL="457200" lvl="0" indent="-317500" algn="l" rtl="0">
              <a:lnSpc>
                <a:spcPct val="115000"/>
              </a:lnSpc>
              <a:spcBef>
                <a:spcPts val="1000"/>
              </a:spcBef>
              <a:spcAft>
                <a:spcPts val="1000"/>
              </a:spcAft>
              <a:buClr>
                <a:srgbClr val="000000"/>
              </a:buClr>
              <a:buSzPts val="1400"/>
              <a:buFont typeface="Arial"/>
              <a:buChar char="●"/>
            </a:pPr>
            <a:endParaRPr sz="140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F3E14F28-13B6-4B25-BEF2-4FFC74471874}"/>
              </a:ext>
            </a:extLst>
          </p:cNvPr>
          <p:cNvPicPr>
            <a:picLocks noChangeAspect="1"/>
          </p:cNvPicPr>
          <p:nvPr/>
        </p:nvPicPr>
        <p:blipFill>
          <a:blip r:embed="rId3"/>
          <a:stretch>
            <a:fillRect/>
          </a:stretch>
        </p:blipFill>
        <p:spPr>
          <a:xfrm>
            <a:off x="742950" y="2509596"/>
            <a:ext cx="3679325" cy="1681752"/>
          </a:xfrm>
          <a:prstGeom prst="rect">
            <a:avLst/>
          </a:prstGeom>
        </p:spPr>
      </p:pic>
      <p:pic>
        <p:nvPicPr>
          <p:cNvPr id="5" name="Picture 4">
            <a:extLst>
              <a:ext uri="{FF2B5EF4-FFF2-40B4-BE49-F238E27FC236}">
                <a16:creationId xmlns:a16="http://schemas.microsoft.com/office/drawing/2014/main" id="{FEFA7842-6D93-4530-850E-6806B69B635D}"/>
              </a:ext>
            </a:extLst>
          </p:cNvPr>
          <p:cNvPicPr>
            <a:picLocks noChangeAspect="1"/>
          </p:cNvPicPr>
          <p:nvPr/>
        </p:nvPicPr>
        <p:blipFill>
          <a:blip r:embed="rId4"/>
          <a:stretch>
            <a:fillRect/>
          </a:stretch>
        </p:blipFill>
        <p:spPr>
          <a:xfrm>
            <a:off x="4721726" y="2509596"/>
            <a:ext cx="3707863" cy="16817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Nunito" pitchFamily="2" charset="0"/>
                <a:ea typeface="Arial"/>
                <a:cs typeface="Arial"/>
                <a:sym typeface="Arial"/>
              </a:rPr>
              <a:t>Model Performance Summary</a:t>
            </a:r>
            <a:endParaRPr dirty="0">
              <a:solidFill>
                <a:srgbClr val="000000"/>
              </a:solidFill>
              <a:latin typeface="Nunito" pitchFamily="2" charset="0"/>
              <a:ea typeface="Arial"/>
              <a:cs typeface="Arial"/>
              <a:sym typeface="Arial"/>
            </a:endParaRPr>
          </a:p>
        </p:txBody>
      </p:sp>
      <p:sp>
        <p:nvSpPr>
          <p:cNvPr id="86" name="Google Shape;86;p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rgbClr val="000000"/>
              </a:buClr>
              <a:buSzPts val="1400"/>
              <a:buNone/>
            </a:pPr>
            <a:r>
              <a:rPr lang="en-US" sz="1400" dirty="0">
                <a:solidFill>
                  <a:schemeClr val="dk1"/>
                </a:solidFill>
                <a:latin typeface="Nunito" pitchFamily="2" charset="0"/>
                <a:ea typeface="Arial"/>
                <a:cs typeface="Arial"/>
                <a:sym typeface="Arial"/>
              </a:rPr>
              <a:t>Summary of most important factors used by the ML model for prediction</a:t>
            </a:r>
          </a:p>
          <a:p>
            <a:pPr marL="482600" lvl="0" indent="-342900" algn="l" rtl="0">
              <a:lnSpc>
                <a:spcPct val="115000"/>
              </a:lnSpc>
              <a:spcBef>
                <a:spcPts val="0"/>
              </a:spcBef>
              <a:spcAft>
                <a:spcPts val="0"/>
              </a:spcAft>
              <a:buClr>
                <a:srgbClr val="000000"/>
              </a:buClr>
              <a:buSzPts val="1400"/>
              <a:buFont typeface="+mj-lt"/>
              <a:buAutoNum type="arabicPeriod"/>
            </a:pPr>
            <a:r>
              <a:rPr lang="en-US" sz="1400" dirty="0">
                <a:solidFill>
                  <a:srgbClr val="000000"/>
                </a:solidFill>
                <a:latin typeface="Nunito" pitchFamily="2" charset="0"/>
                <a:ea typeface="Arial"/>
                <a:cs typeface="Arial"/>
                <a:sym typeface="Arial"/>
              </a:rPr>
              <a:t>No of days used has a negative correlation to unit price; the less days the phone is used, higher the price tag on it.</a:t>
            </a:r>
          </a:p>
          <a:p>
            <a:pPr marL="482600" lvl="0" indent="-342900" algn="l" rtl="0">
              <a:lnSpc>
                <a:spcPct val="115000"/>
              </a:lnSpc>
              <a:spcBef>
                <a:spcPts val="0"/>
              </a:spcBef>
              <a:spcAft>
                <a:spcPts val="0"/>
              </a:spcAft>
              <a:buClr>
                <a:srgbClr val="000000"/>
              </a:buClr>
              <a:buSzPts val="1400"/>
              <a:buFont typeface="+mj-lt"/>
              <a:buAutoNum type="arabicPeriod"/>
            </a:pPr>
            <a:r>
              <a:rPr lang="en-US" sz="1400" dirty="0">
                <a:solidFill>
                  <a:srgbClr val="000000"/>
                </a:solidFill>
                <a:latin typeface="Nunito" pitchFamily="2" charset="0"/>
                <a:ea typeface="Arial"/>
                <a:cs typeface="Arial"/>
                <a:sym typeface="Arial"/>
              </a:rPr>
              <a:t>The 5G phones have positive correlation and 4G phones have negative correlation. As 5G is an emerging feature, the phones with 5G capability can be sold at a higher used price.</a:t>
            </a:r>
          </a:p>
          <a:p>
            <a:pPr marL="482600" lvl="0" indent="-342900" algn="l" rtl="0">
              <a:lnSpc>
                <a:spcPct val="115000"/>
              </a:lnSpc>
              <a:spcBef>
                <a:spcPts val="0"/>
              </a:spcBef>
              <a:spcAft>
                <a:spcPts val="0"/>
              </a:spcAft>
              <a:buClr>
                <a:srgbClr val="000000"/>
              </a:buClr>
              <a:buSzPts val="1400"/>
              <a:buFont typeface="+mj-lt"/>
              <a:buAutoNum type="arabicPeriod"/>
            </a:pPr>
            <a:r>
              <a:rPr lang="en-US" sz="1400" dirty="0">
                <a:solidFill>
                  <a:srgbClr val="000000"/>
                </a:solidFill>
                <a:latin typeface="Nunito" pitchFamily="2" charset="0"/>
                <a:ea typeface="Arial"/>
                <a:cs typeface="Arial"/>
                <a:sym typeface="Arial"/>
              </a:rPr>
              <a:t>The selfie camera has a positive correlation with used price and can be drive up the price of a used phone.</a:t>
            </a:r>
          </a:p>
          <a:p>
            <a:pPr marL="482600" lvl="0" indent="-342900" algn="l" rtl="0">
              <a:lnSpc>
                <a:spcPct val="115000"/>
              </a:lnSpc>
              <a:spcBef>
                <a:spcPts val="0"/>
              </a:spcBef>
              <a:spcAft>
                <a:spcPts val="0"/>
              </a:spcAft>
              <a:buClr>
                <a:srgbClr val="000000"/>
              </a:buClr>
              <a:buSzPts val="1400"/>
              <a:buFont typeface="+mj-lt"/>
              <a:buAutoNum type="arabicPeriod"/>
            </a:pPr>
            <a:r>
              <a:rPr lang="en-US" sz="1400" dirty="0">
                <a:solidFill>
                  <a:srgbClr val="000000"/>
                </a:solidFill>
                <a:latin typeface="Nunito" pitchFamily="2" charset="0"/>
                <a:ea typeface="Arial"/>
                <a:cs typeface="Arial"/>
                <a:sym typeface="Arial"/>
              </a:rPr>
              <a:t>The phones with iOS operating system have a stable market price it has a positive correlation with used phone price.</a:t>
            </a:r>
          </a:p>
          <a:p>
            <a:pPr marL="482600" lvl="0" indent="-342900" algn="l" rtl="0">
              <a:lnSpc>
                <a:spcPct val="115000"/>
              </a:lnSpc>
              <a:spcBef>
                <a:spcPts val="0"/>
              </a:spcBef>
              <a:spcAft>
                <a:spcPts val="0"/>
              </a:spcAft>
              <a:buClr>
                <a:srgbClr val="000000"/>
              </a:buClr>
              <a:buSzPts val="1400"/>
              <a:buFont typeface="+mj-lt"/>
              <a:buAutoNum type="arabicPeriod"/>
            </a:pPr>
            <a:r>
              <a:rPr lang="en-US" sz="1400" dirty="0">
                <a:solidFill>
                  <a:srgbClr val="000000"/>
                </a:solidFill>
                <a:latin typeface="Nunito" pitchFamily="2" charset="0"/>
                <a:ea typeface="Arial"/>
                <a:cs typeface="Arial"/>
                <a:sym typeface="Arial"/>
              </a:rPr>
              <a:t>The brands Blackberry and Google have positive correlation with Used price while brands OnePlus, Nokia and Infinix have negative correlation</a:t>
            </a:r>
          </a:p>
          <a:p>
            <a:pPr marL="457200" lvl="0" indent="-317500" algn="l" rtl="0">
              <a:lnSpc>
                <a:spcPct val="115000"/>
              </a:lnSpc>
              <a:spcBef>
                <a:spcPts val="1000"/>
              </a:spcBef>
              <a:spcAft>
                <a:spcPts val="1000"/>
              </a:spcAft>
              <a:buClr>
                <a:srgbClr val="000000"/>
              </a:buClr>
              <a:buSzPts val="1400"/>
              <a:buFont typeface="Arial"/>
              <a:buChar char="●"/>
            </a:pPr>
            <a:endParaRPr sz="14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8555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Nunito" pitchFamily="2" charset="0"/>
                <a:ea typeface="Arial"/>
                <a:cs typeface="Arial"/>
                <a:sym typeface="Arial"/>
              </a:rPr>
              <a:t>Business Insights and Recommendations</a:t>
            </a:r>
            <a:endParaRPr dirty="0">
              <a:solidFill>
                <a:srgbClr val="000000"/>
              </a:solidFill>
              <a:latin typeface="Nunito" pitchFamily="2" charset="0"/>
              <a:ea typeface="Arial"/>
              <a:cs typeface="Arial"/>
              <a:sym typeface="Arial"/>
            </a:endParaRPr>
          </a:p>
        </p:txBody>
      </p:sp>
      <p:sp>
        <p:nvSpPr>
          <p:cNvPr id="92" name="Google Shape;92;p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82600" indent="-342900">
              <a:buClr>
                <a:srgbClr val="000000"/>
              </a:buClr>
              <a:buSzPts val="1400"/>
              <a:buFont typeface="+mj-lt"/>
              <a:buAutoNum type="arabicPeriod"/>
            </a:pPr>
            <a:r>
              <a:rPr lang="en-US" sz="1400" dirty="0">
                <a:solidFill>
                  <a:schemeClr val="dk1"/>
                </a:solidFill>
                <a:latin typeface="Nunito" pitchFamily="2" charset="0"/>
                <a:ea typeface="Arial"/>
                <a:cs typeface="Arial"/>
                <a:sym typeface="Arial"/>
              </a:rPr>
              <a:t>ReCell should give promotions to phones that are highly used. The more this phone sits in the store, its value is going down day-by-day.</a:t>
            </a:r>
          </a:p>
          <a:p>
            <a:pPr marL="482600" indent="-342900">
              <a:buClr>
                <a:srgbClr val="000000"/>
              </a:buClr>
              <a:buSzPts val="1400"/>
              <a:buFont typeface="+mj-lt"/>
              <a:buAutoNum type="arabicPeriod"/>
            </a:pPr>
            <a:r>
              <a:rPr lang="en-US" sz="1400" dirty="0">
                <a:solidFill>
                  <a:schemeClr val="dk1"/>
                </a:solidFill>
                <a:latin typeface="Nunito" pitchFamily="2" charset="0"/>
                <a:ea typeface="Arial"/>
                <a:cs typeface="Arial"/>
                <a:sym typeface="Arial"/>
              </a:rPr>
              <a:t>ReCell should try to increase the stock of 5G phones, and the market is pointing towards that direction. Also have some deals on phones without 4G or 5G capability so that they can be sold easily.</a:t>
            </a:r>
          </a:p>
          <a:p>
            <a:pPr marL="482600" indent="-342900">
              <a:buClr>
                <a:srgbClr val="000000"/>
              </a:buClr>
              <a:buSzPts val="1400"/>
              <a:buFont typeface="+mj-lt"/>
              <a:buAutoNum type="arabicPeriod"/>
            </a:pPr>
            <a:r>
              <a:rPr lang="en-US" sz="1400" dirty="0">
                <a:solidFill>
                  <a:schemeClr val="dk1"/>
                </a:solidFill>
                <a:latin typeface="Nunito" pitchFamily="2" charset="0"/>
                <a:ea typeface="Arial"/>
                <a:cs typeface="Arial"/>
                <a:sym typeface="Arial"/>
              </a:rPr>
              <a:t>ReCell can build an inventory of phones with high resolution selfie cameras.</a:t>
            </a:r>
          </a:p>
          <a:p>
            <a:pPr marL="482600" indent="-342900">
              <a:buClr>
                <a:srgbClr val="000000"/>
              </a:buClr>
              <a:buSzPts val="1400"/>
              <a:buFont typeface="+mj-lt"/>
              <a:buAutoNum type="arabicPeriod"/>
            </a:pPr>
            <a:r>
              <a:rPr lang="en-US" sz="1400" dirty="0">
                <a:solidFill>
                  <a:schemeClr val="dk1"/>
                </a:solidFill>
                <a:latin typeface="Nunito" pitchFamily="2" charset="0"/>
                <a:ea typeface="Arial"/>
                <a:cs typeface="Arial"/>
                <a:sym typeface="Arial"/>
              </a:rPr>
              <a:t>ReCell can invest in procuring more phones with iOS operating system and their price does not go down with age.</a:t>
            </a:r>
          </a:p>
          <a:p>
            <a:pPr marL="482600" indent="-342900">
              <a:buClr>
                <a:srgbClr val="000000"/>
              </a:buClr>
              <a:buSzPts val="1400"/>
              <a:buFont typeface="+mj-lt"/>
              <a:buAutoNum type="arabicPeriod"/>
            </a:pPr>
            <a:r>
              <a:rPr lang="en-US" sz="1400" dirty="0">
                <a:solidFill>
                  <a:schemeClr val="dk1"/>
                </a:solidFill>
                <a:latin typeface="Nunito" pitchFamily="2" charset="0"/>
                <a:ea typeface="Arial"/>
                <a:cs typeface="Arial"/>
                <a:sym typeface="Arial"/>
              </a:rPr>
              <a:t>ReCell can build an inventory of phones from the brands Blackberry and Google.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Nunito" pitchFamily="2" charset="0"/>
                <a:ea typeface="Arial"/>
                <a:cs typeface="Arial"/>
                <a:sym typeface="Arial"/>
              </a:rPr>
              <a:t>Contents</a:t>
            </a:r>
            <a:endParaRPr dirty="0">
              <a:solidFill>
                <a:srgbClr val="000000"/>
              </a:solidFill>
              <a:latin typeface="Nunito" pitchFamily="2" charset="0"/>
              <a:ea typeface="Arial"/>
              <a:cs typeface="Arial"/>
              <a:sym typeface="Arial"/>
            </a:endParaRPr>
          </a:p>
        </p:txBody>
      </p:sp>
      <p:sp>
        <p:nvSpPr>
          <p:cNvPr id="7" name="Google Shape;68;p3">
            <a:extLst>
              <a:ext uri="{FF2B5EF4-FFF2-40B4-BE49-F238E27FC236}">
                <a16:creationId xmlns:a16="http://schemas.microsoft.com/office/drawing/2014/main" id="{D842804F-6439-47BC-BFAF-231EE55DB6B6}"/>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82600" lvl="0" indent="-342900" algn="l" rtl="0">
              <a:lnSpc>
                <a:spcPct val="115000"/>
              </a:lnSpc>
              <a:spcBef>
                <a:spcPts val="0"/>
              </a:spcBef>
              <a:spcAft>
                <a:spcPts val="0"/>
              </a:spcAft>
              <a:buClr>
                <a:srgbClr val="000000"/>
              </a:buClr>
              <a:buSzPts val="1400"/>
              <a:buFont typeface="+mj-lt"/>
              <a:buAutoNum type="arabicPeriod"/>
            </a:pPr>
            <a:r>
              <a:rPr lang="en-US" sz="1600" dirty="0">
                <a:solidFill>
                  <a:srgbClr val="000000"/>
                </a:solidFill>
                <a:latin typeface="Nunito" pitchFamily="2" charset="0"/>
                <a:ea typeface="Arial"/>
                <a:cs typeface="Arial"/>
                <a:sym typeface="Arial"/>
              </a:rPr>
              <a:t>Business Problem Overview and Solution Approach</a:t>
            </a:r>
          </a:p>
          <a:p>
            <a:pPr marL="482600" lvl="0" indent="-342900" algn="l" rtl="0">
              <a:lnSpc>
                <a:spcPct val="115000"/>
              </a:lnSpc>
              <a:spcBef>
                <a:spcPts val="0"/>
              </a:spcBef>
              <a:spcAft>
                <a:spcPts val="0"/>
              </a:spcAft>
              <a:buClr>
                <a:srgbClr val="000000"/>
              </a:buClr>
              <a:buSzPts val="1400"/>
              <a:buFont typeface="+mj-lt"/>
              <a:buAutoNum type="arabicPeriod"/>
            </a:pPr>
            <a:r>
              <a:rPr lang="en-US" sz="1600" dirty="0">
                <a:solidFill>
                  <a:srgbClr val="000000"/>
                </a:solidFill>
                <a:latin typeface="Nunito" pitchFamily="2" charset="0"/>
                <a:ea typeface="Arial"/>
                <a:cs typeface="Arial"/>
                <a:sym typeface="Arial"/>
              </a:rPr>
              <a:t>Data Overview</a:t>
            </a:r>
          </a:p>
          <a:p>
            <a:pPr marL="482600" lvl="0" indent="-342900" algn="l" rtl="0">
              <a:lnSpc>
                <a:spcPct val="115000"/>
              </a:lnSpc>
              <a:spcBef>
                <a:spcPts val="0"/>
              </a:spcBef>
              <a:spcAft>
                <a:spcPts val="0"/>
              </a:spcAft>
              <a:buClr>
                <a:srgbClr val="000000"/>
              </a:buClr>
              <a:buSzPts val="1400"/>
              <a:buFont typeface="+mj-lt"/>
              <a:buAutoNum type="arabicPeriod"/>
            </a:pPr>
            <a:r>
              <a:rPr lang="en-US" sz="1600" dirty="0">
                <a:solidFill>
                  <a:srgbClr val="000000"/>
                </a:solidFill>
                <a:latin typeface="Nunito" pitchFamily="2" charset="0"/>
                <a:ea typeface="Arial"/>
                <a:cs typeface="Arial"/>
                <a:sym typeface="Arial"/>
              </a:rPr>
              <a:t>Exploratory Data Analysis (EDA) – Univariate Analysis</a:t>
            </a:r>
          </a:p>
          <a:p>
            <a:pPr marL="482600" lvl="0" indent="-342900" algn="l" rtl="0">
              <a:lnSpc>
                <a:spcPct val="115000"/>
              </a:lnSpc>
              <a:spcBef>
                <a:spcPts val="0"/>
              </a:spcBef>
              <a:spcAft>
                <a:spcPts val="0"/>
              </a:spcAft>
              <a:buClr>
                <a:srgbClr val="000000"/>
              </a:buClr>
              <a:buSzPts val="1400"/>
              <a:buFont typeface="+mj-lt"/>
              <a:buAutoNum type="arabicPeriod"/>
            </a:pPr>
            <a:r>
              <a:rPr lang="en-US" sz="1600" dirty="0">
                <a:solidFill>
                  <a:srgbClr val="000000"/>
                </a:solidFill>
                <a:latin typeface="Nunito" pitchFamily="2" charset="0"/>
                <a:ea typeface="Arial"/>
                <a:cs typeface="Arial"/>
                <a:sym typeface="Arial"/>
              </a:rPr>
              <a:t>Exploratory Data Analysis (EDA) – Correlation Matrix</a:t>
            </a:r>
          </a:p>
          <a:p>
            <a:pPr marL="482600" lvl="0" indent="-342900" algn="l" rtl="0">
              <a:lnSpc>
                <a:spcPct val="115000"/>
              </a:lnSpc>
              <a:spcBef>
                <a:spcPts val="0"/>
              </a:spcBef>
              <a:spcAft>
                <a:spcPts val="0"/>
              </a:spcAft>
              <a:buClr>
                <a:srgbClr val="000000"/>
              </a:buClr>
              <a:buSzPts val="1400"/>
              <a:buFont typeface="+mj-lt"/>
              <a:buAutoNum type="arabicPeriod"/>
            </a:pPr>
            <a:r>
              <a:rPr lang="en-US" sz="1600" dirty="0">
                <a:solidFill>
                  <a:srgbClr val="000000"/>
                </a:solidFill>
                <a:latin typeface="Nunito" pitchFamily="2" charset="0"/>
                <a:ea typeface="Arial"/>
                <a:cs typeface="Arial"/>
                <a:sym typeface="Arial"/>
              </a:rPr>
              <a:t>Exploratory Data Analysis (EDA) – Bivariate and Multivariate Analysis</a:t>
            </a:r>
          </a:p>
          <a:p>
            <a:pPr marL="482600" lvl="0" indent="-342900" algn="l" rtl="0">
              <a:lnSpc>
                <a:spcPct val="115000"/>
              </a:lnSpc>
              <a:spcBef>
                <a:spcPts val="0"/>
              </a:spcBef>
              <a:spcAft>
                <a:spcPts val="0"/>
              </a:spcAft>
              <a:buClr>
                <a:srgbClr val="000000"/>
              </a:buClr>
              <a:buSzPts val="1400"/>
              <a:buFont typeface="+mj-lt"/>
              <a:buAutoNum type="arabicPeriod"/>
            </a:pPr>
            <a:r>
              <a:rPr lang="en-US" sz="1600" dirty="0">
                <a:solidFill>
                  <a:srgbClr val="000000"/>
                </a:solidFill>
                <a:latin typeface="Nunito" pitchFamily="2" charset="0"/>
                <a:ea typeface="Arial"/>
                <a:cs typeface="Arial"/>
                <a:sym typeface="Arial"/>
              </a:rPr>
              <a:t>Linear Model Performance Summary</a:t>
            </a:r>
          </a:p>
          <a:p>
            <a:pPr marL="482600" lvl="0" indent="-342900" algn="l" rtl="0">
              <a:lnSpc>
                <a:spcPct val="115000"/>
              </a:lnSpc>
              <a:spcBef>
                <a:spcPts val="0"/>
              </a:spcBef>
              <a:spcAft>
                <a:spcPts val="0"/>
              </a:spcAft>
              <a:buClr>
                <a:srgbClr val="000000"/>
              </a:buClr>
              <a:buSzPts val="1400"/>
              <a:buFont typeface="+mj-lt"/>
              <a:buAutoNum type="arabicPeriod"/>
            </a:pPr>
            <a:r>
              <a:rPr lang="en-US" sz="1600" dirty="0">
                <a:solidFill>
                  <a:srgbClr val="000000"/>
                </a:solidFill>
                <a:latin typeface="Nunito" pitchFamily="2" charset="0"/>
                <a:ea typeface="Arial"/>
                <a:cs typeface="Arial"/>
                <a:sym typeface="Arial"/>
              </a:rPr>
              <a:t>Actionable Insights and 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Nunito" pitchFamily="2" charset="0"/>
                <a:ea typeface="Arial"/>
                <a:cs typeface="Arial"/>
                <a:sym typeface="Arial"/>
              </a:rPr>
              <a:t>Business Problem Overview and Solution Approach</a:t>
            </a:r>
            <a:endParaRPr dirty="0">
              <a:solidFill>
                <a:srgbClr val="000000"/>
              </a:solidFill>
              <a:latin typeface="Nunito" pitchFamily="2" charset="0"/>
              <a:ea typeface="Arial"/>
              <a:cs typeface="Arial"/>
              <a:sym typeface="Arial"/>
            </a:endParaRPr>
          </a:p>
        </p:txBody>
      </p:sp>
      <p:sp>
        <p:nvSpPr>
          <p:cNvPr id="68" name="Google Shape;68;p3"/>
          <p:cNvSpPr txBox="1">
            <a:spLocks noGrp="1"/>
          </p:cNvSpPr>
          <p:nvPr>
            <p:ph type="body" idx="1"/>
          </p:nvPr>
        </p:nvSpPr>
        <p:spPr>
          <a:xfrm>
            <a:off x="202550" y="861975"/>
            <a:ext cx="8738900" cy="37068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rgbClr val="000000"/>
              </a:buClr>
              <a:buSzPts val="1400"/>
              <a:buFont typeface="Arial"/>
              <a:buChar char="●"/>
            </a:pPr>
            <a:r>
              <a:rPr lang="en-US" sz="1400" dirty="0">
                <a:solidFill>
                  <a:srgbClr val="000000"/>
                </a:solidFill>
                <a:latin typeface="Nunito" pitchFamily="2" charset="0"/>
                <a:ea typeface="Arial"/>
                <a:cs typeface="Arial"/>
                <a:sym typeface="Arial"/>
              </a:rPr>
              <a:t>Core Business Idea - Buying and selling used smartphones used to be something that happened on a handful of online marketplace sites. But the used and refurbished phone market has grown considerably over the past decade, and a new IDC (International Data Corporation) forecast predicts that the used phone market would be worth $52.7bn by 2023 with a compound annual growth rate (CAGR) of 13.6% from 2018 to 2023. Refurbished and used devices continue to provide cost-effective alternatives to both consumers and businesses that are looking to save money when purchasing a smartphone. There are plenty of other benefits associated with the used smartphone market. Used and refurbished devices can be sold with warranties and can also be insured with proof of purchase.</a:t>
            </a:r>
          </a:p>
          <a:p>
            <a:pPr marL="457200" lvl="0" indent="-317500" algn="just" rtl="0">
              <a:lnSpc>
                <a:spcPct val="115000"/>
              </a:lnSpc>
              <a:spcBef>
                <a:spcPts val="0"/>
              </a:spcBef>
              <a:spcAft>
                <a:spcPts val="0"/>
              </a:spcAft>
              <a:buClr>
                <a:srgbClr val="000000"/>
              </a:buClr>
              <a:buSzPts val="1400"/>
              <a:buFont typeface="Arial"/>
              <a:buChar char="●"/>
            </a:pPr>
            <a:r>
              <a:rPr lang="en-US" sz="1400" dirty="0">
                <a:solidFill>
                  <a:srgbClr val="000000"/>
                </a:solidFill>
                <a:latin typeface="Nunito" pitchFamily="2" charset="0"/>
                <a:ea typeface="Arial"/>
                <a:cs typeface="Arial"/>
                <a:sym typeface="Arial"/>
              </a:rPr>
              <a:t>Problem to tackle - The rising potential of refurbished smartphone segment comparatively under-the-radar market fuels the need for an ML-based solution to develop a dynamic pricing strategy for used and refurbished smartphones. ReCell, a startup aiming to tap the potential in this market, wants to analyze the data provided and build a linear regression model to predict the price of a used phone and identify factors that significantly influence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Nunito" pitchFamily="2" charset="0"/>
                <a:ea typeface="Arial"/>
                <a:cs typeface="Arial"/>
                <a:sym typeface="Arial"/>
              </a:rPr>
              <a:t>Data Overview</a:t>
            </a:r>
            <a:endParaRPr dirty="0">
              <a:solidFill>
                <a:srgbClr val="000000"/>
              </a:solidFill>
              <a:latin typeface="Nunito" pitchFamily="2" charset="0"/>
              <a:ea typeface="Arial"/>
              <a:cs typeface="Arial"/>
              <a:sym typeface="Arial"/>
            </a:endParaRPr>
          </a:p>
        </p:txBody>
      </p:sp>
      <p:sp>
        <p:nvSpPr>
          <p:cNvPr id="74" name="Google Shape;74;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Arial"/>
              <a:buChar char="●"/>
            </a:pPr>
            <a:r>
              <a:rPr lang="en-US" sz="1400" dirty="0">
                <a:solidFill>
                  <a:srgbClr val="000000"/>
                </a:solidFill>
                <a:latin typeface="Nunito" pitchFamily="2" charset="0"/>
                <a:ea typeface="Arial"/>
                <a:cs typeface="Arial"/>
                <a:sym typeface="Arial"/>
              </a:rPr>
              <a:t>The data contains the different attributes of used/refurbished phones.</a:t>
            </a:r>
          </a:p>
          <a:p>
            <a:pPr marL="457200" lvl="0" indent="-317500" algn="l" rtl="0">
              <a:lnSpc>
                <a:spcPct val="115000"/>
              </a:lnSpc>
              <a:spcBef>
                <a:spcPts val="0"/>
              </a:spcBef>
              <a:spcAft>
                <a:spcPts val="0"/>
              </a:spcAft>
              <a:buClr>
                <a:srgbClr val="000000"/>
              </a:buClr>
              <a:buSzPts val="1400"/>
              <a:buFont typeface="Arial"/>
              <a:buChar char="●"/>
            </a:pPr>
            <a:endParaRPr lang="en-US" sz="1400" dirty="0">
              <a:solidFill>
                <a:srgbClr val="000000"/>
              </a:solidFill>
              <a:latin typeface="Nunito" pitchFamily="2" charset="0"/>
              <a:ea typeface="Arial"/>
              <a:cs typeface="Arial"/>
              <a:sym typeface="Arial"/>
            </a:endParaRPr>
          </a:p>
        </p:txBody>
      </p:sp>
      <p:graphicFrame>
        <p:nvGraphicFramePr>
          <p:cNvPr id="5" name="Table 4">
            <a:extLst>
              <a:ext uri="{FF2B5EF4-FFF2-40B4-BE49-F238E27FC236}">
                <a16:creationId xmlns:a16="http://schemas.microsoft.com/office/drawing/2014/main" id="{1485A97D-9FEC-45C5-AE64-BEDE44D64CC7}"/>
              </a:ext>
            </a:extLst>
          </p:cNvPr>
          <p:cNvGraphicFramePr>
            <a:graphicFrameLocks noGrp="1"/>
          </p:cNvGraphicFramePr>
          <p:nvPr>
            <p:extLst>
              <p:ext uri="{D42A27DB-BD31-4B8C-83A1-F6EECF244321}">
                <p14:modId xmlns:p14="http://schemas.microsoft.com/office/powerpoint/2010/main" val="4054717210"/>
              </p:ext>
            </p:extLst>
          </p:nvPr>
        </p:nvGraphicFramePr>
        <p:xfrm>
          <a:off x="774699" y="1311274"/>
          <a:ext cx="4492625" cy="3394080"/>
        </p:xfrm>
        <a:graphic>
          <a:graphicData uri="http://schemas.openxmlformats.org/drawingml/2006/table">
            <a:tbl>
              <a:tblPr/>
              <a:tblGrid>
                <a:gridCol w="4492625">
                  <a:extLst>
                    <a:ext uri="{9D8B030D-6E8A-4147-A177-3AD203B41FA5}">
                      <a16:colId xmlns:a16="http://schemas.microsoft.com/office/drawing/2014/main" val="341608130"/>
                    </a:ext>
                  </a:extLst>
                </a:gridCol>
              </a:tblGrid>
              <a:tr h="212130">
                <a:tc>
                  <a:txBody>
                    <a:bodyPr/>
                    <a:lstStyle/>
                    <a:p>
                      <a:pPr algn="l" fontAlgn="b"/>
                      <a:r>
                        <a:rPr lang="en-US" sz="1100" b="1" i="0" u="none" strike="noStrike" dirty="0">
                          <a:solidFill>
                            <a:srgbClr val="FFFFFF"/>
                          </a:solidFill>
                          <a:effectLst/>
                          <a:latin typeface="Nunito" pitchFamily="2" charset="0"/>
                        </a:rPr>
                        <a:t>Data Dictionary</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404049635"/>
                  </a:ext>
                </a:extLst>
              </a:tr>
              <a:tr h="212130">
                <a:tc>
                  <a:txBody>
                    <a:bodyPr/>
                    <a:lstStyle/>
                    <a:p>
                      <a:pPr algn="l" fontAlgn="b"/>
                      <a:r>
                        <a:rPr lang="en-US" sz="1100" b="1" i="0" u="none" strike="noStrike" dirty="0">
                          <a:solidFill>
                            <a:srgbClr val="000000"/>
                          </a:solidFill>
                          <a:effectLst/>
                          <a:latin typeface="Nunito" pitchFamily="2" charset="0"/>
                        </a:rPr>
                        <a:t>brand_name: </a:t>
                      </a:r>
                      <a:r>
                        <a:rPr lang="en-US" sz="1100" b="0" i="0" u="none" strike="noStrike" dirty="0">
                          <a:solidFill>
                            <a:srgbClr val="000000"/>
                          </a:solidFill>
                          <a:effectLst/>
                          <a:latin typeface="Nunito" pitchFamily="2" charset="0"/>
                        </a:rPr>
                        <a:t>Name of manufacturing brand</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20163125"/>
                  </a:ext>
                </a:extLst>
              </a:tr>
              <a:tr h="212130">
                <a:tc>
                  <a:txBody>
                    <a:bodyPr/>
                    <a:lstStyle/>
                    <a:p>
                      <a:pPr algn="l" fontAlgn="b"/>
                      <a:r>
                        <a:rPr lang="en-US" sz="1100" b="1" i="0" u="none" strike="noStrike" dirty="0">
                          <a:solidFill>
                            <a:srgbClr val="000000"/>
                          </a:solidFill>
                          <a:effectLst/>
                          <a:latin typeface="Nunito" pitchFamily="2" charset="0"/>
                        </a:rPr>
                        <a:t>os: </a:t>
                      </a:r>
                      <a:r>
                        <a:rPr lang="en-US" sz="1100" b="0" i="0" u="none" strike="noStrike" dirty="0">
                          <a:solidFill>
                            <a:srgbClr val="000000"/>
                          </a:solidFill>
                          <a:effectLst/>
                          <a:latin typeface="Nunito" pitchFamily="2" charset="0"/>
                        </a:rPr>
                        <a:t>OS on which the phone runs</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103944220"/>
                  </a:ext>
                </a:extLst>
              </a:tr>
              <a:tr h="212130">
                <a:tc>
                  <a:txBody>
                    <a:bodyPr/>
                    <a:lstStyle/>
                    <a:p>
                      <a:pPr algn="l" fontAlgn="b"/>
                      <a:r>
                        <a:rPr lang="en-US" sz="1100" b="1" i="0" u="none" strike="noStrike" dirty="0">
                          <a:solidFill>
                            <a:srgbClr val="000000"/>
                          </a:solidFill>
                          <a:effectLst/>
                          <a:latin typeface="Nunito" pitchFamily="2" charset="0"/>
                        </a:rPr>
                        <a:t>screen_size</a:t>
                      </a:r>
                      <a:r>
                        <a:rPr lang="en-US" sz="1100" b="0" i="0" u="none" strike="noStrike" dirty="0">
                          <a:solidFill>
                            <a:srgbClr val="000000"/>
                          </a:solidFill>
                          <a:effectLst/>
                          <a:latin typeface="Nunito" pitchFamily="2" charset="0"/>
                        </a:rPr>
                        <a:t>: Size of the screen in cm</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92414426"/>
                  </a:ext>
                </a:extLst>
              </a:tr>
              <a:tr h="212130">
                <a:tc>
                  <a:txBody>
                    <a:bodyPr/>
                    <a:lstStyle/>
                    <a:p>
                      <a:pPr algn="l" fontAlgn="b"/>
                      <a:r>
                        <a:rPr lang="en-US" sz="1100" b="1" i="0" u="none" strike="noStrike" dirty="0">
                          <a:solidFill>
                            <a:srgbClr val="000000"/>
                          </a:solidFill>
                          <a:effectLst/>
                          <a:latin typeface="Nunito" pitchFamily="2" charset="0"/>
                        </a:rPr>
                        <a:t>4g</a:t>
                      </a:r>
                      <a:r>
                        <a:rPr lang="en-US" sz="1100" b="0" i="0" u="none" strike="noStrike" dirty="0">
                          <a:solidFill>
                            <a:srgbClr val="000000"/>
                          </a:solidFill>
                          <a:effectLst/>
                          <a:latin typeface="Nunito" pitchFamily="2" charset="0"/>
                        </a:rPr>
                        <a:t>: Whether 4G is available or not</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15454309"/>
                  </a:ext>
                </a:extLst>
              </a:tr>
              <a:tr h="212130">
                <a:tc>
                  <a:txBody>
                    <a:bodyPr/>
                    <a:lstStyle/>
                    <a:p>
                      <a:pPr algn="l" fontAlgn="b"/>
                      <a:r>
                        <a:rPr lang="en-US" sz="1100" b="1" i="0" u="none" strike="noStrike" dirty="0">
                          <a:solidFill>
                            <a:srgbClr val="000000"/>
                          </a:solidFill>
                          <a:effectLst/>
                          <a:latin typeface="Nunito" pitchFamily="2" charset="0"/>
                        </a:rPr>
                        <a:t>5g</a:t>
                      </a:r>
                      <a:r>
                        <a:rPr lang="en-US" sz="1100" b="0" i="0" u="none" strike="noStrike" dirty="0">
                          <a:solidFill>
                            <a:srgbClr val="000000"/>
                          </a:solidFill>
                          <a:effectLst/>
                          <a:latin typeface="Nunito" pitchFamily="2" charset="0"/>
                        </a:rPr>
                        <a:t>: Whether 5G is available or not</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10494585"/>
                  </a:ext>
                </a:extLst>
              </a:tr>
              <a:tr h="212130">
                <a:tc>
                  <a:txBody>
                    <a:bodyPr/>
                    <a:lstStyle/>
                    <a:p>
                      <a:pPr algn="l" fontAlgn="b"/>
                      <a:r>
                        <a:rPr lang="en-US" sz="1100" b="1" i="0" u="none" strike="noStrike" dirty="0">
                          <a:solidFill>
                            <a:srgbClr val="000000"/>
                          </a:solidFill>
                          <a:effectLst/>
                          <a:latin typeface="Nunito" pitchFamily="2" charset="0"/>
                        </a:rPr>
                        <a:t>main_camera_mp</a:t>
                      </a:r>
                      <a:r>
                        <a:rPr lang="en-US" sz="1100" b="0" i="0" u="none" strike="noStrike" dirty="0">
                          <a:solidFill>
                            <a:srgbClr val="000000"/>
                          </a:solidFill>
                          <a:effectLst/>
                          <a:latin typeface="Nunito" pitchFamily="2" charset="0"/>
                        </a:rPr>
                        <a:t>: Resolution of the rear camera in megapixels</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58919399"/>
                  </a:ext>
                </a:extLst>
              </a:tr>
              <a:tr h="212130">
                <a:tc>
                  <a:txBody>
                    <a:bodyPr/>
                    <a:lstStyle/>
                    <a:p>
                      <a:pPr algn="l" fontAlgn="b"/>
                      <a:r>
                        <a:rPr lang="en-US" sz="1100" b="1" i="0" u="none" strike="noStrike" dirty="0">
                          <a:solidFill>
                            <a:srgbClr val="000000"/>
                          </a:solidFill>
                          <a:effectLst/>
                          <a:latin typeface="Nunito" pitchFamily="2" charset="0"/>
                        </a:rPr>
                        <a:t>selfie_camera_mp</a:t>
                      </a:r>
                      <a:r>
                        <a:rPr lang="en-US" sz="1100" b="0" i="0" u="none" strike="noStrike" dirty="0">
                          <a:solidFill>
                            <a:srgbClr val="000000"/>
                          </a:solidFill>
                          <a:effectLst/>
                          <a:latin typeface="Nunito" pitchFamily="2" charset="0"/>
                        </a:rPr>
                        <a:t>: Resolution of the front camera in megapixels</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20694560"/>
                  </a:ext>
                </a:extLst>
              </a:tr>
              <a:tr h="212130">
                <a:tc>
                  <a:txBody>
                    <a:bodyPr/>
                    <a:lstStyle/>
                    <a:p>
                      <a:pPr algn="l" fontAlgn="b"/>
                      <a:r>
                        <a:rPr lang="en-US" sz="1100" b="1" i="0" u="none" strike="noStrike" dirty="0">
                          <a:solidFill>
                            <a:srgbClr val="000000"/>
                          </a:solidFill>
                          <a:effectLst/>
                          <a:latin typeface="Nunito" pitchFamily="2" charset="0"/>
                        </a:rPr>
                        <a:t>int_memory</a:t>
                      </a:r>
                      <a:r>
                        <a:rPr lang="en-US" sz="1100" b="0" i="0" u="none" strike="noStrike" dirty="0">
                          <a:solidFill>
                            <a:srgbClr val="000000"/>
                          </a:solidFill>
                          <a:effectLst/>
                          <a:latin typeface="Nunito" pitchFamily="2" charset="0"/>
                        </a:rPr>
                        <a:t>: Amount of internal memory (ROM) in GB</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125525204"/>
                  </a:ext>
                </a:extLst>
              </a:tr>
              <a:tr h="212130">
                <a:tc>
                  <a:txBody>
                    <a:bodyPr/>
                    <a:lstStyle/>
                    <a:p>
                      <a:pPr algn="l" fontAlgn="b"/>
                      <a:r>
                        <a:rPr lang="en-US" sz="1100" b="1" i="0" u="none" strike="noStrike" dirty="0">
                          <a:solidFill>
                            <a:srgbClr val="000000"/>
                          </a:solidFill>
                          <a:effectLst/>
                          <a:latin typeface="Nunito" pitchFamily="2" charset="0"/>
                        </a:rPr>
                        <a:t>ram</a:t>
                      </a:r>
                      <a:r>
                        <a:rPr lang="en-US" sz="1100" b="0" i="0" u="none" strike="noStrike" dirty="0">
                          <a:solidFill>
                            <a:srgbClr val="000000"/>
                          </a:solidFill>
                          <a:effectLst/>
                          <a:latin typeface="Nunito" pitchFamily="2" charset="0"/>
                        </a:rPr>
                        <a:t>: Amount of RAM in GB</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48989476"/>
                  </a:ext>
                </a:extLst>
              </a:tr>
              <a:tr h="212130">
                <a:tc>
                  <a:txBody>
                    <a:bodyPr/>
                    <a:lstStyle/>
                    <a:p>
                      <a:pPr algn="l" fontAlgn="b"/>
                      <a:r>
                        <a:rPr lang="en-US" sz="1100" b="1" i="0" u="none" strike="noStrike" dirty="0">
                          <a:solidFill>
                            <a:srgbClr val="000000"/>
                          </a:solidFill>
                          <a:effectLst/>
                          <a:latin typeface="Nunito" pitchFamily="2" charset="0"/>
                        </a:rPr>
                        <a:t>battery</a:t>
                      </a:r>
                      <a:r>
                        <a:rPr lang="en-US" sz="1100" b="0" i="0" u="none" strike="noStrike" dirty="0">
                          <a:solidFill>
                            <a:srgbClr val="000000"/>
                          </a:solidFill>
                          <a:effectLst/>
                          <a:latin typeface="Nunito" pitchFamily="2" charset="0"/>
                        </a:rPr>
                        <a:t>: Energy capacity of the phone battery in mAh</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99951748"/>
                  </a:ext>
                </a:extLst>
              </a:tr>
              <a:tr h="212130">
                <a:tc>
                  <a:txBody>
                    <a:bodyPr/>
                    <a:lstStyle/>
                    <a:p>
                      <a:pPr algn="l" fontAlgn="b"/>
                      <a:r>
                        <a:rPr lang="en-US" sz="1100" b="1" i="0" u="none" strike="noStrike" dirty="0">
                          <a:solidFill>
                            <a:srgbClr val="000000"/>
                          </a:solidFill>
                          <a:effectLst/>
                          <a:latin typeface="Nunito" pitchFamily="2" charset="0"/>
                        </a:rPr>
                        <a:t>weight</a:t>
                      </a:r>
                      <a:r>
                        <a:rPr lang="en-US" sz="1100" b="0" i="0" u="none" strike="noStrike" dirty="0">
                          <a:solidFill>
                            <a:srgbClr val="000000"/>
                          </a:solidFill>
                          <a:effectLst/>
                          <a:latin typeface="Nunito" pitchFamily="2" charset="0"/>
                        </a:rPr>
                        <a:t>: Weight of the phone in grams</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3754165"/>
                  </a:ext>
                </a:extLst>
              </a:tr>
              <a:tr h="212130">
                <a:tc>
                  <a:txBody>
                    <a:bodyPr/>
                    <a:lstStyle/>
                    <a:p>
                      <a:pPr algn="l" fontAlgn="b"/>
                      <a:r>
                        <a:rPr lang="en-US" sz="1100" b="1" i="0" u="none" strike="noStrike" dirty="0">
                          <a:solidFill>
                            <a:srgbClr val="000000"/>
                          </a:solidFill>
                          <a:effectLst/>
                          <a:latin typeface="Nunito" pitchFamily="2" charset="0"/>
                        </a:rPr>
                        <a:t>release_year</a:t>
                      </a:r>
                      <a:r>
                        <a:rPr lang="en-US" sz="1100" b="0" i="0" u="none" strike="noStrike" dirty="0">
                          <a:solidFill>
                            <a:srgbClr val="000000"/>
                          </a:solidFill>
                          <a:effectLst/>
                          <a:latin typeface="Nunito" pitchFamily="2" charset="0"/>
                        </a:rPr>
                        <a:t>: Year when the phone model was released</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58291227"/>
                  </a:ext>
                </a:extLst>
              </a:tr>
              <a:tr h="212130">
                <a:tc>
                  <a:txBody>
                    <a:bodyPr/>
                    <a:lstStyle/>
                    <a:p>
                      <a:pPr algn="l" fontAlgn="b"/>
                      <a:r>
                        <a:rPr lang="en-US" sz="1100" b="1" i="0" u="none" strike="noStrike" dirty="0">
                          <a:solidFill>
                            <a:srgbClr val="000000"/>
                          </a:solidFill>
                          <a:effectLst/>
                          <a:latin typeface="Nunito" pitchFamily="2" charset="0"/>
                        </a:rPr>
                        <a:t>days_used</a:t>
                      </a:r>
                      <a:r>
                        <a:rPr lang="en-US" sz="1100" b="0" i="0" u="none" strike="noStrike" dirty="0">
                          <a:solidFill>
                            <a:srgbClr val="000000"/>
                          </a:solidFill>
                          <a:effectLst/>
                          <a:latin typeface="Nunito" pitchFamily="2" charset="0"/>
                        </a:rPr>
                        <a:t>: Number of days the used/refurbished phone has been used</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56952481"/>
                  </a:ext>
                </a:extLst>
              </a:tr>
              <a:tr h="212130">
                <a:tc>
                  <a:txBody>
                    <a:bodyPr/>
                    <a:lstStyle/>
                    <a:p>
                      <a:pPr algn="l" fontAlgn="b"/>
                      <a:r>
                        <a:rPr lang="en-US" sz="1100" b="1" i="0" u="none" strike="noStrike" dirty="0">
                          <a:solidFill>
                            <a:srgbClr val="000000"/>
                          </a:solidFill>
                          <a:effectLst/>
                          <a:latin typeface="Nunito" pitchFamily="2" charset="0"/>
                        </a:rPr>
                        <a:t>new_price</a:t>
                      </a:r>
                      <a:r>
                        <a:rPr lang="en-US" sz="1100" b="0" i="0" u="none" strike="noStrike" dirty="0">
                          <a:solidFill>
                            <a:srgbClr val="000000"/>
                          </a:solidFill>
                          <a:effectLst/>
                          <a:latin typeface="Nunito" pitchFamily="2" charset="0"/>
                        </a:rPr>
                        <a:t>: Price of a new phone of the same model in euros</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53294041"/>
                  </a:ext>
                </a:extLst>
              </a:tr>
              <a:tr h="212130">
                <a:tc>
                  <a:txBody>
                    <a:bodyPr/>
                    <a:lstStyle/>
                    <a:p>
                      <a:pPr algn="l" fontAlgn="b"/>
                      <a:r>
                        <a:rPr lang="en-US" sz="1100" b="1" i="0" u="none" strike="noStrike" dirty="0">
                          <a:solidFill>
                            <a:srgbClr val="000000"/>
                          </a:solidFill>
                          <a:effectLst/>
                          <a:latin typeface="Nunito" pitchFamily="2" charset="0"/>
                        </a:rPr>
                        <a:t>used_price</a:t>
                      </a:r>
                      <a:r>
                        <a:rPr lang="en-US" sz="1100" b="0" i="0" u="none" strike="noStrike" dirty="0">
                          <a:solidFill>
                            <a:srgbClr val="000000"/>
                          </a:solidFill>
                          <a:effectLst/>
                          <a:latin typeface="Nunito" pitchFamily="2" charset="0"/>
                        </a:rPr>
                        <a:t>: Price of the used/refurbished phone in euros</a:t>
                      </a:r>
                    </a:p>
                  </a:txBody>
                  <a:tcPr marL="9525" marR="9525" marT="9525"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867364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t>Exploratory Data Analysis (EDA) </a:t>
            </a:r>
            <a:endParaRPr dirty="0">
              <a:solidFill>
                <a:srgbClr val="000000"/>
              </a:solidFill>
              <a:latin typeface="Arial"/>
              <a:ea typeface="Arial"/>
              <a:cs typeface="Arial"/>
              <a:sym typeface="Arial"/>
            </a:endParaRPr>
          </a:p>
        </p:txBody>
      </p:sp>
      <p:sp>
        <p:nvSpPr>
          <p:cNvPr id="80" name="Google Shape;80;p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rial"/>
              <a:buChar char="●"/>
            </a:pPr>
            <a:r>
              <a:rPr lang="en-US" sz="1400" dirty="0">
                <a:solidFill>
                  <a:schemeClr val="dk1"/>
                </a:solidFill>
                <a:latin typeface="Nunito" pitchFamily="2" charset="0"/>
                <a:ea typeface="Arial"/>
                <a:cs typeface="Arial"/>
                <a:sym typeface="Arial"/>
              </a:rPr>
              <a:t>Univariate Analysis - Dependent Variable – Used Price</a:t>
            </a:r>
            <a:endParaRPr sz="1400" dirty="0">
              <a:solidFill>
                <a:srgbClr val="000000"/>
              </a:solidFill>
              <a:latin typeface="Nunito" pitchFamily="2" charset="0"/>
              <a:ea typeface="Arial"/>
              <a:cs typeface="Arial"/>
              <a:sym typeface="Arial"/>
            </a:endParaRPr>
          </a:p>
        </p:txBody>
      </p:sp>
      <p:pic>
        <p:nvPicPr>
          <p:cNvPr id="3" name="Picture 2">
            <a:extLst>
              <a:ext uri="{FF2B5EF4-FFF2-40B4-BE49-F238E27FC236}">
                <a16:creationId xmlns:a16="http://schemas.microsoft.com/office/drawing/2014/main" id="{B616D63B-B8CC-4902-AD73-B537C1A11989}"/>
              </a:ext>
            </a:extLst>
          </p:cNvPr>
          <p:cNvPicPr>
            <a:picLocks noChangeAspect="1"/>
          </p:cNvPicPr>
          <p:nvPr/>
        </p:nvPicPr>
        <p:blipFill>
          <a:blip r:embed="rId3"/>
          <a:stretch>
            <a:fillRect/>
          </a:stretch>
        </p:blipFill>
        <p:spPr>
          <a:xfrm>
            <a:off x="3286127" y="1281112"/>
            <a:ext cx="5324474" cy="3008865"/>
          </a:xfrm>
          <a:prstGeom prst="rect">
            <a:avLst/>
          </a:prstGeom>
        </p:spPr>
      </p:pic>
      <p:sp>
        <p:nvSpPr>
          <p:cNvPr id="4" name="TextBox 3">
            <a:extLst>
              <a:ext uri="{FF2B5EF4-FFF2-40B4-BE49-F238E27FC236}">
                <a16:creationId xmlns:a16="http://schemas.microsoft.com/office/drawing/2014/main" id="{0A7E4312-BBE0-4BA0-9585-FD5799D555F4}"/>
              </a:ext>
            </a:extLst>
          </p:cNvPr>
          <p:cNvSpPr txBox="1"/>
          <p:nvPr/>
        </p:nvSpPr>
        <p:spPr>
          <a:xfrm>
            <a:off x="428626" y="1281112"/>
            <a:ext cx="2857500" cy="224676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unito" pitchFamily="2" charset="0"/>
              </a:rPr>
              <a:t>There are plenty of outliers in the data as displayed in box plot.</a:t>
            </a:r>
          </a:p>
          <a:p>
            <a:pPr marL="285750" indent="-285750">
              <a:buFont typeface="Arial" panose="020B0604020202020204" pitchFamily="34" charset="0"/>
              <a:buChar char="•"/>
            </a:pPr>
            <a:r>
              <a:rPr lang="en-US" dirty="0">
                <a:latin typeface="Nunito" pitchFamily="2" charset="0"/>
              </a:rPr>
              <a:t>The mean is greater than median, that indicates the distribution is skewed to the right.</a:t>
            </a:r>
          </a:p>
          <a:p>
            <a:pPr marL="285750" indent="-285750">
              <a:buFont typeface="Arial" panose="020B0604020202020204" pitchFamily="34" charset="0"/>
              <a:buChar char="•"/>
            </a:pPr>
            <a:r>
              <a:rPr lang="en-US" dirty="0">
                <a:latin typeface="Nunito" pitchFamily="2" charset="0"/>
              </a:rPr>
              <a:t>About 68% of the values for used price are less than 125 euros.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t>Exploratory Data Analysis (EDA) </a:t>
            </a:r>
            <a:endParaRPr dirty="0">
              <a:solidFill>
                <a:srgbClr val="000000"/>
              </a:solidFill>
              <a:latin typeface="Arial"/>
              <a:ea typeface="Arial"/>
              <a:cs typeface="Arial"/>
              <a:sym typeface="Arial"/>
            </a:endParaRPr>
          </a:p>
        </p:txBody>
      </p:sp>
      <p:sp>
        <p:nvSpPr>
          <p:cNvPr id="80" name="Google Shape;80;p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rial"/>
              <a:buChar char="●"/>
            </a:pPr>
            <a:r>
              <a:rPr lang="en-US" sz="1400" dirty="0">
                <a:solidFill>
                  <a:schemeClr val="dk1"/>
                </a:solidFill>
                <a:latin typeface="Nunito" pitchFamily="2" charset="0"/>
                <a:ea typeface="Arial"/>
                <a:cs typeface="Arial"/>
                <a:sym typeface="Arial"/>
              </a:rPr>
              <a:t>Univariate Analysis - Independent Variable – Selfie Camera Megapixels</a:t>
            </a:r>
            <a:endParaRPr sz="1400" dirty="0">
              <a:solidFill>
                <a:srgbClr val="000000"/>
              </a:solidFill>
              <a:latin typeface="Nunito" pitchFamily="2" charset="0"/>
              <a:ea typeface="Arial"/>
              <a:cs typeface="Arial"/>
              <a:sym typeface="Arial"/>
            </a:endParaRPr>
          </a:p>
        </p:txBody>
      </p:sp>
      <p:sp>
        <p:nvSpPr>
          <p:cNvPr id="4" name="TextBox 3">
            <a:extLst>
              <a:ext uri="{FF2B5EF4-FFF2-40B4-BE49-F238E27FC236}">
                <a16:creationId xmlns:a16="http://schemas.microsoft.com/office/drawing/2014/main" id="{0A7E4312-BBE0-4BA0-9585-FD5799D555F4}"/>
              </a:ext>
            </a:extLst>
          </p:cNvPr>
          <p:cNvSpPr txBox="1"/>
          <p:nvPr/>
        </p:nvSpPr>
        <p:spPr>
          <a:xfrm>
            <a:off x="381000" y="1309687"/>
            <a:ext cx="3383831" cy="181588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unito" pitchFamily="2" charset="0"/>
              </a:rPr>
              <a:t>There are outliers in the data as displayed in box plot.</a:t>
            </a:r>
          </a:p>
          <a:p>
            <a:pPr marL="285750" indent="-285750">
              <a:buFont typeface="Arial" panose="020B0604020202020204" pitchFamily="34" charset="0"/>
              <a:buChar char="•"/>
            </a:pPr>
            <a:r>
              <a:rPr lang="en-US" dirty="0">
                <a:latin typeface="Nunito" pitchFamily="2" charset="0"/>
              </a:rPr>
              <a:t>The mean is greater than median, that indicates the distribution is skewed to the right.</a:t>
            </a:r>
          </a:p>
          <a:p>
            <a:pPr marL="285750" indent="-285750">
              <a:buFont typeface="Arial" panose="020B0604020202020204" pitchFamily="34" charset="0"/>
              <a:buChar char="•"/>
            </a:pPr>
            <a:r>
              <a:rPr lang="en-US" dirty="0">
                <a:latin typeface="Nunito" pitchFamily="2" charset="0"/>
              </a:rPr>
              <a:t>About 68% of the values for 'selfie_camera_mp' are from 2 to 8 megapixels.</a:t>
            </a:r>
          </a:p>
        </p:txBody>
      </p:sp>
      <p:pic>
        <p:nvPicPr>
          <p:cNvPr id="5" name="Picture 4">
            <a:extLst>
              <a:ext uri="{FF2B5EF4-FFF2-40B4-BE49-F238E27FC236}">
                <a16:creationId xmlns:a16="http://schemas.microsoft.com/office/drawing/2014/main" id="{8BB095D9-CCD3-4BF8-A534-3B48C330FD94}"/>
              </a:ext>
            </a:extLst>
          </p:cNvPr>
          <p:cNvPicPr>
            <a:picLocks noChangeAspect="1"/>
          </p:cNvPicPr>
          <p:nvPr/>
        </p:nvPicPr>
        <p:blipFill>
          <a:blip r:embed="rId3"/>
          <a:stretch>
            <a:fillRect/>
          </a:stretch>
        </p:blipFill>
        <p:spPr>
          <a:xfrm>
            <a:off x="3764832" y="1215170"/>
            <a:ext cx="5067518" cy="3000413"/>
          </a:xfrm>
          <a:prstGeom prst="rect">
            <a:avLst/>
          </a:prstGeom>
        </p:spPr>
      </p:pic>
    </p:spTree>
    <p:extLst>
      <p:ext uri="{BB962C8B-B14F-4D97-AF65-F5344CB8AC3E}">
        <p14:creationId xmlns:p14="http://schemas.microsoft.com/office/powerpoint/2010/main" val="454160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t>Exploratory Data Analysis (EDA) </a:t>
            </a:r>
            <a:endParaRPr dirty="0">
              <a:solidFill>
                <a:srgbClr val="000000"/>
              </a:solidFill>
              <a:latin typeface="Arial"/>
              <a:ea typeface="Arial"/>
              <a:cs typeface="Arial"/>
              <a:sym typeface="Arial"/>
            </a:endParaRPr>
          </a:p>
        </p:txBody>
      </p:sp>
      <p:sp>
        <p:nvSpPr>
          <p:cNvPr id="80" name="Google Shape;80;p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rial"/>
              <a:buChar char="●"/>
            </a:pPr>
            <a:r>
              <a:rPr lang="en-US" sz="1400" dirty="0">
                <a:solidFill>
                  <a:schemeClr val="dk1"/>
                </a:solidFill>
                <a:latin typeface="Nunito" pitchFamily="2" charset="0"/>
                <a:ea typeface="Arial"/>
                <a:cs typeface="Arial"/>
                <a:sym typeface="Arial"/>
              </a:rPr>
              <a:t>Univariate Analysis - Independent Variable – Days Used</a:t>
            </a:r>
            <a:endParaRPr sz="1400" dirty="0">
              <a:solidFill>
                <a:srgbClr val="000000"/>
              </a:solidFill>
              <a:latin typeface="Nunito" pitchFamily="2" charset="0"/>
              <a:ea typeface="Arial"/>
              <a:cs typeface="Arial"/>
              <a:sym typeface="Arial"/>
            </a:endParaRPr>
          </a:p>
        </p:txBody>
      </p:sp>
      <p:sp>
        <p:nvSpPr>
          <p:cNvPr id="4" name="TextBox 3">
            <a:extLst>
              <a:ext uri="{FF2B5EF4-FFF2-40B4-BE49-F238E27FC236}">
                <a16:creationId xmlns:a16="http://schemas.microsoft.com/office/drawing/2014/main" id="{0A7E4312-BBE0-4BA0-9585-FD5799D555F4}"/>
              </a:ext>
            </a:extLst>
          </p:cNvPr>
          <p:cNvSpPr txBox="1"/>
          <p:nvPr/>
        </p:nvSpPr>
        <p:spPr>
          <a:xfrm>
            <a:off x="508391" y="1269900"/>
            <a:ext cx="2914650" cy="181588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unito" pitchFamily="2" charset="0"/>
              </a:rPr>
              <a:t>There are no outliers in the data as displayed in box plot.</a:t>
            </a:r>
          </a:p>
          <a:p>
            <a:pPr marL="285750" indent="-285750">
              <a:buFont typeface="Arial" panose="020B0604020202020204" pitchFamily="34" charset="0"/>
              <a:buChar char="•"/>
            </a:pPr>
            <a:r>
              <a:rPr lang="en-US" dirty="0">
                <a:latin typeface="Nunito" pitchFamily="2" charset="0"/>
              </a:rPr>
              <a:t>The mean is less than median, that indicates the distribution is skewed to the left.</a:t>
            </a:r>
          </a:p>
          <a:p>
            <a:pPr marL="285750" indent="-285750">
              <a:buFont typeface="Arial" panose="020B0604020202020204" pitchFamily="34" charset="0"/>
              <a:buChar char="•"/>
            </a:pPr>
            <a:r>
              <a:rPr lang="en-US" dirty="0">
                <a:latin typeface="Nunito" pitchFamily="2" charset="0"/>
              </a:rPr>
              <a:t>About 68% of the values for 'days_used' are from 536 to 872 days.</a:t>
            </a:r>
          </a:p>
        </p:txBody>
      </p:sp>
      <p:pic>
        <p:nvPicPr>
          <p:cNvPr id="3" name="Picture 2">
            <a:extLst>
              <a:ext uri="{FF2B5EF4-FFF2-40B4-BE49-F238E27FC236}">
                <a16:creationId xmlns:a16="http://schemas.microsoft.com/office/drawing/2014/main" id="{5A249622-6A83-4077-8655-57F6EDC1B757}"/>
              </a:ext>
            </a:extLst>
          </p:cNvPr>
          <p:cNvPicPr>
            <a:picLocks noChangeAspect="1"/>
          </p:cNvPicPr>
          <p:nvPr/>
        </p:nvPicPr>
        <p:blipFill>
          <a:blip r:embed="rId3"/>
          <a:stretch>
            <a:fillRect/>
          </a:stretch>
        </p:blipFill>
        <p:spPr>
          <a:xfrm>
            <a:off x="3532242" y="1301700"/>
            <a:ext cx="5190907" cy="3070275"/>
          </a:xfrm>
          <a:prstGeom prst="rect">
            <a:avLst/>
          </a:prstGeom>
        </p:spPr>
      </p:pic>
    </p:spTree>
    <p:extLst>
      <p:ext uri="{BB962C8B-B14F-4D97-AF65-F5344CB8AC3E}">
        <p14:creationId xmlns:p14="http://schemas.microsoft.com/office/powerpoint/2010/main" val="205969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t>Exploratory Data Analysis (EDA) </a:t>
            </a:r>
            <a:endParaRPr dirty="0">
              <a:solidFill>
                <a:srgbClr val="000000"/>
              </a:solidFill>
              <a:latin typeface="Arial"/>
              <a:ea typeface="Arial"/>
              <a:cs typeface="Arial"/>
              <a:sym typeface="Arial"/>
            </a:endParaRPr>
          </a:p>
        </p:txBody>
      </p:sp>
      <p:sp>
        <p:nvSpPr>
          <p:cNvPr id="80" name="Google Shape;80;p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Arial"/>
              <a:buChar char="●"/>
            </a:pPr>
            <a:r>
              <a:rPr lang="en-US" sz="1400" dirty="0">
                <a:solidFill>
                  <a:schemeClr val="dk1"/>
                </a:solidFill>
                <a:latin typeface="Nunito" pitchFamily="2" charset="0"/>
                <a:ea typeface="Arial"/>
                <a:cs typeface="Arial"/>
                <a:sym typeface="Arial"/>
              </a:rPr>
              <a:t>Univariate Analysis - Independent Variable – Brand Name</a:t>
            </a:r>
            <a:endParaRPr sz="1400" dirty="0">
              <a:solidFill>
                <a:srgbClr val="000000"/>
              </a:solidFill>
              <a:latin typeface="Nunito" pitchFamily="2" charset="0"/>
              <a:ea typeface="Arial"/>
              <a:cs typeface="Arial"/>
              <a:sym typeface="Arial"/>
            </a:endParaRPr>
          </a:p>
        </p:txBody>
      </p:sp>
      <p:sp>
        <p:nvSpPr>
          <p:cNvPr id="4" name="TextBox 3">
            <a:extLst>
              <a:ext uri="{FF2B5EF4-FFF2-40B4-BE49-F238E27FC236}">
                <a16:creationId xmlns:a16="http://schemas.microsoft.com/office/drawing/2014/main" id="{0A7E4312-BBE0-4BA0-9585-FD5799D555F4}"/>
              </a:ext>
            </a:extLst>
          </p:cNvPr>
          <p:cNvSpPr txBox="1"/>
          <p:nvPr/>
        </p:nvSpPr>
        <p:spPr>
          <a:xfrm>
            <a:off x="508391" y="1269900"/>
            <a:ext cx="2914650" cy="181588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unito" pitchFamily="2" charset="0"/>
              </a:rPr>
              <a:t>The field 'brand_name' has 34 unique values, one of them is "Others" that constitute to 14.3% of the data.</a:t>
            </a:r>
          </a:p>
          <a:p>
            <a:pPr marL="285750" indent="-285750">
              <a:buFont typeface="Arial" panose="020B0604020202020204" pitchFamily="34" charset="0"/>
              <a:buChar char="•"/>
            </a:pPr>
            <a:r>
              <a:rPr lang="en-US" dirty="0">
                <a:latin typeface="Nunito" pitchFamily="2" charset="0"/>
              </a:rPr>
              <a:t>The next frequent brand is Samsung with 10.2%, followed by Huawei with 7.4%.</a:t>
            </a:r>
          </a:p>
        </p:txBody>
      </p:sp>
      <p:pic>
        <p:nvPicPr>
          <p:cNvPr id="5" name="Picture 4">
            <a:extLst>
              <a:ext uri="{FF2B5EF4-FFF2-40B4-BE49-F238E27FC236}">
                <a16:creationId xmlns:a16="http://schemas.microsoft.com/office/drawing/2014/main" id="{4793E73E-5320-48A3-91F2-C30D14BAA0A6}"/>
              </a:ext>
            </a:extLst>
          </p:cNvPr>
          <p:cNvPicPr>
            <a:picLocks noChangeAspect="1"/>
          </p:cNvPicPr>
          <p:nvPr/>
        </p:nvPicPr>
        <p:blipFill>
          <a:blip r:embed="rId3"/>
          <a:stretch>
            <a:fillRect/>
          </a:stretch>
        </p:blipFill>
        <p:spPr>
          <a:xfrm>
            <a:off x="3423041" y="1269900"/>
            <a:ext cx="5409309" cy="2849117"/>
          </a:xfrm>
          <a:prstGeom prst="rect">
            <a:avLst/>
          </a:prstGeom>
        </p:spPr>
      </p:pic>
    </p:spTree>
    <p:extLst>
      <p:ext uri="{BB962C8B-B14F-4D97-AF65-F5344CB8AC3E}">
        <p14:creationId xmlns:p14="http://schemas.microsoft.com/office/powerpoint/2010/main" val="1103226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t>Exploratory Data Analysis (EDA)  - Correlation Matrix</a:t>
            </a:r>
            <a:endParaRPr dirty="0">
              <a:solidFill>
                <a:srgbClr val="000000"/>
              </a:solidFill>
              <a:latin typeface="Arial"/>
              <a:ea typeface="Arial"/>
              <a:cs typeface="Arial"/>
              <a:sym typeface="Arial"/>
            </a:endParaRPr>
          </a:p>
        </p:txBody>
      </p:sp>
      <p:sp>
        <p:nvSpPr>
          <p:cNvPr id="80" name="Google Shape;80;p5"/>
          <p:cNvSpPr txBox="1">
            <a:spLocks noGrp="1"/>
          </p:cNvSpPr>
          <p:nvPr>
            <p:ph type="body" idx="1"/>
          </p:nvPr>
        </p:nvSpPr>
        <p:spPr>
          <a:xfrm>
            <a:off x="96027" y="861979"/>
            <a:ext cx="5333223" cy="3706800"/>
          </a:xfrm>
          <a:prstGeom prst="rect">
            <a:avLst/>
          </a:prstGeom>
          <a:noFill/>
          <a:ln>
            <a:noFill/>
          </a:ln>
        </p:spPr>
        <p:txBody>
          <a:bodyPr spcFirstLastPara="1" wrap="square" lIns="91425" tIns="91425" rIns="91425" bIns="91425" anchor="t" anchorCtr="0">
            <a:noAutofit/>
          </a:bodyPr>
          <a:lstStyle/>
          <a:p>
            <a:pPr marL="482600" lvl="0" indent="-342900" algn="l" rtl="0">
              <a:lnSpc>
                <a:spcPct val="115000"/>
              </a:lnSpc>
              <a:spcBef>
                <a:spcPts val="0"/>
              </a:spcBef>
              <a:spcAft>
                <a:spcPts val="0"/>
              </a:spcAft>
              <a:buClr>
                <a:schemeClr val="dk1"/>
              </a:buClr>
              <a:buSzPts val="1400"/>
              <a:buFont typeface="+mj-lt"/>
              <a:buAutoNum type="arabicPeriod"/>
            </a:pPr>
            <a:r>
              <a:rPr lang="en-US" sz="1400" dirty="0">
                <a:solidFill>
                  <a:srgbClr val="000000"/>
                </a:solidFill>
                <a:latin typeface="Nunito" pitchFamily="2" charset="0"/>
                <a:ea typeface="Arial"/>
                <a:cs typeface="Arial"/>
                <a:sym typeface="Arial"/>
              </a:rPr>
              <a:t>Used_price is highly positively corelated with new_price (0.93), which makes sense as the new price factors in for determining the used price of the phone.</a:t>
            </a:r>
          </a:p>
          <a:p>
            <a:pPr marL="482600" lvl="0" indent="-342900" algn="l" rtl="0">
              <a:lnSpc>
                <a:spcPct val="115000"/>
              </a:lnSpc>
              <a:spcBef>
                <a:spcPts val="0"/>
              </a:spcBef>
              <a:spcAft>
                <a:spcPts val="0"/>
              </a:spcAft>
              <a:buClr>
                <a:schemeClr val="dk1"/>
              </a:buClr>
              <a:buSzPts val="1400"/>
              <a:buFont typeface="+mj-lt"/>
              <a:buAutoNum type="arabicPeriod"/>
            </a:pPr>
            <a:r>
              <a:rPr lang="en-US" sz="1400" dirty="0">
                <a:solidFill>
                  <a:srgbClr val="000000"/>
                </a:solidFill>
                <a:latin typeface="Nunito" pitchFamily="2" charset="0"/>
                <a:ea typeface="Arial"/>
                <a:cs typeface="Arial"/>
                <a:sym typeface="Arial"/>
              </a:rPr>
              <a:t>Used_price is positively corelated with release_year (0.46). In other words, newer the phone, higher the price.</a:t>
            </a:r>
          </a:p>
          <a:p>
            <a:pPr marL="482600" lvl="0" indent="-342900" algn="l" rtl="0">
              <a:lnSpc>
                <a:spcPct val="115000"/>
              </a:lnSpc>
              <a:spcBef>
                <a:spcPts val="0"/>
              </a:spcBef>
              <a:spcAft>
                <a:spcPts val="0"/>
              </a:spcAft>
              <a:buClr>
                <a:schemeClr val="dk1"/>
              </a:buClr>
              <a:buSzPts val="1400"/>
              <a:buFont typeface="+mj-lt"/>
              <a:buAutoNum type="arabicPeriod"/>
            </a:pPr>
            <a:r>
              <a:rPr lang="en-US" sz="1400" dirty="0">
                <a:solidFill>
                  <a:srgbClr val="000000"/>
                </a:solidFill>
                <a:latin typeface="Nunito" pitchFamily="2" charset="0"/>
                <a:ea typeface="Arial"/>
                <a:cs typeface="Arial"/>
                <a:sym typeface="Arial"/>
              </a:rPr>
              <a:t>Used_price is positively corelated with ram (0.47), price increases as RAM memory is increased.</a:t>
            </a:r>
          </a:p>
          <a:p>
            <a:pPr marL="482600" lvl="0" indent="-342900" algn="l" rtl="0">
              <a:lnSpc>
                <a:spcPct val="115000"/>
              </a:lnSpc>
              <a:spcBef>
                <a:spcPts val="0"/>
              </a:spcBef>
              <a:spcAft>
                <a:spcPts val="0"/>
              </a:spcAft>
              <a:buClr>
                <a:schemeClr val="dk1"/>
              </a:buClr>
              <a:buSzPts val="1400"/>
              <a:buFont typeface="+mj-lt"/>
              <a:buAutoNum type="arabicPeriod"/>
            </a:pPr>
            <a:r>
              <a:rPr lang="en-US" sz="1400" dirty="0">
                <a:solidFill>
                  <a:srgbClr val="000000"/>
                </a:solidFill>
                <a:latin typeface="Nunito" pitchFamily="2" charset="0"/>
                <a:ea typeface="Arial"/>
                <a:cs typeface="Arial"/>
                <a:sym typeface="Arial"/>
              </a:rPr>
              <a:t>Used_price is positively corelated with selfie_camera_mp (0.49). In other words, higher the megapixels in selfie camera, higher the price.</a:t>
            </a:r>
          </a:p>
          <a:p>
            <a:pPr marL="482600" lvl="0" indent="-342900" algn="l" rtl="0">
              <a:lnSpc>
                <a:spcPct val="115000"/>
              </a:lnSpc>
              <a:spcBef>
                <a:spcPts val="0"/>
              </a:spcBef>
              <a:spcAft>
                <a:spcPts val="0"/>
              </a:spcAft>
              <a:buClr>
                <a:schemeClr val="dk1"/>
              </a:buClr>
              <a:buSzPts val="1400"/>
              <a:buFont typeface="+mj-lt"/>
              <a:buAutoNum type="arabicPeriod"/>
            </a:pPr>
            <a:r>
              <a:rPr lang="en-US" sz="1400" dirty="0">
                <a:solidFill>
                  <a:srgbClr val="000000"/>
                </a:solidFill>
                <a:latin typeface="Nunito" pitchFamily="2" charset="0"/>
                <a:ea typeface="Arial"/>
                <a:cs typeface="Arial"/>
                <a:sym typeface="Arial"/>
              </a:rPr>
              <a:t>Used_price is positively corelated with int_memory (0.41), price increases as internal memory is increased.</a:t>
            </a:r>
          </a:p>
          <a:p>
            <a:pPr marL="482600" lvl="0" indent="-342900" algn="l" rtl="0">
              <a:lnSpc>
                <a:spcPct val="115000"/>
              </a:lnSpc>
              <a:spcBef>
                <a:spcPts val="0"/>
              </a:spcBef>
              <a:spcAft>
                <a:spcPts val="0"/>
              </a:spcAft>
              <a:buClr>
                <a:schemeClr val="dk1"/>
              </a:buClr>
              <a:buSzPts val="1400"/>
              <a:buFont typeface="+mj-lt"/>
              <a:buAutoNum type="arabicPeriod"/>
            </a:pPr>
            <a:r>
              <a:rPr lang="en-US" sz="1400" dirty="0">
                <a:solidFill>
                  <a:srgbClr val="000000"/>
                </a:solidFill>
                <a:latin typeface="Nunito" pitchFamily="2" charset="0"/>
                <a:ea typeface="Arial"/>
                <a:cs typeface="Arial"/>
                <a:sym typeface="Arial"/>
              </a:rPr>
              <a:t>Used_price is negatively corelated with days_used (-0.47). The more the phone is used, the value goes down.</a:t>
            </a:r>
            <a:endParaRPr sz="1400" dirty="0">
              <a:solidFill>
                <a:srgbClr val="000000"/>
              </a:solidFill>
              <a:latin typeface="Nunito" pitchFamily="2" charset="0"/>
              <a:ea typeface="Arial"/>
              <a:cs typeface="Arial"/>
              <a:sym typeface="Arial"/>
            </a:endParaRPr>
          </a:p>
        </p:txBody>
      </p:sp>
      <p:pic>
        <p:nvPicPr>
          <p:cNvPr id="3" name="Picture 2" descr="Chart, treemap chart&#10;&#10;Description automatically generated">
            <a:extLst>
              <a:ext uri="{FF2B5EF4-FFF2-40B4-BE49-F238E27FC236}">
                <a16:creationId xmlns:a16="http://schemas.microsoft.com/office/drawing/2014/main" id="{D9EC8BD7-659C-4E1D-9A66-5EE8D4ED2286}"/>
              </a:ext>
            </a:extLst>
          </p:cNvPr>
          <p:cNvPicPr>
            <a:picLocks noChangeAspect="1"/>
          </p:cNvPicPr>
          <p:nvPr/>
        </p:nvPicPr>
        <p:blipFill>
          <a:blip r:embed="rId3"/>
          <a:stretch>
            <a:fillRect/>
          </a:stretch>
        </p:blipFill>
        <p:spPr>
          <a:xfrm>
            <a:off x="5197155" y="764739"/>
            <a:ext cx="3744295" cy="3901277"/>
          </a:xfrm>
          <a:prstGeom prst="rect">
            <a:avLst/>
          </a:prstGeom>
        </p:spPr>
      </p:pic>
    </p:spTree>
    <p:extLst>
      <p:ext uri="{BB962C8B-B14F-4D97-AF65-F5344CB8AC3E}">
        <p14:creationId xmlns:p14="http://schemas.microsoft.com/office/powerpoint/2010/main" val="1648861273"/>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1584</Words>
  <Application>Microsoft Office PowerPoint</Application>
  <PresentationFormat>On-screen Show (16:9)</PresentationFormat>
  <Paragraphs>102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Nunito SemiBold</vt:lpstr>
      <vt:lpstr>Nunito ExtraBold</vt:lpstr>
      <vt:lpstr>Calibri</vt:lpstr>
      <vt:lpstr>Nunito</vt:lpstr>
      <vt:lpstr>Arial</vt:lpstr>
      <vt:lpstr>Just Logo</vt:lpstr>
      <vt:lpstr>ReCell SLF Project Business Presentation</vt:lpstr>
      <vt:lpstr>Contents</vt:lpstr>
      <vt:lpstr>Business Problem Overview and Solution Approach</vt:lpstr>
      <vt:lpstr>Data Overview</vt:lpstr>
      <vt:lpstr>Exploratory Data Analysis (EDA) </vt:lpstr>
      <vt:lpstr>Exploratory Data Analysis (EDA) </vt:lpstr>
      <vt:lpstr>Exploratory Data Analysis (EDA) </vt:lpstr>
      <vt:lpstr>Exploratory Data Analysis (EDA) </vt:lpstr>
      <vt:lpstr>Exploratory Data Analysis (EDA)  - Correlation Matrix</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Model Performance Summary</vt:lpstr>
      <vt:lpstr>Model Performance Summary</vt:lpstr>
      <vt:lpstr>Business Insights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ReCell SLF Project Business Presentation</dc:title>
  <cp:lastModifiedBy>Rajan, Krishnamohan</cp:lastModifiedBy>
  <cp:revision>8</cp:revision>
  <dcterms:modified xsi:type="dcterms:W3CDTF">2021-10-23T07:13:03Z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7599526-06ca-49cc-9fa9-5307800a949a_Enabled">
    <vt:lpwstr>true</vt:lpwstr>
  </property>
  <property fmtid="{D5CDD505-2E9C-101B-9397-08002B2CF9AE}" pid="3" name="MSIP_Label_67599526-06ca-49cc-9fa9-5307800a949a_SetDate">
    <vt:lpwstr>2021-10-23T05:41:18Z</vt:lpwstr>
  </property>
  <property fmtid="{D5CDD505-2E9C-101B-9397-08002B2CF9AE}" pid="4" name="MSIP_Label_67599526-06ca-49cc-9fa9-5307800a949a_Method">
    <vt:lpwstr>Standard</vt:lpwstr>
  </property>
  <property fmtid="{D5CDD505-2E9C-101B-9397-08002B2CF9AE}" pid="5" name="MSIP_Label_67599526-06ca-49cc-9fa9-5307800a949a_Name">
    <vt:lpwstr>67599526-06ca-49cc-9fa9-5307800a949a</vt:lpwstr>
  </property>
  <property fmtid="{D5CDD505-2E9C-101B-9397-08002B2CF9AE}" pid="6" name="MSIP_Label_67599526-06ca-49cc-9fa9-5307800a949a_SiteId">
    <vt:lpwstr>fabb61b8-3afe-4e75-b934-a47f782b8cd7</vt:lpwstr>
  </property>
  <property fmtid="{D5CDD505-2E9C-101B-9397-08002B2CF9AE}" pid="7" name="MSIP_Label_67599526-06ca-49cc-9fa9-5307800a949a_ActionId">
    <vt:lpwstr>a2d41742-1edd-4431-aaec-b478a41f7ea4</vt:lpwstr>
  </property>
  <property fmtid="{D5CDD505-2E9C-101B-9397-08002B2CF9AE}" pid="8" name="MSIP_Label_67599526-06ca-49cc-9fa9-5307800a949a_ContentBits">
    <vt:lpwstr>0</vt:lpwstr>
  </property>
</Properties>
</file>