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6"/>
  </p:notesMasterIdLst>
  <p:handoutMasterIdLst>
    <p:handoutMasterId r:id="rId47"/>
  </p:handoutMasterIdLst>
  <p:sldIdLst>
    <p:sldId id="256" r:id="rId5"/>
    <p:sldId id="258" r:id="rId6"/>
    <p:sldId id="259"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96" r:id="rId24"/>
    <p:sldId id="281" r:id="rId25"/>
    <p:sldId id="282" r:id="rId26"/>
    <p:sldId id="283" r:id="rId27"/>
    <p:sldId id="284" r:id="rId28"/>
    <p:sldId id="285" r:id="rId29"/>
    <p:sldId id="286" r:id="rId30"/>
    <p:sldId id="295" r:id="rId31"/>
    <p:sldId id="288" r:id="rId32"/>
    <p:sldId id="289" r:id="rId33"/>
    <p:sldId id="290" r:id="rId34"/>
    <p:sldId id="291" r:id="rId35"/>
    <p:sldId id="292" r:id="rId36"/>
    <p:sldId id="293" r:id="rId37"/>
    <p:sldId id="297" r:id="rId38"/>
    <p:sldId id="298" r:id="rId39"/>
    <p:sldId id="299" r:id="rId40"/>
    <p:sldId id="300" r:id="rId41"/>
    <p:sldId id="301" r:id="rId42"/>
    <p:sldId id="302" r:id="rId43"/>
    <p:sldId id="303" r:id="rId44"/>
    <p:sldId id="294" r:id="rId4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5/20/2024</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smtClean="0"/>
              <a:t>JAVA  </a:t>
            </a:r>
            <a:r>
              <a:rPr lang="en-GB" dirty="0" smtClean="0"/>
              <a:t>UTILITY CLASSES</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smtClean="0"/>
              <a:t>							-KrishnaMoorthy</a:t>
            </a:r>
            <a:endParaRPr lang="ru-RU" dirty="0"/>
          </a:p>
        </p:txBody>
      </p:sp>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a:t>java.nio.file.Files</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826770" y="3244567"/>
            <a:ext cx="4443165" cy="1117151"/>
          </a:xfrm>
        </p:spPr>
        <p:txBody>
          <a:bodyPr>
            <a:normAutofit fontScale="92500" lnSpcReduction="20000"/>
          </a:bodyPr>
          <a:lstStyle/>
          <a:p>
            <a:r>
              <a:rPr lang="en-US" dirty="0"/>
              <a:t>Contains methods for file operations, such as reading, writing, copying, and deleting files and directories.</a:t>
            </a:r>
            <a:r>
              <a:rPr lang="en-US" dirty="0" smtClean="0"/>
              <a:t>Contains </a:t>
            </a:r>
            <a:r>
              <a:rPr lang="en-US" dirty="0"/>
              <a:t>static methods for operating on objects, such as checking for null, computing hash codes, and comparing objects.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26770" y="4361718"/>
            <a:ext cx="4452987" cy="1328330"/>
          </a:xfrm>
        </p:spPr>
        <p:txBody>
          <a:bodyPr>
            <a:normAutofit/>
          </a:bodyPr>
          <a:lstStyle/>
          <a:p>
            <a:r>
              <a:rPr lang="en-GB" dirty="0"/>
              <a:t>Files.readAllBytes</a:t>
            </a:r>
            <a:r>
              <a:rPr lang="en-GB" dirty="0" smtClean="0"/>
              <a:t>()</a:t>
            </a:r>
          </a:p>
          <a:p>
            <a:r>
              <a:rPr lang="en-GB" dirty="0"/>
              <a:t>Files.readAllLines</a:t>
            </a:r>
            <a:r>
              <a:rPr lang="en-GB" dirty="0" smtClean="0"/>
              <a:t>()</a:t>
            </a:r>
          </a:p>
          <a:p>
            <a:r>
              <a:rPr lang="en-GB" dirty="0"/>
              <a:t>Files.write</a:t>
            </a:r>
            <a:r>
              <a:rPr lang="en-GB" dirty="0" smtClean="0"/>
              <a:t>()</a:t>
            </a:r>
          </a:p>
          <a:p>
            <a:r>
              <a:rPr lang="en-GB" dirty="0"/>
              <a:t>Files.copy()</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481327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a:t>java.util.UUID</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826770" y="3244567"/>
            <a:ext cx="4443165" cy="1117151"/>
          </a:xfrm>
        </p:spPr>
        <p:txBody>
          <a:bodyPr>
            <a:normAutofit/>
          </a:bodyPr>
          <a:lstStyle/>
          <a:p>
            <a:r>
              <a:rPr lang="en-US" dirty="0"/>
              <a:t>A utility class that provides methods for generating and manipulating universally unique identifiers (UUIDs).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26770" y="4361718"/>
            <a:ext cx="4452987" cy="1328330"/>
          </a:xfrm>
        </p:spPr>
        <p:txBody>
          <a:bodyPr>
            <a:normAutofit/>
          </a:bodyPr>
          <a:lstStyle/>
          <a:p>
            <a:r>
              <a:rPr lang="en-GB" dirty="0"/>
              <a:t>UUID.randomUUID</a:t>
            </a:r>
            <a:r>
              <a:rPr lang="en-GB" dirty="0" smtClean="0"/>
              <a:t>()</a:t>
            </a:r>
          </a:p>
          <a:p>
            <a:r>
              <a:rPr lang="en-GB" dirty="0"/>
              <a:t>UUID.fromString</a:t>
            </a:r>
            <a:r>
              <a:rPr lang="en-GB" dirty="0" smtClean="0"/>
              <a:t>()</a:t>
            </a:r>
          </a:p>
          <a:p>
            <a:r>
              <a:rPr lang="en-GB" dirty="0"/>
              <a:t>UUID.nameUUIDFromBytes()</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11</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22590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fontScale="90000"/>
          </a:bodyPr>
          <a:lstStyle/>
          <a:p>
            <a:r>
              <a:rPr lang="en-GB" dirty="0"/>
              <a:t>java.util.concurrent</a:t>
            </a:r>
            <a:r>
              <a:rPr lang="en-GB" dirty="0" smtClean="0"/>
              <a:t>.</a:t>
            </a:r>
            <a:br>
              <a:rPr lang="en-GB" dirty="0" smtClean="0"/>
            </a:br>
            <a:r>
              <a:rPr lang="en-GB" dirty="0" smtClean="0"/>
              <a:t>Executors</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826770" y="3244567"/>
            <a:ext cx="4443165" cy="1117151"/>
          </a:xfrm>
        </p:spPr>
        <p:txBody>
          <a:bodyPr>
            <a:normAutofit/>
          </a:bodyPr>
          <a:lstStyle/>
          <a:p>
            <a:r>
              <a:rPr lang="en-US" dirty="0"/>
              <a:t>Provides factory and utility methods for Executor, ExecutorService, ScheduledExecutorService, ThreadFactory, and Callable classes.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26770" y="4361718"/>
            <a:ext cx="4452987" cy="1328330"/>
          </a:xfrm>
        </p:spPr>
        <p:txBody>
          <a:bodyPr>
            <a:normAutofit/>
          </a:bodyPr>
          <a:lstStyle/>
          <a:p>
            <a:r>
              <a:rPr lang="en-GB" dirty="0"/>
              <a:t>Executors.newFixedThreadPool</a:t>
            </a:r>
            <a:r>
              <a:rPr lang="en-GB" dirty="0" smtClean="0"/>
              <a:t>()</a:t>
            </a:r>
          </a:p>
          <a:p>
            <a:r>
              <a:rPr lang="en-GB" dirty="0"/>
              <a:t>Executors.newSingleThreadExecutor</a:t>
            </a:r>
            <a:r>
              <a:rPr lang="en-GB" dirty="0" smtClean="0"/>
              <a:t>()</a:t>
            </a:r>
          </a:p>
          <a:p>
            <a:r>
              <a:rPr lang="en-GB" dirty="0"/>
              <a:t>Executors.newCachedThreadPool</a:t>
            </a:r>
            <a:r>
              <a:rPr lang="en-GB" dirty="0" smtClean="0"/>
              <a:t>()</a:t>
            </a:r>
          </a:p>
          <a:p>
            <a:r>
              <a:rPr lang="en-GB" dirty="0"/>
              <a:t>Executors.newScheduledThreadPool()</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60578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a:bodyPr>
          <a:lstStyle/>
          <a:p>
            <a:r>
              <a:rPr lang="en-GB" dirty="0"/>
              <a:t>java.util.Optional</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826770" y="3244567"/>
            <a:ext cx="4443165" cy="1117151"/>
          </a:xfrm>
        </p:spPr>
        <p:txBody>
          <a:bodyPr>
            <a:normAutofit/>
          </a:bodyPr>
          <a:lstStyle/>
          <a:p>
            <a:r>
              <a:rPr lang="en-US" dirty="0"/>
              <a:t>A container object which may or may not contain a non-null value. It is used to avoid null checks and NullPointerException.</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26770" y="4361718"/>
            <a:ext cx="4452987" cy="1328330"/>
          </a:xfrm>
        </p:spPr>
        <p:txBody>
          <a:bodyPr>
            <a:normAutofit/>
          </a:bodyPr>
          <a:lstStyle/>
          <a:p>
            <a:r>
              <a:rPr lang="en-GB" dirty="0"/>
              <a:t>Optional.of</a:t>
            </a:r>
            <a:r>
              <a:rPr lang="en-GB" dirty="0" smtClean="0"/>
              <a:t>()</a:t>
            </a:r>
          </a:p>
          <a:p>
            <a:r>
              <a:rPr lang="en-GB" dirty="0"/>
              <a:t>Optional.ofNullable</a:t>
            </a:r>
            <a:r>
              <a:rPr lang="en-GB" dirty="0" smtClean="0"/>
              <a:t>()</a:t>
            </a:r>
          </a:p>
          <a:p>
            <a:r>
              <a:rPr lang="en-GB" dirty="0"/>
              <a:t>Optional.empty</a:t>
            </a:r>
            <a:r>
              <a:rPr lang="en-GB" dirty="0" smtClean="0"/>
              <a:t>()</a:t>
            </a:r>
          </a:p>
          <a:p>
            <a:r>
              <a:rPr lang="en-GB" dirty="0"/>
              <a:t>Optional.get</a:t>
            </a:r>
            <a:r>
              <a:rPr lang="en-GB" dirty="0" smtClean="0"/>
              <a:t>()</a:t>
            </a: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25557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a:bodyPr>
          <a:lstStyle/>
          <a:p>
            <a:r>
              <a:rPr lang="en-GB" dirty="0"/>
              <a:t>java.time</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26770" y="4361718"/>
            <a:ext cx="4452987" cy="1328330"/>
          </a:xfrm>
        </p:spPr>
        <p:txBody>
          <a:bodyPr>
            <a:normAutofit lnSpcReduction="10000"/>
          </a:bodyPr>
          <a:lstStyle/>
          <a:p>
            <a:r>
              <a:rPr lang="en-GB" dirty="0"/>
              <a:t>LocalDate.now</a:t>
            </a:r>
            <a:r>
              <a:rPr lang="en-GB" dirty="0" smtClean="0"/>
              <a:t>()</a:t>
            </a:r>
          </a:p>
          <a:p>
            <a:r>
              <a:rPr lang="en-GB" dirty="0"/>
              <a:t>LocalTime.now</a:t>
            </a:r>
            <a:r>
              <a:rPr lang="en-GB" dirty="0" smtClean="0"/>
              <a:t>()</a:t>
            </a:r>
          </a:p>
          <a:p>
            <a:r>
              <a:rPr lang="en-GB" dirty="0"/>
              <a:t>LocalDateTime.now</a:t>
            </a:r>
            <a:r>
              <a:rPr lang="en-GB" dirty="0" smtClean="0"/>
              <a:t>()</a:t>
            </a:r>
          </a:p>
          <a:p>
            <a:r>
              <a:rPr lang="en-GB" dirty="0"/>
              <a:t>LocalDate.of</a:t>
            </a:r>
            <a:r>
              <a:rPr lang="en-GB" dirty="0" smtClean="0"/>
              <a:t>()</a:t>
            </a:r>
          </a:p>
          <a:p>
            <a:r>
              <a:rPr lang="en-GB" dirty="0"/>
              <a:t>LocalTime.of()</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14</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9" name="Rectangle 2"/>
          <p:cNvSpPr>
            <a:spLocks noGrp="1" noChangeArrowheads="1"/>
          </p:cNvSpPr>
          <p:nvPr>
            <p:ph type="body" idx="1"/>
          </p:nvPr>
        </p:nvSpPr>
        <p:spPr bwMode="auto">
          <a:xfrm>
            <a:off x="827089" y="3295819"/>
            <a:ext cx="30503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Classes in the </a:t>
            </a:r>
            <a:r>
              <a:rPr kumimoji="0" lang="en-US" altLang="en-US" sz="2000" b="0" i="0" u="none" strike="noStrike" cap="none" normalizeH="0" baseline="0" dirty="0" smtClean="0">
                <a:ln>
                  <a:noFill/>
                </a:ln>
                <a:solidFill>
                  <a:schemeClr val="tx1"/>
                </a:solidFill>
                <a:effectLst/>
                <a:latin typeface="Arial Unicode MS"/>
              </a:rPr>
              <a:t>java.time</a:t>
            </a:r>
            <a:r>
              <a:rPr kumimoji="0" lang="en-US" altLang="en-US" sz="2000" b="0" i="0" u="none" strike="noStrike" cap="none" normalizeH="0" baseline="0" dirty="0" smtClean="0">
                <a:ln>
                  <a:noFill/>
                </a:ln>
                <a:solidFill>
                  <a:schemeClr val="tx1"/>
                </a:solidFill>
                <a:effectLst/>
              </a:rPr>
              <a:t> package used for date and time manipulation</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181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fontScale="90000"/>
          </a:bodyPr>
          <a:lstStyle/>
          <a:p>
            <a:r>
              <a:rPr lang="en-GB" dirty="0"/>
              <a:t>java.util.ResourceBundle</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r>
              <a:rPr lang="en-GB" dirty="0"/>
              <a:t>ResourceBundle.getBundle</a:t>
            </a:r>
            <a:r>
              <a:rPr lang="en-GB" dirty="0" smtClean="0"/>
              <a:t>()</a:t>
            </a:r>
          </a:p>
          <a:p>
            <a:r>
              <a:rPr lang="en-GB" dirty="0"/>
              <a:t>ResourceBundle.getString</a:t>
            </a:r>
            <a:r>
              <a:rPr lang="en-GB" dirty="0" smtClean="0"/>
              <a:t>()</a:t>
            </a:r>
          </a:p>
          <a:p>
            <a:r>
              <a:rPr lang="en-GB" dirty="0"/>
              <a:t>ResourceBundle.getObject()</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9" name="Rectangle 2"/>
          <p:cNvSpPr>
            <a:spLocks noGrp="1" noChangeArrowheads="1"/>
          </p:cNvSpPr>
          <p:nvPr>
            <p:ph type="body" idx="1"/>
          </p:nvPr>
        </p:nvSpPr>
        <p:spPr bwMode="auto">
          <a:xfrm>
            <a:off x="839519" y="3084033"/>
            <a:ext cx="44402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Used for localization and internationalization of applications by providing a way to manage locale-specific resources.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68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a:t>java.util.Timer</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r>
              <a:rPr lang="en-GB" dirty="0"/>
              <a:t>Timer.schedule</a:t>
            </a:r>
            <a:r>
              <a:rPr lang="en-GB" dirty="0" smtClean="0"/>
              <a:t>()</a:t>
            </a:r>
            <a:endParaRPr lang="en-US" dirty="0"/>
          </a:p>
          <a:p>
            <a:r>
              <a:rPr lang="en-GB" dirty="0"/>
              <a:t>Timer.scheduleAtFixedRate</a:t>
            </a:r>
            <a:r>
              <a:rPr lang="en-GB" dirty="0" smtClean="0"/>
              <a:t>()</a:t>
            </a:r>
          </a:p>
          <a:p>
            <a:r>
              <a:rPr lang="en-GB" dirty="0"/>
              <a:t>TimerTask.run</a:t>
            </a:r>
            <a:r>
              <a:rPr lang="en-GB" dirty="0" smtClean="0"/>
              <a:t>()</a:t>
            </a:r>
          </a:p>
          <a:p>
            <a:endParaRPr lang="en-GB"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16</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9" name="Rectangle 2"/>
          <p:cNvSpPr>
            <a:spLocks noGrp="1" noChangeArrowheads="1"/>
          </p:cNvSpPr>
          <p:nvPr>
            <p:ph type="body" idx="1"/>
          </p:nvPr>
        </p:nvSpPr>
        <p:spPr bwMode="auto">
          <a:xfrm>
            <a:off x="839519" y="3361032"/>
            <a:ext cx="44402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Used for scheduling tasks to run at a later time.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6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a:t>java.util.Properties</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r>
              <a:rPr lang="en-GB" dirty="0"/>
              <a:t>Properties.load</a:t>
            </a:r>
            <a:r>
              <a:rPr lang="en-GB" dirty="0" smtClean="0"/>
              <a:t>()</a:t>
            </a:r>
          </a:p>
          <a:p>
            <a:r>
              <a:rPr lang="en-GB" dirty="0"/>
              <a:t>Properties.store</a:t>
            </a:r>
            <a:r>
              <a:rPr lang="en-GB" dirty="0" smtClean="0"/>
              <a:t>()</a:t>
            </a:r>
          </a:p>
          <a:p>
            <a:r>
              <a:rPr lang="en-GB" dirty="0"/>
              <a:t>Properties.getProperty</a:t>
            </a:r>
            <a:r>
              <a:rPr lang="en-GB" dirty="0" smtClean="0"/>
              <a:t>()</a:t>
            </a:r>
          </a:p>
          <a:p>
            <a:r>
              <a:rPr lang="en-GB" dirty="0"/>
              <a:t>Properties.setProperty()</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10" name="Rectangle 2"/>
          <p:cNvSpPr>
            <a:spLocks noGrp="1" noChangeArrowheads="1"/>
          </p:cNvSpPr>
          <p:nvPr>
            <p:ph type="body" idx="1"/>
          </p:nvPr>
        </p:nvSpPr>
        <p:spPr bwMode="auto">
          <a:xfrm>
            <a:off x="839788" y="3129797"/>
            <a:ext cx="38992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subclass of </a:t>
            </a:r>
            <a:r>
              <a:rPr kumimoji="0" lang="en-US" altLang="en-US" sz="1600" b="0" i="0" u="none" strike="noStrike" cap="none" normalizeH="0" baseline="0" dirty="0" smtClean="0">
                <a:ln>
                  <a:noFill/>
                </a:ln>
                <a:solidFill>
                  <a:schemeClr val="tx1"/>
                </a:solidFill>
                <a:effectLst/>
                <a:latin typeface="Arial Unicode MS"/>
              </a:rPr>
              <a:t>Hashtable</a:t>
            </a:r>
            <a:r>
              <a:rPr kumimoji="0" lang="en-US" altLang="en-US" sz="1600" b="0" i="0" u="none" strike="noStrike" cap="none" normalizeH="0" baseline="0" dirty="0" smtClean="0">
                <a:ln>
                  <a:noFill/>
                </a:ln>
                <a:solidFill>
                  <a:schemeClr val="tx1"/>
                </a:solidFill>
                <a:effectLst/>
              </a:rPr>
              <a:t> that is used to maintain lists of values in which the key is a string and the value is also a string, commonly used for configuration settings.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394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fontScale="90000"/>
          </a:bodyPr>
          <a:lstStyle/>
          <a:p>
            <a:r>
              <a:rPr lang="en-GB" dirty="0"/>
              <a:t>java.util.regex.Pattern </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r>
              <a:rPr lang="en-GB" dirty="0"/>
              <a:t>Pattern.compile</a:t>
            </a:r>
            <a:r>
              <a:rPr lang="en-GB" dirty="0" smtClean="0"/>
              <a:t>()</a:t>
            </a:r>
          </a:p>
          <a:p>
            <a:r>
              <a:rPr lang="en-GB" dirty="0"/>
              <a:t>Pattern.matcher</a:t>
            </a:r>
            <a:r>
              <a:rPr lang="en-GB" dirty="0" smtClean="0"/>
              <a:t>()</a:t>
            </a:r>
          </a:p>
          <a:p>
            <a:r>
              <a:rPr lang="en-GB" dirty="0"/>
              <a:t>Matcher.find</a:t>
            </a:r>
            <a:r>
              <a:rPr lang="en-GB" dirty="0" smtClean="0"/>
              <a:t>()</a:t>
            </a:r>
          </a:p>
          <a:p>
            <a:r>
              <a:rPr lang="en-GB" dirty="0"/>
              <a:t>Matcher.group()</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10" name="Rectangle 2"/>
          <p:cNvSpPr>
            <a:spLocks noGrp="1" noChangeArrowheads="1"/>
          </p:cNvSpPr>
          <p:nvPr>
            <p:ph type="body" idx="1"/>
          </p:nvPr>
        </p:nvSpPr>
        <p:spPr bwMode="auto">
          <a:xfrm>
            <a:off x="839788" y="3391408"/>
            <a:ext cx="38992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Used for pattern matching with regular expressions.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7178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a:t>J</a:t>
            </a:r>
            <a:r>
              <a:rPr lang="en-GB" dirty="0" smtClean="0"/>
              <a:t>ava.util.Random</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r>
              <a:rPr lang="en-GB" dirty="0"/>
              <a:t>Random.nextInt</a:t>
            </a:r>
            <a:r>
              <a:rPr lang="en-GB" dirty="0" smtClean="0"/>
              <a:t>()</a:t>
            </a:r>
          </a:p>
          <a:p>
            <a:r>
              <a:rPr lang="en-GB" dirty="0"/>
              <a:t>Random.nextDouble</a:t>
            </a:r>
            <a:r>
              <a:rPr lang="en-GB" dirty="0" smtClean="0"/>
              <a:t>()</a:t>
            </a:r>
          </a:p>
          <a:p>
            <a:r>
              <a:rPr lang="en-GB" dirty="0"/>
              <a:t>Random.nextBoolean</a:t>
            </a:r>
            <a:r>
              <a:rPr lang="en-GB" dirty="0" smtClean="0"/>
              <a:t>()</a:t>
            </a:r>
          </a:p>
          <a:p>
            <a:r>
              <a:rPr lang="en-GB" dirty="0"/>
              <a:t>Random.nextFloat()</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10" name="Rectangle 2"/>
          <p:cNvSpPr>
            <a:spLocks noGrp="1" noChangeArrowheads="1"/>
          </p:cNvSpPr>
          <p:nvPr>
            <p:ph type="body" idx="1"/>
          </p:nvPr>
        </p:nvSpPr>
        <p:spPr bwMode="auto">
          <a:xfrm>
            <a:off x="839788" y="3514518"/>
            <a:ext cx="38992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A class that generates random numbers.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907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fontScale="90000"/>
          </a:bodyPr>
          <a:lstStyle/>
          <a:p>
            <a:r>
              <a:rPr lang="en-US" dirty="0" smtClean="0"/>
              <a:t>What is utility class in java</a:t>
            </a:r>
            <a:endParaRPr lang="en-US"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26770" y="3244567"/>
            <a:ext cx="4205904" cy="2498507"/>
          </a:xfrm>
        </p:spPr>
        <p:txBody>
          <a:bodyPr>
            <a:normAutofit/>
          </a:bodyPr>
          <a:lstStyle/>
          <a:p>
            <a:r>
              <a:rPr lang="en-US" dirty="0"/>
              <a:t>a utility class is a class that is designed to provide a collection of static methods and constants that are commonly used throughout an application. These classes are typically used to perform common operations or provide utility functions that do not require maintaining any state.</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64264"/>
            <a:ext cx="10515600" cy="652969"/>
          </a:xfrm>
        </p:spPr>
        <p:txBody>
          <a:bodyPr/>
          <a:lstStyle/>
          <a:p>
            <a:r>
              <a:rPr lang="en-GB" dirty="0"/>
              <a:t>java.lang.Math</a:t>
            </a: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20</a:t>
            </a:fld>
            <a:endParaRPr lang="en-US" noProof="0" dirty="0"/>
          </a:p>
        </p:txBody>
      </p:sp>
    </p:spTree>
    <p:extLst>
      <p:ext uri="{BB962C8B-B14F-4D97-AF65-F5344CB8AC3E}">
        <p14:creationId xmlns:p14="http://schemas.microsoft.com/office/powerpoint/2010/main" val="4210388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a:t>Math.abs()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US" dirty="0" err="1" smtClean="0"/>
              <a:t>int</a:t>
            </a:r>
            <a:r>
              <a:rPr lang="en-US" dirty="0" smtClean="0"/>
              <a:t> </a:t>
            </a:r>
            <a:r>
              <a:rPr lang="en-US" dirty="0" err="1"/>
              <a:t>negativeNumber</a:t>
            </a:r>
            <a:r>
              <a:rPr lang="en-US" dirty="0"/>
              <a:t> = -10; </a:t>
            </a:r>
            <a:r>
              <a:rPr lang="en-US" dirty="0" err="1"/>
              <a:t>int</a:t>
            </a:r>
            <a:r>
              <a:rPr lang="en-US" dirty="0"/>
              <a:t> </a:t>
            </a:r>
            <a:r>
              <a:rPr lang="en-US" dirty="0" err="1"/>
              <a:t>absoluteValue</a:t>
            </a:r>
            <a:r>
              <a:rPr lang="en-US" dirty="0"/>
              <a:t> = </a:t>
            </a:r>
            <a:r>
              <a:rPr lang="en-US" dirty="0" err="1"/>
              <a:t>Math.abs</a:t>
            </a:r>
            <a:r>
              <a:rPr lang="en-US" dirty="0"/>
              <a:t>(</a:t>
            </a:r>
            <a:r>
              <a:rPr lang="en-US" dirty="0" err="1"/>
              <a:t>negativeNumber</a:t>
            </a:r>
            <a:r>
              <a:rPr lang="en-US" dirty="0"/>
              <a:t>); </a:t>
            </a:r>
            <a:endParaRPr lang="en-US" dirty="0" smtClean="0"/>
          </a:p>
          <a:p>
            <a:pPr marL="0" indent="0">
              <a:buNone/>
            </a:pPr>
            <a:r>
              <a:rPr lang="en-US" dirty="0" err="1" smtClean="0"/>
              <a:t>System.out.println</a:t>
            </a:r>
            <a:r>
              <a:rPr lang="en-US" dirty="0"/>
              <a:t>("Absolute value of " + </a:t>
            </a:r>
            <a:r>
              <a:rPr lang="en-US" dirty="0" err="1"/>
              <a:t>negativeNumber</a:t>
            </a:r>
            <a:r>
              <a:rPr lang="en-US" dirty="0"/>
              <a:t> + " is " + </a:t>
            </a:r>
            <a:r>
              <a:rPr lang="en-US" dirty="0" err="1"/>
              <a:t>absoluteValue</a:t>
            </a:r>
            <a:r>
              <a:rPr lang="en-US" dirty="0"/>
              <a:t>);</a:t>
            </a:r>
            <a:endParaRPr lang="en-GB"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21</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10" name="Rectangle 2"/>
          <p:cNvSpPr>
            <a:spLocks noGrp="1" noChangeArrowheads="1"/>
          </p:cNvSpPr>
          <p:nvPr>
            <p:ph type="body" idx="1"/>
          </p:nvPr>
        </p:nvSpPr>
        <p:spPr bwMode="auto">
          <a:xfrm>
            <a:off x="839788" y="3268296"/>
            <a:ext cx="38992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Returns the absolute value of a number. If the number is negative, it returns the positive equivalent.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91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err="1" smtClean="0"/>
              <a:t>Math.max</a:t>
            </a:r>
            <a:r>
              <a:rPr lang="en-GB" dirty="0" smtClean="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GB" dirty="0" err="1"/>
              <a:t>int</a:t>
            </a:r>
            <a:r>
              <a:rPr lang="en-GB" dirty="0"/>
              <a:t> a = 5; </a:t>
            </a:r>
            <a:r>
              <a:rPr lang="en-GB" dirty="0" err="1"/>
              <a:t>int</a:t>
            </a:r>
            <a:r>
              <a:rPr lang="en-GB" dirty="0"/>
              <a:t> b = 9; </a:t>
            </a:r>
            <a:endParaRPr lang="en-GB" dirty="0" smtClean="0"/>
          </a:p>
          <a:p>
            <a:pPr marL="0" indent="0">
              <a:buNone/>
            </a:pPr>
            <a:r>
              <a:rPr lang="en-GB" dirty="0" err="1" smtClean="0"/>
              <a:t>int</a:t>
            </a:r>
            <a:r>
              <a:rPr lang="en-GB" dirty="0" smtClean="0"/>
              <a:t> </a:t>
            </a:r>
            <a:r>
              <a:rPr lang="en-GB" dirty="0" err="1"/>
              <a:t>maximumValue</a:t>
            </a:r>
            <a:r>
              <a:rPr lang="en-GB" dirty="0"/>
              <a:t> = </a:t>
            </a:r>
            <a:r>
              <a:rPr lang="en-GB" dirty="0" err="1"/>
              <a:t>Math.max</a:t>
            </a:r>
            <a:r>
              <a:rPr lang="en-GB" dirty="0"/>
              <a:t>(a, b); </a:t>
            </a:r>
            <a:r>
              <a:rPr lang="en-GB" dirty="0" err="1"/>
              <a:t>System.out.println</a:t>
            </a:r>
            <a:r>
              <a:rPr lang="en-GB" dirty="0"/>
              <a:t>("Maximum value between " + a + " and " + b + " is " + </a:t>
            </a:r>
            <a:r>
              <a:rPr lang="en-GB" dirty="0" err="1"/>
              <a:t>maximumValue</a:t>
            </a:r>
            <a:r>
              <a:rPr lang="en-GB" dirty="0"/>
              <a:t>);</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22</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839788" y="3222129"/>
            <a:ext cx="35739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the largest of zero or more numbers. If no arguments are given, the result is </a:t>
            </a:r>
            <a:r>
              <a:rPr kumimoji="0" lang="en-US" altLang="en-US" sz="1000" b="0" i="0" u="none" strike="noStrike" cap="none" normalizeH="0" baseline="0" dirty="0" smtClean="0">
                <a:ln>
                  <a:noFill/>
                </a:ln>
                <a:solidFill>
                  <a:schemeClr val="tx1"/>
                </a:solidFill>
                <a:effectLst/>
                <a:latin typeface="Arial Unicode MS"/>
              </a:rPr>
              <a:t>-</a:t>
            </a:r>
            <a:r>
              <a:rPr kumimoji="0" lang="en-US" altLang="en-US" b="0" i="0" u="none" strike="noStrike" cap="none" normalizeH="0" baseline="0" dirty="0" smtClean="0">
                <a:ln>
                  <a:noFill/>
                </a:ln>
                <a:solidFill>
                  <a:schemeClr val="tx1"/>
                </a:solidFill>
                <a:effectLst/>
                <a:latin typeface="Arial Unicode MS"/>
              </a:rPr>
              <a:t>Infinity</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4568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err="1" smtClean="0"/>
              <a:t>Math.min</a:t>
            </a:r>
            <a:r>
              <a:rPr lang="en-GB" dirty="0" smtClean="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GB" dirty="0" err="1"/>
              <a:t>int</a:t>
            </a:r>
            <a:r>
              <a:rPr lang="en-GB" dirty="0"/>
              <a:t> c = 3; </a:t>
            </a:r>
            <a:r>
              <a:rPr lang="en-GB" dirty="0" err="1"/>
              <a:t>int</a:t>
            </a:r>
            <a:r>
              <a:rPr lang="en-GB" dirty="0"/>
              <a:t> d = 7; </a:t>
            </a:r>
            <a:endParaRPr lang="en-GB" dirty="0" smtClean="0"/>
          </a:p>
          <a:p>
            <a:pPr marL="0" indent="0">
              <a:buNone/>
            </a:pPr>
            <a:r>
              <a:rPr lang="en-GB" dirty="0" err="1" smtClean="0"/>
              <a:t>int</a:t>
            </a:r>
            <a:r>
              <a:rPr lang="en-GB" dirty="0" smtClean="0"/>
              <a:t> </a:t>
            </a:r>
            <a:r>
              <a:rPr lang="en-GB" dirty="0" err="1"/>
              <a:t>minimumValue</a:t>
            </a:r>
            <a:r>
              <a:rPr lang="en-GB" dirty="0"/>
              <a:t> = </a:t>
            </a:r>
            <a:r>
              <a:rPr lang="en-GB" dirty="0" err="1"/>
              <a:t>Math.min</a:t>
            </a:r>
            <a:r>
              <a:rPr lang="en-GB" dirty="0"/>
              <a:t>(c, d); </a:t>
            </a:r>
            <a:r>
              <a:rPr lang="en-GB" dirty="0" err="1"/>
              <a:t>System.out.println</a:t>
            </a:r>
            <a:r>
              <a:rPr lang="en-GB" dirty="0"/>
              <a:t>("Minimum value between " + c + " and " + d + " is " + </a:t>
            </a:r>
            <a:r>
              <a:rPr lang="en-GB" dirty="0" err="1"/>
              <a:t>minimumValue</a:t>
            </a:r>
            <a:r>
              <a:rPr lang="en-GB" dirty="0"/>
              <a:t>);</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839788" y="3222129"/>
            <a:ext cx="3486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the smallest of zero or more numbers. If no arguments are given, the result is </a:t>
            </a:r>
            <a:r>
              <a:rPr kumimoji="0" lang="en-US" altLang="en-US" b="0" i="0" u="none" strike="noStrike" cap="none" normalizeH="0" baseline="0" dirty="0" smtClean="0">
                <a:ln>
                  <a:noFill/>
                </a:ln>
                <a:solidFill>
                  <a:schemeClr val="tx1"/>
                </a:solidFill>
                <a:effectLst/>
                <a:latin typeface="Arial Unicode MS"/>
              </a:rPr>
              <a:t>Infinity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6534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6" y="2091023"/>
            <a:ext cx="4678240" cy="804338"/>
          </a:xfrm>
        </p:spPr>
        <p:txBody>
          <a:bodyPr>
            <a:normAutofit/>
          </a:bodyPr>
          <a:lstStyle/>
          <a:p>
            <a:r>
              <a:rPr lang="en-GB" dirty="0" err="1"/>
              <a:t>Math.sqrt</a:t>
            </a:r>
            <a:r>
              <a:rPr lang="en-GB" dirty="0" smtClean="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US" dirty="0"/>
              <a:t>double number = 16; </a:t>
            </a:r>
            <a:endParaRPr lang="en-US" dirty="0" smtClean="0"/>
          </a:p>
          <a:p>
            <a:pPr marL="0" indent="0">
              <a:buNone/>
            </a:pPr>
            <a:r>
              <a:rPr lang="en-US" dirty="0" smtClean="0"/>
              <a:t>double </a:t>
            </a:r>
            <a:r>
              <a:rPr lang="en-US" dirty="0" err="1"/>
              <a:t>squareRoot</a:t>
            </a:r>
            <a:r>
              <a:rPr lang="en-US" dirty="0"/>
              <a:t> = </a:t>
            </a:r>
            <a:r>
              <a:rPr lang="en-US" dirty="0" err="1"/>
              <a:t>Math.sqrt</a:t>
            </a:r>
            <a:r>
              <a:rPr lang="en-US" dirty="0"/>
              <a:t>(number); </a:t>
            </a:r>
            <a:r>
              <a:rPr lang="en-US" dirty="0" err="1"/>
              <a:t>System.out.println</a:t>
            </a:r>
            <a:r>
              <a:rPr lang="en-US" dirty="0"/>
              <a:t>("Square root of " + number + " is " + </a:t>
            </a:r>
            <a:r>
              <a:rPr lang="en-US" dirty="0" err="1"/>
              <a:t>squareRoot</a:t>
            </a:r>
            <a:r>
              <a:rPr lang="en-US" dirty="0"/>
              <a:t>);</a:t>
            </a:r>
            <a:endParaRPr lang="en-GB"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839788" y="3083630"/>
            <a:ext cx="35124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the square root of a number. If the number is negative, the result is </a:t>
            </a:r>
            <a:r>
              <a:rPr kumimoji="0" lang="en-US" altLang="en-US" b="0" i="0" u="none" strike="noStrike" cap="none" normalizeH="0" baseline="0" dirty="0" err="1" smtClean="0">
                <a:ln>
                  <a:noFill/>
                </a:ln>
                <a:solidFill>
                  <a:schemeClr val="tx1"/>
                </a:solidFill>
                <a:effectLst/>
                <a:latin typeface="Arial Unicode MS"/>
              </a:rPr>
              <a:t>NaN</a:t>
            </a:r>
            <a:r>
              <a:rPr kumimoji="0" lang="en-US" altLang="en-US" b="0" i="0" u="none" strike="noStrike" cap="none" normalizeH="0" baseline="0" dirty="0" smtClean="0">
                <a:ln>
                  <a:noFill/>
                </a:ln>
                <a:solidFill>
                  <a:schemeClr val="tx1"/>
                </a:solidFill>
                <a:effectLst/>
              </a:rPr>
              <a:t> (Not-a-Number).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715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Math.pow</a:t>
            </a:r>
            <a:r>
              <a:rPr lang="en-GB" dirty="0"/>
              <a:t>(base, exponent)</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US" dirty="0"/>
              <a:t>double base = 2;</a:t>
            </a:r>
          </a:p>
          <a:p>
            <a:pPr marL="0" indent="0">
              <a:buNone/>
            </a:pPr>
            <a:r>
              <a:rPr lang="en-US" dirty="0"/>
              <a:t>double exponent = 3;</a:t>
            </a:r>
          </a:p>
          <a:p>
            <a:pPr marL="0" indent="0">
              <a:buNone/>
            </a:pPr>
            <a:r>
              <a:rPr lang="en-US" dirty="0"/>
              <a:t>double </a:t>
            </a:r>
            <a:r>
              <a:rPr lang="en-US" dirty="0" err="1"/>
              <a:t>powerValue</a:t>
            </a:r>
            <a:r>
              <a:rPr lang="en-US" dirty="0"/>
              <a:t> = </a:t>
            </a:r>
            <a:r>
              <a:rPr lang="en-US" dirty="0" err="1"/>
              <a:t>Math.pow</a:t>
            </a:r>
            <a:r>
              <a:rPr lang="en-US" dirty="0"/>
              <a:t>(base, exponent);</a:t>
            </a:r>
          </a:p>
          <a:p>
            <a:pPr marL="0" indent="0">
              <a:buNone/>
            </a:pPr>
            <a:r>
              <a:rPr lang="en-US" dirty="0" err="1"/>
              <a:t>System.out.println</a:t>
            </a:r>
            <a:r>
              <a:rPr lang="en-US" dirty="0"/>
              <a:t>(base + " raised to the power of " + exponent + " is " + </a:t>
            </a:r>
            <a:r>
              <a:rPr lang="en-US" dirty="0" err="1"/>
              <a:t>powerValue</a:t>
            </a:r>
            <a:r>
              <a:rPr lang="en-US" dirty="0"/>
              <a:t>);</a:t>
            </a:r>
            <a:endParaRPr lang="en-GB"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25</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839789" y="3083630"/>
            <a:ext cx="45411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the base to the exponent power, that is, </a:t>
            </a:r>
            <a:r>
              <a:rPr kumimoji="0" lang="en-US" altLang="en-US" b="0" i="0" u="none" strike="noStrike" cap="none" normalizeH="0" baseline="0" dirty="0" err="1" smtClean="0">
                <a:ln>
                  <a:noFill/>
                </a:ln>
                <a:solidFill>
                  <a:schemeClr val="tx1"/>
                </a:solidFill>
                <a:effectLst/>
                <a:latin typeface="Arial Unicode MS"/>
              </a:rPr>
              <a:t>base^exponent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4305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a:bodyPr>
          <a:lstStyle/>
          <a:p>
            <a:r>
              <a:rPr lang="en-GB" dirty="0" err="1"/>
              <a:t>Math.random</a:t>
            </a:r>
            <a:r>
              <a:rPr lang="en-GB" dirty="0"/>
              <a:t>()</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416908"/>
            <a:ext cx="4452987" cy="1328330"/>
          </a:xfrm>
        </p:spPr>
        <p:txBody>
          <a:bodyPr>
            <a:normAutofit/>
          </a:bodyPr>
          <a:lstStyle/>
          <a:p>
            <a:pPr marL="0" indent="0">
              <a:buNone/>
            </a:pPr>
            <a:r>
              <a:rPr lang="en-GB" dirty="0"/>
              <a:t>double </a:t>
            </a:r>
            <a:r>
              <a:rPr lang="en-GB" dirty="0" err="1"/>
              <a:t>randomValue</a:t>
            </a:r>
            <a:r>
              <a:rPr lang="en-GB" dirty="0"/>
              <a:t> = </a:t>
            </a:r>
            <a:r>
              <a:rPr lang="en-GB" dirty="0" err="1"/>
              <a:t>Math.random</a:t>
            </a:r>
            <a:r>
              <a:rPr lang="en-GB" dirty="0"/>
              <a:t>(); </a:t>
            </a:r>
            <a:r>
              <a:rPr lang="en-GB" dirty="0" err="1"/>
              <a:t>System.out.println</a:t>
            </a:r>
            <a:r>
              <a:rPr lang="en-GB" dirty="0"/>
              <a:t>("Random value between 0.0 and 1.0 is " + </a:t>
            </a:r>
            <a:r>
              <a:rPr lang="en-GB" dirty="0" err="1"/>
              <a:t>randomValue</a:t>
            </a:r>
            <a:r>
              <a:rPr lang="en-GB" dirty="0"/>
              <a:t>);</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26</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839789" y="3360629"/>
            <a:ext cx="45411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Returns a pseudorandom number between 0 (inclusive) and 1 (exclusive).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2620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167549"/>
            <a:ext cx="10515600" cy="652969"/>
          </a:xfrm>
        </p:spPr>
        <p:txBody>
          <a:bodyPr/>
          <a:lstStyle/>
          <a:p>
            <a:r>
              <a:rPr lang="en-GB" dirty="0"/>
              <a:t>java.util.Arrays</a:t>
            </a: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27</a:t>
            </a:fld>
            <a:endParaRPr lang="en-US" noProof="0" dirty="0"/>
          </a:p>
        </p:txBody>
      </p:sp>
    </p:spTree>
    <p:extLst>
      <p:ext uri="{BB962C8B-B14F-4D97-AF65-F5344CB8AC3E}">
        <p14:creationId xmlns:p14="http://schemas.microsoft.com/office/powerpoint/2010/main" val="318890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a:bodyPr>
          <a:lstStyle/>
          <a:p>
            <a:r>
              <a:rPr lang="en-GB" dirty="0" err="1" smtClean="0"/>
              <a:t>Arrays.sort</a:t>
            </a:r>
            <a:r>
              <a:rPr lang="en-GB" dirty="0" smtClean="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p>
          <a:p>
            <a:pPr marL="0" indent="0">
              <a:buNone/>
            </a:pP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numbers = {3, 5, 1, 4, 2};</a:t>
            </a:r>
          </a:p>
          <a:p>
            <a:pPr marL="0" indent="0">
              <a:buNone/>
            </a:pPr>
            <a:r>
              <a:rPr lang="en-GB" sz="1100" dirty="0"/>
              <a:t>        </a:t>
            </a:r>
            <a:r>
              <a:rPr lang="en-GB" sz="1100" dirty="0" err="1"/>
              <a:t>Arrays.sort</a:t>
            </a:r>
            <a:r>
              <a:rPr lang="en-GB" sz="1100" dirty="0"/>
              <a:t>(numbers);</a:t>
            </a:r>
          </a:p>
          <a:p>
            <a:pPr marL="0" indent="0">
              <a:buNone/>
            </a:pPr>
            <a:r>
              <a:rPr lang="en-GB" sz="1100" dirty="0"/>
              <a:t>        </a:t>
            </a:r>
            <a:r>
              <a:rPr lang="en-GB" sz="1100" dirty="0" err="1"/>
              <a:t>System.out.println</a:t>
            </a:r>
            <a:r>
              <a:rPr lang="en-GB" sz="1100" dirty="0"/>
              <a:t>("Sorted array: " + </a:t>
            </a:r>
            <a:r>
              <a:rPr lang="en-GB" sz="1100" dirty="0" err="1"/>
              <a:t>Arrays.toString</a:t>
            </a:r>
            <a:r>
              <a:rPr lang="en-GB" sz="1100" dirty="0"/>
              <a:t>(numbers)); </a:t>
            </a:r>
            <a:endParaRPr lang="en-GB" sz="1100" dirty="0" smtClean="0"/>
          </a:p>
          <a:p>
            <a:pPr marL="0" indent="0">
              <a:buNone/>
            </a:pPr>
            <a:r>
              <a:rPr lang="en-GB" sz="1100" dirty="0" smtClean="0"/>
              <a:t>    </a:t>
            </a:r>
            <a:r>
              <a:rPr lang="en-GB" sz="1100" dirty="0"/>
              <a:t>}</a:t>
            </a:r>
          </a:p>
          <a:p>
            <a:pPr marL="0" indent="0">
              <a:buNone/>
            </a:pPr>
            <a:r>
              <a:rPr lang="en-GB" sz="1100" dirty="0"/>
              <a:t>}</a:t>
            </a:r>
          </a:p>
          <a:p>
            <a:pPr marL="0" indent="0">
              <a:buNone/>
            </a:pP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28</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839789" y="3360629"/>
            <a:ext cx="45411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Sorts the specified array into ascending numerical order.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016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Arrays.binarySearch</a:t>
            </a:r>
            <a:r>
              <a:rPr lang="en-GB" dirty="0"/>
              <a:t>(array, key)</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p>
          <a:p>
            <a:pPr marL="0" indent="0">
              <a:buNone/>
            </a:pP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numbers = {1, 2, 3, 4, 5};</a:t>
            </a:r>
          </a:p>
          <a:p>
            <a:pPr marL="0" indent="0">
              <a:buNone/>
            </a:pPr>
            <a:r>
              <a:rPr lang="en-GB" sz="1100" dirty="0"/>
              <a:t>        </a:t>
            </a:r>
            <a:r>
              <a:rPr lang="en-GB" sz="1100" dirty="0" err="1"/>
              <a:t>int</a:t>
            </a:r>
            <a:r>
              <a:rPr lang="en-GB" sz="1100" dirty="0"/>
              <a:t> index = </a:t>
            </a:r>
            <a:r>
              <a:rPr lang="en-GB" sz="1100" dirty="0" err="1"/>
              <a:t>Arrays.binarySearch</a:t>
            </a:r>
            <a:r>
              <a:rPr lang="en-GB" sz="1100" dirty="0"/>
              <a:t>(numbers, 3);</a:t>
            </a:r>
          </a:p>
          <a:p>
            <a:pPr marL="0" indent="0">
              <a:buNone/>
            </a:pPr>
            <a:r>
              <a:rPr lang="en-GB" sz="1100" dirty="0"/>
              <a:t>        </a:t>
            </a:r>
            <a:r>
              <a:rPr lang="en-GB" sz="1100" dirty="0" err="1"/>
              <a:t>System.out.println</a:t>
            </a:r>
            <a:r>
              <a:rPr lang="en-GB" sz="1100" dirty="0"/>
              <a:t>("Index of 3: " + index); </a:t>
            </a:r>
          </a:p>
          <a:p>
            <a:pPr marL="0" indent="0">
              <a:buNone/>
            </a:pPr>
            <a:r>
              <a:rPr lang="en-GB" sz="1100" dirty="0"/>
              <a:t>    }</a:t>
            </a:r>
          </a:p>
          <a:p>
            <a:pPr marL="0" indent="0">
              <a:buNone/>
            </a:pPr>
            <a:r>
              <a:rPr lang="en-GB" sz="1100" dirty="0"/>
              <a:t>}</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29</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211015" y="3083162"/>
            <a:ext cx="516987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Searches the specified array for the specified value using the binary search algorithm. The array must be sorted prior to making this call.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2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t>Key Characteristics of Utility Classes</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94591" y="2243662"/>
            <a:ext cx="4473108" cy="3635058"/>
          </a:xfrm>
        </p:spPr>
        <p:txBody>
          <a:bodyPr>
            <a:normAutofit/>
          </a:bodyPr>
          <a:lstStyle/>
          <a:p>
            <a:pPr marL="285750" indent="-285750">
              <a:buFont typeface="Arial" panose="020B0604020202020204" pitchFamily="34" charset="0"/>
              <a:buChar char="•"/>
            </a:pPr>
            <a:r>
              <a:rPr lang="en-GB" sz="3200" dirty="0"/>
              <a:t>Static </a:t>
            </a:r>
            <a:r>
              <a:rPr lang="en-GB" sz="3200" dirty="0" smtClean="0"/>
              <a:t>Methods</a:t>
            </a:r>
          </a:p>
          <a:p>
            <a:pPr marL="285750" indent="-285750">
              <a:buFont typeface="Arial" panose="020B0604020202020204" pitchFamily="34" charset="0"/>
              <a:buChar char="•"/>
            </a:pPr>
            <a:r>
              <a:rPr lang="en-GB" sz="3200" dirty="0"/>
              <a:t>Final </a:t>
            </a:r>
            <a:r>
              <a:rPr lang="en-GB" sz="3200" dirty="0" smtClean="0"/>
              <a:t>Class</a:t>
            </a:r>
          </a:p>
          <a:p>
            <a:pPr marL="285750" indent="-285750">
              <a:buFont typeface="Arial" panose="020B0604020202020204" pitchFamily="34" charset="0"/>
              <a:buChar char="•"/>
            </a:pPr>
            <a:r>
              <a:rPr lang="en-GB" sz="3200" dirty="0"/>
              <a:t>Private </a:t>
            </a:r>
            <a:r>
              <a:rPr lang="en-GB" sz="3200" dirty="0" smtClean="0"/>
              <a:t>Constructor</a:t>
            </a:r>
          </a:p>
          <a:p>
            <a:pPr marL="285750" indent="-285750">
              <a:buFont typeface="Arial" panose="020B0604020202020204" pitchFamily="34" charset="0"/>
              <a:buChar char="•"/>
            </a:pPr>
            <a:r>
              <a:rPr lang="en-GB" sz="3200" dirty="0" smtClean="0"/>
              <a:t>Stateless</a:t>
            </a:r>
          </a:p>
          <a:p>
            <a:pPr marL="285750" indent="-285750">
              <a:buFont typeface="Arial" panose="020B0604020202020204" pitchFamily="34" charset="0"/>
              <a:buChar char="•"/>
            </a:pPr>
            <a:endParaRPr lang="en-US" sz="3200"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Arrays.equals</a:t>
            </a:r>
            <a:r>
              <a:rPr lang="en-GB" dirty="0"/>
              <a:t>(array1, array2)</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r>
              <a:rPr lang="en-GB" sz="1100" dirty="0" smtClean="0"/>
              <a:t>;</a:t>
            </a: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array1 = {1, 2, 3, 4, 5};</a:t>
            </a:r>
          </a:p>
          <a:p>
            <a:pPr marL="0" indent="0">
              <a:buNone/>
            </a:pPr>
            <a:r>
              <a:rPr lang="en-GB" sz="1100" dirty="0"/>
              <a:t>        </a:t>
            </a:r>
            <a:r>
              <a:rPr lang="en-GB" sz="1100" dirty="0" err="1"/>
              <a:t>int</a:t>
            </a:r>
            <a:r>
              <a:rPr lang="en-GB" sz="1100" dirty="0"/>
              <a:t>[] array2 = {1, 2, 3, 4, 5};</a:t>
            </a:r>
          </a:p>
          <a:p>
            <a:pPr marL="0" indent="0">
              <a:buNone/>
            </a:pPr>
            <a:r>
              <a:rPr lang="en-GB" sz="1100" dirty="0"/>
              <a:t>        </a:t>
            </a:r>
            <a:r>
              <a:rPr lang="en-GB" sz="1100" dirty="0" err="1"/>
              <a:t>boolean</a:t>
            </a:r>
            <a:r>
              <a:rPr lang="en-GB" sz="1100" dirty="0"/>
              <a:t> </a:t>
            </a:r>
            <a:r>
              <a:rPr lang="en-GB" sz="1100" dirty="0" err="1"/>
              <a:t>areEqual</a:t>
            </a:r>
            <a:r>
              <a:rPr lang="en-GB" sz="1100" dirty="0"/>
              <a:t> = </a:t>
            </a:r>
            <a:r>
              <a:rPr lang="en-GB" sz="1100" dirty="0" err="1"/>
              <a:t>Arrays.equals</a:t>
            </a:r>
            <a:r>
              <a:rPr lang="en-GB" sz="1100" dirty="0"/>
              <a:t>(array1, array2);</a:t>
            </a:r>
          </a:p>
          <a:p>
            <a:pPr marL="0" indent="0">
              <a:buNone/>
            </a:pPr>
            <a:r>
              <a:rPr lang="en-GB" sz="1100" dirty="0"/>
              <a:t>        </a:t>
            </a:r>
            <a:r>
              <a:rPr lang="en-GB" sz="1100" dirty="0" err="1"/>
              <a:t>System.out.println</a:t>
            </a:r>
            <a:r>
              <a:rPr lang="en-GB" sz="1100" dirty="0"/>
              <a:t>("Arrays are equal: " + </a:t>
            </a:r>
            <a:r>
              <a:rPr lang="en-GB" sz="1100" dirty="0" err="1"/>
              <a:t>areEqual</a:t>
            </a:r>
            <a:r>
              <a:rPr lang="en-GB" sz="1100" dirty="0"/>
              <a:t>); </a:t>
            </a:r>
          </a:p>
          <a:p>
            <a:pPr marL="0" indent="0">
              <a:buNone/>
            </a:pPr>
            <a:r>
              <a:rPr lang="en-GB" sz="1100" dirty="0"/>
              <a:t>    }</a:t>
            </a:r>
          </a:p>
          <a:p>
            <a:pPr marL="0" indent="0">
              <a:buNone/>
            </a:pPr>
            <a:r>
              <a:rPr lang="en-GB" sz="1100" dirty="0"/>
              <a:t>}</a:t>
            </a:r>
          </a:p>
          <a:p>
            <a:pPr marL="0" indent="0">
              <a:buNone/>
            </a:pP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30</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360222"/>
            <a:ext cx="46858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a:t>
            </a:r>
            <a:r>
              <a:rPr kumimoji="0" lang="en-US" altLang="en-US" sz="1200" b="0" i="0" u="none" strike="noStrike" cap="none" normalizeH="0" baseline="0" dirty="0" smtClean="0">
                <a:ln>
                  <a:noFill/>
                </a:ln>
                <a:solidFill>
                  <a:schemeClr val="tx1"/>
                </a:solidFill>
                <a:effectLst/>
                <a:latin typeface="Arial Unicode MS"/>
              </a:rPr>
              <a:t>true</a:t>
            </a:r>
            <a:r>
              <a:rPr kumimoji="0" lang="en-US" altLang="en-US" sz="1200" b="0" i="0" u="none" strike="noStrike" cap="none" normalizeH="0" baseline="0" dirty="0" smtClean="0">
                <a:ln>
                  <a:noFill/>
                </a:ln>
                <a:solidFill>
                  <a:schemeClr val="tx1"/>
                </a:solidFill>
                <a:effectLst/>
              </a:rPr>
              <a:t> if the two specified arrays are equal to one another.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567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a:bodyPr>
          <a:lstStyle/>
          <a:p>
            <a:r>
              <a:rPr lang="en-GB" dirty="0" err="1"/>
              <a:t>Arrays.fill</a:t>
            </a:r>
            <a:r>
              <a:rPr lang="en-GB" dirty="0"/>
              <a:t>(array, value)</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p>
          <a:p>
            <a:pPr marL="0" indent="0">
              <a:buNone/>
            </a:pP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numbers = new </a:t>
            </a:r>
            <a:r>
              <a:rPr lang="en-GB" sz="1100" dirty="0" err="1"/>
              <a:t>int</a:t>
            </a:r>
            <a:r>
              <a:rPr lang="en-GB" sz="1100" dirty="0"/>
              <a:t>[5];</a:t>
            </a:r>
          </a:p>
          <a:p>
            <a:pPr marL="0" indent="0">
              <a:buNone/>
            </a:pPr>
            <a:r>
              <a:rPr lang="en-GB" sz="1100" dirty="0"/>
              <a:t>        </a:t>
            </a:r>
            <a:r>
              <a:rPr lang="en-GB" sz="1100" dirty="0" err="1"/>
              <a:t>Arrays.fill</a:t>
            </a:r>
            <a:r>
              <a:rPr lang="en-GB" sz="1100" dirty="0"/>
              <a:t>(numbers, 7);</a:t>
            </a:r>
          </a:p>
          <a:p>
            <a:pPr marL="0" indent="0">
              <a:buNone/>
            </a:pPr>
            <a:r>
              <a:rPr lang="en-GB" sz="1100" dirty="0"/>
              <a:t>        </a:t>
            </a:r>
            <a:r>
              <a:rPr lang="en-GB" sz="1100" dirty="0" err="1"/>
              <a:t>System.out.println</a:t>
            </a:r>
            <a:r>
              <a:rPr lang="en-GB" sz="1100" dirty="0"/>
              <a:t>("Filled array: " + </a:t>
            </a:r>
            <a:r>
              <a:rPr lang="en-GB" sz="1100" dirty="0" err="1"/>
              <a:t>Arrays.toString</a:t>
            </a:r>
            <a:r>
              <a:rPr lang="en-GB" sz="1100" dirty="0"/>
              <a:t>(numbers</a:t>
            </a:r>
            <a:r>
              <a:rPr lang="en-GB" sz="1100" dirty="0" smtClean="0"/>
              <a:t>)); </a:t>
            </a:r>
          </a:p>
          <a:p>
            <a:pPr marL="0" indent="0">
              <a:buNone/>
            </a:pPr>
            <a:r>
              <a:rPr lang="en-GB" sz="1100" dirty="0" smtClean="0"/>
              <a:t>}</a:t>
            </a:r>
            <a:endParaRPr lang="en-GB" sz="1100" dirty="0"/>
          </a:p>
          <a:p>
            <a:pPr marL="0" indent="0">
              <a:buNone/>
            </a:pPr>
            <a:r>
              <a:rPr lang="en-GB" sz="1100" dirty="0"/>
              <a:t>}</a:t>
            </a:r>
          </a:p>
          <a:p>
            <a:pPr marL="0" indent="0">
              <a:buNone/>
            </a:pP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31</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406388"/>
            <a:ext cx="4388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200" dirty="0"/>
              <a:t>Assigns the specified value to each element of the specified array.</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534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a:bodyPr>
          <a:lstStyle/>
          <a:p>
            <a:r>
              <a:rPr lang="en-GB" dirty="0" err="1"/>
              <a:t>Arrays.toString</a:t>
            </a:r>
            <a:r>
              <a:rPr lang="en-GB" dirty="0"/>
              <a:t>(array)</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p>
          <a:p>
            <a:pPr marL="0" indent="0">
              <a:buNone/>
            </a:pP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numbers = {1, 2, 3, 4, 5};</a:t>
            </a:r>
          </a:p>
          <a:p>
            <a:pPr marL="0" indent="0">
              <a:buNone/>
            </a:pPr>
            <a:r>
              <a:rPr lang="en-GB" sz="1100" dirty="0"/>
              <a:t>        String </a:t>
            </a:r>
            <a:r>
              <a:rPr lang="en-GB" sz="1100" dirty="0" err="1"/>
              <a:t>arrayString</a:t>
            </a:r>
            <a:r>
              <a:rPr lang="en-GB" sz="1100" dirty="0"/>
              <a:t> = </a:t>
            </a:r>
            <a:r>
              <a:rPr lang="en-GB" sz="1100" dirty="0" err="1"/>
              <a:t>Arrays.toString</a:t>
            </a:r>
            <a:r>
              <a:rPr lang="en-GB" sz="1100" dirty="0"/>
              <a:t>(numbers);</a:t>
            </a:r>
          </a:p>
          <a:p>
            <a:pPr marL="0" indent="0">
              <a:buNone/>
            </a:pPr>
            <a:r>
              <a:rPr lang="en-GB" sz="1100" dirty="0"/>
              <a:t>        </a:t>
            </a:r>
            <a:r>
              <a:rPr lang="en-GB" sz="1100" dirty="0" err="1"/>
              <a:t>System.out.println</a:t>
            </a:r>
            <a:r>
              <a:rPr lang="en-GB" sz="1100" dirty="0"/>
              <a:t>("Array as string: " + </a:t>
            </a:r>
            <a:r>
              <a:rPr lang="en-GB" sz="1100" dirty="0" err="1"/>
              <a:t>arrayString</a:t>
            </a:r>
            <a:r>
              <a:rPr lang="en-GB" sz="1100" dirty="0"/>
              <a:t>); </a:t>
            </a:r>
          </a:p>
          <a:p>
            <a:pPr marL="0" indent="0">
              <a:buNone/>
            </a:pPr>
            <a:r>
              <a:rPr lang="en-GB" sz="1100" dirty="0"/>
              <a:t>    }</a:t>
            </a:r>
          </a:p>
          <a:p>
            <a:pPr marL="0" indent="0">
              <a:buNone/>
            </a:pPr>
            <a:r>
              <a:rPr lang="en-GB" sz="1100" dirty="0"/>
              <a:t>}</a:t>
            </a:r>
          </a:p>
          <a:p>
            <a:pPr marL="0" indent="0">
              <a:buNone/>
            </a:pP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32</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406388"/>
            <a:ext cx="45700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200" dirty="0"/>
              <a:t>Returns a string representation of the contents of the specified array.</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893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Arrays.copyOf</a:t>
            </a:r>
            <a:r>
              <a:rPr lang="en-GB" dirty="0"/>
              <a:t>(original, newLength)</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a:t>import java.util.Arrays;</a:t>
            </a:r>
          </a:p>
          <a:p>
            <a:pPr marL="0" indent="0">
              <a:buNone/>
            </a:pPr>
            <a:endParaRPr lang="en-GB" sz="1100" dirty="0"/>
          </a:p>
          <a:p>
            <a:pPr marL="0" indent="0">
              <a:buNone/>
            </a:pPr>
            <a:r>
              <a:rPr lang="en-GB" sz="1100" dirty="0"/>
              <a:t>public class Main {</a:t>
            </a:r>
          </a:p>
          <a:p>
            <a:pPr marL="0" indent="0">
              <a:buNone/>
            </a:pPr>
            <a:r>
              <a:rPr lang="en-GB" sz="1100" dirty="0"/>
              <a:t>    public static void main(String[] </a:t>
            </a:r>
            <a:r>
              <a:rPr lang="en-GB" sz="1100" dirty="0" err="1"/>
              <a:t>args</a:t>
            </a:r>
            <a:r>
              <a:rPr lang="en-GB" sz="1100" dirty="0"/>
              <a:t>) {</a:t>
            </a:r>
          </a:p>
          <a:p>
            <a:pPr marL="0" indent="0">
              <a:buNone/>
            </a:pPr>
            <a:r>
              <a:rPr lang="en-GB" sz="1100" dirty="0"/>
              <a:t>        </a:t>
            </a:r>
            <a:r>
              <a:rPr lang="en-GB" sz="1100" dirty="0" err="1"/>
              <a:t>int</a:t>
            </a:r>
            <a:r>
              <a:rPr lang="en-GB" sz="1100" dirty="0"/>
              <a:t>[] original = {1, 2, 3, 4, 5};</a:t>
            </a:r>
          </a:p>
          <a:p>
            <a:pPr marL="0" indent="0">
              <a:buNone/>
            </a:pPr>
            <a:r>
              <a:rPr lang="en-GB" sz="1100" dirty="0"/>
              <a:t>        </a:t>
            </a:r>
            <a:r>
              <a:rPr lang="en-GB" sz="1100" dirty="0" err="1"/>
              <a:t>int</a:t>
            </a:r>
            <a:r>
              <a:rPr lang="en-GB" sz="1100" dirty="0"/>
              <a:t>[] copy = </a:t>
            </a:r>
            <a:r>
              <a:rPr lang="en-GB" sz="1100" dirty="0" err="1"/>
              <a:t>Arrays.copyOf</a:t>
            </a:r>
            <a:r>
              <a:rPr lang="en-GB" sz="1100" dirty="0"/>
              <a:t>(original, 3);</a:t>
            </a:r>
          </a:p>
          <a:p>
            <a:pPr marL="0" indent="0">
              <a:buNone/>
            </a:pPr>
            <a:r>
              <a:rPr lang="en-GB" sz="1100" dirty="0"/>
              <a:t>        </a:t>
            </a:r>
            <a:r>
              <a:rPr lang="en-GB" sz="1100" dirty="0" err="1"/>
              <a:t>System.out.println</a:t>
            </a:r>
            <a:r>
              <a:rPr lang="en-GB" sz="1100" dirty="0"/>
              <a:t>("Copied array: " + </a:t>
            </a:r>
            <a:r>
              <a:rPr lang="en-GB" sz="1100" dirty="0" err="1"/>
              <a:t>Arrays.toString</a:t>
            </a:r>
            <a:r>
              <a:rPr lang="en-GB" sz="1100" dirty="0"/>
              <a:t>(copy)); </a:t>
            </a:r>
          </a:p>
          <a:p>
            <a:pPr marL="0" indent="0">
              <a:buNone/>
            </a:pPr>
            <a:r>
              <a:rPr lang="en-GB" sz="1100" dirty="0"/>
              <a:t>    }</a:t>
            </a:r>
          </a:p>
          <a:p>
            <a:pPr marL="0" indent="0">
              <a:buNone/>
            </a:pPr>
            <a:r>
              <a:rPr lang="en-GB" sz="1100" dirty="0"/>
              <a:t>}</a:t>
            </a:r>
          </a:p>
          <a:p>
            <a:pPr marL="0" indent="0">
              <a:buNone/>
            </a:pP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33</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189080"/>
            <a:ext cx="4651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200" dirty="0"/>
              <a:t>Copies the specified array, truncating or padding with zeros (if necessary) so the copy has the specified length.</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486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167549"/>
            <a:ext cx="10515600" cy="652969"/>
          </a:xfrm>
        </p:spPr>
        <p:txBody>
          <a:bodyPr/>
          <a:lstStyle/>
          <a:p>
            <a:r>
              <a:rPr lang="en-GB" dirty="0"/>
              <a:t>java.util.Arrays</a:t>
            </a: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34</a:t>
            </a:fld>
            <a:endParaRPr lang="en-US" noProof="0" dirty="0"/>
          </a:p>
        </p:txBody>
      </p:sp>
    </p:spTree>
    <p:extLst>
      <p:ext uri="{BB962C8B-B14F-4D97-AF65-F5344CB8AC3E}">
        <p14:creationId xmlns:p14="http://schemas.microsoft.com/office/powerpoint/2010/main" val="2598944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Objects.equals</a:t>
            </a:r>
            <a:r>
              <a:rPr lang="en-GB" dirty="0"/>
              <a:t>(Object a, Object b)</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9519" y="4006960"/>
            <a:ext cx="4452987" cy="1871760"/>
          </a:xfrm>
        </p:spPr>
        <p:txBody>
          <a:bodyPr>
            <a:noAutofit/>
          </a:bodyPr>
          <a:lstStyle/>
          <a:p>
            <a:pPr marL="0" indent="0">
              <a:buNone/>
            </a:pPr>
            <a:r>
              <a:rPr lang="en-GB" sz="1100" dirty="0" err="1"/>
              <a:t>System.out.println</a:t>
            </a:r>
            <a:r>
              <a:rPr lang="en-GB" sz="1100" dirty="0"/>
              <a:t>(</a:t>
            </a:r>
            <a:r>
              <a:rPr lang="en-GB" sz="1100" dirty="0" err="1"/>
              <a:t>Objects.equals</a:t>
            </a:r>
            <a:r>
              <a:rPr lang="en-GB" sz="1100" dirty="0"/>
              <a:t>("test", "test")); </a:t>
            </a:r>
          </a:p>
          <a:p>
            <a:pPr marL="0" indent="0">
              <a:buNone/>
            </a:pPr>
            <a:r>
              <a:rPr lang="en-GB" sz="1100" dirty="0" err="1"/>
              <a:t>System.out.println</a:t>
            </a:r>
            <a:r>
              <a:rPr lang="en-GB" sz="1100" dirty="0"/>
              <a:t>(</a:t>
            </a:r>
            <a:r>
              <a:rPr lang="en-GB" sz="1100" dirty="0" err="1"/>
              <a:t>Objects.equals</a:t>
            </a:r>
            <a:r>
              <a:rPr lang="en-GB" sz="1100" dirty="0"/>
              <a:t>(null, "test")); </a:t>
            </a:r>
            <a:r>
              <a:rPr lang="en-GB" sz="1100" dirty="0" err="1" smtClean="0"/>
              <a:t>System.out.println</a:t>
            </a:r>
            <a:r>
              <a:rPr lang="en-GB" sz="1100" dirty="0" smtClean="0"/>
              <a:t>(</a:t>
            </a:r>
            <a:r>
              <a:rPr lang="en-GB" sz="1100" dirty="0" err="1" smtClean="0"/>
              <a:t>Objects.equals</a:t>
            </a:r>
            <a:r>
              <a:rPr lang="en-GB" sz="1100" dirty="0" smtClean="0"/>
              <a:t>(null</a:t>
            </a:r>
            <a:r>
              <a:rPr lang="en-GB" sz="1100" dirty="0"/>
              <a:t>, null));     </a:t>
            </a:r>
            <a:endParaRPr lang="en-GB"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35</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211139" y="3056184"/>
            <a:ext cx="464221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a:t>
            </a:r>
            <a:r>
              <a:rPr kumimoji="0" lang="en-US" altLang="en-US" sz="1400" b="0" i="0" u="none" strike="noStrike" cap="none" normalizeH="0" baseline="0" dirty="0" smtClean="0">
                <a:ln>
                  <a:noFill/>
                </a:ln>
                <a:solidFill>
                  <a:schemeClr val="tx1"/>
                </a:solidFill>
                <a:effectLst/>
                <a:latin typeface="Arial Unicode MS"/>
              </a:rPr>
              <a:t>true</a:t>
            </a:r>
            <a:r>
              <a:rPr kumimoji="0" lang="en-US" altLang="en-US" sz="1400" b="0" i="0" u="none" strike="noStrike" cap="none" normalizeH="0" baseline="0" dirty="0" smtClean="0">
                <a:ln>
                  <a:noFill/>
                </a:ln>
                <a:solidFill>
                  <a:schemeClr val="tx1"/>
                </a:solidFill>
                <a:effectLst/>
              </a:rPr>
              <a:t> if the arguments are equal to each other and </a:t>
            </a:r>
            <a:r>
              <a:rPr kumimoji="0" lang="en-US" altLang="en-US" sz="1400" b="0" i="0" u="none" strike="noStrike" cap="none" normalizeH="0" baseline="0" dirty="0" smtClean="0">
                <a:ln>
                  <a:noFill/>
                </a:ln>
                <a:solidFill>
                  <a:schemeClr val="tx1"/>
                </a:solidFill>
                <a:effectLst/>
                <a:latin typeface="Arial Unicode MS"/>
              </a:rPr>
              <a:t>false</a:t>
            </a:r>
            <a:r>
              <a:rPr kumimoji="0" lang="en-US" altLang="en-US" sz="1400" b="0" i="0" u="none" strike="noStrike" cap="none" normalizeH="0" baseline="0" dirty="0" smtClean="0">
                <a:ln>
                  <a:noFill/>
                </a:ln>
                <a:solidFill>
                  <a:schemeClr val="tx1"/>
                </a:solidFill>
                <a:effectLst/>
              </a:rPr>
              <a:t> otherwise. This method handles </a:t>
            </a:r>
            <a:r>
              <a:rPr kumimoji="0" lang="en-US" altLang="en-US" sz="1400" b="0" i="0" u="none" strike="noStrike" cap="none" normalizeH="0" baseline="0" dirty="0" smtClean="0">
                <a:ln>
                  <a:noFill/>
                </a:ln>
                <a:solidFill>
                  <a:schemeClr val="tx1"/>
                </a:solidFill>
                <a:effectLst/>
                <a:latin typeface="Arial Unicode MS"/>
              </a:rPr>
              <a:t>null</a:t>
            </a:r>
            <a:r>
              <a:rPr kumimoji="0" lang="en-US" altLang="en-US" sz="1400" b="0" i="0" u="none" strike="noStrike" cap="none" normalizeH="0" baseline="0" dirty="0" smtClean="0">
                <a:ln>
                  <a:noFill/>
                </a:ln>
                <a:solidFill>
                  <a:schemeClr val="tx1"/>
                </a:solidFill>
                <a:effectLst/>
              </a:rPr>
              <a:t> values properly.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5670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Objects.hash</a:t>
            </a:r>
            <a:r>
              <a:rPr lang="en-GB" dirty="0"/>
              <a:t>(Object... values)</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48311" y="4220618"/>
            <a:ext cx="4452987" cy="1658102"/>
          </a:xfrm>
        </p:spPr>
        <p:txBody>
          <a:bodyPr>
            <a:noAutofit/>
          </a:bodyPr>
          <a:lstStyle/>
          <a:p>
            <a:pPr marL="0" indent="0">
              <a:buNone/>
            </a:pPr>
            <a:r>
              <a:rPr lang="en-US" sz="1100" dirty="0" err="1"/>
              <a:t>System.out.println</a:t>
            </a:r>
            <a:r>
              <a:rPr lang="en-US" sz="1100" dirty="0"/>
              <a:t>(</a:t>
            </a:r>
            <a:r>
              <a:rPr lang="en-US" sz="1100" dirty="0" err="1"/>
              <a:t>Objects.hash</a:t>
            </a:r>
            <a:r>
              <a:rPr lang="en-US" sz="1100" dirty="0"/>
              <a:t>("test", 123, true)); </a:t>
            </a:r>
            <a:endParaRPr lang="en-US"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36</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084078"/>
            <a:ext cx="46334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Generates a hash code for a sequence of input values. This method is useful for implementing </a:t>
            </a:r>
            <a:r>
              <a:rPr kumimoji="0" lang="en-US" altLang="en-US" sz="1000" b="0" i="0" u="none" strike="noStrike" cap="none" normalizeH="0" baseline="0" dirty="0" err="1" smtClean="0">
                <a:ln>
                  <a:noFill/>
                </a:ln>
                <a:solidFill>
                  <a:schemeClr val="tx1"/>
                </a:solidFill>
                <a:effectLst/>
                <a:latin typeface="Arial Unicode MS"/>
              </a:rPr>
              <a:t>hashCode</a:t>
            </a:r>
            <a:r>
              <a:rPr kumimoji="0" lang="en-US" altLang="en-US" sz="800" b="0" i="0" u="none" strike="noStrike" cap="none" normalizeH="0" baseline="0" dirty="0" smtClean="0">
                <a:ln>
                  <a:noFill/>
                </a:ln>
                <a:solidFill>
                  <a:schemeClr val="tx1"/>
                </a:solidFill>
                <a:effectLst/>
              </a:rPr>
              <a:t> in objects.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090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Objects.requireNonNull</a:t>
            </a:r>
            <a:r>
              <a:rPr lang="en-GB" dirty="0"/>
              <a:t>(T </a:t>
            </a:r>
            <a:r>
              <a:rPr lang="en-GB" dirty="0" err="1"/>
              <a:t>obj</a:t>
            </a:r>
            <a:r>
              <a:rPr lang="en-GB" dirty="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48311" y="4220618"/>
            <a:ext cx="4452987" cy="1658102"/>
          </a:xfrm>
        </p:spPr>
        <p:txBody>
          <a:bodyPr>
            <a:noAutofit/>
          </a:bodyPr>
          <a:lstStyle/>
          <a:p>
            <a:pPr marL="0" indent="0">
              <a:buNone/>
            </a:pPr>
            <a:r>
              <a:rPr lang="en-US" sz="1100" dirty="0"/>
              <a:t>String </a:t>
            </a:r>
            <a:r>
              <a:rPr lang="en-US" sz="1100" dirty="0" err="1"/>
              <a:t>str</a:t>
            </a:r>
            <a:r>
              <a:rPr lang="en-US" sz="1100" dirty="0"/>
              <a:t> = null;</a:t>
            </a:r>
          </a:p>
          <a:p>
            <a:pPr marL="0" indent="0">
              <a:buNone/>
            </a:pPr>
            <a:r>
              <a:rPr lang="en-US" sz="1100" dirty="0"/>
              <a:t>try {</a:t>
            </a:r>
          </a:p>
          <a:p>
            <a:pPr marL="0" indent="0">
              <a:buNone/>
            </a:pPr>
            <a:r>
              <a:rPr lang="en-US" sz="1100" dirty="0"/>
              <a:t>    </a:t>
            </a:r>
            <a:r>
              <a:rPr lang="en-US" sz="1100" dirty="0" err="1"/>
              <a:t>Objects.requireNonNull</a:t>
            </a:r>
            <a:r>
              <a:rPr lang="en-US" sz="1100" dirty="0"/>
              <a:t>(</a:t>
            </a:r>
            <a:r>
              <a:rPr lang="en-US" sz="1100" dirty="0" err="1"/>
              <a:t>str</a:t>
            </a:r>
            <a:r>
              <a:rPr lang="en-US" sz="1100" dirty="0"/>
              <a:t>, "String cannot be null");</a:t>
            </a:r>
          </a:p>
          <a:p>
            <a:pPr marL="0" indent="0">
              <a:buNone/>
            </a:pPr>
            <a:r>
              <a:rPr lang="en-US" sz="1100" dirty="0"/>
              <a:t>} catch (</a:t>
            </a:r>
            <a:r>
              <a:rPr lang="en-US" sz="1100" dirty="0" err="1"/>
              <a:t>NullPointerException</a:t>
            </a:r>
            <a:r>
              <a:rPr lang="en-US" sz="1100" dirty="0"/>
              <a:t> e) {</a:t>
            </a:r>
          </a:p>
          <a:p>
            <a:pPr marL="0" indent="0">
              <a:buNone/>
            </a:pPr>
            <a:r>
              <a:rPr lang="en-US" sz="1100" dirty="0"/>
              <a:t>    </a:t>
            </a:r>
            <a:r>
              <a:rPr lang="en-US" sz="1100" dirty="0" err="1"/>
              <a:t>System.out.println</a:t>
            </a:r>
            <a:r>
              <a:rPr lang="en-US" sz="1100" dirty="0"/>
              <a:t>(</a:t>
            </a:r>
            <a:r>
              <a:rPr lang="en-US" sz="1100" dirty="0" err="1"/>
              <a:t>e.getMessage</a:t>
            </a:r>
            <a:r>
              <a:rPr lang="en-US" sz="1100" dirty="0"/>
              <a:t>()); </a:t>
            </a:r>
          </a:p>
          <a:p>
            <a:pPr marL="0" indent="0">
              <a:buNone/>
            </a:pPr>
            <a:r>
              <a:rPr lang="en-US" sz="1100" dirty="0"/>
              <a:t>}</a:t>
            </a:r>
          </a:p>
          <a:p>
            <a:pPr marL="0" indent="0">
              <a:buNone/>
            </a:pPr>
            <a:endParaRPr lang="en-US"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211137" y="3214559"/>
            <a:ext cx="46773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Checks that the specified object reference is not </a:t>
            </a:r>
            <a:r>
              <a:rPr kumimoji="0" lang="en-US" altLang="en-US" b="0" i="0" u="none" strike="noStrike" cap="none" normalizeH="0" baseline="0" dirty="0" smtClean="0">
                <a:ln>
                  <a:noFill/>
                </a:ln>
                <a:solidFill>
                  <a:schemeClr val="tx1"/>
                </a:solidFill>
                <a:effectLst/>
                <a:latin typeface="Arial Unicode MS"/>
              </a:rPr>
              <a:t>null</a:t>
            </a:r>
            <a:r>
              <a:rPr kumimoji="0" lang="en-US" altLang="en-US" b="0" i="0" u="none" strike="noStrike" cap="none" normalizeH="0" baseline="0" dirty="0" smtClean="0">
                <a:ln>
                  <a:noFill/>
                </a:ln>
                <a:solidFill>
                  <a:schemeClr val="tx1"/>
                </a:solidFill>
                <a:effectLst/>
              </a:rPr>
              <a:t> and throws a </a:t>
            </a:r>
            <a:r>
              <a:rPr kumimoji="0" lang="en-US" altLang="en-US" b="0" i="0" u="none" strike="noStrike" cap="none" normalizeH="0" baseline="0" dirty="0" err="1" smtClean="0">
                <a:ln>
                  <a:noFill/>
                </a:ln>
                <a:solidFill>
                  <a:schemeClr val="tx1"/>
                </a:solidFill>
                <a:effectLst/>
                <a:latin typeface="Arial Unicode MS"/>
              </a:rPr>
              <a:t>NullPointerException</a:t>
            </a:r>
            <a:r>
              <a:rPr kumimoji="0" lang="en-US" altLang="en-US" b="0" i="0" u="none" strike="noStrike" cap="none" normalizeH="0" baseline="0" dirty="0" smtClean="0">
                <a:ln>
                  <a:noFill/>
                </a:ln>
                <a:solidFill>
                  <a:schemeClr val="tx1"/>
                </a:solidFill>
                <a:effectLst/>
              </a:rPr>
              <a:t> if it is.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859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Objects.isNull</a:t>
            </a:r>
            <a:r>
              <a:rPr lang="en-GB" dirty="0"/>
              <a:t>(Object </a:t>
            </a:r>
            <a:r>
              <a:rPr lang="en-GB" dirty="0" err="1"/>
              <a:t>obj</a:t>
            </a:r>
            <a:r>
              <a:rPr lang="en-GB" dirty="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48311" y="4220618"/>
            <a:ext cx="4452987" cy="1658102"/>
          </a:xfrm>
        </p:spPr>
        <p:txBody>
          <a:bodyPr>
            <a:noAutofit/>
          </a:bodyPr>
          <a:lstStyle/>
          <a:p>
            <a:pPr marL="0" indent="0">
              <a:buNone/>
            </a:pPr>
            <a:r>
              <a:rPr lang="en-US" sz="1100" dirty="0" err="1"/>
              <a:t>System.out.println</a:t>
            </a:r>
            <a:r>
              <a:rPr lang="en-US" sz="1100" dirty="0"/>
              <a:t>(</a:t>
            </a:r>
            <a:r>
              <a:rPr lang="en-US" sz="1100" dirty="0" err="1"/>
              <a:t>Objects.isNull</a:t>
            </a:r>
            <a:r>
              <a:rPr lang="en-US" sz="1100" dirty="0"/>
              <a:t>(null)); </a:t>
            </a:r>
          </a:p>
          <a:p>
            <a:pPr marL="0" indent="0">
              <a:buNone/>
            </a:pPr>
            <a:r>
              <a:rPr lang="en-US" sz="1100" dirty="0" err="1"/>
              <a:t>System.out.println</a:t>
            </a:r>
            <a:r>
              <a:rPr lang="en-US" sz="1100" dirty="0"/>
              <a:t>(</a:t>
            </a:r>
            <a:r>
              <a:rPr lang="en-US" sz="1100" dirty="0" err="1"/>
              <a:t>Objects.isNull</a:t>
            </a:r>
            <a:r>
              <a:rPr lang="en-US" sz="1100" dirty="0"/>
              <a:t>("test")); </a:t>
            </a:r>
            <a:endParaRPr lang="en-US"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38</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1"/>
          <p:cNvSpPr>
            <a:spLocks noGrp="1" noChangeArrowheads="1"/>
          </p:cNvSpPr>
          <p:nvPr>
            <p:ph type="body" idx="1"/>
          </p:nvPr>
        </p:nvSpPr>
        <p:spPr bwMode="auto">
          <a:xfrm>
            <a:off x="211138" y="3352691"/>
            <a:ext cx="47301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a:t>
            </a:r>
            <a:r>
              <a:rPr kumimoji="0" lang="en-US" altLang="en-US" b="0" i="0" u="none" strike="noStrike" cap="none" normalizeH="0" baseline="0" dirty="0" smtClean="0">
                <a:ln>
                  <a:noFill/>
                </a:ln>
                <a:solidFill>
                  <a:schemeClr val="tx1"/>
                </a:solidFill>
                <a:effectLst/>
                <a:latin typeface="Arial Unicode MS"/>
              </a:rPr>
              <a:t>true</a:t>
            </a:r>
            <a:r>
              <a:rPr kumimoji="0" lang="en-US" altLang="en-US" b="0" i="0" u="none" strike="noStrike" cap="none" normalizeH="0" baseline="0" dirty="0" smtClean="0">
                <a:ln>
                  <a:noFill/>
                </a:ln>
                <a:solidFill>
                  <a:schemeClr val="tx1"/>
                </a:solidFill>
                <a:effectLst/>
              </a:rPr>
              <a:t> if the provided reference is </a:t>
            </a:r>
            <a:r>
              <a:rPr kumimoji="0" lang="en-US" altLang="en-US" b="0" i="0" u="none" strike="noStrike" cap="none" normalizeH="0" baseline="0" dirty="0" smtClean="0">
                <a:ln>
                  <a:noFill/>
                </a:ln>
                <a:solidFill>
                  <a:schemeClr val="tx1"/>
                </a:solidFill>
                <a:effectLst/>
                <a:latin typeface="Arial Unicode MS"/>
              </a:rPr>
              <a:t>null</a:t>
            </a:r>
            <a:r>
              <a:rPr kumimoji="0" lang="en-US" altLang="en-US" b="0" i="0" u="none" strike="noStrike" cap="none" normalizeH="0" baseline="0" dirty="0" smtClean="0">
                <a:ln>
                  <a:noFill/>
                </a:ln>
                <a:solidFill>
                  <a:schemeClr val="tx1"/>
                </a:solidFill>
                <a:effectLst/>
              </a:rPr>
              <a:t> and </a:t>
            </a:r>
            <a:r>
              <a:rPr kumimoji="0" lang="en-US" altLang="en-US" b="0" i="0" u="none" strike="noStrike" cap="none" normalizeH="0" baseline="0" dirty="0" smtClean="0">
                <a:ln>
                  <a:noFill/>
                </a:ln>
                <a:solidFill>
                  <a:schemeClr val="tx1"/>
                </a:solidFill>
                <a:effectLst/>
                <a:latin typeface="Arial Unicode MS"/>
              </a:rPr>
              <a:t>false</a:t>
            </a:r>
            <a:r>
              <a:rPr kumimoji="0" lang="en-US" altLang="en-US" b="0" i="0" u="none" strike="noStrike" cap="none" normalizeH="0" baseline="0" dirty="0" smtClean="0">
                <a:ln>
                  <a:noFill/>
                </a:ln>
                <a:solidFill>
                  <a:schemeClr val="tx1"/>
                </a:solidFill>
                <a:effectLst/>
              </a:rPr>
              <a:t> otherwise.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2494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89085" y="2091023"/>
            <a:ext cx="5099537" cy="804338"/>
          </a:xfrm>
        </p:spPr>
        <p:txBody>
          <a:bodyPr>
            <a:normAutofit fontScale="90000"/>
          </a:bodyPr>
          <a:lstStyle/>
          <a:p>
            <a:r>
              <a:rPr lang="en-GB" dirty="0" err="1"/>
              <a:t>Objects.nonNull</a:t>
            </a:r>
            <a:r>
              <a:rPr lang="en-GB" dirty="0"/>
              <a:t>(Object </a:t>
            </a:r>
            <a:r>
              <a:rPr lang="en-GB" dirty="0" err="1"/>
              <a:t>obj</a:t>
            </a:r>
            <a:r>
              <a:rPr lang="en-GB" dirty="0"/>
              <a:t>)</a:t>
            </a:r>
            <a:endParaRPr lang="en-GB"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48311" y="4220618"/>
            <a:ext cx="4452987" cy="1658102"/>
          </a:xfrm>
        </p:spPr>
        <p:txBody>
          <a:bodyPr>
            <a:noAutofit/>
          </a:bodyPr>
          <a:lstStyle/>
          <a:p>
            <a:pPr marL="0" indent="0">
              <a:buNone/>
            </a:pPr>
            <a:r>
              <a:rPr lang="en-US" sz="1100" dirty="0" err="1"/>
              <a:t>System.out.println</a:t>
            </a:r>
            <a:r>
              <a:rPr lang="en-US" sz="1100" dirty="0"/>
              <a:t>(</a:t>
            </a:r>
            <a:r>
              <a:rPr lang="en-US" sz="1100" dirty="0" err="1"/>
              <a:t>Objects.nonNull</a:t>
            </a:r>
            <a:r>
              <a:rPr lang="en-US" sz="1100" dirty="0"/>
              <a:t>(null)); </a:t>
            </a:r>
          </a:p>
          <a:p>
            <a:pPr marL="0" indent="0">
              <a:buNone/>
            </a:pPr>
            <a:r>
              <a:rPr lang="en-US" sz="1100" dirty="0" err="1"/>
              <a:t>System.out.println</a:t>
            </a:r>
            <a:r>
              <a:rPr lang="en-US" sz="1100" dirty="0"/>
              <a:t>(</a:t>
            </a:r>
            <a:r>
              <a:rPr lang="en-US" sz="1100" dirty="0" err="1"/>
              <a:t>Objects.nonNull</a:t>
            </a:r>
            <a:r>
              <a:rPr lang="en-US" sz="1100" dirty="0"/>
              <a:t>("test")); </a:t>
            </a:r>
            <a:endParaRPr lang="en-US" sz="11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39</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7" name="Rectangle 1"/>
          <p:cNvSpPr>
            <a:spLocks noGrp="1" noChangeArrowheads="1"/>
          </p:cNvSpPr>
          <p:nvPr>
            <p:ph type="body" idx="1"/>
          </p:nvPr>
        </p:nvSpPr>
        <p:spPr bwMode="auto">
          <a:xfrm>
            <a:off x="255099" y="3275487"/>
            <a:ext cx="43872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Returns </a:t>
            </a:r>
            <a:r>
              <a:rPr kumimoji="0" lang="en-US" altLang="en-US" b="0" i="0" u="none" strike="noStrike" cap="none" normalizeH="0" baseline="0" dirty="0" smtClean="0">
                <a:ln>
                  <a:noFill/>
                </a:ln>
                <a:solidFill>
                  <a:schemeClr val="tx1"/>
                </a:solidFill>
                <a:effectLst/>
                <a:latin typeface="Arial Unicode MS"/>
              </a:rPr>
              <a:t>true</a:t>
            </a:r>
            <a:r>
              <a:rPr kumimoji="0" lang="en-US" altLang="en-US" b="0" i="0" u="none" strike="noStrike" cap="none" normalizeH="0" baseline="0" dirty="0" smtClean="0">
                <a:ln>
                  <a:noFill/>
                </a:ln>
                <a:solidFill>
                  <a:schemeClr val="tx1"/>
                </a:solidFill>
                <a:effectLst/>
              </a:rPr>
              <a:t> if the provided reference is not </a:t>
            </a:r>
            <a:r>
              <a:rPr kumimoji="0" lang="en-US" altLang="en-US" b="0" i="0" u="none" strike="noStrike" cap="none" normalizeH="0" baseline="0" dirty="0" smtClean="0">
                <a:ln>
                  <a:noFill/>
                </a:ln>
                <a:solidFill>
                  <a:schemeClr val="tx1"/>
                </a:solidFill>
                <a:effectLst/>
                <a:latin typeface="Arial Unicode MS"/>
              </a:rPr>
              <a:t>null</a:t>
            </a:r>
            <a:r>
              <a:rPr kumimoji="0" lang="en-US" altLang="en-US" b="0" i="0" u="none" strike="noStrike" cap="none" normalizeH="0" baseline="0" dirty="0" smtClean="0">
                <a:ln>
                  <a:noFill/>
                </a:ln>
                <a:solidFill>
                  <a:schemeClr val="tx1"/>
                </a:solidFill>
                <a:effectLst/>
              </a:rPr>
              <a:t> and </a:t>
            </a:r>
            <a:r>
              <a:rPr kumimoji="0" lang="en-US" altLang="en-US" b="0" i="0" u="none" strike="noStrike" cap="none" normalizeH="0" baseline="0" dirty="0" smtClean="0">
                <a:ln>
                  <a:noFill/>
                </a:ln>
                <a:solidFill>
                  <a:schemeClr val="tx1"/>
                </a:solidFill>
                <a:effectLst/>
                <a:latin typeface="Arial Unicode MS"/>
              </a:rPr>
              <a:t>false</a:t>
            </a:r>
            <a:r>
              <a:rPr kumimoji="0" lang="en-US" altLang="en-US" b="0" i="0" u="none" strike="noStrike" cap="none" normalizeH="0" baseline="0" dirty="0" smtClean="0">
                <a:ln>
                  <a:noFill/>
                </a:ln>
                <a:solidFill>
                  <a:schemeClr val="tx1"/>
                </a:solidFill>
                <a:effectLst/>
              </a:rPr>
              <a:t> otherwise.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396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fontScale="90000"/>
          </a:bodyPr>
          <a:lstStyle/>
          <a:p>
            <a:r>
              <a:rPr lang="en-GB" dirty="0"/>
              <a:t>Purposes of Utility Classes</a:t>
            </a:r>
            <a:endParaRPr lang="en-US"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normAutofit/>
          </a:bodyPr>
          <a:lstStyle/>
          <a:p>
            <a:r>
              <a:rPr lang="en-GB" sz="2400" b="1" dirty="0"/>
              <a:t>Code </a:t>
            </a:r>
            <a:r>
              <a:rPr lang="en-GB" sz="2400" b="1" dirty="0" smtClean="0"/>
              <a:t>Reusability</a:t>
            </a:r>
            <a:r>
              <a:rPr lang="en-GB" sz="2400" dirty="0" smtClean="0"/>
              <a:t>:</a:t>
            </a:r>
          </a:p>
          <a:p>
            <a:r>
              <a:rPr lang="en-GB" sz="2400" dirty="0" smtClean="0"/>
              <a:t>Organization</a:t>
            </a:r>
          </a:p>
          <a:p>
            <a:r>
              <a:rPr lang="en-GB" sz="2400" dirty="0"/>
              <a:t>Simplicity</a:t>
            </a:r>
            <a:endParaRPr lang="en-US" sz="2400"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415" y="2281849"/>
            <a:ext cx="10515600" cy="652969"/>
          </a:xfrm>
        </p:spPr>
        <p:txBody>
          <a:bodyPr/>
          <a:lstStyle/>
          <a:p>
            <a:endParaRPr lang="en-GB"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40</a:t>
            </a:fld>
            <a:endParaRPr lang="en-US" noProof="0" dirty="0"/>
          </a:p>
        </p:txBody>
      </p:sp>
    </p:spTree>
    <p:extLst>
      <p:ext uri="{BB962C8B-B14F-4D97-AF65-F5344CB8AC3E}">
        <p14:creationId xmlns:p14="http://schemas.microsoft.com/office/powerpoint/2010/main" val="3074481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smtClean="0"/>
              <a:t>MM.DD.20XX</a:t>
            </a:r>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noProof="0" smtClean="0"/>
              <a:pPr/>
              <a:t>41</a:t>
            </a:fld>
            <a:endParaRPr lang="en-US" noProof="0" dirty="0"/>
          </a:p>
        </p:txBody>
      </p:sp>
      <p:pic>
        <p:nvPicPr>
          <p:cNvPr id="17410" name="Picture 2" descr="36,192 Thank You Stock Photos - Free &amp; Royalty-Free St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68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a:t>java.lang.Math</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normAutofit fontScale="85000" lnSpcReduction="20000"/>
          </a:bodyPr>
          <a:lstStyle/>
          <a:p>
            <a:r>
              <a:rPr lang="en-US" dirty="0" smtClean="0"/>
              <a:t>P</a:t>
            </a:r>
            <a:r>
              <a:rPr lang="en-US" dirty="0"/>
              <a:t>rovides methods for performing basic numeric operations such as the elementary exponential, logarithm, square root, and trigonometric functions.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GB" dirty="0" err="1"/>
              <a:t>Math.max</a:t>
            </a:r>
            <a:r>
              <a:rPr lang="en-GB" dirty="0" smtClean="0"/>
              <a:t>()</a:t>
            </a:r>
          </a:p>
          <a:p>
            <a:r>
              <a:rPr lang="en-GB" dirty="0" err="1" smtClean="0"/>
              <a:t>Math.min</a:t>
            </a:r>
            <a:r>
              <a:rPr lang="en-GB" dirty="0" smtClean="0"/>
              <a:t>()</a:t>
            </a:r>
          </a:p>
          <a:p>
            <a:r>
              <a:rPr lang="en-US" dirty="0" smtClean="0"/>
              <a:t>M</a:t>
            </a:r>
            <a:r>
              <a:rPr lang="en-GB" dirty="0" err="1"/>
              <a:t>ath.sqrt</a:t>
            </a:r>
            <a:r>
              <a:rPr lang="en-GB" dirty="0" smtClean="0"/>
              <a:t>()</a:t>
            </a:r>
          </a:p>
          <a:p>
            <a:r>
              <a:rPr lang="en-GB" dirty="0" err="1"/>
              <a:t>Math.random</a:t>
            </a:r>
            <a:r>
              <a:rPr lang="en-GB" dirty="0"/>
              <a:t>()</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5</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a:t>java.util.Arrays</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normAutofit fontScale="85000" lnSpcReduction="10000"/>
          </a:bodyPr>
          <a:lstStyle/>
          <a:p>
            <a:r>
              <a:rPr lang="en-US" dirty="0"/>
              <a:t>Provides methods for array manipulation, including sorting, searching, and comparing arrays.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GB" dirty="0" err="1"/>
              <a:t>Arrays.sort</a:t>
            </a:r>
            <a:r>
              <a:rPr lang="en-GB" dirty="0" smtClean="0"/>
              <a:t>()</a:t>
            </a:r>
          </a:p>
          <a:p>
            <a:r>
              <a:rPr lang="en-GB" dirty="0" err="1"/>
              <a:t>Arrays.binarySearch</a:t>
            </a:r>
            <a:r>
              <a:rPr lang="en-GB" dirty="0" smtClean="0"/>
              <a:t>()</a:t>
            </a:r>
          </a:p>
          <a:p>
            <a:r>
              <a:rPr lang="en-GB" dirty="0" err="1"/>
              <a:t>Arrays.toString</a:t>
            </a:r>
            <a:r>
              <a:rPr lang="en-GB" dirty="0"/>
              <a:t>()</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6</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48947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err="1"/>
              <a:t>java.util.Collections</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normAutofit/>
          </a:bodyPr>
          <a:lstStyle/>
          <a:p>
            <a:r>
              <a:rPr lang="en-US" dirty="0"/>
              <a:t>Provides static methods for operating on collections, such as sorting and searching.</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GB" dirty="0" err="1"/>
              <a:t>Collections.sort</a:t>
            </a:r>
            <a:r>
              <a:rPr lang="en-GB" dirty="0" smtClean="0"/>
              <a:t>()</a:t>
            </a:r>
          </a:p>
          <a:p>
            <a:r>
              <a:rPr lang="en-GB" dirty="0" err="1"/>
              <a:t>ollections.reverse</a:t>
            </a:r>
            <a:r>
              <a:rPr lang="en-GB" dirty="0" smtClean="0"/>
              <a:t>()</a:t>
            </a:r>
          </a:p>
          <a:p>
            <a:r>
              <a:rPr lang="en-GB" dirty="0" err="1"/>
              <a:t>Collections.min</a:t>
            </a:r>
            <a:r>
              <a:rPr lang="en-GB" dirty="0" smtClean="0"/>
              <a:t>()</a:t>
            </a:r>
          </a:p>
          <a:p>
            <a:r>
              <a:rPr lang="en-GB" dirty="0" err="1"/>
              <a:t>Collections.max</a:t>
            </a:r>
            <a:r>
              <a:rPr lang="en-GB" dirty="0"/>
              <a:t>()</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0641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GB" dirty="0" smtClean="0"/>
              <a:t>java.util.Objects</a:t>
            </a:r>
            <a:endParaRPr lang="en-US"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normAutofit fontScale="85000" lnSpcReduction="20000"/>
          </a:bodyPr>
          <a:lstStyle/>
          <a:p>
            <a:r>
              <a:rPr lang="en-US" dirty="0"/>
              <a:t>Contains static methods for operating on objects, such as checking for null, computing hash codes, and comparing objects.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GB" dirty="0"/>
              <a:t>Objects.equals</a:t>
            </a:r>
            <a:r>
              <a:rPr lang="en-GB" dirty="0" smtClean="0"/>
              <a:t>()</a:t>
            </a:r>
          </a:p>
          <a:p>
            <a:r>
              <a:rPr lang="en-GB" dirty="0"/>
              <a:t>Objects.hash</a:t>
            </a:r>
            <a:r>
              <a:rPr lang="en-GB" dirty="0" smtClean="0"/>
              <a:t>()</a:t>
            </a:r>
          </a:p>
          <a:p>
            <a:r>
              <a:rPr lang="en-GB" dirty="0"/>
              <a:t>Objects.isNull</a:t>
            </a:r>
            <a:r>
              <a:rPr lang="en-GB" dirty="0" smtClean="0"/>
              <a:t>()</a:t>
            </a:r>
          </a:p>
          <a:p>
            <a:r>
              <a:rPr lang="en-GB" dirty="0"/>
              <a:t>Objects.nonNull()</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22142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0" y="2091023"/>
            <a:ext cx="5267325" cy="804338"/>
          </a:xfrm>
        </p:spPr>
        <p:txBody>
          <a:bodyPr>
            <a:normAutofit fontScale="90000"/>
          </a:bodyPr>
          <a:lstStyle/>
          <a:p>
            <a:r>
              <a:rPr lang="en-GB" dirty="0"/>
              <a:t>java.util.stream.Collectors</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778643" y="4444974"/>
            <a:ext cx="3169103" cy="1340365"/>
          </a:xfrm>
        </p:spPr>
        <p:txBody>
          <a:bodyPr>
            <a:normAutofit lnSpcReduction="10000"/>
          </a:bodyPr>
          <a:lstStyle/>
          <a:p>
            <a:r>
              <a:rPr lang="en-GB" sz="2000" dirty="0"/>
              <a:t>Collectors.toList</a:t>
            </a:r>
            <a:r>
              <a:rPr lang="en-GB" sz="2000" dirty="0" smtClean="0"/>
              <a:t>()</a:t>
            </a:r>
          </a:p>
          <a:p>
            <a:r>
              <a:rPr lang="en-GB" sz="2000" dirty="0"/>
              <a:t>Collectors.toSet</a:t>
            </a:r>
            <a:r>
              <a:rPr lang="en-GB" sz="2000" dirty="0" smtClean="0"/>
              <a:t>()</a:t>
            </a:r>
          </a:p>
          <a:p>
            <a:r>
              <a:rPr lang="en-GB" sz="2000" dirty="0"/>
              <a:t>Collectors.toMap</a:t>
            </a:r>
            <a:r>
              <a:rPr lang="en-GB" sz="2000" dirty="0" smtClean="0"/>
              <a:t>()</a:t>
            </a:r>
          </a:p>
          <a:p>
            <a:r>
              <a:rPr lang="en-GB" sz="2000" dirty="0"/>
              <a:t>Collectors.joining()</a:t>
            </a:r>
            <a:endParaRPr lang="en-US" sz="2000"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3" name="Rectangle 2"/>
          <p:cNvSpPr/>
          <p:nvPr/>
        </p:nvSpPr>
        <p:spPr>
          <a:xfrm>
            <a:off x="778643" y="3244645"/>
            <a:ext cx="4303311" cy="1200329"/>
          </a:xfrm>
          <a:prstGeom prst="rect">
            <a:avLst/>
          </a:prstGeom>
        </p:spPr>
        <p:txBody>
          <a:bodyPr wrap="square">
            <a:spAutoFit/>
          </a:bodyPr>
          <a:lstStyle/>
          <a:p>
            <a:r>
              <a:rPr lang="en-US" dirty="0"/>
              <a:t>Provides implementations of reduction operations, such as accumulating elements into collections, summarizing elements according to various criteria, etc.</a:t>
            </a:r>
            <a:endParaRPr lang="en-GB" b="1" dirty="0"/>
          </a:p>
        </p:txBody>
      </p:sp>
    </p:spTree>
    <p:extLst>
      <p:ext uri="{BB962C8B-B14F-4D97-AF65-F5344CB8AC3E}">
        <p14:creationId xmlns:p14="http://schemas.microsoft.com/office/powerpoint/2010/main" val="4065022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1602</Words>
  <Application>Microsoft Office PowerPoint</Application>
  <PresentationFormat>Widescreen</PresentationFormat>
  <Paragraphs>338</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Unicode MS</vt:lpstr>
      <vt:lpstr>Calibri</vt:lpstr>
      <vt:lpstr>Courier New</vt:lpstr>
      <vt:lpstr>Gill Sans MT</vt:lpstr>
      <vt:lpstr>Segoe UI</vt:lpstr>
      <vt:lpstr>Segoe UI Light</vt:lpstr>
      <vt:lpstr>Segoe UI Semibold</vt:lpstr>
      <vt:lpstr>Tahoma</vt:lpstr>
      <vt:lpstr>Office Theme</vt:lpstr>
      <vt:lpstr>JAVA  UTILITY CLASSES</vt:lpstr>
      <vt:lpstr>What is utility class in java</vt:lpstr>
      <vt:lpstr>Key Characteristics of Utility Classes</vt:lpstr>
      <vt:lpstr>Purposes of Utility Classes</vt:lpstr>
      <vt:lpstr>java.lang.Math</vt:lpstr>
      <vt:lpstr>java.util.Arrays</vt:lpstr>
      <vt:lpstr>java.util.Collections</vt:lpstr>
      <vt:lpstr>java.util.Objects</vt:lpstr>
      <vt:lpstr>java.util.stream.Collectors</vt:lpstr>
      <vt:lpstr>java.nio.file.Files</vt:lpstr>
      <vt:lpstr>java.util.UUID</vt:lpstr>
      <vt:lpstr>java.util.concurrent. Executors</vt:lpstr>
      <vt:lpstr>java.util.Optional</vt:lpstr>
      <vt:lpstr>java.time</vt:lpstr>
      <vt:lpstr>java.util.ResourceBundle</vt:lpstr>
      <vt:lpstr>java.util.Timer</vt:lpstr>
      <vt:lpstr>java.util.Properties</vt:lpstr>
      <vt:lpstr>java.util.regex.Pattern </vt:lpstr>
      <vt:lpstr>Java.util.Random</vt:lpstr>
      <vt:lpstr>java.lang.Math</vt:lpstr>
      <vt:lpstr>Math.abs()</vt:lpstr>
      <vt:lpstr>Math.max()</vt:lpstr>
      <vt:lpstr>Math.min()</vt:lpstr>
      <vt:lpstr>Math.sqrt()</vt:lpstr>
      <vt:lpstr>Math.pow(base, exponent)</vt:lpstr>
      <vt:lpstr>Math.random()</vt:lpstr>
      <vt:lpstr>java.util.Arrays</vt:lpstr>
      <vt:lpstr>Arrays.sort()</vt:lpstr>
      <vt:lpstr>Arrays.binarySearch(array, key)</vt:lpstr>
      <vt:lpstr>Arrays.equals(array1, array2)</vt:lpstr>
      <vt:lpstr>Arrays.fill(array, value)</vt:lpstr>
      <vt:lpstr>Arrays.toString(array)</vt:lpstr>
      <vt:lpstr>Arrays.copyOf(original, newLength)</vt:lpstr>
      <vt:lpstr>java.util.Arrays</vt:lpstr>
      <vt:lpstr>Objects.equals(Object a, Object b)</vt:lpstr>
      <vt:lpstr>Objects.hash(Object... values)</vt:lpstr>
      <vt:lpstr>Objects.requireNonNull(T obj)</vt:lpstr>
      <vt:lpstr>Objects.isNull(Object obj)</vt:lpstr>
      <vt:lpstr>Objects.nonNull(Object obj)</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2024-05-19T18:41:34Z</dcterms:created>
  <dcterms:modified xsi:type="dcterms:W3CDTF">2024-05-21T04:01:41Z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