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9" r:id="rId6"/>
    <p:sldId id="270" r:id="rId7"/>
    <p:sldId id="277" r:id="rId8"/>
    <p:sldId id="272" r:id="rId9"/>
    <p:sldId id="280" r:id="rId10"/>
    <p:sldId id="278" r:id="rId11"/>
    <p:sldId id="279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7949" autoAdjust="0"/>
  </p:normalViewPr>
  <p:slideViewPr>
    <p:cSldViewPr snapToGrid="0" showGuides="1">
      <p:cViewPr varScale="1">
        <p:scale>
          <a:sx n="87" d="100"/>
          <a:sy n="87" d="100"/>
        </p:scale>
        <p:origin x="99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5/30/2024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51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9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72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50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390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5/30/2024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11.png"/><Relationship Id="rId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11.png"/><Relationship Id="rId4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11.png"/><Relationship Id="rId4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11.png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hyperlink" Target="mailto:krishna100602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Spring Boot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--krishnamoorthy</a:t>
            </a:r>
            <a:endParaRPr lang="en-US" dirty="0"/>
          </a:p>
        </p:txBody>
      </p:sp>
      <p:pic>
        <p:nvPicPr>
          <p:cNvPr id="10" name="Picture Placeholder 9" descr="cityscape&#10;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Spring </a:t>
            </a:r>
            <a:r>
              <a:rPr lang="en-GB" dirty="0" smtClean="0"/>
              <a:t>Boot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1" y="1825625"/>
            <a:ext cx="399147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Spring Boot is a powerful framework designed to simplify the development of Spring applications. It helps developers create stand-alone, production-grade Spring-based applications that you can "just run."</a:t>
            </a:r>
            <a:endParaRPr lang="en-US" sz="1800" dirty="0"/>
          </a:p>
        </p:txBody>
      </p:sp>
      <p:pic>
        <p:nvPicPr>
          <p:cNvPr id="7" name="Picture Placeholder 6" descr="skycrapers">
            <a:extLst>
              <a:ext uri="{FF2B5EF4-FFF2-40B4-BE49-F238E27FC236}">
                <a16:creationId xmlns:a16="http://schemas.microsoft.com/office/drawing/2014/main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Spring Boot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800" dirty="0" err="1" smtClean="0"/>
              <a:t>Autoconfiguration</a:t>
            </a:r>
            <a:endParaRPr lang="en-GB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Standalone </a:t>
            </a:r>
            <a:r>
              <a:rPr lang="en-GB" sz="1800" dirty="0" smtClean="0"/>
              <a:t>Applications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Production-Ready Metrics and </a:t>
            </a:r>
            <a:r>
              <a:rPr lang="en-GB" sz="1800" dirty="0" smtClean="0"/>
              <a:t>Monitoring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Opinionated </a:t>
            </a:r>
            <a:r>
              <a:rPr lang="en-GB" sz="1800" dirty="0" smtClean="0"/>
              <a:t>Defaults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Spring Boot Starter Projects</a:t>
            </a:r>
            <a:endParaRPr lang="en-US" sz="1800" dirty="0"/>
          </a:p>
        </p:txBody>
      </p:sp>
      <p:pic>
        <p:nvPicPr>
          <p:cNvPr id="7" name="Picture Placeholder 6" descr="skyscrapers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of Spring Boot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Rapid </a:t>
            </a:r>
            <a:r>
              <a:rPr lang="en-GB" sz="1800" dirty="0" smtClean="0"/>
              <a:t>Development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 err="1"/>
              <a:t>Microservices</a:t>
            </a:r>
            <a:r>
              <a:rPr lang="en-GB" sz="1800" dirty="0"/>
              <a:t> </a:t>
            </a:r>
            <a:r>
              <a:rPr lang="en-GB" sz="1800" dirty="0" smtClean="0"/>
              <a:t>Ready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Reduced Boilerplate </a:t>
            </a:r>
            <a:r>
              <a:rPr lang="en-GB" sz="1800" dirty="0" smtClean="0"/>
              <a:t>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Ease of </a:t>
            </a:r>
            <a:r>
              <a:rPr lang="en-GB" sz="1800" dirty="0" smtClean="0"/>
              <a:t>Deployment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Comprehensive Ecosystem</a:t>
            </a:r>
            <a:endParaRPr lang="en-US" sz="1800" dirty="0"/>
          </a:p>
        </p:txBody>
      </p:sp>
      <p:pic>
        <p:nvPicPr>
          <p:cNvPr id="7" name="Picture Placeholder 6" descr="skyscrapers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42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Spring Boot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6F33C-3AFE-474E-AC15-C00F368C3C6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Set Up Your Development Environment</a:t>
            </a:r>
            <a:endParaRPr lang="en-US" dirty="0"/>
          </a:p>
        </p:txBody>
      </p:sp>
      <p:pic>
        <p:nvPicPr>
          <p:cNvPr id="29" name="Picture Placeholder 28" descr="Pencil">
            <a:extLst>
              <a:ext uri="{FF2B5EF4-FFF2-40B4-BE49-F238E27FC236}">
                <a16:creationId xmlns:a16="http://schemas.microsoft.com/office/drawing/2014/main" id="{F0E35123-11A3-CD40-A44F-8A81B910563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5163-D5FD-4849-978B-77883FAF7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you have Java Development Kit (JDK) installed. Spring Boot requires JDK 8 or later.</a:t>
            </a:r>
            <a:endParaRPr lang="en-US" sz="1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438480-8B6F-44E5-A602-6240C1B85FB3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dirty="0"/>
              <a:t>You can use Spring </a:t>
            </a:r>
            <a:r>
              <a:rPr lang="en-US" dirty="0" err="1"/>
              <a:t>Initializr</a:t>
            </a:r>
            <a:r>
              <a:rPr lang="en-US" dirty="0"/>
              <a:t> (https://start.spring.io/) to bootstrap a new Spring Boot project. Choose your project metadata, select dependencies, and generate the project.</a:t>
            </a:r>
            <a:endParaRPr lang="en-US" sz="1600" dirty="0"/>
          </a:p>
        </p:txBody>
      </p:sp>
      <p:pic>
        <p:nvPicPr>
          <p:cNvPr id="31" name="Picture Placeholder 30" descr="Laptop">
            <a:extLst>
              <a:ext uri="{FF2B5EF4-FFF2-40B4-BE49-F238E27FC236}">
                <a16:creationId xmlns:a16="http://schemas.microsoft.com/office/drawing/2014/main" id="{6BF407E9-98AE-2B40-90E3-1B14FC14FDB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EE8A19-6968-4C81-B180-20FEF61ADEE1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/>
              <a:t>Create a New Spring Boot Project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Spring Boot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6F33C-3AFE-474E-AC15-C00F368C3C6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Create a New Spring Boot Project</a:t>
            </a:r>
            <a:endParaRPr lang="en-US" dirty="0"/>
          </a:p>
        </p:txBody>
      </p:sp>
      <p:pic>
        <p:nvPicPr>
          <p:cNvPr id="29" name="Picture Placeholder 28" descr="Pencil">
            <a:extLst>
              <a:ext uri="{FF2B5EF4-FFF2-40B4-BE49-F238E27FC236}">
                <a16:creationId xmlns:a16="http://schemas.microsoft.com/office/drawing/2014/main" id="{F0E35123-11A3-CD40-A44F-8A81B910563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5163-D5FD-4849-978B-77883FAF7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dirty="0"/>
              <a:t>Create New </a:t>
            </a:r>
            <a:r>
              <a:rPr lang="en-US" b="1" dirty="0" err="1"/>
              <a:t>Project</a:t>
            </a:r>
            <a:r>
              <a:rPr lang="en-US" dirty="0" err="1"/>
              <a:t>:Select</a:t>
            </a:r>
            <a:r>
              <a:rPr lang="en-US" dirty="0"/>
              <a:t> "New Project".</a:t>
            </a:r>
          </a:p>
          <a:p>
            <a:pPr algn="l"/>
            <a:r>
              <a:rPr lang="en-US" dirty="0"/>
              <a:t>Select "Spring </a:t>
            </a:r>
            <a:r>
              <a:rPr lang="en-US" dirty="0" err="1"/>
              <a:t>Initializr</a:t>
            </a:r>
            <a:r>
              <a:rPr lang="en-US" dirty="0"/>
              <a:t>" and click "Next".</a:t>
            </a:r>
          </a:p>
          <a:p>
            <a:pPr algn="l"/>
            <a:r>
              <a:rPr lang="en-US" dirty="0"/>
              <a:t>Configure project metadata and select dependencies as described above.</a:t>
            </a:r>
          </a:p>
          <a:p>
            <a:pPr algn="l"/>
            <a:r>
              <a:rPr lang="en-US" dirty="0"/>
              <a:t>Click "Finish" to create the project.</a:t>
            </a:r>
          </a:p>
          <a:p>
            <a:pPr algn="l"/>
            <a:endParaRPr lang="en-US" sz="1600" dirty="0"/>
          </a:p>
        </p:txBody>
      </p:sp>
      <p:pic>
        <p:nvPicPr>
          <p:cNvPr id="31" name="Picture Placeholder 30" descr="Laptop">
            <a:extLst>
              <a:ext uri="{FF2B5EF4-FFF2-40B4-BE49-F238E27FC236}">
                <a16:creationId xmlns:a16="http://schemas.microsoft.com/office/drawing/2014/main" id="{6BF407E9-98AE-2B40-90E3-1B14FC14FDB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EE8A19-6968-4C81-B180-20FEF61ADEE1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GB" dirty="0"/>
              <a:t>Explore the Project Structure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9"/>
          </p:nvPr>
        </p:nvSpPr>
        <p:spPr bwMode="auto">
          <a:xfrm>
            <a:off x="7336301" y="2744434"/>
            <a:ext cx="433023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src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/main/java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Contains your application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src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/main/resources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Contains application properties and static resources.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pom.xml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build.gradle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Project's build configuration file. </a:t>
            </a:r>
          </a:p>
        </p:txBody>
      </p:sp>
    </p:spTree>
    <p:extLst>
      <p:ext uri="{BB962C8B-B14F-4D97-AF65-F5344CB8AC3E}">
        <p14:creationId xmlns:p14="http://schemas.microsoft.com/office/powerpoint/2010/main" val="94868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Spring Boot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6F33C-3AFE-474E-AC15-C00F368C3C6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Import the Project into Your IDE</a:t>
            </a:r>
            <a:endParaRPr lang="en-US" dirty="0"/>
          </a:p>
        </p:txBody>
      </p:sp>
      <p:pic>
        <p:nvPicPr>
          <p:cNvPr id="29" name="Picture Placeholder 28" descr="Pencil">
            <a:extLst>
              <a:ext uri="{FF2B5EF4-FFF2-40B4-BE49-F238E27FC236}">
                <a16:creationId xmlns:a16="http://schemas.microsoft.com/office/drawing/2014/main" id="{F0E35123-11A3-CD40-A44F-8A81B910563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5163-D5FD-4849-978B-77883FAF7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the generated project into your preferred Integrated Development Environment (IDE), such as IntelliJ IDEA, Eclipse, or VS Code.</a:t>
            </a:r>
            <a:endParaRPr lang="en-US" sz="1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438480-8B6F-44E5-A602-6240C1B85FB3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sz="1050" dirty="0"/>
              <a:t>package </a:t>
            </a:r>
            <a:r>
              <a:rPr lang="en-US" sz="1050" dirty="0" err="1"/>
              <a:t>com.example.demo</a:t>
            </a:r>
            <a:r>
              <a:rPr lang="en-US" sz="1050" dirty="0"/>
              <a:t>;</a:t>
            </a:r>
          </a:p>
          <a:p>
            <a:endParaRPr lang="en-US" sz="1050" dirty="0"/>
          </a:p>
          <a:p>
            <a:r>
              <a:rPr lang="en-US" sz="1050" dirty="0"/>
              <a:t>import </a:t>
            </a:r>
            <a:r>
              <a:rPr lang="en-US" sz="1050" dirty="0" err="1"/>
              <a:t>org.springframework.boot.SpringApplication</a:t>
            </a:r>
            <a:r>
              <a:rPr lang="en-US" sz="1050" dirty="0"/>
              <a:t>;</a:t>
            </a:r>
          </a:p>
          <a:p>
            <a:r>
              <a:rPr lang="en-US" sz="1050" dirty="0"/>
              <a:t>import </a:t>
            </a:r>
            <a:r>
              <a:rPr lang="en-US" sz="1050" dirty="0" err="1"/>
              <a:t>org.springframework.boot.autoconfigure.SpringBootApplication</a:t>
            </a:r>
            <a:r>
              <a:rPr lang="en-US" sz="1050" dirty="0"/>
              <a:t>;</a:t>
            </a:r>
          </a:p>
          <a:p>
            <a:endParaRPr lang="en-US" sz="1050" dirty="0"/>
          </a:p>
          <a:p>
            <a:r>
              <a:rPr lang="en-US" sz="1050" dirty="0"/>
              <a:t>@</a:t>
            </a:r>
            <a:r>
              <a:rPr lang="en-US" sz="1050" dirty="0" err="1"/>
              <a:t>SpringBootApplication</a:t>
            </a:r>
            <a:endParaRPr lang="en-US" sz="1050" dirty="0"/>
          </a:p>
          <a:p>
            <a:r>
              <a:rPr lang="en-US" sz="1050" dirty="0"/>
              <a:t>public class </a:t>
            </a:r>
            <a:r>
              <a:rPr lang="en-US" sz="1050" dirty="0" err="1"/>
              <a:t>DemoApplication</a:t>
            </a:r>
            <a:r>
              <a:rPr lang="en-US" sz="1050" dirty="0"/>
              <a:t> {</a:t>
            </a:r>
          </a:p>
          <a:p>
            <a:r>
              <a:rPr lang="en-US" sz="1050" dirty="0"/>
              <a:t>    public static void main(String[] </a:t>
            </a:r>
            <a:r>
              <a:rPr lang="en-US" sz="1050" dirty="0" err="1"/>
              <a:t>args</a:t>
            </a:r>
            <a:r>
              <a:rPr lang="en-US" sz="1050" dirty="0"/>
              <a:t>) {</a:t>
            </a:r>
          </a:p>
          <a:p>
            <a:r>
              <a:rPr lang="en-US" sz="1050" dirty="0"/>
              <a:t>        </a:t>
            </a:r>
            <a:r>
              <a:rPr lang="en-US" sz="1050" dirty="0" err="1"/>
              <a:t>SpringApplication.run</a:t>
            </a:r>
            <a:r>
              <a:rPr lang="en-US" sz="1050" dirty="0"/>
              <a:t>(</a:t>
            </a:r>
            <a:r>
              <a:rPr lang="en-US" sz="1050" dirty="0" err="1"/>
              <a:t>DemoApplication.class</a:t>
            </a:r>
            <a:r>
              <a:rPr lang="en-US" sz="1050" dirty="0"/>
              <a:t>, </a:t>
            </a:r>
            <a:r>
              <a:rPr lang="en-US" sz="1050" dirty="0" err="1"/>
              <a:t>args</a:t>
            </a:r>
            <a:r>
              <a:rPr lang="en-US" sz="1050" dirty="0"/>
              <a:t>);</a:t>
            </a:r>
          </a:p>
          <a:p>
            <a:r>
              <a:rPr lang="en-US" sz="1050" dirty="0"/>
              <a:t>    }</a:t>
            </a:r>
          </a:p>
          <a:p>
            <a:r>
              <a:rPr lang="en-US" sz="1050" dirty="0"/>
              <a:t>}</a:t>
            </a:r>
            <a:endParaRPr lang="en-US" sz="1050" dirty="0"/>
          </a:p>
        </p:txBody>
      </p:sp>
      <p:pic>
        <p:nvPicPr>
          <p:cNvPr id="31" name="Picture Placeholder 30" descr="Laptop">
            <a:extLst>
              <a:ext uri="{FF2B5EF4-FFF2-40B4-BE49-F238E27FC236}">
                <a16:creationId xmlns:a16="http://schemas.microsoft.com/office/drawing/2014/main" id="{6BF407E9-98AE-2B40-90E3-1B14FC14FDB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EE8A19-6968-4C81-B180-20FEF61ADEE1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smtClean="0"/>
              <a:t> </a:t>
            </a:r>
            <a:r>
              <a:rPr lang="en-US" dirty="0"/>
              <a:t>First Spring Boot Application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65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Spring Boot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6F33C-3AFE-474E-AC15-C00F368C3C6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GB" dirty="0"/>
              <a:t>Create a Simple Controller</a:t>
            </a:r>
            <a:endParaRPr lang="en-US" dirty="0"/>
          </a:p>
        </p:txBody>
      </p:sp>
      <p:pic>
        <p:nvPicPr>
          <p:cNvPr id="29" name="Picture Placeholder 28" descr="Pencil">
            <a:extLst>
              <a:ext uri="{FF2B5EF4-FFF2-40B4-BE49-F238E27FC236}">
                <a16:creationId xmlns:a16="http://schemas.microsoft.com/office/drawing/2014/main" id="{F0E35123-11A3-CD40-A44F-8A81B910563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5163-D5FD-4849-978B-77883FAF7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100" dirty="0"/>
              <a:t>package </a:t>
            </a:r>
            <a:r>
              <a:rPr lang="en-US" sz="1100" dirty="0" err="1"/>
              <a:t>com.example.demo</a:t>
            </a:r>
            <a:r>
              <a:rPr lang="en-US" sz="1100" dirty="0"/>
              <a:t>;</a:t>
            </a:r>
          </a:p>
          <a:p>
            <a:endParaRPr lang="en-US" sz="1100" dirty="0"/>
          </a:p>
          <a:p>
            <a:r>
              <a:rPr lang="en-US" sz="1100" dirty="0"/>
              <a:t>import </a:t>
            </a:r>
            <a:r>
              <a:rPr lang="en-US" sz="1100" dirty="0" err="1"/>
              <a:t>org.springframework.web.bind.annotation.GetMapping</a:t>
            </a:r>
            <a:r>
              <a:rPr lang="en-US" sz="1100" dirty="0"/>
              <a:t>;</a:t>
            </a:r>
          </a:p>
          <a:p>
            <a:r>
              <a:rPr lang="en-US" sz="1100" dirty="0"/>
              <a:t>import </a:t>
            </a:r>
            <a:r>
              <a:rPr lang="en-US" sz="1100" dirty="0" err="1"/>
              <a:t>org.springframework.web.bind.annotation.RestController</a:t>
            </a:r>
            <a:r>
              <a:rPr lang="en-US" sz="1100" dirty="0"/>
              <a:t>;</a:t>
            </a:r>
          </a:p>
          <a:p>
            <a:endParaRPr lang="en-US" sz="1100" dirty="0"/>
          </a:p>
          <a:p>
            <a:r>
              <a:rPr lang="en-US" sz="1100" dirty="0"/>
              <a:t>@</a:t>
            </a:r>
            <a:r>
              <a:rPr lang="en-US" sz="1100" dirty="0" err="1"/>
              <a:t>RestController</a:t>
            </a:r>
            <a:endParaRPr lang="en-US" sz="1100" dirty="0"/>
          </a:p>
          <a:p>
            <a:r>
              <a:rPr lang="en-US" sz="1100" dirty="0"/>
              <a:t>public class </a:t>
            </a:r>
            <a:r>
              <a:rPr lang="en-US" sz="1100" dirty="0" err="1"/>
              <a:t>HelloController</a:t>
            </a:r>
            <a:r>
              <a:rPr lang="en-US" sz="1100" dirty="0"/>
              <a:t> {</a:t>
            </a:r>
          </a:p>
          <a:p>
            <a:r>
              <a:rPr lang="en-US" sz="1100" dirty="0"/>
              <a:t>    @</a:t>
            </a:r>
            <a:r>
              <a:rPr lang="en-US" sz="1100" dirty="0" err="1"/>
              <a:t>GetMapping</a:t>
            </a:r>
            <a:r>
              <a:rPr lang="en-US" sz="1100" dirty="0"/>
              <a:t>("/hello")</a:t>
            </a:r>
          </a:p>
          <a:p>
            <a:r>
              <a:rPr lang="en-US" sz="1100" dirty="0"/>
              <a:t>    public String </a:t>
            </a:r>
            <a:r>
              <a:rPr lang="en-US" sz="1100" dirty="0" err="1"/>
              <a:t>sayHello</a:t>
            </a:r>
            <a:r>
              <a:rPr lang="en-US" sz="1100" dirty="0"/>
              <a:t>() {</a:t>
            </a:r>
          </a:p>
          <a:p>
            <a:r>
              <a:rPr lang="en-US" sz="1100" dirty="0"/>
              <a:t>        return "Hello, Spring Boot!";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/>
              <a:t>}</a:t>
            </a:r>
            <a:endParaRPr lang="en-US" sz="1100" dirty="0"/>
          </a:p>
        </p:txBody>
      </p:sp>
      <p:pic>
        <p:nvPicPr>
          <p:cNvPr id="31" name="Picture Placeholder 30" descr="Laptop">
            <a:extLst>
              <a:ext uri="{FF2B5EF4-FFF2-40B4-BE49-F238E27FC236}">
                <a16:creationId xmlns:a16="http://schemas.microsoft.com/office/drawing/2014/main" id="{6BF407E9-98AE-2B40-90E3-1B14FC14FDB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EE8A19-6968-4C81-B180-20FEF61ADEE1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GB" dirty="0"/>
              <a:t>Run the Application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9"/>
          </p:nvPr>
        </p:nvSpPr>
        <p:spPr bwMode="auto">
          <a:xfrm>
            <a:off x="7327918" y="3411238"/>
            <a:ext cx="4035778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 the application using your IDE or by running the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mvn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spring-boot:run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command in the terminal. Access the application at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http://localhost:8080/hello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37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9" descr="cityscape">
            <a:extLst>
              <a:ext uri="{FF2B5EF4-FFF2-40B4-BE49-F238E27FC236}">
                <a16:creationId xmlns:a16="http://schemas.microsoft.com/office/drawing/2014/main" id="{63493B9E-F6F8-4C0F-9706-CA547A8B2B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" b="39"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7" y="3158641"/>
            <a:ext cx="5722223" cy="92180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C40962-BA6A-43E4-97BA-511A9B90C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4"/>
              </a:rPr>
              <a:t>krishna100602@gmail.com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383</Words>
  <Application>Microsoft Office PowerPoint</Application>
  <PresentationFormat>Widescreen</PresentationFormat>
  <Paragraphs>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Unicode MS</vt:lpstr>
      <vt:lpstr>Calibri</vt:lpstr>
      <vt:lpstr>Corbel</vt:lpstr>
      <vt:lpstr>Wingdings</vt:lpstr>
      <vt:lpstr>Office Theme</vt:lpstr>
      <vt:lpstr>Spring Boot </vt:lpstr>
      <vt:lpstr>Introduction to Spring Boot </vt:lpstr>
      <vt:lpstr>Key Features of Spring Boot</vt:lpstr>
      <vt:lpstr>Advantages of Spring Boot</vt:lpstr>
      <vt:lpstr>Getting Started with Spring Boot</vt:lpstr>
      <vt:lpstr>Getting Started with Spring Boot</vt:lpstr>
      <vt:lpstr>Getting Started with Spring Boot</vt:lpstr>
      <vt:lpstr>Getting Started with Spring Boot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2024-05-30T09:56:24Z</dcterms:created>
  <dcterms:modified xsi:type="dcterms:W3CDTF">2024-05-30T10:12:34Z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