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9" r:id="rId3"/>
    <p:sldId id="258" r:id="rId4"/>
    <p:sldId id="261" r:id="rId5"/>
    <p:sldId id="305" r:id="rId6"/>
    <p:sldId id="264" r:id="rId7"/>
    <p:sldId id="263" r:id="rId8"/>
    <p:sldId id="266" r:id="rId9"/>
    <p:sldId id="269" r:id="rId10"/>
    <p:sldId id="270" r:id="rId11"/>
    <p:sldId id="268" r:id="rId12"/>
    <p:sldId id="271" r:id="rId13"/>
    <p:sldId id="273" r:id="rId14"/>
    <p:sldId id="276" r:id="rId15"/>
    <p:sldId id="277" r:id="rId16"/>
    <p:sldId id="278" r:id="rId17"/>
    <p:sldId id="280" r:id="rId18"/>
    <p:sldId id="279" r:id="rId19"/>
    <p:sldId id="282" r:id="rId20"/>
    <p:sldId id="281" r:id="rId21"/>
    <p:sldId id="284" r:id="rId22"/>
    <p:sldId id="285" r:id="rId23"/>
    <p:sldId id="286" r:id="rId24"/>
    <p:sldId id="288" r:id="rId25"/>
    <p:sldId id="290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02" r:id="rId36"/>
    <p:sldId id="303" r:id="rId37"/>
    <p:sldId id="27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17" name="矩形 1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19" name="图片 1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578100" y="-2241550"/>
            <a:ext cx="6845300" cy="1172210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927100" y="679450"/>
            <a:ext cx="10337800" cy="549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4705034" y="2555069"/>
            <a:ext cx="278193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spc="-3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ExtraBold" charset="0"/>
                <a:ea typeface="Nunito Sans ExtraBold" charset="0"/>
                <a:cs typeface="Nunito Sans" charset="0"/>
              </a:rPr>
              <a:t>Angular </a:t>
            </a:r>
            <a:endParaRPr lang="en-US" altLang="zh-CN" sz="6000" spc="-300" dirty="0">
              <a:solidFill>
                <a:schemeClr val="tx1">
                  <a:lumMod val="50000"/>
                  <a:lumOff val="50000"/>
                </a:schemeClr>
              </a:solidFill>
              <a:latin typeface="Nunito Sans ExtraBold" charset="0"/>
              <a:ea typeface="Nunito Sans ExtraBold" charset="0"/>
              <a:cs typeface="Nunito Sans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2616200" y="3657600"/>
            <a:ext cx="717738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/>
          <p:cNvSpPr/>
          <p:nvPr/>
        </p:nvSpPr>
        <p:spPr>
          <a:xfrm>
            <a:off x="5419180" y="5097296"/>
            <a:ext cx="1490636" cy="283082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Name: </a:t>
            </a:r>
            <a:r>
              <a:rPr lang="en-US" altLang="zh-CN" sz="1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How to create an angular project ?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504950"/>
            <a:ext cx="95053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open command prompt or integrated terminal in VS code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change directory to required folder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execute the command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ng new &lt;&lt;project_name&gt;&gt; --no-standalone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ng new my-first-app --no-standalone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cd &lt;&lt;project_name&gt;&gt;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To run the app - ng serve  ( http://localhost:4200 )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1610" y="132715"/>
            <a:ext cx="11885930" cy="65487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Architecture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504950"/>
            <a:ext cx="95053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Modules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Components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Services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Modules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351280"/>
            <a:ext cx="95053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Represents a feature in your application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 module is essentially a container that groups related components, directives, pipes, and services, making the app easier to manage, scale, and test.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An Angular module is defined using the @NgModule decorator.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Every Angular app has at least one module called the root module (AppModule), which bootstraps the application.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You can create additional feature modules to organize specific areas of the application.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Modules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25" y="2306320"/>
            <a:ext cx="6229350" cy="3672205"/>
          </a:xfrm>
          <a:prstGeom prst="rect">
            <a:avLst/>
          </a:prstGeom>
        </p:spPr>
      </p:pic>
      <p:sp>
        <p:nvSpPr>
          <p:cNvPr id="6" name="文本框 2"/>
          <p:cNvSpPr txBox="1"/>
          <p:nvPr/>
        </p:nvSpPr>
        <p:spPr>
          <a:xfrm>
            <a:off x="1602105" y="1351280"/>
            <a:ext cx="95053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400" b="1" dirty="0">
                <a:solidFill>
                  <a:srgbClr val="FF0000"/>
                </a:solidFill>
                <a:ea typeface="Nunito Sans" charset="0"/>
                <a:cs typeface="+mn-lt"/>
              </a:rPr>
              <a:t>ng generate module module_name</a:t>
            </a:r>
            <a:endParaRPr lang="en-US" altLang="en-US" sz="2400" b="1" dirty="0">
              <a:solidFill>
                <a:srgbClr val="FF0000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rgbClr val="FF0000"/>
                </a:solidFill>
                <a:ea typeface="Nunito Sans" charset="0"/>
                <a:cs typeface="+mn-lt"/>
              </a:rPr>
              <a:t>ng g m module_name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Components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351280"/>
            <a:ext cx="95053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The building blocks of the user interface (UI).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 component controls a specific part of the screen, often referred to as a view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Are responsible for rendering the UI, managing data, and handling user interactions.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65" y="3282315"/>
            <a:ext cx="6000750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Components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2626360" y="1836420"/>
          <a:ext cx="7313295" cy="351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" imgW="6153150" imgH="1952625" progId="Paint.Picture">
                  <p:embed/>
                </p:oleObj>
              </mc:Choice>
              <mc:Fallback>
                <p:oleObj name="" r:id="rId2" imgW="6153150" imgH="195262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6360" y="1836420"/>
                        <a:ext cx="7313295" cy="351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What Does a Component Consist Of ?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581785"/>
            <a:ext cx="9505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An Angular component is defined by three main parts: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TypeScript Class: Contains the logic and data for the component.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Template (HTML): Defines the structure and layout of the component's UI.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Styles (CSS/SCSS): Defines the visual appearance of the component.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Components are defined using the @Component decorator.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rgbClr val="FF0000"/>
                </a:solidFill>
                <a:ea typeface="Nunito Sans" charset="0"/>
                <a:cs typeface="+mn-lt"/>
              </a:rPr>
              <a:t>ng generate component component_name</a:t>
            </a:r>
            <a:endParaRPr lang="en-US" altLang="en-US" sz="2400" b="1" dirty="0">
              <a:solidFill>
                <a:srgbClr val="FF0000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rgbClr val="FF0000"/>
                </a:solidFill>
                <a:ea typeface="Nunito Sans" charset="0"/>
                <a:cs typeface="+mn-lt"/>
              </a:rPr>
              <a:t>ng g c component_name</a:t>
            </a:r>
            <a:endParaRPr lang="en-US" altLang="en-US" sz="2400" b="1" dirty="0">
              <a:solidFill>
                <a:srgbClr val="FF0000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Component - Real world example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581785"/>
            <a:ext cx="9505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In a shopping app, you might have components like: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HeaderComponent: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Renders the app's header.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ProductListComponent: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Displays a list of products.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ProductDetailComponent: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Shows details of a single product.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CartComponent: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Displays the user's shopping cart.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Services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581785"/>
            <a:ext cx="950531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Are used to provide shared logic and functionality across different parts of an application. 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They encapsulate business logic, data access, or reusable methods, allowing components to focus on rendering the UI and handling user interactions.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rgbClr val="FF0000"/>
                </a:solidFill>
                <a:ea typeface="Nunito Sans" charset="0"/>
                <a:cs typeface="+mn-lt"/>
              </a:rPr>
              <a:t>ng generate service service_name</a:t>
            </a:r>
            <a:endParaRPr lang="en-US" altLang="en-US" sz="2400" b="1" dirty="0">
              <a:solidFill>
                <a:srgbClr val="FF0000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rgbClr val="FF0000"/>
                </a:solidFill>
                <a:ea typeface="Nunito Sans" charset="0"/>
                <a:cs typeface="+mn-lt"/>
              </a:rPr>
              <a:t>ng g s service_name</a:t>
            </a:r>
            <a:endParaRPr lang="en-US" altLang="en-US" sz="2400" b="1" dirty="0">
              <a:solidFill>
                <a:srgbClr val="FF0000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3" name="矩形 2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4" name="图片 3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438400" y="-2216150"/>
            <a:ext cx="6845300" cy="11722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7400" y="723900"/>
            <a:ext cx="10337800" cy="549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4465" y="2717132"/>
            <a:ext cx="854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5CDD1"/>
                </a:solidFill>
                <a:latin typeface="Nunito Sans ExtraBold" charset="0"/>
                <a:ea typeface="Nunito Sans ExtraBold" charset="0"/>
                <a:cs typeface="Arial" panose="020B0604020202020204" pitchFamily="34" charset="0"/>
              </a:rPr>
              <a:t>01</a:t>
            </a:r>
            <a:endParaRPr lang="zh-CN" altLang="en-US" sz="4400" b="1" dirty="0">
              <a:solidFill>
                <a:srgbClr val="A5CDD1"/>
              </a:solidFill>
              <a:latin typeface="Nunito Sans ExtraBold" charset="0"/>
              <a:ea typeface="Nunito Sans ExtraBold" charset="0"/>
              <a:cs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6112" y="3395990"/>
            <a:ext cx="31514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Introduction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10265" y="2717132"/>
            <a:ext cx="854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5CDD1"/>
                </a:solidFill>
                <a:latin typeface="Nunito Sans ExtraBold" charset="0"/>
                <a:ea typeface="Nunito Sans ExtraBold" charset="0"/>
                <a:cs typeface="Arial" panose="020B0604020202020204" pitchFamily="34" charset="0"/>
              </a:rPr>
              <a:t>02</a:t>
            </a:r>
            <a:endParaRPr lang="zh-CN" altLang="en-US" sz="4400" b="1" dirty="0">
              <a:solidFill>
                <a:srgbClr val="A5CDD1"/>
              </a:solidFill>
              <a:latin typeface="Nunito Sans ExtraBold" charset="0"/>
              <a:ea typeface="Nunito Sans ExtraBold" charset="0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61912" y="3395990"/>
            <a:ext cx="31514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Prerequisites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782065" y="2717132"/>
            <a:ext cx="854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5CDD1"/>
                </a:solidFill>
                <a:latin typeface="Nunito Sans ExtraBold" charset="0"/>
                <a:ea typeface="Nunito Sans ExtraBold" charset="0"/>
                <a:cs typeface="Arial" panose="020B0604020202020204" pitchFamily="34" charset="0"/>
              </a:rPr>
              <a:t>03</a:t>
            </a:r>
            <a:endParaRPr lang="zh-CN" altLang="en-US" sz="4400" b="1" dirty="0">
              <a:solidFill>
                <a:srgbClr val="A5CDD1"/>
              </a:solidFill>
              <a:latin typeface="Nunito Sans ExtraBold" charset="0"/>
              <a:ea typeface="Nunito Sans ExtraBold" charset="0"/>
              <a:cs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633712" y="3395990"/>
            <a:ext cx="31514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Dev Env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84465" y="4432300"/>
            <a:ext cx="8547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A5CDD1"/>
                </a:solidFill>
                <a:latin typeface="Nunito Sans ExtraBold" charset="0"/>
                <a:ea typeface="Nunito Sans ExtraBold" charset="0"/>
                <a:cs typeface="Arial" panose="020B0604020202020204" pitchFamily="34" charset="0"/>
              </a:rPr>
              <a:t>04</a:t>
            </a:r>
            <a:endParaRPr lang="zh-CN" altLang="en-US" sz="4400" b="1" dirty="0">
              <a:solidFill>
                <a:srgbClr val="A5CDD1"/>
              </a:solidFill>
              <a:latin typeface="Nunito Sans ExtraBold" charset="0"/>
              <a:ea typeface="Nunito Sans ExtraBold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36112" y="5111158"/>
            <a:ext cx="31514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 Basics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2584450" y="1303973"/>
            <a:ext cx="6475730" cy="8388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400" cap="all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Open Sans ExtraBold" panose="020B0906030804020204" charset="0"/>
                <a:ea typeface="Nunito Sans" charset="0"/>
                <a:cs typeface="Open Sans ExtraBold" panose="020B0906030804020204" charset="0"/>
              </a:rPr>
              <a:t>Contents</a:t>
            </a:r>
            <a:endParaRPr lang="zh-CN" altLang="en-US" sz="5400" cap="all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Open Sans ExtraBold" panose="020B0906030804020204" charset="0"/>
              <a:ea typeface="Nunito Sans" charset="0"/>
              <a:cs typeface="Open Sans ExtraBold" panose="020B0906030804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Key Features of Angular Services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581785"/>
            <a:ext cx="95053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Reusability: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Services promote code reuse by centralizing common functionality.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Dependency Injection (DI):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Angular provides a built-in DI framework to inject services into components or other services.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Separation of Concerns: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Services handle non-UI logic (e.g., data fetching, computations), keeping components focused on the UI.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b="1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Singleton by Default: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Services are typically singleton instances, meaning the same instance is shared throughout the application.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Why Use Services in Angular ?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581785"/>
            <a:ext cx="95053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Sharing Data: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Passing data between components (e.g., user authentication status).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API Communication: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Fetching or sending data to a server using HTTP requests.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Utility Functions: 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Providing reusable logic, such as formatting dates or validating forms.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b="1" dirty="0">
                <a:solidFill>
                  <a:schemeClr val="tx1"/>
                </a:solidFill>
                <a:ea typeface="Nunito Sans" charset="0"/>
                <a:cs typeface="+mn-lt"/>
              </a:rPr>
              <a:t>Encapsulating Business Logic:</a:t>
            </a: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Implementing complex operations outside of components.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Project Folder Structure and files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30" y="1343025"/>
            <a:ext cx="3098800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195" y="2066290"/>
            <a:ext cx="2425700" cy="268160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1883410" y="2486660"/>
            <a:ext cx="3359785" cy="26098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矩形: 圆角 3"/>
          <p:cNvSpPr/>
          <p:nvPr/>
        </p:nvSpPr>
        <p:spPr>
          <a:xfrm>
            <a:off x="4192905" y="5218430"/>
            <a:ext cx="7574915" cy="829945"/>
          </a:xfrm>
          <a:prstGeom prst="roundRect">
            <a:avLst>
              <a:gd name="adj" fmla="val 1565"/>
            </a:avLst>
          </a:prstGeom>
          <a:solidFill>
            <a:srgbClr val="A5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90060" y="5403215"/>
            <a:ext cx="747776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main.ts -&gt; app.module.ts -&gt; app.component.ts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How to create a component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581785"/>
            <a:ext cx="9505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right click on app  folder and create a new folder,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give the name for the component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Each component will have at least one 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Create a new ts file inside the component folder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7235" y="1564005"/>
            <a:ext cx="2108200" cy="1979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235" y="3703955"/>
            <a:ext cx="2370455" cy="238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test.component.ts file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20" y="1303655"/>
            <a:ext cx="9258935" cy="49009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How to use a component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505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import the component in app.module.ts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add the component name to the declarations in app.module.ts file 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05" y="2120265"/>
            <a:ext cx="8355965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How to use a component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3599815" cy="553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In app.component.html file 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946910"/>
            <a:ext cx="3452495" cy="2665730"/>
          </a:xfrm>
          <a:prstGeom prst="rect">
            <a:avLst/>
          </a:prstGeom>
        </p:spPr>
      </p:pic>
      <p:sp>
        <p:nvSpPr>
          <p:cNvPr id="8" name="文本框 2"/>
          <p:cNvSpPr txBox="1"/>
          <p:nvPr/>
        </p:nvSpPr>
        <p:spPr>
          <a:xfrm>
            <a:off x="7360920" y="1393190"/>
            <a:ext cx="3599815" cy="55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output  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946910"/>
            <a:ext cx="4194175" cy="25666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cs typeface="Nunito Sans" charset="0"/>
              </a:rPr>
              <a:t>name = "John";</a:t>
            </a:r>
            <a:endParaRPr lang="en-US" altLang="en-US">
              <a:cs typeface="Nunito Sans" charset="0"/>
            </a:endParaRPr>
          </a:p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Data Binding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2164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mechanism that allows communication between the component's class (TypeScript code) and its template (HTML). 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connects the data displayed in the user interface (UI) with the business logic of the application, enabling dynamic and interactive web applications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334760" y="3556000"/>
            <a:ext cx="476377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  <a:sym typeface="+mn-ea"/>
              </a:rPr>
              <a:t>Why ??!!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a typeface="Nunito Sans" charset="0"/>
                <a:cs typeface="+mn-lt"/>
              </a:rPr>
              <a:t>keeps the view and the data model synchronized</a:t>
            </a:r>
            <a:endParaRPr lang="en-US" altLang="en-US" sz="20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a typeface="Nunito Sans" charset="0"/>
                <a:cs typeface="+mn-lt"/>
              </a:rPr>
              <a:t>Simplifies UI updates and interactions</a:t>
            </a:r>
            <a:endParaRPr lang="en-US" altLang="en-US" sz="20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ea typeface="Nunito Sans" charset="0"/>
                <a:cs typeface="+mn-lt"/>
              </a:rPr>
              <a:t>Reduces boilerplate code compared to manual DOM manipulation</a:t>
            </a:r>
            <a:endParaRPr lang="en-US" altLang="en-US" sz="20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indent="457200" algn="l"/>
            <a:endParaRPr lang="en-US" altLang="en-US" sz="20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443990" y="3545205"/>
            <a:ext cx="476377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  <a:sym typeface="+mn-ea"/>
              </a:rPr>
              <a:t>Types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one-way data binding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Interpolation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Property binding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Event binding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two-way data binding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  <a:sym typeface="+mn-ea"/>
              </a:rPr>
              <a:t> 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One-way data binding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From Component to Template</a:t>
            </a:r>
            <a:endParaRPr lang="en-US" altLang="en-US" sz="2400" dirty="0">
              <a:ea typeface="Nunito Sans" charset="0"/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Data flows from the component to the DOM</a:t>
            </a:r>
            <a:r>
              <a:rPr lang="en-US" altLang="en-US" sz="2400" dirty="0">
                <a:ea typeface="Nunito Sans" charset="0"/>
                <a:cs typeface="+mn-lt"/>
                <a:sym typeface="+mn-ea"/>
              </a:rPr>
              <a:t> ( html )</a:t>
            </a:r>
            <a:endParaRPr lang="en-US" altLang="en-US" sz="2400" dirty="0">
              <a:ea typeface="Nunito Sans" charset="0"/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interpolation - {{ }}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Used to display dynamic data in the template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548765" y="3429000"/>
            <a:ext cx="4030345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message = “ Hello, Angular!”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6607175" y="3556000"/>
            <a:ext cx="3599815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&lt;p&gt; {{ message }}&lt;/p&gt;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One-way data binding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From Component to Template</a:t>
            </a:r>
            <a:endParaRPr lang="en-US" altLang="en-US" sz="2400" dirty="0">
              <a:ea typeface="Nunito Sans" charset="0"/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Data flows from the component to the DOM</a:t>
            </a:r>
            <a:r>
              <a:rPr lang="en-US" altLang="en-US" sz="2400" dirty="0">
                <a:ea typeface="Nunito Sans" charset="0"/>
                <a:cs typeface="+mn-lt"/>
                <a:sym typeface="+mn-ea"/>
              </a:rPr>
              <a:t> ( html )</a:t>
            </a:r>
            <a:endParaRPr lang="en-US" altLang="en-US" sz="2400" dirty="0">
              <a:ea typeface="Nunito Sans" charset="0"/>
              <a:cs typeface="+mn-lt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property binding - [ property ]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Used to bind data to HTML element properties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002665" y="3429000"/>
            <a:ext cx="5998845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imageUrl = "https://example.com/image.png";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7498715" y="3556000"/>
            <a:ext cx="3599815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&lt;img [src]="imageUrl" /&gt;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0565" y="640080"/>
            <a:ext cx="3660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What is Angular ?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504950"/>
            <a:ext cx="95053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Platform and 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open-source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framework for building Single Page Applications using HTML and Type-script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Developed and maintained by Google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Key features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Component-based architecture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Dependency injection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Two-way data binding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Powerful CLI for development</a:t>
            </a:r>
            <a:endParaRPr lang="en-US" altLang="en-US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One-way data binding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ea typeface="Nunito Sans" charset="0"/>
                <a:cs typeface="+mn-lt"/>
                <a:sym typeface="+mn-ea"/>
              </a:rPr>
              <a:t>From Template to </a:t>
            </a:r>
            <a:r>
              <a:rPr lang="en-US" altLang="en-US" sz="2400" dirty="0">
                <a:ea typeface="Nunito Sans" charset="0"/>
                <a:cs typeface="+mn-lt"/>
                <a:sym typeface="+mn-ea"/>
              </a:rPr>
              <a:t>Component</a:t>
            </a:r>
            <a:endParaRPr lang="en-US" altLang="en-US" sz="2400" dirty="0">
              <a:ea typeface="Nunito Sans" charset="0"/>
              <a:cs typeface="+mn-lt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event binding -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Captures user input or DOM events and passes them to the component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002665" y="3429000"/>
            <a:ext cx="427355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handleClick() {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console.log("Button clicked!");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}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5544185" y="3429000"/>
            <a:ext cx="601726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&lt;button (click)="handleClick()"&gt;Click Me &lt;/button&gt;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Two-way data binding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allows data to flow both from the component to the template and vice versa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It is commonly used in forms where user input needs to update the component's data, and vice versa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002665" y="3429000"/>
            <a:ext cx="427355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name = "John";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5544185" y="3429000"/>
            <a:ext cx="601726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&lt;input [(ngModel)]="name" /&gt;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&lt;p&gt;Hello, {{ name }}!&lt;/p&gt;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Structural Directives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Structural directives in Angular are directives that modify the structure of the DOM by adding, removing, or manipulating elements dynamically. 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They are applied using the * prefix and modify the layout of the page.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882140" y="3429000"/>
            <a:ext cx="842772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Common Structural Directives</a:t>
            </a:r>
            <a:endParaRPr lang="en-US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*ngIf – Conditionally renders elements.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*ngFor – Iterates over a collection.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*ngSwitch – Displays elements based on a condition.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*ngIf (Conditional Rendering)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919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The *ngIf directive adds or removes an element based on a boolean condition.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1002665" y="2590165"/>
            <a:ext cx="427355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isVisible = true;  // If false, the &lt;p&gt; tag will not be rendered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5678170" y="2426335"/>
            <a:ext cx="5883275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&lt;p *ngIf="isVisible"&gt;This text is visible.&lt;/p&gt;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1003300" y="4601845"/>
            <a:ext cx="10170795" cy="1373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&lt;p *ngIf="isVisible; else noText"&gt;This text is visible.&lt;/p&gt;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&lt;ng-template #noText&gt;&lt;p&gt;Text is hidden.&lt;/p&gt;&lt;/ng-template&gt;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*ngFor (Looping Over Data)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100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The *ngFor directive iterates over an array and renders elements dynamically.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58520" y="2604770"/>
            <a:ext cx="461772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items = ['Apple', 'Banana', 'Cherry'];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5678170" y="2513965"/>
            <a:ext cx="5883275" cy="2892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&lt;ul&gt;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&lt;li *ngFor="let item of items; let i = index"&gt;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  {{ i + 1 }}. {{ item }}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&lt;/li&gt;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&lt;/ul&gt;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6650" y="640080"/>
            <a:ext cx="100857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*ngSwitch (Conditional Rendering with Multiple Cases)</a:t>
            </a:r>
            <a:endParaRPr lang="en-US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9730" y="1271270"/>
            <a:ext cx="9911715" cy="1100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The *ngSwitch directive is used when multiple conditions need to be checked.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858520" y="2604770"/>
            <a:ext cx="4617720" cy="2005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ts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color = 'blue';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  <p:sp>
        <p:nvSpPr>
          <p:cNvPr id="8" name="文本框 2"/>
          <p:cNvSpPr txBox="1"/>
          <p:nvPr/>
        </p:nvSpPr>
        <p:spPr>
          <a:xfrm>
            <a:off x="3508375" y="2513965"/>
            <a:ext cx="8053070" cy="2892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html file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&lt;div [ngSwitch]="color"&gt;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&lt;p *ngSwitchCase="'red'"&gt;Red color selected.&lt;/p&gt;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&lt;p *ngSwitchCase="'blue'"&gt;Blue color selected.&lt;/p&gt;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&lt;p *ngSwitchCase="'green'"&gt;Green color selected.&lt;/p&gt;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  &lt;p *ngSwitchDefault&gt;Unknown color.&lt;/p&gt;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en-US" sz="2400" dirty="0">
                <a:solidFill>
                  <a:schemeClr val="tx1"/>
                </a:solidFill>
                <a:ea typeface="Nunito Sans" charset="0"/>
                <a:cs typeface="+mn-lt"/>
              </a:rPr>
              <a:t>&lt;/div&gt;</a:t>
            </a:r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  <a:p>
            <a:pPr algn="l"/>
            <a:endParaRPr lang="en-US" altLang="en-US" sz="2400" dirty="0">
              <a:solidFill>
                <a:schemeClr val="tx1"/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0565" y="640080"/>
            <a:ext cx="4196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Version History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8055" y="640080"/>
            <a:ext cx="4184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  <a:sym typeface="+mn-ea"/>
              </a:rPr>
              <a:t>AngularJS Vs Angular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1143000" y="2336800"/>
            <a:ext cx="9906000" cy="238760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892300" y="2006600"/>
            <a:ext cx="3505200" cy="3581400"/>
          </a:xfrm>
          <a:prstGeom prst="roundRect">
            <a:avLst>
              <a:gd name="adj" fmla="val 1565"/>
            </a:avLst>
          </a:prstGeom>
          <a:solidFill>
            <a:srgbClr val="A5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92935" y="2368550"/>
            <a:ext cx="350456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JavaScript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MVC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Two-way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Direct DOM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7" name="矩形: 圆角 16"/>
          <p:cNvSpPr/>
          <p:nvPr/>
        </p:nvSpPr>
        <p:spPr>
          <a:xfrm>
            <a:off x="5892800" y="2006600"/>
            <a:ext cx="3843655" cy="3581400"/>
          </a:xfrm>
          <a:prstGeom prst="roundRect">
            <a:avLst>
              <a:gd name="adj" fmla="val 1565"/>
            </a:avLst>
          </a:prstGeom>
          <a:solidFill>
            <a:srgbClr val="D1E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92800" y="2368550"/>
            <a:ext cx="3505200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TypeScript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Component-based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One-way and Two-way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Virtual DOM</a:t>
            </a:r>
            <a:r>
              <a:rPr lang="zh-CN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6" name="矩形 7"/>
          <p:cNvSpPr/>
          <p:nvPr/>
        </p:nvSpPr>
        <p:spPr>
          <a:xfrm>
            <a:off x="1892300" y="1518920"/>
            <a:ext cx="3504565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zh-CN" sz="2400" dirty="0">
                <a:solidFill>
                  <a:schemeClr val="tx1"/>
                </a:solidFill>
                <a:latin typeface="Nunito Sans" charset="0"/>
                <a:ea typeface="Nunito Sans" charset="0"/>
                <a:cs typeface="Nunito Sans" charset="0"/>
              </a:rPr>
              <a:t>Angular JS</a:t>
            </a:r>
            <a:endParaRPr lang="zh-CN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10" name="矩形 7"/>
          <p:cNvSpPr/>
          <p:nvPr/>
        </p:nvSpPr>
        <p:spPr>
          <a:xfrm>
            <a:off x="5893435" y="1518920"/>
            <a:ext cx="350456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Nunito Sans" charset="0"/>
                <a:ea typeface="Nunito Sans" charset="0"/>
                <a:cs typeface="Nunito Sans" charset="0"/>
              </a:rPr>
              <a:t>Angular</a:t>
            </a:r>
            <a:r>
              <a:rPr lang="zh-CN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0565" y="640080"/>
            <a:ext cx="4196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Prerequisites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504950"/>
            <a:ext cx="95053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HTML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CSS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Java Script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Type Script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1200" y="640080"/>
            <a:ext cx="5466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Development Environment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504950"/>
            <a:ext cx="95053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Node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Npm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Angular CLI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VS Code ( or any other text editor )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7602220" y="2006600"/>
            <a:ext cx="3505200" cy="3581400"/>
          </a:xfrm>
          <a:prstGeom prst="roundRect">
            <a:avLst>
              <a:gd name="adj" fmla="val 1565"/>
            </a:avLst>
          </a:prstGeom>
          <a:solidFill>
            <a:srgbClr val="A5CD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02855" y="2459355"/>
            <a:ext cx="3504565" cy="1938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node -v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npm -v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  <a:p>
            <a:pPr algn="ctr"/>
            <a:r>
              <a:rPr lang="en-US" altLang="en-US" sz="2400" dirty="0">
                <a:solidFill>
                  <a:schemeClr val="bg1"/>
                </a:solidFill>
                <a:latin typeface="Nunito Sans" charset="0"/>
                <a:ea typeface="Nunito Sans" charset="0"/>
                <a:cs typeface="Nunito Sans" charset="0"/>
              </a:rPr>
              <a:t>ng version</a:t>
            </a:r>
            <a:endParaRPr lang="en-US" altLang="en-US" sz="2400" dirty="0">
              <a:solidFill>
                <a:schemeClr val="bg1"/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How to install Angular CLI ?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02105" y="1504950"/>
            <a:ext cx="9505315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To install the latest version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npm install -g @angular/cli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To install specific version 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npm install -g @angular/cli@16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To uninstall angular CLI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  <a:p>
            <a:pPr algn="l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ea typeface="Nunito Sans" charset="0"/>
                <a:cs typeface="+mn-lt"/>
              </a:rPr>
              <a:t>npm uninstall -a @angular/cli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ea typeface="Nunito Sans" charset="0"/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rot="19920000">
            <a:off x="-1277937" y="-892175"/>
            <a:ext cx="7416800" cy="10546715"/>
          </a:xfrm>
          <a:prstGeom prst="rect">
            <a:avLst/>
          </a:prstGeom>
          <a:gradFill>
            <a:gsLst>
              <a:gs pos="0">
                <a:srgbClr val="A5CDD1"/>
              </a:gs>
              <a:gs pos="50000">
                <a:srgbClr val="A5CDD1"/>
              </a:gs>
              <a:gs pos="50000">
                <a:srgbClr val="F8FAF9"/>
              </a:gs>
              <a:gs pos="100000">
                <a:srgbClr val="F8FAF9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7" name="矩形 6"/>
          <p:cNvSpPr/>
          <p:nvPr/>
        </p:nvSpPr>
        <p:spPr>
          <a:xfrm rot="19920000">
            <a:off x="6053138" y="-2796540"/>
            <a:ext cx="7416800" cy="10546715"/>
          </a:xfrm>
          <a:prstGeom prst="rect">
            <a:avLst/>
          </a:prstGeom>
          <a:gradFill>
            <a:gsLst>
              <a:gs pos="0">
                <a:srgbClr val="D1E5EA"/>
              </a:gs>
              <a:gs pos="50000">
                <a:srgbClr val="D1E5EA"/>
              </a:gs>
              <a:gs pos="50000">
                <a:srgbClr val="F8FAF9"/>
              </a:gs>
              <a:gs pos="100000">
                <a:srgbClr val="F8FAF9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Nunito Sans" charset="0"/>
            </a:endParaRPr>
          </a:p>
        </p:txBody>
      </p:sp>
      <p:pic>
        <p:nvPicPr>
          <p:cNvPr id="9" name="图片 8" descr="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5400000">
            <a:off x="2171528" y="-2933871"/>
            <a:ext cx="7622663" cy="1305327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0113" y="367207"/>
            <a:ext cx="11511775" cy="6123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Nunito Sans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6880" y="640080"/>
            <a:ext cx="685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Nunito Sans" charset="0"/>
                <a:ea typeface="Nunito Sans" charset="0"/>
                <a:cs typeface="Nunito Sans" charset="0"/>
              </a:rPr>
              <a:t>Basic commands of Angular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Nunito Sans" charset="0"/>
              <a:ea typeface="Nunito Sans" charset="0"/>
              <a:cs typeface="Nunito Sans" charset="0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1828800" y="2110740"/>
          <a:ext cx="8533130" cy="4385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555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Command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Application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 new application_name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ng new application_name --no-standalone</a:t>
                      </a: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Module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 generate module module_name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ng g m module_name</a:t>
                      </a:r>
                      <a:endParaRPr lang="en-US"/>
                    </a:p>
                  </a:txBody>
                  <a:tcPr/>
                </a:tc>
              </a:tr>
              <a:tr h="645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Component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 generate component component_name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ng g c component_name</a:t>
                      </a:r>
                      <a:endParaRPr lang="en-US"/>
                    </a:p>
                  </a:txBody>
                  <a:tcPr/>
                </a:tc>
              </a:tr>
              <a:tr h="555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Create Service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 generate service service_name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ng g s service_name</a:t>
                      </a:r>
                      <a:endParaRPr lang="en-US"/>
                    </a:p>
                  </a:txBody>
                  <a:tcPr/>
                </a:tc>
              </a:tr>
              <a:tr h="555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Run the Application ( default port 4200 )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ng serve</a:t>
                      </a:r>
                      <a:endParaRPr lang="en-US"/>
                    </a:p>
                    <a:p>
                      <a:pPr>
                        <a:buNone/>
                      </a:pPr>
                      <a:r>
                        <a:rPr lang="en-US"/>
                        <a:t>ng serve --port 4201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PLACING_PICTURE_USER_VIEWPORT" val="{&quot;height&quot;:1599.4692913385827,&quot;width&quot;:4895.343307086614}"/>
</p:tagLst>
</file>

<file path=ppt/tags/tag6.xml><?xml version="1.0" encoding="utf-8"?>
<p:tagLst xmlns:p="http://schemas.openxmlformats.org/presentationml/2006/main">
  <p:tag name="TABLE_ENDDRAG_ORIGIN_RECT" val="671*234"/>
  <p:tag name="TABLE_ENDDRAG_RECT" val="144*166*671*23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7482</Words>
  <Application>WPS Presentation</Application>
  <PresentationFormat>Widescreen</PresentationFormat>
  <Paragraphs>610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0" baseType="lpstr">
      <vt:lpstr>Arial</vt:lpstr>
      <vt:lpstr>SimSun</vt:lpstr>
      <vt:lpstr>Wingdings</vt:lpstr>
      <vt:lpstr>Nunito Sans</vt:lpstr>
      <vt:lpstr>Nunito Sans ExtraBold</vt:lpstr>
      <vt:lpstr>Segoe Print</vt:lpstr>
      <vt:lpstr>Open Sans ExtraBold</vt:lpstr>
      <vt:lpstr>Calibri</vt:lpstr>
      <vt:lpstr>Microsoft YaHei</vt:lpstr>
      <vt:lpstr>Arial Unicode MS</vt:lpstr>
      <vt:lpstr>Calibri Light</vt:lpstr>
      <vt:lpstr>Yu Gothic UI Semibold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krishna moorthy</cp:lastModifiedBy>
  <cp:revision>13</cp:revision>
  <dcterms:created xsi:type="dcterms:W3CDTF">2024-12-14T07:43:00Z</dcterms:created>
  <dcterms:modified xsi:type="dcterms:W3CDTF">2025-03-14T04:39:05Z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38AE464F0D5B44EE8661D5C58BD7EFCA_11</vt:lpwstr>
  </property>
  <property fmtid="{D5CDD505-2E9C-101B-9397-08002B2CF9AE}" pid="3" name="KSOProductBuildVer">
    <vt:lpwstr>1033-12.2.0.20326</vt:lpwstr>
  </property>
</Properties>
</file>