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78" r:id="rId5"/>
    <p:sldId id="268" r:id="rId6"/>
    <p:sldId id="276" r:id="rId7"/>
    <p:sldId id="277" r:id="rId8"/>
    <p:sldId id="280" r:id="rId9"/>
    <p:sldId id="27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7" autoAdjust="0"/>
    <p:restoredTop sz="94490"/>
  </p:normalViewPr>
  <p:slideViewPr>
    <p:cSldViewPr snapToGrid="0" snapToObjects="1">
      <p:cViewPr varScale="1">
        <p:scale>
          <a:sx n="72" d="100"/>
          <a:sy n="72" d="100"/>
        </p:scale>
        <p:origin x="5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04585"/>
            <a:ext cx="12192000" cy="195518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3487"/>
            <a:ext cx="10820400" cy="100647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8"/>
            <a:ext cx="10820400" cy="5090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76" y="208001"/>
            <a:ext cx="1263804" cy="437105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65448"/>
            <a:ext cx="918204" cy="308378"/>
          </a:xfrm>
          <a:prstGeom prst="rect">
            <a:avLst/>
          </a:prstGeom>
        </p:spPr>
      </p:pic>
      <p:pic>
        <p:nvPicPr>
          <p:cNvPr id="9" name="Kuva 8" descr="Qvantel_logo_blu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2932"/>
            <a:ext cx="5181600" cy="484403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2932"/>
            <a:ext cx="5181600" cy="484403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465448"/>
            <a:ext cx="1524000" cy="308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5448"/>
            <a:ext cx="4114800" cy="2699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1488"/>
            <a:ext cx="2743200" cy="28394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Kuva 8" descr="Qvantel_logo_blu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0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6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57483"/>
            <a:ext cx="5157787" cy="691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74848"/>
            <a:ext cx="5157787" cy="41148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7483"/>
            <a:ext cx="5183188" cy="691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74848"/>
            <a:ext cx="5183188" cy="41148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465448"/>
            <a:ext cx="1524000" cy="308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5448"/>
            <a:ext cx="4114800" cy="2699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1488"/>
            <a:ext cx="2743200" cy="28394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Kuva 10" descr="Qvantel_logo_blu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7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465448"/>
            <a:ext cx="1524000" cy="308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5448"/>
            <a:ext cx="4114800" cy="2699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1488"/>
            <a:ext cx="2743200" cy="28394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Kuva 6" descr="Qvantel_logo_blu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8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465448"/>
            <a:ext cx="1524000" cy="308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5448"/>
            <a:ext cx="4114800" cy="2699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1488"/>
            <a:ext cx="2743200" cy="28394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Kuva 5" descr="Qvantel_logo_blu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465448"/>
            <a:ext cx="1524000" cy="308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5448"/>
            <a:ext cx="4114800" cy="2699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1488"/>
            <a:ext cx="2743200" cy="28394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Kuva 8" descr="Qvantel_logo_blu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4455" y="457200"/>
            <a:ext cx="7073673" cy="57197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408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399"/>
            <a:ext cx="3408759" cy="41195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7400" y="6465448"/>
            <a:ext cx="1524000" cy="30837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65448"/>
            <a:ext cx="4114800" cy="26998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1488"/>
            <a:ext cx="2743200" cy="28394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Kuva 8" descr="Qvantel_logo_blu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3"/>
          <a:stretch/>
        </p:blipFill>
        <p:spPr>
          <a:xfrm>
            <a:off x="759550" y="6433831"/>
            <a:ext cx="1127413" cy="4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6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26490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071"/>
            <a:ext cx="10515600" cy="686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qvantel_logo_blue_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554" y="229109"/>
            <a:ext cx="1252492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onten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26490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071"/>
            <a:ext cx="10515600" cy="686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qvantel_logo_blue_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554" y="229109"/>
            <a:ext cx="1252492" cy="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2932"/>
            <a:ext cx="5181600" cy="484403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2932"/>
            <a:ext cx="5181600" cy="484403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6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57483"/>
            <a:ext cx="5157787" cy="691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74848"/>
            <a:ext cx="5157787" cy="41148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57483"/>
            <a:ext cx="5183188" cy="6916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74848"/>
            <a:ext cx="5183188" cy="41148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A41-B8D7-9149-8418-CE02EE8CC8C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7A83-5C02-F34A-9C3A-047900FEE96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2928"/>
            <a:ext cx="918204" cy="30837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4455" y="457200"/>
            <a:ext cx="7073673" cy="57197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4087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399"/>
            <a:ext cx="3408759" cy="41195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1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Muokkaa perustyylejä naps.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0358"/>
            <a:ext cx="10515600" cy="485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Muokkaa tekstin perustyylejä napsauttamalla</a:t>
            </a:r>
          </a:p>
          <a:p>
            <a:pPr lvl="1"/>
            <a:r>
              <a:rPr lang="en-US"/>
              <a:t>toinen taso</a:t>
            </a:r>
          </a:p>
          <a:p>
            <a:pPr lvl="2"/>
            <a:r>
              <a:rPr lang="en-US"/>
              <a:t>kolmas taso</a:t>
            </a:r>
          </a:p>
          <a:p>
            <a:pPr lvl="3"/>
            <a:r>
              <a:rPr lang="en-US"/>
              <a:t>neljäs taso</a:t>
            </a:r>
          </a:p>
          <a:p>
            <a:pPr lvl="4"/>
            <a:r>
              <a:rPr lang="en-US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6465448"/>
            <a:ext cx="1524000" cy="308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49E1DA41-B8D7-9149-8418-CE02EE8CC8C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5448"/>
            <a:ext cx="4114800" cy="269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51488"/>
            <a:ext cx="2743200" cy="28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A437A83-5C02-F34A-9C3A-047900FEE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Roboto Condensed" charset="0"/>
          <a:ea typeface="Roboto Condensed" charset="0"/>
          <a:cs typeface="Roboto Condens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github.io/scala_school/collections.html" TargetMode="External"/><Relationship Id="rId7" Type="http://schemas.openxmlformats.org/officeDocument/2006/relationships/hyperlink" Target="https://docs.scala-lang.org/tour/pattern-matching.html" TargetMode="External"/><Relationship Id="rId2" Type="http://schemas.openxmlformats.org/officeDocument/2006/relationships/hyperlink" Target="https://docs.scala-lang.org/tour/tour-of-scal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vinalexander.com/scala/fp-book/tail-recursive-algorithms" TargetMode="External"/><Relationship Id="rId5" Type="http://schemas.openxmlformats.org/officeDocument/2006/relationships/hyperlink" Target="https://dzone.com/articles/higher-order-functions-in-scala-1" TargetMode="External"/><Relationship Id="rId4" Type="http://schemas.openxmlformats.org/officeDocument/2006/relationships/hyperlink" Target="https://www.scala-exercises.org/scala_tutorial/higher_order_funct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ala-lang.org/api/current/scala/Option.html" TargetMode="External"/><Relationship Id="rId13" Type="http://schemas.openxmlformats.org/officeDocument/2006/relationships/hyperlink" Target="https://dzone.com/articles/getting-lazy-with-scala" TargetMode="External"/><Relationship Id="rId3" Type="http://schemas.openxmlformats.org/officeDocument/2006/relationships/hyperlink" Target="https://docs.scala-lang.org/tour/by-name-parameters.html" TargetMode="External"/><Relationship Id="rId7" Type="http://schemas.openxmlformats.org/officeDocument/2006/relationships/hyperlink" Target="https://piyushmishra889.wordpress.com/2014/12/15/scalas-advance-exception-handling-techniques/" TargetMode="External"/><Relationship Id="rId12" Type="http://schemas.openxmlformats.org/officeDocument/2006/relationships/hyperlink" Target="https://docs.scala-lang.org/tour/for-comprehensions.html" TargetMode="External"/><Relationship Id="rId2" Type="http://schemas.openxmlformats.org/officeDocument/2006/relationships/hyperlink" Target="https://alvinalexander.com/scala/how-to-define-use-partial-functions-in-scala-syntax-ex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ala-lang.org/tour/default-parameter-values.html" TargetMode="External"/><Relationship Id="rId11" Type="http://schemas.openxmlformats.org/officeDocument/2006/relationships/hyperlink" Target="https://alvinalexander.com/scala/how-to-walk-scala-collections-reduceleft-foldright-cookbook" TargetMode="External"/><Relationship Id="rId5" Type="http://schemas.openxmlformats.org/officeDocument/2006/relationships/hyperlink" Target="https://docs.scala-lang.org/tour/implicit-parameters.html" TargetMode="External"/><Relationship Id="rId10" Type="http://schemas.openxmlformats.org/officeDocument/2006/relationships/hyperlink" Target="https://coderwall.com/p/4l73-a/scala-fold-foldleft-and-foldright" TargetMode="External"/><Relationship Id="rId4" Type="http://schemas.openxmlformats.org/officeDocument/2006/relationships/hyperlink" Target="https://docs.scala-lang.org/tour/multiple-parameter-lists.html" TargetMode="External"/><Relationship Id="rId9" Type="http://schemas.openxmlformats.org/officeDocument/2006/relationships/hyperlink" Target="https://medium.com/@mattmichihara/scala-folds-1989244d4fa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ed3si9n.com/learning-scalaz/" TargetMode="External"/><Relationship Id="rId3" Type="http://schemas.openxmlformats.org/officeDocument/2006/relationships/hyperlink" Target="https://docs.scala-lang.org/tour/upper-type-bounds.html" TargetMode="External"/><Relationship Id="rId7" Type="http://schemas.openxmlformats.org/officeDocument/2006/relationships/hyperlink" Target="https://typelevel.org/cats/" TargetMode="External"/><Relationship Id="rId2" Type="http://schemas.openxmlformats.org/officeDocument/2006/relationships/hyperlink" Target="https://docs.scala-lang.org/tour/varian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itseranga/scala-cake-pattern-e0cd894dae4e" TargetMode="External"/><Relationship Id="rId5" Type="http://schemas.openxmlformats.org/officeDocument/2006/relationships/hyperlink" Target="http://dcapwell.github.io/scala-tour/Type%20Classes.html" TargetMode="External"/><Relationship Id="rId4" Type="http://schemas.openxmlformats.org/officeDocument/2006/relationships/hyperlink" Target="https://docs.scala-lang.org/tour/lower-type-bounds.html" TargetMode="External"/><Relationship Id="rId9" Type="http://schemas.openxmlformats.org/officeDocument/2006/relationships/hyperlink" Target="https://julien-truffaut.github.io/Monocl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framework.com/documentation/2.6.x/ScalaRouting" TargetMode="External"/><Relationship Id="rId7" Type="http://schemas.openxmlformats.org/officeDocument/2006/relationships/hyperlink" Target="https://www.playframework.com/documentation/2.6.x/ScalaAsync" TargetMode="External"/><Relationship Id="rId2" Type="http://schemas.openxmlformats.org/officeDocument/2006/relationships/hyperlink" Target="https://www.playframework.com/documentation/2.6.x/ScalaA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ayframework.com/documentation/2.6.x/ScalaErrorHandling" TargetMode="External"/><Relationship Id="rId5" Type="http://schemas.openxmlformats.org/officeDocument/2006/relationships/hyperlink" Target="https://www.playframework.com/documentation/2.6.x/ScalaActionsComposition" TargetMode="External"/><Relationship Id="rId4" Type="http://schemas.openxmlformats.org/officeDocument/2006/relationships/hyperlink" Target="https://www.playframework.com/documentation/2.6.x/ScalaBodyPar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Scala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2019– v1.0</a:t>
            </a:r>
          </a:p>
        </p:txBody>
      </p:sp>
    </p:spTree>
    <p:extLst>
      <p:ext uri="{BB962C8B-B14F-4D97-AF65-F5344CB8AC3E}">
        <p14:creationId xmlns:p14="http://schemas.microsoft.com/office/powerpoint/2010/main" val="147281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4E06-6543-F148-BEC1-4CC0F50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788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885-6022-1047-A220-02B8C284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01660"/>
            <a:ext cx="10820400" cy="1006475"/>
          </a:xfrm>
        </p:spPr>
        <p:txBody>
          <a:bodyPr/>
          <a:lstStyle/>
          <a:p>
            <a:r>
              <a:rPr lang="en-US" dirty="0"/>
              <a:t>Scala</a:t>
            </a:r>
          </a:p>
        </p:txBody>
      </p:sp>
    </p:spTree>
    <p:extLst>
      <p:ext uri="{BB962C8B-B14F-4D97-AF65-F5344CB8AC3E}">
        <p14:creationId xmlns:p14="http://schemas.microsoft.com/office/powerpoint/2010/main" val="401659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Index -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36"/>
            <a:ext cx="10515600" cy="50955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Fundamentals of Scala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Variables(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) and functions</a:t>
            </a:r>
          </a:p>
          <a:p>
            <a:pPr lvl="1"/>
            <a:r>
              <a:rPr lang="en-US" dirty="0"/>
              <a:t>map, </a:t>
            </a:r>
            <a:r>
              <a:rPr lang="en-US" dirty="0" err="1"/>
              <a:t>flatMap</a:t>
            </a:r>
            <a:endParaRPr lang="en-US" dirty="0"/>
          </a:p>
          <a:p>
            <a:pPr lvl="1"/>
            <a:r>
              <a:rPr lang="en-US" dirty="0"/>
              <a:t>Higher order functions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For comprehensions</a:t>
            </a:r>
          </a:p>
          <a:p>
            <a:pPr lvl="1"/>
            <a:endParaRPr lang="en-US" dirty="0"/>
          </a:p>
          <a:p>
            <a:r>
              <a:rPr lang="en-US" dirty="0"/>
              <a:t>Objects, Classes, Trait</a:t>
            </a:r>
          </a:p>
          <a:p>
            <a:pPr lvl="1"/>
            <a:r>
              <a:rPr lang="en-US" dirty="0"/>
              <a:t>Creating objects</a:t>
            </a:r>
          </a:p>
          <a:p>
            <a:pPr lvl="1"/>
            <a:r>
              <a:rPr lang="en-US" dirty="0"/>
              <a:t>Defining classes</a:t>
            </a:r>
          </a:p>
          <a:p>
            <a:pPr lvl="1"/>
            <a:r>
              <a:rPr lang="en-US" dirty="0"/>
              <a:t>Trait </a:t>
            </a:r>
            <a:r>
              <a:rPr lang="en-US" dirty="0" err="1"/>
              <a:t>mixins</a:t>
            </a:r>
            <a:endParaRPr lang="en-US" dirty="0"/>
          </a:p>
          <a:p>
            <a:pPr lvl="1"/>
            <a:r>
              <a:rPr lang="en-US" dirty="0"/>
              <a:t>Case classes</a:t>
            </a:r>
          </a:p>
          <a:p>
            <a:pPr lvl="1"/>
            <a:r>
              <a:rPr lang="en-US" dirty="0"/>
              <a:t>Pattern matching</a:t>
            </a:r>
          </a:p>
          <a:p>
            <a:pPr lvl="1"/>
            <a:r>
              <a:rPr lang="en-US" dirty="0"/>
              <a:t>Tail recursion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Collections</a:t>
            </a:r>
          </a:p>
          <a:p>
            <a:pPr lvl="1"/>
            <a:r>
              <a:rPr lang="en-US" dirty="0"/>
              <a:t>Mutable vs Immutable collections</a:t>
            </a:r>
          </a:p>
          <a:p>
            <a:pPr lvl="1"/>
            <a:r>
              <a:rPr lang="en-US" dirty="0"/>
              <a:t>Array, </a:t>
            </a:r>
            <a:r>
              <a:rPr lang="en-US" dirty="0" err="1"/>
              <a:t>ArrayBuffer</a:t>
            </a:r>
            <a:r>
              <a:rPr lang="en-US" dirty="0"/>
              <a:t>, List, </a:t>
            </a:r>
            <a:r>
              <a:rPr lang="en-US" dirty="0" err="1"/>
              <a:t>ListBuffer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map, </a:t>
            </a:r>
            <a:r>
              <a:rPr lang="en-US" dirty="0" err="1"/>
              <a:t>flatMap</a:t>
            </a:r>
            <a:r>
              <a:rPr lang="en-US" dirty="0"/>
              <a:t>, filter,  zip 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en-US" dirty="0" err="1"/>
              <a:t>sortWith</a:t>
            </a:r>
            <a:r>
              <a:rPr lang="en-US" dirty="0"/>
              <a:t>, </a:t>
            </a:r>
            <a:r>
              <a:rPr lang="en-US" dirty="0" err="1"/>
              <a:t>sortBy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4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Index -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36"/>
            <a:ext cx="10515600" cy="5095527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Exceptional handling</a:t>
            </a:r>
          </a:p>
          <a:p>
            <a:pPr lvl="1"/>
            <a:r>
              <a:rPr lang="en-US" dirty="0"/>
              <a:t>Using Option to avoid Null pointer Exception</a:t>
            </a:r>
          </a:p>
          <a:p>
            <a:pPr lvl="1"/>
            <a:r>
              <a:rPr lang="en-US" dirty="0"/>
              <a:t>Using Try , Either to handle exceptions </a:t>
            </a:r>
          </a:p>
          <a:p>
            <a:pPr lvl="0"/>
            <a:r>
              <a:rPr lang="en-US" dirty="0"/>
              <a:t>Folding collections, mastering for-</a:t>
            </a:r>
            <a:r>
              <a:rPr lang="en-US" dirty="0" err="1"/>
              <a:t>compreshensions</a:t>
            </a:r>
            <a:endParaRPr lang="en-US" dirty="0"/>
          </a:p>
          <a:p>
            <a:pPr lvl="1"/>
            <a:r>
              <a:rPr lang="en-US" dirty="0" err="1"/>
              <a:t>foldLeft</a:t>
            </a:r>
            <a:r>
              <a:rPr lang="en-US" dirty="0"/>
              <a:t>, </a:t>
            </a:r>
            <a:r>
              <a:rPr lang="en-US" dirty="0" err="1"/>
              <a:t>foldRight</a:t>
            </a:r>
            <a:r>
              <a:rPr lang="en-US" dirty="0"/>
              <a:t>, </a:t>
            </a:r>
            <a:r>
              <a:rPr lang="en-US" dirty="0" err="1"/>
              <a:t>reduceLeft</a:t>
            </a:r>
            <a:r>
              <a:rPr lang="en-US" dirty="0"/>
              <a:t>, </a:t>
            </a:r>
            <a:r>
              <a:rPr lang="en-US" dirty="0" err="1"/>
              <a:t>reduceRight</a:t>
            </a:r>
            <a:endParaRPr lang="en-US" dirty="0"/>
          </a:p>
          <a:p>
            <a:pPr lvl="1"/>
            <a:r>
              <a:rPr lang="en-US" dirty="0"/>
              <a:t>Tail recursion to understand how folding works</a:t>
            </a:r>
          </a:p>
          <a:p>
            <a:pPr lvl="1"/>
            <a:r>
              <a:rPr lang="en-US" dirty="0"/>
              <a:t>For-comprehensions in depth</a:t>
            </a:r>
          </a:p>
          <a:p>
            <a:pPr lvl="1"/>
            <a:r>
              <a:rPr lang="en-IN" dirty="0"/>
              <a:t>Streams and other lazy data structures</a:t>
            </a:r>
          </a:p>
          <a:p>
            <a:r>
              <a:rPr lang="en-US" dirty="0"/>
              <a:t>Understanding variance </a:t>
            </a:r>
          </a:p>
          <a:p>
            <a:pPr lvl="1"/>
            <a:r>
              <a:rPr lang="en-US" dirty="0"/>
              <a:t>Covariance, contravariance and invariance</a:t>
            </a:r>
          </a:p>
          <a:p>
            <a:pPr lvl="1"/>
            <a:r>
              <a:rPr lang="en-US" dirty="0"/>
              <a:t>Upper bounds , lower bounds</a:t>
            </a:r>
          </a:p>
          <a:p>
            <a:pPr lvl="1"/>
            <a:r>
              <a:rPr lang="en-US" dirty="0"/>
              <a:t>Type classes</a:t>
            </a:r>
          </a:p>
          <a:p>
            <a:pPr lvl="1"/>
            <a:r>
              <a:rPr lang="en-US" dirty="0"/>
              <a:t>Extending the library using </a:t>
            </a:r>
            <a:r>
              <a:rPr lang="en-US" dirty="0" err="1"/>
              <a:t>implicits</a:t>
            </a:r>
            <a:endParaRPr lang="en-US" dirty="0"/>
          </a:p>
          <a:p>
            <a:pPr lvl="1"/>
            <a:r>
              <a:rPr lang="en-US" dirty="0"/>
              <a:t>Monad, Monoids, </a:t>
            </a:r>
            <a:r>
              <a:rPr lang="en-US" dirty="0" err="1"/>
              <a:t>functors</a:t>
            </a:r>
            <a:endParaRPr lang="en-US" dirty="0"/>
          </a:p>
          <a:p>
            <a:r>
              <a:rPr lang="en-US" dirty="0"/>
              <a:t>Cake Pattern</a:t>
            </a:r>
          </a:p>
          <a:p>
            <a:pPr lvl="1"/>
            <a:r>
              <a:rPr lang="en-US" dirty="0"/>
              <a:t>Using Cake pattern for dependency injection</a:t>
            </a:r>
          </a:p>
          <a:p>
            <a:pPr lvl="0"/>
            <a:r>
              <a:rPr lang="en-US" dirty="0"/>
              <a:t>Cats, </a:t>
            </a:r>
            <a:r>
              <a:rPr lang="en-US" dirty="0" err="1"/>
              <a:t>Scalaz</a:t>
            </a:r>
            <a:r>
              <a:rPr lang="en-US" dirty="0"/>
              <a:t>, lenses</a:t>
            </a:r>
          </a:p>
          <a:p>
            <a:pPr lvl="1"/>
            <a:r>
              <a:rPr lang="en-US" dirty="0" err="1"/>
              <a:t>Scalaz</a:t>
            </a:r>
            <a:r>
              <a:rPr lang="en-US" dirty="0"/>
              <a:t> </a:t>
            </a:r>
            <a:r>
              <a:rPr lang="en-US" dirty="0" err="1"/>
              <a:t>Typeclasses</a:t>
            </a:r>
            <a:endParaRPr lang="en-US" dirty="0"/>
          </a:p>
          <a:p>
            <a:pPr lvl="1"/>
            <a:r>
              <a:rPr lang="en-US" dirty="0"/>
              <a:t>Cats classes and data types</a:t>
            </a:r>
          </a:p>
          <a:p>
            <a:pPr lvl="1"/>
            <a:endParaRPr lang="en-I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9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 Track for Beginner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36"/>
            <a:ext cx="10515600" cy="50955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Classes and objects, Traits</a:t>
            </a:r>
          </a:p>
          <a:p>
            <a:pPr lvl="1"/>
            <a:r>
              <a:rPr lang="en-US" dirty="0"/>
              <a:t>Singleton objects, </a:t>
            </a:r>
          </a:p>
          <a:p>
            <a:pPr lvl="1"/>
            <a:r>
              <a:rPr lang="en-US" dirty="0"/>
              <a:t>Companion object and Class , </a:t>
            </a:r>
          </a:p>
          <a:p>
            <a:pPr lvl="1"/>
            <a:r>
              <a:rPr lang="en-US" dirty="0"/>
              <a:t>Class constructors</a:t>
            </a:r>
          </a:p>
          <a:p>
            <a:pPr lvl="1"/>
            <a:r>
              <a:rPr lang="en-US" dirty="0"/>
              <a:t>Accessing Class and Object Properties</a:t>
            </a:r>
          </a:p>
          <a:p>
            <a:pPr lvl="1"/>
            <a:r>
              <a:rPr lang="en-US" dirty="0"/>
              <a:t>Trait </a:t>
            </a:r>
            <a:r>
              <a:rPr lang="en-US" dirty="0" err="1"/>
              <a:t>Mixins</a:t>
            </a:r>
            <a:r>
              <a:rPr lang="en-US" dirty="0"/>
              <a:t> details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</a:t>
            </a:r>
            <a:r>
              <a:rPr lang="en-US" dirty="0"/>
              <a:t>. </a:t>
            </a:r>
            <a:r>
              <a:rPr lang="en-IN" dirty="0">
                <a:hlinkClick r:id="rId2"/>
              </a:rPr>
              <a:t>https://docs.scala-lang.org/tour/tour-of-scala.html</a:t>
            </a:r>
            <a:endParaRPr lang="en-US" dirty="0"/>
          </a:p>
          <a:p>
            <a:r>
              <a:rPr lang="en-US" dirty="0"/>
              <a:t>Common Collections</a:t>
            </a:r>
          </a:p>
          <a:p>
            <a:pPr lvl="1"/>
            <a:r>
              <a:rPr lang="en-US" dirty="0"/>
              <a:t>Mutable and immutable collections</a:t>
            </a:r>
          </a:p>
          <a:p>
            <a:pPr lvl="1"/>
            <a:r>
              <a:rPr lang="en-US" dirty="0"/>
              <a:t>Array, </a:t>
            </a:r>
            <a:r>
              <a:rPr lang="en-US" dirty="0" err="1"/>
              <a:t>ArrayBufffer</a:t>
            </a:r>
            <a:r>
              <a:rPr lang="en-US" dirty="0"/>
              <a:t>, Map, List, </a:t>
            </a:r>
            <a:r>
              <a:rPr lang="en-US" dirty="0" err="1"/>
              <a:t>ListBuffer</a:t>
            </a:r>
            <a:endParaRPr lang="en-US" dirty="0"/>
          </a:p>
          <a:p>
            <a:pPr lvl="1"/>
            <a:r>
              <a:rPr lang="en-US" dirty="0"/>
              <a:t>Map, </a:t>
            </a:r>
            <a:r>
              <a:rPr lang="en-US" dirty="0" err="1"/>
              <a:t>flatMap</a:t>
            </a:r>
            <a:r>
              <a:rPr lang="en-US" dirty="0"/>
              <a:t>, filter , zip, </a:t>
            </a:r>
            <a:r>
              <a:rPr lang="en-US" dirty="0" err="1"/>
              <a:t>groupBy</a:t>
            </a:r>
            <a:r>
              <a:rPr lang="en-US" dirty="0"/>
              <a:t>, </a:t>
            </a:r>
            <a:r>
              <a:rPr lang="en-US" dirty="0" err="1"/>
              <a:t>sortBy</a:t>
            </a:r>
            <a:r>
              <a:rPr lang="en-US" dirty="0"/>
              <a:t>,  append, prepend etc.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</a:t>
            </a:r>
            <a:r>
              <a:rPr lang="en-US" dirty="0"/>
              <a:t> </a:t>
            </a:r>
            <a:r>
              <a:rPr lang="en-IN" dirty="0">
                <a:hlinkClick r:id="rId3"/>
              </a:rPr>
              <a:t>https://twitter.github.io/scala_school/collections.html</a:t>
            </a:r>
            <a:endParaRPr lang="en-US" dirty="0"/>
          </a:p>
          <a:p>
            <a:pPr lvl="0"/>
            <a:r>
              <a:rPr lang="en-US" dirty="0"/>
              <a:t>Pattern matching, Functions and higher order functions</a:t>
            </a:r>
          </a:p>
          <a:p>
            <a:pPr lvl="1"/>
            <a:r>
              <a:rPr lang="en-US" dirty="0"/>
              <a:t>Pattern matching on case class, datatypes</a:t>
            </a:r>
          </a:p>
          <a:p>
            <a:pPr lvl="1"/>
            <a:r>
              <a:rPr lang="en-US" dirty="0"/>
              <a:t>Creating functions</a:t>
            </a:r>
          </a:p>
          <a:p>
            <a:pPr lvl="1"/>
            <a:r>
              <a:rPr lang="en-US" dirty="0"/>
              <a:t>Higher order functions</a:t>
            </a:r>
          </a:p>
          <a:p>
            <a:pPr lvl="1"/>
            <a:r>
              <a:rPr lang="en-US" dirty="0"/>
              <a:t>Tail recursion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</a:t>
            </a:r>
            <a:r>
              <a:rPr lang="en-US" dirty="0"/>
              <a:t> </a:t>
            </a:r>
            <a:r>
              <a:rPr lang="en-IN" dirty="0">
                <a:hlinkClick r:id="rId4"/>
              </a:rPr>
              <a:t>https://www.scala-exercises.org/scala_tutorial/higher_order_functions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5"/>
              </a:rPr>
              <a:t>https://dzone.com/articles/higher-order-functions-in-scala-1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6"/>
              </a:rPr>
              <a:t>https://alvinalexander.com/scala/fp-book/tail-recursive-algorithms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7"/>
              </a:rPr>
              <a:t>https://docs.scala-lang.org/tour/pattern-matching.html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3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 Track for Mid-Level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36"/>
            <a:ext cx="10515600" cy="52636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Defining methods and special functions</a:t>
            </a:r>
          </a:p>
          <a:p>
            <a:pPr lvl="1"/>
            <a:r>
              <a:rPr lang="en-US" dirty="0"/>
              <a:t>Method with parameters with default value, 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Implicit parameters in a method</a:t>
            </a:r>
          </a:p>
          <a:p>
            <a:pPr lvl="1"/>
            <a:r>
              <a:rPr lang="en-US" dirty="0"/>
              <a:t>Partial functions</a:t>
            </a:r>
          </a:p>
          <a:p>
            <a:pPr lvl="1"/>
            <a:r>
              <a:rPr lang="en-US" dirty="0"/>
              <a:t>Partially Applied functions</a:t>
            </a:r>
          </a:p>
          <a:p>
            <a:pPr lvl="1"/>
            <a:r>
              <a:rPr lang="en-US" dirty="0"/>
              <a:t>By Name parameters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 </a:t>
            </a:r>
            <a:r>
              <a:rPr lang="en-IN" dirty="0">
                <a:hlinkClick r:id="rId2"/>
              </a:rPr>
              <a:t>https://alvinalexander.com/scala/how-to-define-use-partial-functions-in-scala-syntax-examples</a:t>
            </a:r>
            <a:endParaRPr lang="en-IN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</a:t>
            </a:r>
            <a:r>
              <a:rPr lang="en-IN" dirty="0">
                <a:hlinkClick r:id="rId3"/>
              </a:rPr>
              <a:t>https://docs.scala-lang.org/tour/by-name-parameters.html</a:t>
            </a:r>
            <a:endParaRPr lang="en-IN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</a:t>
            </a:r>
            <a:r>
              <a:rPr lang="en-IN" dirty="0">
                <a:hlinkClick r:id="rId4"/>
              </a:rPr>
              <a:t>https://docs.scala-lang.org/tour/multiple-parameter-lists.html</a:t>
            </a:r>
            <a:endParaRPr lang="en-IN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 </a:t>
            </a:r>
            <a:r>
              <a:rPr lang="en-IN" dirty="0">
                <a:hlinkClick r:id="rId5"/>
              </a:rPr>
              <a:t>https://docs.scala-lang.org/tour/implicit-parameters.html</a:t>
            </a:r>
            <a:endParaRPr lang="en-IN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      </a:t>
            </a:r>
            <a:r>
              <a:rPr lang="en-IN" dirty="0">
                <a:hlinkClick r:id="rId6"/>
              </a:rPr>
              <a:t>https://docs.scala-lang.org/tour/default-parameter-values.html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Exceptional handling</a:t>
            </a:r>
          </a:p>
          <a:p>
            <a:pPr lvl="1"/>
            <a:r>
              <a:rPr lang="en-US" dirty="0"/>
              <a:t>Using Option to avoid Null pointer Exception</a:t>
            </a:r>
          </a:p>
          <a:p>
            <a:pPr lvl="1"/>
            <a:r>
              <a:rPr lang="en-US" dirty="0"/>
              <a:t>Using Try , Either to handle exceptions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  </a:t>
            </a:r>
            <a:r>
              <a:rPr lang="en-IN" dirty="0">
                <a:hlinkClick r:id="rId7"/>
              </a:rPr>
              <a:t>https://piyushmishra889.wordpress.com/2014/12/15/scalas-advance-exception-handling-techniques/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IN" dirty="0">
                <a:hlinkClick r:id="rId8"/>
              </a:rPr>
              <a:t>https://www.scala-lang.org/api/current/scala/Option.html</a:t>
            </a:r>
            <a:endParaRPr lang="en-US" dirty="0"/>
          </a:p>
          <a:p>
            <a:pPr lvl="0"/>
            <a:r>
              <a:rPr lang="en-US" dirty="0"/>
              <a:t>Folding collections, mastering for-</a:t>
            </a:r>
            <a:r>
              <a:rPr lang="en-US" dirty="0" err="1"/>
              <a:t>compreshensions</a:t>
            </a:r>
            <a:endParaRPr lang="en-US" dirty="0"/>
          </a:p>
          <a:p>
            <a:pPr lvl="1"/>
            <a:r>
              <a:rPr lang="en-US" dirty="0" err="1"/>
              <a:t>foldLeft</a:t>
            </a:r>
            <a:r>
              <a:rPr lang="en-US" dirty="0"/>
              <a:t>, </a:t>
            </a:r>
            <a:r>
              <a:rPr lang="en-US" dirty="0" err="1"/>
              <a:t>foldRight</a:t>
            </a:r>
            <a:r>
              <a:rPr lang="en-US" dirty="0"/>
              <a:t>, </a:t>
            </a:r>
            <a:r>
              <a:rPr lang="en-US" dirty="0" err="1"/>
              <a:t>reduceLeft</a:t>
            </a:r>
            <a:r>
              <a:rPr lang="en-US" dirty="0"/>
              <a:t>, </a:t>
            </a:r>
            <a:r>
              <a:rPr lang="en-US" dirty="0" err="1"/>
              <a:t>reduceRight</a:t>
            </a:r>
            <a:endParaRPr lang="en-US" dirty="0"/>
          </a:p>
          <a:p>
            <a:pPr lvl="1"/>
            <a:r>
              <a:rPr lang="en-US" dirty="0"/>
              <a:t>Tail recursion to understand how folding works</a:t>
            </a:r>
          </a:p>
          <a:p>
            <a:pPr lvl="1"/>
            <a:r>
              <a:rPr lang="en-US" dirty="0"/>
              <a:t>For-comprehensions in depth</a:t>
            </a:r>
          </a:p>
          <a:p>
            <a:pPr lvl="1"/>
            <a:r>
              <a:rPr lang="en-IN" dirty="0"/>
              <a:t>Streams and other lazy data structures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</a:t>
            </a:r>
            <a:r>
              <a:rPr lang="en-US" dirty="0"/>
              <a:t> </a:t>
            </a:r>
            <a:r>
              <a:rPr lang="en-IN" dirty="0">
                <a:hlinkClick r:id="rId9"/>
              </a:rPr>
              <a:t>https://medium.com/@mattmichihara/scala-folds-1989244d4fa4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10"/>
              </a:rPr>
              <a:t>https://coderwall.com/p/4l73-a/scala-fold-foldleft-and-foldright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11"/>
              </a:rPr>
              <a:t>https://alvinalexander.com/scala/how-to-walk-scala-collections-reduceleft-foldright-cookbook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12"/>
              </a:rPr>
              <a:t>https://docs.scala-lang.org/tour/for-comprehensions.html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       </a:t>
            </a:r>
            <a:r>
              <a:rPr lang="en-IN" dirty="0">
                <a:hlinkClick r:id="rId13"/>
              </a:rPr>
              <a:t>https://dzone.com/articles/getting-lazy-with-scala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2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Scala Track for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36"/>
            <a:ext cx="10515600" cy="50955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Understanding variance </a:t>
            </a:r>
          </a:p>
          <a:p>
            <a:pPr lvl="1"/>
            <a:r>
              <a:rPr lang="en-US" dirty="0"/>
              <a:t>Covariance, contravariance and invariance</a:t>
            </a:r>
          </a:p>
          <a:p>
            <a:pPr lvl="1"/>
            <a:r>
              <a:rPr lang="en-US" dirty="0"/>
              <a:t>Upper bounds , lower bounds</a:t>
            </a:r>
          </a:p>
          <a:p>
            <a:pPr lvl="1"/>
            <a:r>
              <a:rPr lang="en-US" dirty="0"/>
              <a:t>Type classes</a:t>
            </a:r>
          </a:p>
          <a:p>
            <a:pPr lvl="1"/>
            <a:r>
              <a:rPr lang="en-US" dirty="0"/>
              <a:t>Extending the library using </a:t>
            </a:r>
            <a:r>
              <a:rPr lang="en-US" dirty="0" err="1"/>
              <a:t>implicits</a:t>
            </a:r>
            <a:endParaRPr lang="en-US" dirty="0"/>
          </a:p>
          <a:p>
            <a:pPr lvl="1"/>
            <a:r>
              <a:rPr lang="en-US" dirty="0"/>
              <a:t>Monad, Monoids, </a:t>
            </a:r>
            <a:r>
              <a:rPr lang="en-US" dirty="0" err="1"/>
              <a:t>functors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</a:t>
            </a:r>
            <a:r>
              <a:rPr lang="en-US" dirty="0"/>
              <a:t> </a:t>
            </a:r>
            <a:r>
              <a:rPr lang="en-IN" dirty="0">
                <a:hlinkClick r:id="rId2"/>
              </a:rPr>
              <a:t>https://docs.scala-lang.org/tour/variances.html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https://docs.scala-lang.org/tour/upper-type-bounds.html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4"/>
              </a:rPr>
              <a:t>https://docs.scala-lang.org/tour/lower-type-bounds.html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5"/>
              </a:rPr>
              <a:t>http://dcapwell.github.io/scala-tour/Type%20Classes.html</a:t>
            </a:r>
            <a:endParaRPr lang="en-US" dirty="0"/>
          </a:p>
          <a:p>
            <a:r>
              <a:rPr lang="en-US" dirty="0"/>
              <a:t>Cake Pattern</a:t>
            </a:r>
          </a:p>
          <a:p>
            <a:pPr lvl="1"/>
            <a:r>
              <a:rPr lang="en-US" dirty="0"/>
              <a:t>Using Cake pattern for dependency injection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 </a:t>
            </a:r>
            <a:r>
              <a:rPr lang="en-IN" dirty="0">
                <a:hlinkClick r:id="rId6"/>
              </a:rPr>
              <a:t>https://medium.com/@itseranga/scala-cake-pattern-e0cd894dae4e</a:t>
            </a:r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en-US" dirty="0"/>
              <a:t>Cats, </a:t>
            </a:r>
            <a:r>
              <a:rPr lang="en-US" dirty="0" err="1"/>
              <a:t>Scalaz</a:t>
            </a:r>
            <a:r>
              <a:rPr lang="en-US" dirty="0"/>
              <a:t>, lenses</a:t>
            </a:r>
          </a:p>
          <a:p>
            <a:pPr lvl="1"/>
            <a:r>
              <a:rPr lang="en-US" dirty="0" err="1"/>
              <a:t>Scalaz</a:t>
            </a:r>
            <a:r>
              <a:rPr lang="en-US" dirty="0"/>
              <a:t> </a:t>
            </a:r>
            <a:r>
              <a:rPr lang="en-US" dirty="0" err="1"/>
              <a:t>Typeclasses</a:t>
            </a:r>
            <a:endParaRPr lang="en-US" dirty="0"/>
          </a:p>
          <a:p>
            <a:pPr lvl="1"/>
            <a:r>
              <a:rPr lang="en-US" dirty="0"/>
              <a:t>Cats classes and data types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/>
                </a:solidFill>
              </a:rPr>
              <a:t>Ref </a:t>
            </a:r>
            <a:r>
              <a:rPr lang="en-IN" dirty="0">
                <a:hlinkClick r:id="rId7"/>
              </a:rPr>
              <a:t>https://typelevel.org/cats/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8"/>
              </a:rPr>
              <a:t>       http://eed3si9n.com/learning-scalaz/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solidFill>
                  <a:schemeClr val="accent3"/>
                </a:solidFill>
              </a:rPr>
              <a:t> </a:t>
            </a:r>
            <a:r>
              <a:rPr lang="en-IN" dirty="0">
                <a:hlinkClick r:id="rId9"/>
              </a:rPr>
              <a:t>https://julien-truffaut.github.io/Monocle/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885-6022-1047-A220-02B8C284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01660"/>
            <a:ext cx="10820400" cy="1006475"/>
          </a:xfrm>
        </p:spPr>
        <p:txBody>
          <a:bodyPr/>
          <a:lstStyle/>
          <a:p>
            <a:r>
              <a:rPr lang="en-US" dirty="0"/>
              <a:t>Play Framework</a:t>
            </a:r>
          </a:p>
        </p:txBody>
      </p:sp>
    </p:spTree>
    <p:extLst>
      <p:ext uri="{BB962C8B-B14F-4D97-AF65-F5344CB8AC3E}">
        <p14:creationId xmlns:p14="http://schemas.microsoft.com/office/powerpoint/2010/main" val="165491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436"/>
            <a:ext cx="10515600" cy="5095527"/>
          </a:xfrm>
        </p:spPr>
        <p:txBody>
          <a:bodyPr>
            <a:normAutofit/>
          </a:bodyPr>
          <a:lstStyle/>
          <a:p>
            <a:r>
              <a:rPr lang="en-US" dirty="0"/>
              <a:t>Actions, Controllers and Results </a:t>
            </a:r>
          </a:p>
          <a:p>
            <a:pPr lvl="1"/>
            <a:r>
              <a:rPr lang="en-IN" dirty="0">
                <a:hlinkClick r:id="rId2"/>
              </a:rPr>
              <a:t>https://www.playframework.com/documentation/2.6.x/ScalaActions</a:t>
            </a:r>
            <a:endParaRPr lang="en-US" dirty="0"/>
          </a:p>
          <a:p>
            <a:r>
              <a:rPr lang="en-US" dirty="0"/>
              <a:t>Http Routing </a:t>
            </a:r>
          </a:p>
          <a:p>
            <a:pPr lvl="1"/>
            <a:r>
              <a:rPr lang="en-IN" dirty="0">
                <a:hlinkClick r:id="rId3"/>
              </a:rPr>
              <a:t>https://www.playframework.com/documentation/2.6.x/ScalaRouting</a:t>
            </a:r>
            <a:endParaRPr lang="en-IN" dirty="0"/>
          </a:p>
          <a:p>
            <a:r>
              <a:rPr lang="en-US" dirty="0"/>
              <a:t>Body Parsers</a:t>
            </a:r>
          </a:p>
          <a:p>
            <a:pPr lvl="1"/>
            <a:r>
              <a:rPr lang="en-IN" dirty="0">
                <a:hlinkClick r:id="rId4"/>
              </a:rPr>
              <a:t>https://www.playframework.com/documentation/2.6.x/ScalaBodyParsers</a:t>
            </a:r>
            <a:endParaRPr lang="en-IN" dirty="0"/>
          </a:p>
          <a:p>
            <a:r>
              <a:rPr lang="en-US" dirty="0"/>
              <a:t>Action Composition</a:t>
            </a:r>
          </a:p>
          <a:p>
            <a:pPr lvl="1"/>
            <a:r>
              <a:rPr lang="en-IN" dirty="0">
                <a:hlinkClick r:id="rId5"/>
              </a:rPr>
              <a:t>https://www.playframework.com/documentation/2.6.x/ScalaActionsComposition</a:t>
            </a:r>
            <a:endParaRPr lang="en-IN" dirty="0"/>
          </a:p>
          <a:p>
            <a:r>
              <a:rPr lang="en-US" dirty="0"/>
              <a:t>Handling Errors</a:t>
            </a:r>
          </a:p>
          <a:p>
            <a:pPr lvl="1"/>
            <a:r>
              <a:rPr lang="en-IN" dirty="0">
                <a:hlinkClick r:id="rId6"/>
              </a:rPr>
              <a:t>https://www.playframework.com/documentation/2.6.x/ScalaErrorHandling</a:t>
            </a:r>
            <a:endParaRPr lang="en-IN" dirty="0"/>
          </a:p>
          <a:p>
            <a:r>
              <a:rPr lang="en-IN" dirty="0"/>
              <a:t>Async Results</a:t>
            </a:r>
          </a:p>
          <a:p>
            <a:pPr lvl="1"/>
            <a:r>
              <a:rPr lang="en-IN" dirty="0">
                <a:hlinkClick r:id="rId7"/>
              </a:rPr>
              <a:t>https://www.playframework.com/documentation/2.6.x/ScalaAsync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5349"/>
      </p:ext>
    </p:extLst>
  </p:cSld>
  <p:clrMapOvr>
    <a:masterClrMapping/>
  </p:clrMapOvr>
</p:sld>
</file>

<file path=ppt/theme/theme1.xml><?xml version="1.0" encoding="utf-8"?>
<a:theme xmlns:a="http://schemas.openxmlformats.org/drawingml/2006/main" name="Qvantel_PPT_Template_16x9_v1.1">
  <a:themeElements>
    <a:clrScheme name="Qvantel 2016">
      <a:dk1>
        <a:srgbClr val="000000"/>
      </a:dk1>
      <a:lt1>
        <a:srgbClr val="FFFFFF"/>
      </a:lt1>
      <a:dk2>
        <a:srgbClr val="005E94"/>
      </a:dk2>
      <a:lt2>
        <a:srgbClr val="EBEBEB"/>
      </a:lt2>
      <a:accent1>
        <a:srgbClr val="4287B7"/>
      </a:accent1>
      <a:accent2>
        <a:srgbClr val="6659B0"/>
      </a:accent2>
      <a:accent3>
        <a:srgbClr val="CC3333"/>
      </a:accent3>
      <a:accent4>
        <a:srgbClr val="666D66"/>
      </a:accent4>
      <a:accent5>
        <a:srgbClr val="619F42"/>
      </a:accent5>
      <a:accent6>
        <a:srgbClr val="E57B3D"/>
      </a:accent6>
      <a:hlink>
        <a:srgbClr val="4287B7"/>
      </a:hlink>
      <a:folHlink>
        <a:srgbClr val="6659B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" id="{232F5A5B-9978-4D46-BC16-41CD07677EC7}" vid="{2B57FF28-1E61-C941-9D9A-963395F836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Qvantel_PPT_Template_16x9_v1</Template>
  <TotalTime>11799</TotalTime>
  <Words>814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Condensed</vt:lpstr>
      <vt:lpstr>Source Sans Pro</vt:lpstr>
      <vt:lpstr>Qvantel_PPT_Template_16x9_v1.1</vt:lpstr>
      <vt:lpstr>Scala Resources</vt:lpstr>
      <vt:lpstr>Scala</vt:lpstr>
      <vt:lpstr>Index - Scala</vt:lpstr>
      <vt:lpstr>Index - Scala</vt:lpstr>
      <vt:lpstr>Scala Track for Beginner</vt:lpstr>
      <vt:lpstr>Scala Track for Mid-Level</vt:lpstr>
      <vt:lpstr>Scala Track for Expert</vt:lpstr>
      <vt:lpstr>Play Framework</vt:lpstr>
      <vt:lpstr>Play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Qvantel PPT Template</dc:title>
  <dc:creator>Vikram Billa</dc:creator>
  <cp:lastModifiedBy>Sunil Kakita</cp:lastModifiedBy>
  <cp:revision>32</cp:revision>
  <dcterms:created xsi:type="dcterms:W3CDTF">2019-03-12T06:06:16Z</dcterms:created>
  <dcterms:modified xsi:type="dcterms:W3CDTF">2019-06-17T12:05:56Z</dcterms:modified>
</cp:coreProperties>
</file>