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presProps" Target="presProps.xml" /><Relationship Id="rId29" Type="http://schemas.openxmlformats.org/officeDocument/2006/relationships/tableStyles" Target="tableStyles.xml" /><Relationship Id="rId3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krishnamurali1999/Food-Spoilage-Detection"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68000">
              <a:schemeClr val="tx1"/>
            </a:gs>
            <a:gs pos="100000">
              <a:srgbClr val="FFFFFF"/>
            </a:gs>
          </a:gsLst>
          <a:lin ang="117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1523880" y="8280"/>
            <a:ext cx="9143280" cy="2386800"/>
          </a:xfrm>
          <a:prstGeom prst="rect">
            <a:avLst/>
          </a:prstGeom>
          <a:noFill/>
          <a:ln>
            <a:noFill/>
          </a:ln>
        </p:spPr>
        <p:style>
          <a:lnRef idx="0"/>
          <a:fillRef idx="0"/>
          <a:effectRef idx="0"/>
          <a:fontRef idx="minor"/>
        </p:style>
        <p:txBody>
          <a:bodyPr lIns="90000" tIns="45000" rIns="90000" bIns="45000" anchor="b"/>
          <a:p>
            <a:pPr algn="ctr">
              <a:lnSpc>
                <a:spcPct val="90000"/>
              </a:lnSpc>
              <a:defRPr/>
            </a:pPr>
            <a:r>
              <a:rPr lang="en-IN" sz="3600" b="1" strike="noStrike" spc="0">
                <a:solidFill>
                  <a:srgbClr val="FFFFFF"/>
                </a:solidFill>
                <a:latin typeface="Arial"/>
                <a:ea typeface="Arial"/>
              </a:rPr>
              <a:t>A PROJECT </a:t>
            </a:r>
            <a:br>
              <a:rPr/>
            </a:br>
            <a:r>
              <a:rPr lang="en-IN" sz="3600" b="1" strike="noStrike" spc="0">
                <a:solidFill>
                  <a:srgbClr val="FFFFFF"/>
                </a:solidFill>
                <a:latin typeface="Arial"/>
                <a:ea typeface="Arial"/>
              </a:rPr>
              <a:t>ON</a:t>
            </a:r>
            <a:br>
              <a:rPr/>
            </a:br>
            <a:r>
              <a:rPr lang="en-IN" sz="4500" b="1" strike="noStrike" spc="0">
                <a:solidFill>
                  <a:srgbClr val="FFFFFF"/>
                </a:solidFill>
                <a:latin typeface="Arial"/>
                <a:ea typeface="Arial"/>
              </a:rPr>
              <a:t>FOOD SPOILAGE DETECTION USING ARDUINO</a:t>
            </a:r>
            <a:endParaRPr lang="en-IN" sz="4500" b="0" strike="noStrike" spc="0">
              <a:latin typeface="Arial"/>
            </a:endParaRPr>
          </a:p>
        </p:txBody>
      </p:sp>
      <p:sp>
        <p:nvSpPr>
          <p:cNvPr id="5" name="CustomShape 2" hidden="0"/>
          <p:cNvSpPr/>
          <p:nvPr isPhoto="0" userDrawn="0"/>
        </p:nvSpPr>
        <p:spPr bwMode="auto">
          <a:xfrm>
            <a:off x="5968440" y="3200400"/>
            <a:ext cx="254160" cy="548280"/>
          </a:xfrm>
          <a:prstGeom prst="rect">
            <a:avLst/>
          </a:prstGeom>
          <a:noFill/>
          <a:ln>
            <a:noFill/>
          </a:ln>
        </p:spPr>
        <p:style>
          <a:lnRef idx="0"/>
          <a:fillRef idx="0"/>
          <a:effectRef idx="0"/>
          <a:fontRef idx="minor"/>
        </p:style>
        <p:txBody>
          <a:bodyPr lIns="90000" tIns="45000" rIns="90000" bIns="45000"/>
          <a:p>
            <a:pPr>
              <a:lnSpc>
                <a:spcPct val="100000"/>
              </a:lnSpc>
              <a:defRPr/>
            </a:pPr>
            <a:endParaRPr lang="en-IN" sz="1800" b="0" strike="noStrike" spc="0">
              <a:latin typeface="Arial"/>
            </a:endParaRPr>
          </a:p>
          <a:p>
            <a:pPr>
              <a:lnSpc>
                <a:spcPct val="100000"/>
              </a:lnSpc>
              <a:defRPr/>
            </a:pPr>
            <a:r>
              <a:rPr lang="en-IN" sz="1200" b="0" strike="noStrike" spc="0">
                <a:solidFill>
                  <a:srgbClr val="000000"/>
                </a:solidFill>
                <a:latin typeface="Times New Roman"/>
                <a:ea typeface="Times New Roman"/>
              </a:rPr>
              <a:t> </a:t>
            </a:r>
            <a:endParaRPr lang="en-IN" sz="1200" b="0" strike="noStrike" spc="0">
              <a:latin typeface="Arial"/>
            </a:endParaRPr>
          </a:p>
        </p:txBody>
      </p:sp>
      <p:sp>
        <p:nvSpPr>
          <p:cNvPr id="6" name="CustomShape 3" hidden="0"/>
          <p:cNvSpPr/>
          <p:nvPr isPhoto="0" userDrawn="0"/>
        </p:nvSpPr>
        <p:spPr bwMode="auto">
          <a:xfrm>
            <a:off x="5968440" y="3200400"/>
            <a:ext cx="254160" cy="548280"/>
          </a:xfrm>
          <a:prstGeom prst="rect">
            <a:avLst/>
          </a:prstGeom>
          <a:noFill/>
          <a:ln>
            <a:noFill/>
          </a:ln>
        </p:spPr>
        <p:style>
          <a:lnRef idx="0"/>
          <a:fillRef idx="0"/>
          <a:effectRef idx="0"/>
          <a:fontRef idx="minor"/>
        </p:style>
        <p:txBody>
          <a:bodyPr lIns="90000" tIns="45000" rIns="90000" bIns="45000"/>
          <a:p>
            <a:pPr>
              <a:lnSpc>
                <a:spcPct val="100000"/>
              </a:lnSpc>
              <a:defRPr/>
            </a:pPr>
            <a:endParaRPr lang="en-IN" sz="1800" b="0" strike="noStrike" spc="0">
              <a:latin typeface="Arial"/>
            </a:endParaRPr>
          </a:p>
          <a:p>
            <a:pPr>
              <a:lnSpc>
                <a:spcPct val="100000"/>
              </a:lnSpc>
              <a:defRPr/>
            </a:pPr>
            <a:r>
              <a:rPr lang="en-IN" sz="1200" b="0" strike="noStrike" spc="0">
                <a:solidFill>
                  <a:srgbClr val="000000"/>
                </a:solidFill>
                <a:latin typeface="Times New Roman"/>
                <a:ea typeface="Times New Roman"/>
              </a:rPr>
              <a:t> </a:t>
            </a:r>
            <a:endParaRPr lang="en-IN" sz="1200" b="0" strike="noStrike" spc="0">
              <a:latin typeface="Arial"/>
            </a:endParaRPr>
          </a:p>
        </p:txBody>
      </p:sp>
      <p:sp>
        <p:nvSpPr>
          <p:cNvPr id="7" name="CustomShape 4" hidden="0"/>
          <p:cNvSpPr/>
          <p:nvPr isPhoto="0" userDrawn="0"/>
        </p:nvSpPr>
        <p:spPr bwMode="auto">
          <a:xfrm>
            <a:off x="318240" y="3374280"/>
            <a:ext cx="4089960" cy="3061800"/>
          </a:xfrm>
          <a:prstGeom prst="rect">
            <a:avLst/>
          </a:prstGeom>
          <a:noFill/>
          <a:ln>
            <a:noFill/>
          </a:ln>
        </p:spPr>
        <p:style>
          <a:lnRef idx="0"/>
          <a:fillRef idx="0"/>
          <a:effectRef idx="0"/>
          <a:fontRef idx="minor"/>
        </p:style>
        <p:txBody>
          <a:bodyPr lIns="90000" tIns="91440" rIns="90000" bIns="91440" anchor="ctr">
            <a:normAutofit/>
          </a:bodyPr>
          <a:p>
            <a:pPr>
              <a:lnSpc>
                <a:spcPct val="90000"/>
              </a:lnSpc>
              <a:defRPr/>
            </a:pPr>
            <a:endParaRPr lang="en-IN" sz="1800" b="0" strike="noStrike" spc="0">
              <a:latin typeface="Arial"/>
            </a:endParaRPr>
          </a:p>
          <a:p>
            <a:pPr>
              <a:lnSpc>
                <a:spcPct val="90000"/>
              </a:lnSpc>
              <a:defRPr/>
            </a:pPr>
            <a:r>
              <a:rPr lang="en-IN" sz="2800" b="0" strike="noStrike" spc="0">
                <a:solidFill>
                  <a:srgbClr val="FFFFFF"/>
                </a:solidFill>
                <a:latin typeface="Ubuntu Mono"/>
                <a:ea typeface="Ubuntu Mono"/>
              </a:rPr>
              <a:t>Guidance By</a:t>
            </a:r>
            <a:endParaRPr lang="en-IN" sz="2800" b="0" strike="noStrike" spc="0">
              <a:latin typeface="Arial"/>
            </a:endParaRPr>
          </a:p>
          <a:p>
            <a:pPr>
              <a:lnSpc>
                <a:spcPct val="90000"/>
              </a:lnSpc>
              <a:defRPr/>
            </a:pPr>
            <a:r>
              <a:rPr lang="en-IN" sz="2800" b="0" strike="noStrike" spc="0">
                <a:solidFill>
                  <a:srgbClr val="FFFFFF"/>
                </a:solidFill>
                <a:latin typeface="Ubuntu Mono"/>
                <a:ea typeface="Ubuntu Mono"/>
              </a:rPr>
              <a:t>Dr. K. Suresh</a:t>
            </a:r>
            <a:endParaRPr lang="en-IN" sz="2800" b="0" strike="noStrike" spc="0">
              <a:latin typeface="Arial"/>
            </a:endParaRPr>
          </a:p>
          <a:p>
            <a:pPr>
              <a:lnSpc>
                <a:spcPct val="90000"/>
              </a:lnSpc>
              <a:defRPr/>
            </a:pPr>
            <a:r>
              <a:rPr lang="en-IN" sz="2800" b="0" strike="noStrike" spc="0">
                <a:solidFill>
                  <a:srgbClr val="FFFFFF"/>
                </a:solidFill>
                <a:latin typeface="Ubuntu Mono"/>
                <a:ea typeface="Ubuntu Mono"/>
              </a:rPr>
              <a:t>M.Tech, PhD</a:t>
            </a:r>
            <a:endParaRPr lang="en-IN" sz="2800" b="0" strike="noStrike" spc="0">
              <a:latin typeface="Arial"/>
            </a:endParaRPr>
          </a:p>
          <a:p>
            <a:pPr>
              <a:lnSpc>
                <a:spcPct val="90000"/>
              </a:lnSpc>
              <a:defRPr/>
            </a:pPr>
            <a:r>
              <a:rPr lang="en-IN" sz="2800" b="0" strike="noStrike" spc="0">
                <a:solidFill>
                  <a:srgbClr val="FFFFFF"/>
                </a:solidFill>
                <a:latin typeface="Ubuntu Mono"/>
                <a:ea typeface="Ubuntu Mono"/>
              </a:rPr>
              <a:t>Associate Professor</a:t>
            </a:r>
            <a:endParaRPr lang="en-IN" sz="2800" b="0" strike="noStrike" spc="0">
              <a:latin typeface="Arial"/>
            </a:endParaRPr>
          </a:p>
          <a:p>
            <a:pPr>
              <a:lnSpc>
                <a:spcPct val="90000"/>
              </a:lnSpc>
              <a:defRPr/>
            </a:pPr>
            <a:r>
              <a:rPr lang="en-IN" sz="2800" b="0" strike="noStrike" spc="0">
                <a:solidFill>
                  <a:srgbClr val="FFFFFF"/>
                </a:solidFill>
                <a:latin typeface="Ubuntu Mono"/>
                <a:ea typeface="Ubuntu Mono"/>
              </a:rPr>
              <a:t>Department of CSE </a:t>
            </a:r>
            <a:endParaRPr lang="en-IN" sz="2800" b="0" strike="noStrike" spc="0">
              <a:latin typeface="Arial"/>
            </a:endParaRPr>
          </a:p>
          <a:p>
            <a:pPr>
              <a:lnSpc>
                <a:spcPct val="90000"/>
              </a:lnSpc>
              <a:defRPr/>
            </a:pPr>
            <a:endParaRPr lang="en-IN" sz="2800" b="0" strike="noStrike" spc="0">
              <a:latin typeface="Arial"/>
            </a:endParaRPr>
          </a:p>
        </p:txBody>
      </p:sp>
      <p:sp>
        <p:nvSpPr>
          <p:cNvPr id="8" name="CustomShape 5" hidden="0"/>
          <p:cNvSpPr/>
          <p:nvPr isPhoto="0" userDrawn="0"/>
        </p:nvSpPr>
        <p:spPr bwMode="auto">
          <a:xfrm>
            <a:off x="5361480" y="3766680"/>
            <a:ext cx="6618240" cy="2277000"/>
          </a:xfrm>
          <a:prstGeom prst="rect">
            <a:avLst/>
          </a:prstGeom>
          <a:noFill/>
          <a:ln>
            <a:noFill/>
          </a:ln>
        </p:spPr>
        <p:style>
          <a:lnRef idx="0"/>
          <a:fillRef idx="0"/>
          <a:effectRef idx="0"/>
          <a:fontRef idx="minor"/>
        </p:style>
        <p:txBody>
          <a:bodyPr lIns="90000" tIns="91440" rIns="90000" bIns="91440" anchor="ctr"/>
          <a:p>
            <a:pPr>
              <a:lnSpc>
                <a:spcPct val="90000"/>
              </a:lnSpc>
              <a:defRPr/>
            </a:pPr>
            <a:r>
              <a:rPr lang="en-IN" sz="2800" b="0" strike="noStrike" spc="0">
                <a:solidFill>
                  <a:srgbClr val="FFFFFF"/>
                </a:solidFill>
                <a:latin typeface="Ubuntu Mono"/>
                <a:ea typeface="Ubuntu Mono"/>
              </a:rPr>
              <a:t>From</a:t>
            </a:r>
            <a:endParaRPr lang="en-IN" sz="2800" b="0" strike="noStrike" spc="0">
              <a:latin typeface="Arial"/>
            </a:endParaRPr>
          </a:p>
          <a:p>
            <a:pPr>
              <a:lnSpc>
                <a:spcPct val="90000"/>
              </a:lnSpc>
              <a:defRPr/>
            </a:pPr>
            <a:r>
              <a:rPr lang="en-IN" sz="2800" b="0" strike="noStrike" spc="0">
                <a:solidFill>
                  <a:srgbClr val="FFFFFF"/>
                </a:solidFill>
                <a:latin typeface="Ubuntu Mono"/>
                <a:ea typeface="Ubuntu Mono"/>
              </a:rPr>
              <a:t>N. Harisha</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17121A05D7</a:t>
            </a:r>
            <a:endParaRPr lang="en-IN" sz="2800" b="0" strike="noStrike" spc="0">
              <a:latin typeface="Arial"/>
            </a:endParaRPr>
          </a:p>
          <a:p>
            <a:pPr>
              <a:lnSpc>
                <a:spcPct val="90000"/>
              </a:lnSpc>
              <a:defRPr/>
            </a:pPr>
            <a:r>
              <a:rPr lang="en-IN" sz="2800" b="0" strike="noStrike" spc="0">
                <a:solidFill>
                  <a:srgbClr val="FFFFFF"/>
                </a:solidFill>
                <a:latin typeface="Ubuntu Mono"/>
                <a:ea typeface="Ubuntu Mono"/>
              </a:rPr>
              <a:t>P. Krishna Murali</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17121A05G9</a:t>
            </a:r>
            <a:endParaRPr lang="en-IN" sz="2800" b="0" strike="noStrike" spc="0">
              <a:latin typeface="Arial"/>
            </a:endParaRPr>
          </a:p>
          <a:p>
            <a:pPr>
              <a:lnSpc>
                <a:spcPct val="90000"/>
              </a:lnSpc>
              <a:defRPr/>
            </a:pPr>
            <a:r>
              <a:rPr lang="en-IN" sz="2800" b="0" strike="noStrike" spc="0">
                <a:solidFill>
                  <a:srgbClr val="FFFFFF"/>
                </a:solidFill>
                <a:latin typeface="Ubuntu Mono"/>
                <a:ea typeface="Ubuntu Mono"/>
              </a:rPr>
              <a:t>R. Sanketh kumar</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	</a:t>
            </a:r>
            <a:r>
              <a:rPr lang="en-IN" sz="2800" b="0" strike="noStrike" spc="0">
                <a:solidFill>
                  <a:srgbClr val="FFFFFF"/>
                </a:solidFill>
                <a:latin typeface="Ubuntu Mono"/>
                <a:ea typeface="Ubuntu Mono"/>
              </a:rPr>
              <a:t>17121A05H5</a:t>
            </a:r>
            <a:endParaRPr lang="en-IN" sz="2800" b="0" strike="noStrike" spc="0">
              <a:latin typeface="Arial"/>
            </a:endParaRPr>
          </a:p>
          <a:p>
            <a:pPr>
              <a:lnSpc>
                <a:spcPct val="90000"/>
              </a:lnSpc>
              <a:defRPr/>
            </a:pPr>
            <a:r>
              <a:rPr lang="en-IN" sz="2800" b="0" strike="noStrike" spc="0">
                <a:solidFill>
                  <a:srgbClr val="FFFFFF"/>
                </a:solidFill>
                <a:latin typeface="Ubuntu Mono"/>
                <a:ea typeface="Ubuntu Mono"/>
              </a:rPr>
              <a:t>P. Yaswanth Reddy  	     17121A05G3</a:t>
            </a:r>
            <a:endParaRPr lang="en-IN" sz="28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9"/>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0">
                <a:solidFill>
                  <a:srgbClr val="000000"/>
                </a:solidFill>
                <a:latin typeface="Arial Black"/>
                <a:ea typeface="Arial Black"/>
              </a:rPr>
              <a:t>EXISTING SYSTEM</a:t>
            </a:r>
            <a:endParaRPr lang="en-IN" sz="3600" b="0" strike="noStrike" spc="0">
              <a:latin typeface="Arial"/>
            </a:endParaRPr>
          </a:p>
        </p:txBody>
      </p:sp>
      <p:sp>
        <p:nvSpPr>
          <p:cNvPr id="5" name="CustomShape 2" hidden="0"/>
          <p:cNvSpPr/>
          <p:nvPr isPhoto="0" userDrawn="0"/>
        </p:nvSpPr>
        <p:spPr bwMode="auto">
          <a:xfrm>
            <a:off x="838080" y="1825560"/>
            <a:ext cx="10514880" cy="4350600"/>
          </a:xfrm>
          <a:prstGeom prst="rect">
            <a:avLst/>
          </a:prstGeom>
          <a:noFill/>
          <a:ln>
            <a:noFill/>
          </a:ln>
        </p:spPr>
        <p:style>
          <a:lnRef idx="0"/>
          <a:fillRef idx="0"/>
          <a:effectRef idx="0"/>
          <a:fontRef idx="minor"/>
        </p:style>
        <p:txBody>
          <a:bodyPr lIns="90000" tIns="45000" rIns="90000" bIns="45000"/>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The block diagram of the design is as shown in Project design section. It  consists  of  power  supply  unit,  Arduino microcontroller,  Wi-Fi  modem,  Gas  sensor,  LDR, DTH11 sensor, LCD. </a:t>
            </a:r>
            <a:endParaRPr lang="en-IN" sz="2400" b="0" strike="noStrike" spc="0">
              <a:latin typeface="Arial"/>
            </a:endParaRPr>
          </a:p>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Hardware implementation deals in drawing the schematic on the plane paper according to the application, testing the schematic design over the breadboard using the various IC’s to find if the design meets the objective, carrying out the PCB layout of the  schematic tested on breadboard, finally preparing the  board and testing the designed hardware. </a:t>
            </a:r>
            <a:endParaRPr lang="en-IN" sz="2400" b="0" strike="noStrike" spc="0">
              <a:latin typeface="Arial"/>
            </a:endParaRPr>
          </a:p>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The system is very limited and it is very easy to implement.</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9"/>
          </a:xfrm>
          <a:prstGeom prst="rect">
            <a:avLst/>
          </a:prstGeom>
          <a:noFill/>
          <a:ln>
            <a:noFill/>
          </a:ln>
        </p:spPr>
        <p:style>
          <a:lnRef idx="0"/>
          <a:fillRef idx="0"/>
          <a:effectRef idx="0"/>
          <a:fontRef idx="minor"/>
        </p:style>
        <p:txBody>
          <a:bodyPr lIns="90000" tIns="45000" rIns="90000" bIns="45000" anchor="ctr">
            <a:normAutofit/>
          </a:bodyPr>
          <a:p>
            <a:pPr algn="ctr">
              <a:lnSpc>
                <a:spcPct val="90000"/>
              </a:lnSpc>
              <a:defRPr/>
            </a:pPr>
            <a:r>
              <a:rPr lang="en-IN" sz="3600" b="0" strike="noStrike" spc="0">
                <a:solidFill>
                  <a:srgbClr val="000000"/>
                </a:solidFill>
                <a:latin typeface="Arial Black"/>
                <a:ea typeface="Arial Black"/>
              </a:rPr>
              <a:t>SOFTWARE REQUIREMENT SPECIFICATION (SRS) DOCUMENT REPORT</a:t>
            </a:r>
            <a:endParaRPr lang="en-IN" sz="3600" b="0" strike="noStrike" spc="0">
              <a:latin typeface="Arial"/>
            </a:endParaRPr>
          </a:p>
        </p:txBody>
      </p:sp>
      <p:sp>
        <p:nvSpPr>
          <p:cNvPr id="5" name="CustomShape 2" hidden="0"/>
          <p:cNvSpPr/>
          <p:nvPr isPhoto="0" userDrawn="0"/>
        </p:nvSpPr>
        <p:spPr bwMode="auto">
          <a:xfrm>
            <a:off x="838080" y="1825560"/>
            <a:ext cx="10825560" cy="4582080"/>
          </a:xfrm>
          <a:prstGeom prst="rect">
            <a:avLst/>
          </a:prstGeom>
          <a:noFill/>
          <a:ln>
            <a:noFill/>
          </a:ln>
        </p:spPr>
        <p:style>
          <a:lnRef idx="0"/>
          <a:fillRef idx="0"/>
          <a:effectRef idx="0"/>
          <a:fontRef idx="minor"/>
        </p:style>
        <p:txBody>
          <a:bodyPr lIns="90000" tIns="45000" rIns="90000" bIns="45000">
            <a:normAutofit/>
          </a:bodyPr>
          <a:p>
            <a:pPr>
              <a:lnSpc>
                <a:spcPct val="90000"/>
              </a:lnSpc>
              <a:spcBef>
                <a:spcPts val="747"/>
              </a:spcBef>
              <a:defRPr/>
            </a:pPr>
            <a:r>
              <a:rPr lang="en-IN" sz="2400" b="1" u="sng" strike="noStrike" spc="0">
                <a:solidFill>
                  <a:srgbClr val="000000"/>
                </a:solidFill>
                <a:latin typeface="Ubuntu"/>
                <a:ea typeface="Ubuntu"/>
              </a:rPr>
              <a:t>1. PURPOSE:</a:t>
            </a:r>
            <a:endParaRPr lang="en-IN" sz="2400" b="0" strike="noStrike" spc="0">
              <a:latin typeface="Arial"/>
            </a:endParaRPr>
          </a:p>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The purpose of this project is to provide the solution an efficient way to detect the spoiled food</a:t>
            </a:r>
            <a:endParaRPr lang="en-IN" sz="2400" b="0" strike="noStrike" spc="0">
              <a:latin typeface="Arial"/>
            </a:endParaRPr>
          </a:p>
          <a:p>
            <a:pPr>
              <a:lnSpc>
                <a:spcPct val="90000"/>
              </a:lnSpc>
              <a:spcBef>
                <a:spcPts val="747"/>
              </a:spcBef>
              <a:defRPr/>
            </a:pPr>
            <a:endParaRPr lang="en-IN" sz="2400" b="0" strike="noStrike" spc="0">
              <a:latin typeface="Arial"/>
            </a:endParaRPr>
          </a:p>
          <a:p>
            <a:pPr>
              <a:lnSpc>
                <a:spcPct val="90000"/>
              </a:lnSpc>
              <a:spcBef>
                <a:spcPts val="747"/>
              </a:spcBef>
              <a:defRPr/>
            </a:pPr>
            <a:r>
              <a:rPr lang="en-IN" sz="2400" b="1" u="sng" strike="noStrike" spc="0">
                <a:solidFill>
                  <a:srgbClr val="000000"/>
                </a:solidFill>
                <a:latin typeface="Ubuntu"/>
                <a:ea typeface="Ubuntu"/>
              </a:rPr>
              <a:t>2. Software requirements:</a:t>
            </a:r>
            <a:endParaRPr lang="en-IN" sz="2400" b="0" strike="noStrike" spc="0">
              <a:latin typeface="Arial"/>
            </a:endParaRPr>
          </a:p>
          <a:p>
            <a:pPr>
              <a:lnSpc>
                <a:spcPct val="90000"/>
              </a:lnSpc>
              <a:spcBef>
                <a:spcPts val="747"/>
              </a:spcBef>
              <a:defRPr/>
            </a:pPr>
            <a:r>
              <a:rPr lang="en-IN" sz="2400" b="1" u="sng" strike="noStrike" spc="0">
                <a:solidFill>
                  <a:srgbClr val="000000"/>
                </a:solidFill>
                <a:latin typeface="Ubuntu"/>
                <a:ea typeface="Ubuntu"/>
              </a:rPr>
              <a:t>2.1 Arduino IDE:</a:t>
            </a:r>
            <a:endParaRPr lang="en-IN" sz="2400" b="0" strike="noStrike" spc="0">
              <a:latin typeface="Arial"/>
            </a:endParaRPr>
          </a:p>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The software used is arduino IDE which is open-source. </a:t>
            </a:r>
            <a:endParaRPr lang="en-IN" sz="2400" b="0" strike="noStrike" spc="0">
              <a:latin typeface="Arial"/>
            </a:endParaRPr>
          </a:p>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The software also verifies the code and uploads the code in arduino uno. </a:t>
            </a:r>
            <a:endParaRPr lang="en-IN" sz="2400" b="0" strike="noStrike" spc="0">
              <a:latin typeface="Arial"/>
            </a:endParaRPr>
          </a:p>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The software has many inbuilt libraries which makes the developer easy to use and we have also used modules like “DHT-11”, “MQunifiedsensor”, etc...</a:t>
            </a:r>
            <a:endParaRPr lang="en-IN" sz="2400" b="0" strike="noStrike" spc="0">
              <a:latin typeface="Arial"/>
            </a:endParaRPr>
          </a:p>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The main objective of software is to read, process the data and send the output.</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35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flipH="0" flipV="0">
            <a:off x="888713" y="524879"/>
            <a:ext cx="10464606" cy="1731527"/>
          </a:xfrm>
          <a:prstGeom prst="rect">
            <a:avLst/>
          </a:prstGeom>
          <a:noFill/>
          <a:ln>
            <a:noFill/>
          </a:ln>
        </p:spPr>
        <p:style>
          <a:lnRef idx="0"/>
          <a:fillRef idx="0"/>
          <a:effectRef idx="0"/>
          <a:fontRef idx="minor"/>
        </p:style>
        <p:txBody>
          <a:bodyPr lIns="90000" tIns="45000" rIns="90000" bIns="45000"/>
          <a:p>
            <a:pPr>
              <a:lnSpc>
                <a:spcPct val="90000"/>
              </a:lnSpc>
              <a:spcBef>
                <a:spcPts val="747"/>
              </a:spcBef>
              <a:defRPr/>
            </a:pPr>
            <a:r>
              <a:rPr lang="en-IN" sz="2800" b="1" u="sng" strike="noStrike" spc="0">
                <a:solidFill>
                  <a:srgbClr val="000000"/>
                </a:solidFill>
                <a:latin typeface="Arial"/>
                <a:ea typeface="Arial"/>
              </a:rPr>
              <a:t>2.2 Web browser for using FREEBOARD</a:t>
            </a:r>
            <a:r>
              <a:rPr lang="en-IN" sz="2400" b="0" strike="noStrike" spc="0">
                <a:solidFill>
                  <a:srgbClr val="000000"/>
                </a:solidFill>
                <a:latin typeface="Arial"/>
                <a:ea typeface="Arial"/>
              </a:rPr>
              <a:t>:</a:t>
            </a:r>
            <a:endParaRPr lang="en-IN" sz="2400" b="0" strike="noStrike" spc="0">
              <a:latin typeface="Arial"/>
            </a:endParaRPr>
          </a:p>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This is the website which is used to view the  collected reading from the arduino. The WiFi module sends the data to the thinkspeak and the freeboard reads the value and aligns all the readings in a beautiful way.</a:t>
            </a:r>
            <a:endParaRPr lang="en-IN" sz="2400" b="0" strike="noStrike" spc="0">
              <a:latin typeface="Arial"/>
            </a:endParaRPr>
          </a:p>
        </p:txBody>
      </p:sp>
      <p:sp>
        <p:nvSpPr>
          <p:cNvPr id="5" name="CustomShape 2" hidden="0"/>
          <p:cNvSpPr/>
          <p:nvPr isPhoto="0" userDrawn="0"/>
        </p:nvSpPr>
        <p:spPr bwMode="auto">
          <a:xfrm>
            <a:off x="864000" y="2099717"/>
            <a:ext cx="5695200" cy="4029840"/>
          </a:xfrm>
          <a:prstGeom prst="rect">
            <a:avLst/>
          </a:prstGeom>
          <a:noFill/>
          <a:ln>
            <a:noFill/>
          </a:ln>
        </p:spPr>
        <p:style>
          <a:lnRef idx="0"/>
          <a:fillRef idx="0"/>
          <a:effectRef idx="0"/>
          <a:fontRef idx="minor"/>
        </p:style>
        <p:txBody>
          <a:bodyPr lIns="90000" tIns="45000" rIns="90000" bIns="45000">
            <a:normAutofit/>
          </a:bodyPr>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The main objective of freeboard is to align the values in an neat way  from which  the customer can easily view the reading.</a:t>
            </a:r>
            <a:endParaRPr lang="en-IN" sz="2400" b="0" strike="noStrike" spc="0">
              <a:latin typeface="Arial"/>
            </a:endParaRPr>
          </a:p>
          <a:p>
            <a:pPr algn="just">
              <a:lnSpc>
                <a:spcPct val="90000"/>
              </a:lnSpc>
              <a:spcBef>
                <a:spcPts val="747"/>
              </a:spcBef>
              <a:defRPr/>
            </a:pPr>
            <a:endParaRPr lang="en-IN" sz="2400" b="0" strike="noStrike" spc="0">
              <a:latin typeface="Arial"/>
            </a:endParaRPr>
          </a:p>
          <a:p>
            <a:pPr algn="just">
              <a:lnSpc>
                <a:spcPct val="90000"/>
              </a:lnSpc>
              <a:spcBef>
                <a:spcPts val="747"/>
              </a:spcBef>
              <a:defRPr/>
            </a:pPr>
            <a:r>
              <a:rPr lang="en-IN" sz="2600" b="1" u="sng" strike="noStrike" spc="0">
                <a:solidFill>
                  <a:srgbClr val="000000"/>
                </a:solidFill>
                <a:latin typeface="Ubuntu"/>
                <a:ea typeface="Ubuntu"/>
              </a:rPr>
              <a:t>2.3 Operating system:</a:t>
            </a:r>
            <a:endParaRPr lang="en-IN" sz="2600" b="0" strike="noStrike" spc="0">
              <a:latin typeface="Arial"/>
            </a:endParaRPr>
          </a:p>
          <a:p>
            <a:pPr marL="171360" indent="-170640" algn="just">
              <a:lnSpc>
                <a:spcPct val="90000"/>
              </a:lnSpc>
              <a:spcBef>
                <a:spcPts val="747"/>
              </a:spcBef>
              <a:buClr>
                <a:srgbClr val="000000"/>
              </a:buClr>
              <a:buFont typeface="Arial"/>
              <a:buChar char="•"/>
              <a:defRPr/>
            </a:pPr>
            <a:r>
              <a:rPr lang="en-IN" sz="2600" b="0" strike="noStrike" spc="0">
                <a:solidFill>
                  <a:srgbClr val="000000"/>
                </a:solidFill>
                <a:latin typeface="Ubuntu"/>
                <a:ea typeface="Ubuntu"/>
              </a:rPr>
              <a:t>Mac os, linux or windows. </a:t>
            </a:r>
            <a:r>
              <a:rPr lang="en-IN" sz="2400" b="0" strike="noStrike" spc="0">
                <a:solidFill>
                  <a:srgbClr val="000000"/>
                </a:solidFill>
                <a:latin typeface="Ubuntu"/>
                <a:ea typeface="Ubuntu"/>
              </a:rPr>
              <a:t>  </a:t>
            </a:r>
            <a:endParaRPr lang="en-IN" sz="2400" b="0" strike="noStrike" spc="0">
              <a:latin typeface="Arial"/>
            </a:endParaRPr>
          </a:p>
        </p:txBody>
      </p:sp>
      <p:pic>
        <p:nvPicPr>
          <p:cNvPr id="6" name="" hidden="0"/>
          <p:cNvPicPr>
            <a:picLocks noChangeAspect="1"/>
          </p:cNvPicPr>
          <p:nvPr isPhoto="0" userDrawn="0"/>
        </p:nvPicPr>
        <p:blipFill>
          <a:blip r:embed="rId2"/>
          <a:stretch/>
        </p:blipFill>
        <p:spPr bwMode="auto">
          <a:xfrm flipH="0" flipV="0">
            <a:off x="6625371" y="2256407"/>
            <a:ext cx="5566627" cy="313122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35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flipH="0" flipV="0">
            <a:off x="934951" y="524878"/>
            <a:ext cx="10418367" cy="5920679"/>
          </a:xfrm>
          <a:prstGeom prst="rect">
            <a:avLst/>
          </a:prstGeom>
          <a:noFill/>
          <a:ln>
            <a:noFill/>
          </a:ln>
        </p:spPr>
        <p:style>
          <a:lnRef idx="0"/>
          <a:fillRef idx="0"/>
          <a:effectRef idx="0"/>
          <a:fontRef idx="minor"/>
        </p:style>
        <p:txBody>
          <a:bodyPr lIns="90000" tIns="45000" rIns="90000" bIns="45000"/>
          <a:p>
            <a:pPr>
              <a:lnSpc>
                <a:spcPct val="90000"/>
              </a:lnSpc>
              <a:spcBef>
                <a:spcPts val="747"/>
              </a:spcBef>
              <a:defRPr/>
            </a:pPr>
            <a:r>
              <a:rPr lang="en-IN" sz="2800" b="1" u="sng" strike="noStrike" spc="0">
                <a:solidFill>
                  <a:srgbClr val="000000"/>
                </a:solidFill>
                <a:latin typeface="Arial"/>
                <a:ea typeface="Arial"/>
              </a:rPr>
              <a:t>2.4 Web browser for using THINGSPEAK</a:t>
            </a:r>
            <a:r>
              <a:rPr lang="en-IN" sz="2400" b="0" strike="noStrike" spc="0">
                <a:solidFill>
                  <a:srgbClr val="000000"/>
                </a:solidFill>
                <a:latin typeface="Arial"/>
                <a:ea typeface="Arial"/>
              </a:rPr>
              <a:t>:</a:t>
            </a:r>
            <a:endParaRPr lang="en-IN" sz="2400" b="0" strike="noStrike" spc="0">
              <a:solidFill>
                <a:srgbClr val="000000"/>
              </a:solidFill>
              <a:latin typeface="Arial"/>
              <a:ea typeface="Arial"/>
            </a:endParaRPr>
          </a:p>
          <a:p>
            <a:pPr>
              <a:defRPr/>
            </a:pPr>
            <a:endParaRPr sz="1600">
              <a:latin typeface="Arial"/>
              <a:ea typeface="Arial"/>
              <a:cs typeface="Arial"/>
            </a:endParaRPr>
          </a:p>
          <a:p>
            <a:pPr marL="349965" indent="-349965" algn="just">
              <a:lnSpc>
                <a:spcPct val="90000"/>
              </a:lnSpc>
              <a:spcBef>
                <a:spcPts val="746"/>
              </a:spcBef>
              <a:buFont typeface="Arial"/>
              <a:buChar char="•"/>
              <a:defRPr/>
            </a:pPr>
            <a:r>
              <a:rPr sz="2400" b="0" i="0" u="none">
                <a:solidFill>
                  <a:schemeClr val="tx1"/>
                </a:solidFill>
                <a:latin typeface="Ubuntu"/>
                <a:ea typeface="Ubuntu"/>
                <a:cs typeface="Ubuntu"/>
              </a:rPr>
              <a:t>ThingSpeak is an IoT analytics platform service that allows you to aggregate, visualize and analyze live data streams in the cloud.</a:t>
            </a:r>
            <a:endParaRPr sz="2400" b="0" i="0" u="none">
              <a:solidFill>
                <a:schemeClr val="tx1"/>
              </a:solidFill>
              <a:latin typeface="Ubuntu"/>
              <a:ea typeface="Ubuntu"/>
              <a:cs typeface="Ubuntu"/>
            </a:endParaRPr>
          </a:p>
          <a:p>
            <a:pPr marL="349965" indent="-349965" algn="just">
              <a:lnSpc>
                <a:spcPct val="90000"/>
              </a:lnSpc>
              <a:spcBef>
                <a:spcPts val="746"/>
              </a:spcBef>
              <a:buFont typeface="Arial"/>
              <a:buChar char="•"/>
              <a:defRPr/>
            </a:pPr>
            <a:r>
              <a:rPr sz="2400" b="0" i="0" u="none">
                <a:solidFill>
                  <a:schemeClr val="tx1"/>
                </a:solidFill>
                <a:latin typeface="Ubuntu"/>
                <a:ea typeface="Ubuntu"/>
                <a:cs typeface="Ubuntu"/>
              </a:rPr>
              <a:t>ThingSpeak provides instant visualizations of data posted by your devices to ThingSpeak. </a:t>
            </a:r>
            <a:endParaRPr sz="2400" b="0" i="0" u="none">
              <a:solidFill>
                <a:schemeClr val="tx1"/>
              </a:solidFill>
              <a:latin typeface="Ubuntu"/>
              <a:ea typeface="Ubuntu"/>
              <a:cs typeface="Ubuntu"/>
            </a:endParaRPr>
          </a:p>
          <a:p>
            <a:pPr algn="just">
              <a:lnSpc>
                <a:spcPct val="90000"/>
              </a:lnSpc>
              <a:spcBef>
                <a:spcPts val="747"/>
              </a:spcBef>
              <a:defRPr/>
            </a:pPr>
            <a:endParaRPr sz="2400" b="0" strike="noStrike" spc="0">
              <a:solidFill>
                <a:srgbClr val="000000"/>
              </a:solidFill>
              <a:latin typeface="Ubuntu"/>
              <a:ea typeface="Ubuntu"/>
            </a:endParaRPr>
          </a:p>
          <a:p>
            <a:pPr algn="just">
              <a:lnSpc>
                <a:spcPct val="90000"/>
              </a:lnSpc>
              <a:spcBef>
                <a:spcPts val="747"/>
              </a:spcBef>
              <a:defRPr/>
            </a:pPr>
            <a:r>
              <a:rPr lang="en-IN" sz="2400" b="1" u="sng" strike="noStrike" spc="0">
                <a:solidFill>
                  <a:srgbClr val="000000"/>
                </a:solidFill>
                <a:latin typeface="Ubuntu"/>
                <a:ea typeface="Ubuntu"/>
              </a:rPr>
              <a:t>2.5 Web browser for using IFTTT:</a:t>
            </a:r>
            <a:endParaRPr lang="en-IN" sz="2400" b="1" u="sng" strike="noStrike" spc="0">
              <a:solidFill>
                <a:srgbClr val="000000"/>
              </a:solidFill>
              <a:latin typeface="Ubuntu"/>
              <a:ea typeface="Ubuntu"/>
            </a:endParaRPr>
          </a:p>
          <a:p>
            <a:pPr marL="349965" indent="-349965" algn="just">
              <a:lnSpc>
                <a:spcPct val="90000"/>
              </a:lnSpc>
              <a:spcBef>
                <a:spcPts val="746"/>
              </a:spcBef>
              <a:buFont typeface="Arial"/>
              <a:buChar char="•"/>
              <a:defRPr/>
            </a:pPr>
            <a:r>
              <a:rPr lang="en-IN" sz="2400" b="0" u="none" strike="noStrike" spc="0">
                <a:solidFill>
                  <a:srgbClr val="000000"/>
                </a:solidFill>
                <a:latin typeface="Ubuntu"/>
                <a:ea typeface="Ubuntu"/>
              </a:rPr>
              <a:t>IFTTT helps you connect all of your</a:t>
            </a:r>
            <a:endParaRPr lang="en-IN" sz="2400" b="0" u="none" strike="noStrike" spc="0">
              <a:solidFill>
                <a:srgbClr val="000000"/>
              </a:solidFill>
              <a:latin typeface="Ubuntu"/>
              <a:ea typeface="Ubuntu"/>
            </a:endParaRPr>
          </a:p>
          <a:p>
            <a:pPr algn="just">
              <a:lnSpc>
                <a:spcPct val="90000"/>
              </a:lnSpc>
              <a:spcBef>
                <a:spcPts val="746"/>
              </a:spcBef>
              <a:defRPr/>
            </a:pPr>
            <a:r>
              <a:rPr lang="en-IN" sz="2400" b="0" u="none" strike="noStrike" spc="0">
                <a:solidFill>
                  <a:srgbClr val="000000"/>
                </a:solidFill>
                <a:latin typeface="Ubuntu"/>
                <a:ea typeface="Ubuntu"/>
              </a:rPr>
              <a:t>different apps and devices.</a:t>
            </a:r>
            <a:endParaRPr sz="2400" b="0" u="none" strike="noStrike" spc="0">
              <a:solidFill>
                <a:srgbClr val="000000"/>
              </a:solidFill>
              <a:latin typeface="Ubuntu"/>
              <a:ea typeface="Ubuntu"/>
            </a:endParaRPr>
          </a:p>
        </p:txBody>
      </p:sp>
      <p:pic>
        <p:nvPicPr>
          <p:cNvPr id="5" name="" hidden="0"/>
          <p:cNvPicPr>
            <a:picLocks noChangeAspect="1"/>
          </p:cNvPicPr>
          <p:nvPr isPhoto="0" userDrawn="0"/>
        </p:nvPicPr>
        <p:blipFill>
          <a:blip r:embed="rId2"/>
          <a:stretch/>
        </p:blipFill>
        <p:spPr bwMode="auto">
          <a:xfrm flipH="0" flipV="0">
            <a:off x="7583956" y="2623932"/>
            <a:ext cx="3495330" cy="2764207"/>
          </a:xfrm>
          <a:prstGeom prst="rect">
            <a:avLst/>
          </a:prstGeom>
        </p:spPr>
      </p:pic>
      <p:pic>
        <p:nvPicPr>
          <p:cNvPr id="6" name="" hidden="0"/>
          <p:cNvPicPr>
            <a:picLocks noChangeAspect="1"/>
          </p:cNvPicPr>
          <p:nvPr isPhoto="0" userDrawn="0"/>
        </p:nvPicPr>
        <p:blipFill>
          <a:blip r:embed="rId3"/>
          <a:stretch/>
        </p:blipFill>
        <p:spPr bwMode="auto">
          <a:xfrm flipH="0" flipV="0">
            <a:off x="1584115" y="4632985"/>
            <a:ext cx="3720576" cy="197758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35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25120" y="549000"/>
            <a:ext cx="10528200" cy="5786640"/>
          </a:xfrm>
          <a:prstGeom prst="rect">
            <a:avLst/>
          </a:prstGeom>
          <a:noFill/>
          <a:ln>
            <a:noFill/>
          </a:ln>
        </p:spPr>
        <p:style>
          <a:lnRef idx="0"/>
          <a:fillRef idx="0"/>
          <a:effectRef idx="0"/>
          <a:fontRef idx="minor"/>
        </p:style>
        <p:txBody>
          <a:bodyPr lIns="90000" tIns="45000" rIns="90000" bIns="45000"/>
          <a:p>
            <a:pPr>
              <a:lnSpc>
                <a:spcPct val="100000"/>
              </a:lnSpc>
              <a:spcBef>
                <a:spcPts val="1416"/>
              </a:spcBef>
              <a:defRPr/>
            </a:pPr>
            <a:r>
              <a:rPr lang="en-IN" sz="2400" b="1" u="sng" strike="noStrike" spc="0">
                <a:solidFill>
                  <a:srgbClr val="000000"/>
                </a:solidFill>
                <a:latin typeface="Arial"/>
              </a:rPr>
              <a:t>3. Hardware Requirements:</a:t>
            </a:r>
            <a:endParaRPr lang="en-IN" sz="2400" b="0" strike="noStrike" spc="0">
              <a:latin typeface="Arial"/>
            </a:endParaRPr>
          </a:p>
          <a:p>
            <a:pPr marL="349920" indent="-349560">
              <a:lnSpc>
                <a:spcPct val="100000"/>
              </a:lnSpc>
              <a:spcBef>
                <a:spcPts val="1416"/>
              </a:spcBef>
              <a:buClr>
                <a:srgbClr val="000000"/>
              </a:buClr>
              <a:buFont typeface="Arial"/>
              <a:buChar char="•"/>
              <a:defRPr/>
            </a:pPr>
            <a:r>
              <a:rPr lang="en-IN" sz="2400" b="0" strike="noStrike" spc="0">
                <a:solidFill>
                  <a:srgbClr val="000000"/>
                </a:solidFill>
                <a:latin typeface="Ubuntu"/>
                <a:ea typeface="Ubuntu"/>
              </a:rPr>
              <a:t>System with i3 processor or higher</a:t>
            </a:r>
            <a:endParaRPr lang="en-IN" sz="2400" b="0" strike="noStrike" spc="0">
              <a:latin typeface="Arial"/>
            </a:endParaRPr>
          </a:p>
          <a:p>
            <a:pPr marL="349920" indent="-349560">
              <a:lnSpc>
                <a:spcPct val="100000"/>
              </a:lnSpc>
              <a:spcBef>
                <a:spcPts val="1416"/>
              </a:spcBef>
              <a:buClr>
                <a:srgbClr val="000000"/>
              </a:buClr>
              <a:buFont typeface="Arial"/>
              <a:buChar char="•"/>
              <a:defRPr/>
            </a:pPr>
            <a:r>
              <a:rPr lang="en-IN" sz="2400" b="0" strike="noStrike" spc="0">
                <a:solidFill>
                  <a:srgbClr val="000000"/>
                </a:solidFill>
                <a:latin typeface="Ubuntu"/>
                <a:ea typeface="Ubuntu"/>
              </a:rPr>
              <a:t>2gb of RAM or higher</a:t>
            </a:r>
            <a:endParaRPr lang="en-IN" sz="2400" b="0" strike="noStrike" spc="0">
              <a:latin typeface="Arial"/>
            </a:endParaRPr>
          </a:p>
          <a:p>
            <a:pPr marL="349920" indent="-349560">
              <a:lnSpc>
                <a:spcPct val="100000"/>
              </a:lnSpc>
              <a:spcBef>
                <a:spcPts val="1416"/>
              </a:spcBef>
              <a:buClr>
                <a:srgbClr val="000000"/>
              </a:buClr>
              <a:buFont typeface="Arial"/>
              <a:buChar char="•"/>
              <a:defRPr/>
            </a:pPr>
            <a:r>
              <a:rPr lang="en-IN" sz="2400" b="0" strike="noStrike" spc="0">
                <a:solidFill>
                  <a:srgbClr val="000000"/>
                </a:solidFill>
                <a:latin typeface="Ubuntu"/>
                <a:ea typeface="Ubuntu"/>
              </a:rPr>
              <a:t>1gb space in hard disk</a:t>
            </a:r>
            <a:endParaRPr lang="en-IN" sz="2400" b="0" strike="noStrike" spc="0">
              <a:latin typeface="Arial"/>
            </a:endParaRPr>
          </a:p>
          <a:p>
            <a:pPr marL="349920" indent="-349560">
              <a:lnSpc>
                <a:spcPct val="100000"/>
              </a:lnSpc>
              <a:spcBef>
                <a:spcPts val="1416"/>
              </a:spcBef>
              <a:buClr>
                <a:srgbClr val="000000"/>
              </a:buClr>
              <a:buFont typeface="Arial"/>
              <a:buChar char="•"/>
              <a:defRPr/>
            </a:pPr>
            <a:r>
              <a:rPr lang="en-IN" sz="2400" b="0" strike="noStrike" spc="0">
                <a:solidFill>
                  <a:srgbClr val="000000"/>
                </a:solidFill>
                <a:latin typeface="Ubuntu"/>
                <a:ea typeface="Ubuntu"/>
              </a:rPr>
              <a:t>Arduino Uno</a:t>
            </a:r>
            <a:endParaRPr lang="en-IN" sz="2400" b="0" strike="noStrike" spc="0">
              <a:latin typeface="Arial"/>
            </a:endParaRPr>
          </a:p>
          <a:p>
            <a:pPr marL="349920" indent="-349560">
              <a:lnSpc>
                <a:spcPct val="100000"/>
              </a:lnSpc>
              <a:spcBef>
                <a:spcPts val="1416"/>
              </a:spcBef>
              <a:buClr>
                <a:srgbClr val="000000"/>
              </a:buClr>
              <a:buFont typeface="Arial"/>
              <a:buChar char="•"/>
              <a:defRPr/>
            </a:pPr>
            <a:r>
              <a:rPr lang="en-IN" sz="2400" b="0" strike="noStrike" spc="0">
                <a:solidFill>
                  <a:srgbClr val="000000"/>
                </a:solidFill>
                <a:latin typeface="Ubuntu"/>
                <a:ea typeface="Ubuntu"/>
              </a:rPr>
              <a:t>Gas sensors  –  MQ-2, MQ-3, MQ-4, MQ-135</a:t>
            </a:r>
            <a:endParaRPr lang="en-IN" sz="2400" b="0" strike="noStrike" spc="0">
              <a:solidFill>
                <a:srgbClr val="000000"/>
              </a:solidFill>
              <a:latin typeface="Ubuntu"/>
              <a:ea typeface="Ubuntu"/>
            </a:endParaRPr>
          </a:p>
          <a:p>
            <a:pPr marL="349920" indent="-349560">
              <a:lnSpc>
                <a:spcPct val="100000"/>
              </a:lnSpc>
              <a:spcBef>
                <a:spcPts val="1416"/>
              </a:spcBef>
              <a:buClr>
                <a:srgbClr val="000000"/>
              </a:buClr>
              <a:buFont typeface="Arial"/>
              <a:buChar char="•"/>
              <a:defRPr/>
            </a:pPr>
            <a:r>
              <a:rPr lang="en-IN" sz="2400" b="0" strike="noStrike" spc="0">
                <a:solidFill>
                  <a:srgbClr val="000000"/>
                </a:solidFill>
                <a:latin typeface="Ubuntu"/>
                <a:ea typeface="Ubuntu"/>
              </a:rPr>
              <a:t>DTH11 sensor</a:t>
            </a:r>
            <a:endParaRPr lang="en-IN" sz="2400" b="0" strike="noStrike" spc="0">
              <a:latin typeface="Arial"/>
            </a:endParaRPr>
          </a:p>
          <a:p>
            <a:pPr marL="349920" indent="-349560">
              <a:lnSpc>
                <a:spcPct val="100000"/>
              </a:lnSpc>
              <a:spcBef>
                <a:spcPts val="1416"/>
              </a:spcBef>
              <a:buClr>
                <a:srgbClr val="000000"/>
              </a:buClr>
              <a:buFont typeface="Arial"/>
              <a:buChar char="•"/>
              <a:defRPr/>
            </a:pPr>
            <a:r>
              <a:rPr lang="en-IN" sz="2400" b="0" strike="noStrike" spc="0">
                <a:solidFill>
                  <a:srgbClr val="000000"/>
                </a:solidFill>
                <a:latin typeface="Ubuntu"/>
                <a:ea typeface="Ubuntu"/>
              </a:rPr>
              <a:t>nodemcu module</a:t>
            </a:r>
            <a:endParaRPr lang="en-IN" sz="2400" b="0" strike="noStrike" spc="0">
              <a:latin typeface="Arial"/>
            </a:endParaRPr>
          </a:p>
          <a:p>
            <a:pPr marL="349920" indent="-349560">
              <a:lnSpc>
                <a:spcPct val="100000"/>
              </a:lnSpc>
              <a:spcBef>
                <a:spcPts val="1416"/>
              </a:spcBef>
              <a:buClr>
                <a:srgbClr val="000000"/>
              </a:buClr>
              <a:buFont typeface="Arial"/>
              <a:buChar char="•"/>
              <a:defRPr/>
            </a:pPr>
            <a:r>
              <a:rPr lang="en-IN" sz="2400" b="0" strike="noStrike" spc="0">
                <a:solidFill>
                  <a:srgbClr val="000000"/>
                </a:solidFill>
                <a:latin typeface="Ubuntu"/>
                <a:ea typeface="Ubuntu"/>
              </a:rPr>
              <a:t>Light Dependent Resistor</a:t>
            </a:r>
            <a:r>
              <a:rPr lang="en-IN" sz="2400" b="0" strike="noStrike" spc="0">
                <a:solidFill>
                  <a:srgbClr val="000000"/>
                </a:solidFill>
                <a:latin typeface="Arial"/>
                <a:ea typeface="Ubuntu"/>
              </a:rPr>
              <a:t> </a:t>
            </a:r>
            <a:endParaRPr lang="en-IN" sz="2400" b="0" strike="noStrike" spc="0">
              <a:solidFill>
                <a:srgbClr val="000000"/>
              </a:solidFill>
              <a:latin typeface="Ubuntu"/>
              <a:ea typeface="Ubuntu"/>
            </a:endParaRPr>
          </a:p>
        </p:txBody>
      </p:sp>
      <p:sp>
        <p:nvSpPr>
          <p:cNvPr id="5" name="CustomShape 2" hidden="0"/>
          <p:cNvSpPr/>
          <p:nvPr isPhoto="0" userDrawn="0"/>
        </p:nvSpPr>
        <p:spPr bwMode="auto">
          <a:xfrm>
            <a:off x="872640" y="2737800"/>
            <a:ext cx="5686560" cy="3897000"/>
          </a:xfrm>
          <a:prstGeom prst="rect">
            <a:avLst/>
          </a:prstGeom>
          <a:noFill/>
          <a:ln>
            <a:noFill/>
          </a:ln>
        </p:spPr>
        <p:style>
          <a:lnRef idx="0"/>
          <a:fillRef idx="0"/>
          <a:effectRef idx="0"/>
          <a:fontRef idx="minor"/>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9"/>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0">
                <a:solidFill>
                  <a:srgbClr val="000000"/>
                </a:solidFill>
                <a:latin typeface="Arial Black"/>
                <a:ea typeface="Arial Black"/>
              </a:rPr>
              <a:t>PROPOSED SYSTEM</a:t>
            </a:r>
            <a:endParaRPr lang="en-IN" sz="3600" b="0" strike="noStrike" spc="0">
              <a:latin typeface="Arial"/>
            </a:endParaRPr>
          </a:p>
        </p:txBody>
      </p:sp>
      <p:sp>
        <p:nvSpPr>
          <p:cNvPr id="5" name="CustomShape 2" hidden="0"/>
          <p:cNvSpPr/>
          <p:nvPr isPhoto="0" userDrawn="0"/>
        </p:nvSpPr>
        <p:spPr bwMode="auto">
          <a:xfrm>
            <a:off x="838080" y="1825560"/>
            <a:ext cx="10514880" cy="4350600"/>
          </a:xfrm>
          <a:prstGeom prst="rect">
            <a:avLst/>
          </a:prstGeom>
          <a:noFill/>
          <a:ln>
            <a:noFill/>
          </a:ln>
        </p:spPr>
        <p:style>
          <a:lnRef idx="0"/>
          <a:fillRef idx="0"/>
          <a:effectRef idx="0"/>
          <a:fontRef idx="minor"/>
        </p:style>
        <p:txBody>
          <a:bodyPr lIns="90000" tIns="45000" rIns="90000" bIns="45000">
            <a:normAutofit/>
          </a:bodyPr>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We have used the same existing system with little modifications. In order to detect all kinds of food spoilage, we are using a series of MQ sensors. In the existing system, they have used only MQ2 sensor which detects Methane, Butane, LPG, smoke. But, in the proposed system we are using MQ-3, MQ-4, MQ-135.</a:t>
            </a:r>
            <a:endParaRPr lang="en-IN" sz="2400" b="0" strike="noStrike" spc="0">
              <a:latin typeface="Arial"/>
            </a:endParaRPr>
          </a:p>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System also detects the air quality surrounded by the food using MQ-135 sensor. By this sensor, we can predict whether the food is spoiled or not and we can send an alert message saying that the food about to be spoiled. </a:t>
            </a:r>
            <a:endParaRPr lang="en-IN" sz="2400" b="0" strike="noStrike" spc="0">
              <a:latin typeface="Arial"/>
            </a:endParaRPr>
          </a:p>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System also sends email notification, and also updates the reading of the sensor on server so that the customer can see review anytime.</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35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13240" y="306720"/>
            <a:ext cx="10811520" cy="2114280"/>
          </a:xfrm>
          <a:prstGeom prst="rect">
            <a:avLst/>
          </a:prstGeom>
          <a:noFill/>
          <a:ln>
            <a:noFill/>
          </a:ln>
        </p:spPr>
        <p:style>
          <a:lnRef idx="0"/>
          <a:fillRef idx="0"/>
          <a:effectRef idx="0"/>
          <a:fontRef idx="minor"/>
        </p:style>
        <p:txBody>
          <a:bodyPr lIns="90000" tIns="45000" rIns="90000" bIns="45000">
            <a:normAutofit/>
          </a:bodyPr>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LCD screen is also attached to view directly from the system.</a:t>
            </a:r>
            <a:endParaRPr lang="en-IN" sz="2400" b="0" strike="noStrike" spc="0">
              <a:latin typeface="Arial"/>
            </a:endParaRPr>
          </a:p>
          <a:p>
            <a:pPr>
              <a:lnSpc>
                <a:spcPct val="90000"/>
              </a:lnSpc>
              <a:spcBef>
                <a:spcPts val="747"/>
              </a:spcBef>
              <a:defRPr/>
            </a:pPr>
            <a:r>
              <a:rPr lang="en-IN" sz="2400" b="1" u="sng" strike="noStrike" spc="0">
                <a:solidFill>
                  <a:srgbClr val="000000"/>
                </a:solidFill>
                <a:latin typeface="Ubuntu"/>
                <a:ea typeface="Ubuntu"/>
              </a:rPr>
              <a:t>Optional:</a:t>
            </a:r>
            <a:endParaRPr lang="en-IN" sz="2400" b="0" strike="noStrike" spc="0">
              <a:latin typeface="Arial"/>
            </a:endParaRPr>
          </a:p>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Adding GPS  tracker module to know the current location of a particular system if we are using two or more systems.</a:t>
            </a:r>
            <a:endParaRPr lang="en-IN" sz="2400" b="0" strike="noStrike" spc="0">
              <a:latin typeface="Arial"/>
            </a:endParaRPr>
          </a:p>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When the food is spoiled, the system sends a photo of the spoiled food</a:t>
            </a:r>
            <a:endParaRPr lang="en-IN" sz="2400" b="0" strike="noStrike" spc="0">
              <a:latin typeface="Arial"/>
            </a:endParaRPr>
          </a:p>
          <a:p>
            <a:pPr>
              <a:lnSpc>
                <a:spcPct val="90000"/>
              </a:lnSpc>
              <a:spcBef>
                <a:spcPts val="747"/>
              </a:spcBef>
              <a:defRPr/>
            </a:pPr>
            <a:r>
              <a:rPr lang="en-IN" sz="2400" b="0" strike="noStrike" spc="0">
                <a:solidFill>
                  <a:srgbClr val="000000"/>
                </a:solidFill>
                <a:latin typeface="Ubuntu"/>
                <a:ea typeface="Ubuntu"/>
              </a:rPr>
              <a:t>	</a:t>
            </a:r>
            <a:endParaRPr lang="en-IN" sz="2400" b="0" strike="noStrike" spc="0">
              <a:latin typeface="Arial"/>
            </a:endParaRPr>
          </a:p>
        </p:txBody>
      </p:sp>
      <p:graphicFrame>
        <p:nvGraphicFramePr>
          <p:cNvPr id="5" name="Table 2" hidden="0"/>
          <p:cNvGraphicFramePr>
            <a:graphicFrameLocks xmlns:a="http://schemas.openxmlformats.org/drawingml/2006/main"/>
          </p:cNvGraphicFramePr>
          <p:nvPr isPhoto="0" userDrawn="0"/>
        </p:nvGraphicFramePr>
        <p:xfrm>
          <a:off x="1689120" y="2349000"/>
          <a:ext cx="9037440" cy="4217400"/>
        </p:xfrm>
        <a:graphic>
          <a:graphicData uri="http://schemas.openxmlformats.org/drawingml/2006/table">
            <a:tbl>
              <a:tblPr firstRow="0" firstCol="0" lastRow="0" lastCol="0" bandRow="0" bandCol="0"/>
              <a:tblGrid>
                <a:gridCol w="3162600"/>
                <a:gridCol w="5875199"/>
              </a:tblGrid>
              <a:tr h="460799">
                <a:tc>
                  <a:txBody>
                    <a:bodyPr/>
                    <a:p>
                      <a:pPr algn="ctr">
                        <a:lnSpc>
                          <a:spcPct val="100000"/>
                        </a:lnSpc>
                        <a:defRPr/>
                      </a:pPr>
                      <a:r>
                        <a:rPr lang="en-IN" sz="2600" b="1" strike="noStrike" spc="0">
                          <a:solidFill>
                            <a:srgbClr val="FFFFFF"/>
                          </a:solidFill>
                          <a:latin typeface="Arial"/>
                          <a:ea typeface="Arial"/>
                        </a:rPr>
                        <a:t>SENSORS</a:t>
                      </a:r>
                      <a:endParaRPr lang="en-IN" sz="2600" b="0" strike="noStrike" spc="0">
                        <a:latin typeface="Arial"/>
                      </a:endParaRPr>
                    </a:p>
                  </a:txBody>
                  <a:tcPr marL="91440" marR="91440" marT="45720" marB="45720">
                    <a:lnL w="12240" algn="ctr">
                      <a:solidFill>
                        <a:srgbClr val="FFFFFF"/>
                      </a:solidFill>
                    </a:lnL>
                    <a:lnR w="12240" algn="ctr">
                      <a:solidFill>
                        <a:srgbClr val="FFFFFF"/>
                      </a:solidFill>
                      <a:miter/>
                    </a:lnR>
                    <a:lnT w="12240" algn="ctr">
                      <a:solidFill>
                        <a:srgbClr val="FFFFFF"/>
                      </a:solidFill>
                    </a:lnT>
                    <a:lnB w="38160" algn="ctr">
                      <a:solidFill>
                        <a:srgbClr val="FFFFFF"/>
                      </a:solidFill>
                    </a:lnB>
                    <a:solidFill>
                      <a:srgbClr val="5B9BD5"/>
                    </a:solidFill>
                  </a:tcPr>
                </a:tc>
                <a:tc>
                  <a:txBody>
                    <a:bodyPr/>
                    <a:p>
                      <a:pPr algn="ctr">
                        <a:lnSpc>
                          <a:spcPct val="100000"/>
                        </a:lnSpc>
                        <a:defRPr/>
                      </a:pPr>
                      <a:r>
                        <a:rPr lang="en-IN" sz="2600" b="1" strike="noStrike" spc="0">
                          <a:solidFill>
                            <a:srgbClr val="FFFFFF"/>
                          </a:solidFill>
                          <a:latin typeface="Arial"/>
                          <a:ea typeface="Arial"/>
                        </a:rPr>
                        <a:t>DESCRIPTION</a:t>
                      </a:r>
                      <a:endParaRPr lang="en-IN" sz="2600" b="0" strike="noStrike" spc="0">
                        <a:latin typeface="Arial"/>
                      </a:endParaRPr>
                    </a:p>
                  </a:txBody>
                  <a:tcPr marL="91440" marR="91440" marT="45720" marB="45720">
                    <a:lnL w="12240" algn="ctr">
                      <a:solidFill>
                        <a:srgbClr val="FFFFFF"/>
                      </a:solidFill>
                    </a:lnL>
                    <a:lnR w="12240" algn="ctr">
                      <a:solidFill>
                        <a:srgbClr val="FFFFFF"/>
                      </a:solidFill>
                    </a:lnR>
                    <a:lnT w="12240" algn="ctr">
                      <a:solidFill>
                        <a:srgbClr val="FFFFFF"/>
                      </a:solidFill>
                      <a:miter/>
                    </a:lnT>
                    <a:lnB w="38160" algn="ctr">
                      <a:solidFill>
                        <a:srgbClr val="FFFFFF"/>
                      </a:solidFill>
                    </a:lnB>
                    <a:solidFill>
                      <a:srgbClr val="5B9BD5"/>
                    </a:solidFill>
                  </a:tcPr>
                </a:tc>
              </a:tr>
              <a:tr h="596160">
                <a:tc>
                  <a:txBody>
                    <a:bodyPr/>
                    <a:p>
                      <a:pPr algn="ctr">
                        <a:lnSpc>
                          <a:spcPct val="100000"/>
                        </a:lnSpc>
                        <a:defRPr/>
                      </a:pPr>
                      <a:r>
                        <a:rPr lang="en-IN" sz="2200" b="0" strike="noStrike" spc="0">
                          <a:solidFill>
                            <a:srgbClr val="000000"/>
                          </a:solidFill>
                          <a:latin typeface="Ubuntu"/>
                          <a:ea typeface="Ubuntu"/>
                        </a:rPr>
                        <a:t>MQ-2</a:t>
                      </a:r>
                      <a:endParaRPr lang="en-IN" sz="2200" b="0" strike="noStrike" spc="0">
                        <a:latin typeface="Arial"/>
                      </a:endParaRPr>
                    </a:p>
                  </a:txBody>
                  <a:tcPr marL="91440" marR="91440" marT="45720" marB="45720">
                    <a:lnL w="12240" algn="ctr">
                      <a:solidFill>
                        <a:srgbClr val="FFFFFF"/>
                      </a:solidFill>
                    </a:lnL>
                    <a:lnR w="12240" algn="ctr">
                      <a:solidFill>
                        <a:srgbClr val="FFFFFF"/>
                      </a:solidFill>
                    </a:lnR>
                    <a:lnT w="12240" algn="ctr">
                      <a:solidFill>
                        <a:srgbClr val="FFFFFF"/>
                      </a:solidFill>
                    </a:lnT>
                    <a:lnB w="12240" algn="ctr">
                      <a:solidFill>
                        <a:srgbClr val="FFFFFF"/>
                      </a:solidFill>
                      <a:miter/>
                    </a:lnB>
                    <a:solidFill>
                      <a:srgbClr val="D1DEEF"/>
                    </a:solidFill>
                  </a:tcPr>
                </a:tc>
                <a:tc>
                  <a:txBody>
                    <a:bodyPr/>
                    <a:p>
                      <a:pPr>
                        <a:lnSpc>
                          <a:spcPct val="100000"/>
                        </a:lnSpc>
                        <a:defRPr/>
                      </a:pPr>
                      <a:endParaRPr lang="en-IN" sz="1800" b="0" strike="noStrike" spc="0">
                        <a:latin typeface="Arial"/>
                      </a:endParaRPr>
                    </a:p>
                    <a:p>
                      <a:pPr algn="ctr">
                        <a:lnSpc>
                          <a:spcPct val="100000"/>
                        </a:lnSpc>
                        <a:defRPr/>
                      </a:pPr>
                      <a:r>
                        <a:rPr lang="en-IN" sz="2200" b="0" strike="noStrike" spc="0">
                          <a:solidFill>
                            <a:srgbClr val="000000"/>
                          </a:solidFill>
                          <a:latin typeface="Ubuntu"/>
                          <a:ea typeface="Ubuntu"/>
                        </a:rPr>
                        <a:t>Methane, Butane, LPG, smoke</a:t>
                      </a:r>
                      <a:endParaRPr lang="en-IN" sz="2200" b="0" strike="noStrike" spc="0">
                        <a:latin typeface="Arial"/>
                      </a:endParaRPr>
                    </a:p>
                  </a:txBody>
                  <a:tcPr marL="91440" marR="91440" marT="45720" marB="45720">
                    <a:lnL w="12240" algn="ctr">
                      <a:solidFill>
                        <a:srgbClr val="FFFFFF"/>
                      </a:solidFill>
                    </a:lnL>
                    <a:lnR w="12240" algn="ctr">
                      <a:solidFill>
                        <a:srgbClr val="FFFFFF"/>
                      </a:solidFill>
                    </a:lnR>
                    <a:lnT w="12240" algn="ctr">
                      <a:solidFill>
                        <a:srgbClr val="FFFFFF"/>
                      </a:solidFill>
                    </a:lnT>
                    <a:lnB w="12240" algn="ctr">
                      <a:solidFill>
                        <a:srgbClr val="FFFFFF"/>
                      </a:solidFill>
                      <a:miter/>
                    </a:lnB>
                    <a:solidFill>
                      <a:srgbClr val="D1DEEF"/>
                    </a:solidFill>
                  </a:tcPr>
                </a:tc>
              </a:tr>
              <a:tr h="719639">
                <a:tc>
                  <a:txBody>
                    <a:bodyPr/>
                    <a:p>
                      <a:pPr algn="ctr">
                        <a:lnSpc>
                          <a:spcPct val="100000"/>
                        </a:lnSpc>
                        <a:defRPr/>
                      </a:pPr>
                      <a:r>
                        <a:rPr lang="en-IN" sz="2200" b="0" strike="noStrike" spc="0">
                          <a:solidFill>
                            <a:srgbClr val="000000"/>
                          </a:solidFill>
                          <a:latin typeface="Ubuntu"/>
                          <a:ea typeface="Ubuntu"/>
                        </a:rPr>
                        <a:t>MQ-3</a:t>
                      </a:r>
                      <a:endParaRPr lang="en-IN" sz="2200" b="0" strike="noStrike" spc="0">
                        <a:latin typeface="Arial"/>
                      </a:endParaRPr>
                    </a:p>
                  </a:txBody>
                  <a:tcPr marL="91440" marR="91440" marT="45720" marB="45720">
                    <a:lnL w="12240" algn="ctr">
                      <a:solidFill>
                        <a:srgbClr val="FFFFFF"/>
                      </a:solidFill>
                    </a:lnL>
                    <a:lnR w="12240" algn="ctr">
                      <a:solidFill>
                        <a:srgbClr val="FFFFFF"/>
                      </a:solidFill>
                    </a:lnR>
                    <a:lnT w="12240" algn="ctr">
                      <a:solidFill>
                        <a:srgbClr val="FFFFFF"/>
                      </a:solidFill>
                    </a:lnT>
                    <a:lnB w="12240" algn="ctr">
                      <a:solidFill>
                        <a:srgbClr val="FFFFFF"/>
                      </a:solidFill>
                      <a:miter/>
                    </a:lnB>
                    <a:solidFill>
                      <a:srgbClr val="E9EFF7"/>
                    </a:solidFill>
                  </a:tcPr>
                </a:tc>
                <a:tc>
                  <a:txBody>
                    <a:bodyPr/>
                    <a:p>
                      <a:pPr algn="ctr">
                        <a:lnSpc>
                          <a:spcPct val="100000"/>
                        </a:lnSpc>
                        <a:defRPr/>
                      </a:pPr>
                      <a:endParaRPr lang="en-IN" sz="1800" b="0" strike="noStrike" spc="0">
                        <a:latin typeface="Arial"/>
                      </a:endParaRPr>
                    </a:p>
                    <a:p>
                      <a:pPr algn="ctr">
                        <a:lnSpc>
                          <a:spcPct val="100000"/>
                        </a:lnSpc>
                        <a:defRPr/>
                      </a:pPr>
                      <a:r>
                        <a:rPr lang="en-IN" sz="2200" b="0" strike="noStrike" spc="0">
                          <a:solidFill>
                            <a:srgbClr val="000000"/>
                          </a:solidFill>
                          <a:latin typeface="Ubuntu"/>
                          <a:ea typeface="Ubuntu"/>
                        </a:rPr>
                        <a:t>Alcohol, Ethanol, smoke</a:t>
                      </a:r>
                      <a:endParaRPr lang="en-IN" sz="2200" b="0" strike="noStrike" spc="0">
                        <a:latin typeface="Arial"/>
                      </a:endParaRPr>
                    </a:p>
                  </a:txBody>
                  <a:tcPr marL="91440" marR="91440" marT="45720" marB="45720">
                    <a:lnL w="12240" algn="ctr">
                      <a:solidFill>
                        <a:srgbClr val="FFFFFF"/>
                      </a:solidFill>
                    </a:lnL>
                    <a:lnR w="12240" algn="ctr">
                      <a:solidFill>
                        <a:srgbClr val="FFFFFF"/>
                      </a:solidFill>
                    </a:lnR>
                    <a:lnT w="12240" algn="ctr">
                      <a:solidFill>
                        <a:srgbClr val="FFFFFF"/>
                      </a:solidFill>
                    </a:lnT>
                    <a:lnB w="12240" algn="ctr">
                      <a:solidFill>
                        <a:srgbClr val="FFFFFF"/>
                      </a:solidFill>
                      <a:miter/>
                    </a:lnB>
                    <a:solidFill>
                      <a:srgbClr val="E9EFF7"/>
                    </a:solidFill>
                  </a:tcPr>
                </a:tc>
              </a:tr>
              <a:tr h="719639">
                <a:tc>
                  <a:txBody>
                    <a:bodyPr/>
                    <a:p>
                      <a:pPr algn="ctr">
                        <a:lnSpc>
                          <a:spcPct val="100000"/>
                        </a:lnSpc>
                        <a:defRPr/>
                      </a:pPr>
                      <a:r>
                        <a:rPr lang="en-IN" sz="2200" b="0" strike="noStrike" spc="0">
                          <a:solidFill>
                            <a:srgbClr val="000000"/>
                          </a:solidFill>
                          <a:latin typeface="Ubuntu"/>
                          <a:ea typeface="Ubuntu"/>
                        </a:rPr>
                        <a:t>MQ-4</a:t>
                      </a:r>
                      <a:endParaRPr lang="en-IN" sz="2200" b="0" strike="noStrike" spc="0">
                        <a:latin typeface="Arial"/>
                      </a:endParaRPr>
                    </a:p>
                  </a:txBody>
                  <a:tcPr marL="91440" marR="91440" marT="45720" marB="45720">
                    <a:lnL w="12240" algn="ctr">
                      <a:solidFill>
                        <a:srgbClr val="FFFFFF"/>
                      </a:solidFill>
                    </a:lnL>
                    <a:lnR w="12240" algn="ctr">
                      <a:solidFill>
                        <a:srgbClr val="FFFFFF"/>
                      </a:solidFill>
                    </a:lnR>
                    <a:lnT w="12240" algn="ctr">
                      <a:solidFill>
                        <a:srgbClr val="FFFFFF"/>
                      </a:solidFill>
                    </a:lnT>
                    <a:lnB w="12240" algn="ctr">
                      <a:solidFill>
                        <a:srgbClr val="FFFFFF"/>
                      </a:solidFill>
                      <a:round/>
                    </a:lnB>
                    <a:solidFill>
                      <a:srgbClr val="D1DEEF"/>
                    </a:solidFill>
                  </a:tcPr>
                </a:tc>
                <a:tc>
                  <a:txBody>
                    <a:bodyPr/>
                    <a:p>
                      <a:pPr algn="ctr">
                        <a:lnSpc>
                          <a:spcPct val="100000"/>
                        </a:lnSpc>
                        <a:defRPr/>
                      </a:pPr>
                      <a:endParaRPr lang="en-IN" sz="1800" b="0" strike="noStrike" spc="0">
                        <a:latin typeface="Arial"/>
                      </a:endParaRPr>
                    </a:p>
                    <a:p>
                      <a:pPr algn="ctr">
                        <a:lnSpc>
                          <a:spcPct val="100000"/>
                        </a:lnSpc>
                        <a:defRPr/>
                      </a:pPr>
                      <a:r>
                        <a:rPr lang="en-IN" sz="2200" b="0" strike="noStrike" spc="0">
                          <a:solidFill>
                            <a:srgbClr val="000000"/>
                          </a:solidFill>
                          <a:latin typeface="Ubuntu"/>
                          <a:ea typeface="Ubuntu"/>
                        </a:rPr>
                        <a:t>Methane, CNG Gas</a:t>
                      </a:r>
                      <a:endParaRPr lang="en-IN" sz="2200" b="0" strike="noStrike" spc="0">
                        <a:latin typeface="Arial"/>
                      </a:endParaRPr>
                    </a:p>
                  </a:txBody>
                  <a:tcPr marL="91440" marR="91440" marT="45720" marB="45720">
                    <a:lnL w="12240" algn="ctr">
                      <a:solidFill>
                        <a:srgbClr val="FFFFFF"/>
                      </a:solidFill>
                    </a:lnL>
                    <a:lnR w="12240" algn="ctr">
                      <a:solidFill>
                        <a:srgbClr val="FFFFFF"/>
                      </a:solidFill>
                    </a:lnR>
                    <a:lnT w="12240" algn="ctr">
                      <a:solidFill>
                        <a:srgbClr val="FFFFFF"/>
                      </a:solidFill>
                    </a:lnT>
                    <a:lnB w="12240" algn="ctr">
                      <a:solidFill>
                        <a:srgbClr val="FFFFFF"/>
                      </a:solidFill>
                      <a:round/>
                    </a:lnB>
                    <a:solidFill>
                      <a:srgbClr val="D1DEEF"/>
                    </a:solidFill>
                  </a:tcPr>
                </a:tc>
              </a:tr>
              <a:tr h="719639">
                <a:tc>
                  <a:txBody>
                    <a:bodyPr/>
                    <a:p>
                      <a:pPr algn="ctr">
                        <a:lnSpc>
                          <a:spcPct val="100000"/>
                        </a:lnSpc>
                        <a:defRPr/>
                      </a:pPr>
                      <a:r>
                        <a:rPr lang="en-IN" sz="2200" b="0" strike="noStrike" spc="0">
                          <a:solidFill>
                            <a:srgbClr val="000000"/>
                          </a:solidFill>
                          <a:latin typeface="Ubuntu"/>
                          <a:ea typeface="Ubuntu"/>
                        </a:rPr>
                        <a:t>MQ-135</a:t>
                      </a:r>
                      <a:endParaRPr lang="en-IN" sz="2200" b="0" strike="noStrike" spc="0">
                        <a:latin typeface="Arial"/>
                      </a:endParaRPr>
                    </a:p>
                  </a:txBody>
                  <a:tcPr marL="91440" marR="91440" marT="45720" marB="45720">
                    <a:lnL w="12240" algn="ctr">
                      <a:solidFill>
                        <a:srgbClr val="FFFFFF"/>
                      </a:solidFill>
                    </a:lnL>
                    <a:lnR w="12240" algn="ctr">
                      <a:solidFill>
                        <a:srgbClr val="FFFFFF"/>
                      </a:solidFill>
                    </a:lnR>
                    <a:lnT w="12240" algn="ctr">
                      <a:solidFill>
                        <a:srgbClr val="FFFFFF"/>
                      </a:solidFill>
                    </a:lnT>
                    <a:lnB w="12240" algn="ctr">
                      <a:solidFill>
                        <a:srgbClr val="FFFFFF"/>
                      </a:solidFill>
                      <a:miter/>
                    </a:lnB>
                    <a:solidFill>
                      <a:srgbClr val="E9EFF7"/>
                    </a:solidFill>
                  </a:tcPr>
                </a:tc>
                <a:tc>
                  <a:txBody>
                    <a:bodyPr/>
                    <a:p>
                      <a:pPr algn="ctr">
                        <a:lnSpc>
                          <a:spcPct val="100000"/>
                        </a:lnSpc>
                        <a:defRPr/>
                      </a:pPr>
                      <a:endParaRPr lang="en-IN" sz="1800" b="0" strike="noStrike" spc="0">
                        <a:latin typeface="Arial"/>
                      </a:endParaRPr>
                    </a:p>
                    <a:p>
                      <a:pPr algn="ctr">
                        <a:lnSpc>
                          <a:spcPct val="100000"/>
                        </a:lnSpc>
                        <a:defRPr/>
                      </a:pPr>
                      <a:r>
                        <a:rPr lang="en-IN" sz="2200" b="0" strike="noStrike" spc="0">
                          <a:solidFill>
                            <a:srgbClr val="000000"/>
                          </a:solidFill>
                          <a:latin typeface="Ubuntu"/>
                          <a:ea typeface="Ubuntu"/>
                        </a:rPr>
                        <a:t>CO, Ammonia, Benzene, Alcohol, smoke</a:t>
                      </a:r>
                      <a:endParaRPr lang="en-IN" sz="2200" b="0" strike="noStrike" spc="0">
                        <a:latin typeface="Arial"/>
                      </a:endParaRPr>
                    </a:p>
                  </a:txBody>
                  <a:tcPr marL="91440" marR="91440" marT="45720" marB="45720">
                    <a:lnL w="12240" algn="ctr">
                      <a:solidFill>
                        <a:srgbClr val="FFFFFF"/>
                      </a:solidFill>
                      <a:miter/>
                    </a:lnL>
                    <a:lnR w="12240" algn="ctr">
                      <a:solidFill>
                        <a:srgbClr val="FFFFFF"/>
                      </a:solidFill>
                      <a:miter/>
                    </a:lnR>
                    <a:lnT w="12240" algn="ctr">
                      <a:solidFill>
                        <a:srgbClr val="FFFFFF"/>
                      </a:solidFill>
                    </a:lnT>
                    <a:lnB w="12240" algn="ctr">
                      <a:solidFill>
                        <a:srgbClr val="FFFFFF"/>
                      </a:solidFill>
                    </a:lnB>
                    <a:solidFill>
                      <a:srgbClr val="E9EFF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35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776160"/>
            <a:ext cx="10514880" cy="4350600"/>
          </a:xfrm>
          <a:prstGeom prst="rect">
            <a:avLst/>
          </a:prstGeom>
          <a:noFill/>
          <a:ln>
            <a:noFill/>
          </a:ln>
        </p:spPr>
        <p:style>
          <a:lnRef idx="0"/>
          <a:fillRef idx="0"/>
          <a:effectRef idx="0"/>
          <a:fontRef idx="minor"/>
        </p:style>
        <p:txBody>
          <a:bodyPr lIns="90000" tIns="45000" rIns="90000" bIns="45000"/>
          <a:p>
            <a:pPr>
              <a:lnSpc>
                <a:spcPct val="90000"/>
              </a:lnSpc>
              <a:spcBef>
                <a:spcPts val="747"/>
              </a:spcBef>
              <a:defRPr/>
            </a:pPr>
            <a:r>
              <a:rPr lang="en-IN" sz="2400" b="0" strike="noStrike" spc="0">
                <a:solidFill>
                  <a:srgbClr val="000000"/>
                </a:solidFill>
                <a:latin typeface="Ubuntu"/>
                <a:ea typeface="Ubuntu"/>
              </a:rPr>
              <a:t>For example,</a:t>
            </a:r>
            <a:endParaRPr lang="en-IN" sz="2400" b="0" strike="noStrike" spc="0">
              <a:latin typeface="Arial"/>
            </a:endParaRPr>
          </a:p>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When meat and fish are rotted, ammonia, amides, and other nitrogen substances and gases (e.g., NOx) are released because of the protein in meat. Similarly is the case about garlic. These gases can be detected using  MQ-135.</a:t>
            </a:r>
            <a:endParaRPr lang="en-IN" sz="2400" b="0" strike="noStrike" spc="0">
              <a:latin typeface="Arial"/>
            </a:endParaRPr>
          </a:p>
          <a:p>
            <a:pPr marL="171360" indent="-170640">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When eggs rots, sulfur-containing substances, such as SH2 and SO2 are produced and released. That is due to the presence of sulfur compounds in eggs. These gases can be detected using MQ-136. </a:t>
            </a:r>
            <a:endParaRPr lang="en-IN" sz="2400" b="0" strike="noStrike" spc="0">
              <a:latin typeface="Arial"/>
            </a:endParaRPr>
          </a:p>
          <a:p>
            <a:pPr>
              <a:lnSpc>
                <a:spcPct val="90000"/>
              </a:lnSpc>
              <a:spcBef>
                <a:spcPts val="747"/>
              </a:spcBef>
              <a:defRPr/>
            </a:pPr>
            <a:endParaRPr lang="en-IN" sz="2400" b="0" strike="noStrike" spc="0">
              <a:latin typeface="Arial"/>
            </a:endParaRPr>
          </a:p>
          <a:p>
            <a:pPr>
              <a:lnSpc>
                <a:spcPct val="90000"/>
              </a:lnSpc>
              <a:spcBef>
                <a:spcPts val="747"/>
              </a:spcBef>
              <a:defRPr/>
            </a:pP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9"/>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0">
                <a:solidFill>
                  <a:srgbClr val="000000"/>
                </a:solidFill>
                <a:latin typeface="Arial Black"/>
                <a:ea typeface="Arial Black"/>
              </a:rPr>
              <a:t>APPROACH USED</a:t>
            </a:r>
            <a:endParaRPr lang="en-IN" sz="3600" b="0" strike="noStrike" spc="0">
              <a:latin typeface="Arial"/>
            </a:endParaRPr>
          </a:p>
        </p:txBody>
      </p:sp>
      <p:sp>
        <p:nvSpPr>
          <p:cNvPr id="5" name="CustomShape 2" hidden="0"/>
          <p:cNvSpPr/>
          <p:nvPr isPhoto="0" userDrawn="0"/>
        </p:nvSpPr>
        <p:spPr bwMode="auto">
          <a:xfrm>
            <a:off x="838080" y="1825560"/>
            <a:ext cx="10514880" cy="4350600"/>
          </a:xfrm>
          <a:prstGeom prst="rect">
            <a:avLst/>
          </a:prstGeom>
          <a:noFill/>
          <a:ln>
            <a:noFill/>
          </a:ln>
        </p:spPr>
        <p:style>
          <a:lnRef idx="0"/>
          <a:fillRef idx="0"/>
          <a:effectRef idx="0"/>
          <a:fontRef idx="minor"/>
        </p:style>
        <p:txBody>
          <a:bodyPr lIns="90000" tIns="45000" rIns="90000" bIns="45000"/>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Sensors reads the values from the food and environment. A certain threshold is maintained for each sensor and if the sensor reads the value above the threshold value, then an alert message is send to the customer.</a:t>
            </a:r>
            <a:endParaRPr lang="en-IN" sz="2400" b="0" strike="noStrike" spc="0">
              <a:latin typeface="Arial"/>
            </a:endParaRPr>
          </a:p>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Firstly, the system always check the air quality, temperature, humidity and light, if there is any unbalance, then the system sends and alert message saying that the air quality around the food is not good and the food is about to spoil.</a:t>
            </a:r>
            <a:endParaRPr lang="en-IN" sz="2400" b="0" strike="noStrike" spc="0">
              <a:latin typeface="Arial"/>
            </a:endParaRPr>
          </a:p>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If the customer neglects the alert message, then after a certain time gases will be released from the spoiled food and the corresponding MQ sensor detects it and informs the customer that the food is spoiled.</a:t>
            </a:r>
            <a:endParaRPr lang="en-IN" sz="2400" b="0" strike="noStrike" spc="0">
              <a:latin typeface="Arial"/>
            </a:endParaRPr>
          </a:p>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The system also reads the temperature and humidity constantly.</a:t>
            </a:r>
            <a:endParaRPr lang="en-IN" sz="2400" b="0" strike="noStrike" spc="0">
              <a:latin typeface="Arial"/>
            </a:endParaRPr>
          </a:p>
          <a:p>
            <a:pPr marL="171360" indent="-170640" algn="just">
              <a:lnSpc>
                <a:spcPct val="90000"/>
              </a:lnSpc>
              <a:spcBef>
                <a:spcPts val="747"/>
              </a:spcBef>
              <a:buClr>
                <a:srgbClr val="000000"/>
              </a:buClr>
              <a:buFont typeface="Arial"/>
              <a:buChar char="•"/>
              <a:defRPr/>
            </a:pPr>
            <a:r>
              <a:rPr lang="en-IN" sz="2400" b="0" strike="noStrike" spc="0">
                <a:solidFill>
                  <a:srgbClr val="000000"/>
                </a:solidFill>
                <a:latin typeface="Ubuntu"/>
                <a:ea typeface="Ubuntu"/>
              </a:rPr>
              <a:t>Constant updates on the server is done. </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9"/>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0">
                <a:solidFill>
                  <a:srgbClr val="000000"/>
                </a:solidFill>
                <a:latin typeface="Arial Black"/>
                <a:ea typeface="Arial Black"/>
              </a:rPr>
              <a:t>PROJECT DESIGN</a:t>
            </a:r>
            <a:endParaRPr lang="en-IN" sz="3600" b="0" strike="noStrike" spc="0">
              <a:latin typeface="Arial"/>
            </a:endParaRPr>
          </a:p>
        </p:txBody>
      </p:sp>
      <p:pic>
        <p:nvPicPr>
          <p:cNvPr id="5" name="" descr="" hidden="0"/>
          <p:cNvPicPr/>
          <p:nvPr isPhoto="0" userDrawn="0"/>
        </p:nvPicPr>
        <p:blipFill>
          <a:blip r:embed="rId2"/>
          <a:stretch/>
        </p:blipFill>
        <p:spPr bwMode="auto">
          <a:xfrm>
            <a:off x="3243068" y="2419655"/>
            <a:ext cx="4940640" cy="3571560"/>
          </a:xfrm>
          <a:prstGeom prst="rect">
            <a:avLst/>
          </a:prstGeom>
          <a:ln>
            <a:noFill/>
          </a:ln>
        </p:spPr>
      </p:pic>
      <p:sp>
        <p:nvSpPr>
          <p:cNvPr id="6" name="" hidden="0"/>
          <p:cNvSpPr/>
          <p:nvPr isPhoto="0" userDrawn="0"/>
        </p:nvSpPr>
        <p:spPr bwMode="auto">
          <a:xfrm flipH="0" flipV="0">
            <a:off x="1560112" y="1902563"/>
            <a:ext cx="3001816" cy="79374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200">
                <a:latin typeface="Ubuntu"/>
                <a:ea typeface="Ubuntu"/>
                <a:cs typeface="Ubuntu"/>
              </a:rPr>
              <a:t>Block Diagram</a:t>
            </a:r>
            <a:endParaRPr sz="2200">
              <a:latin typeface="Ubuntu"/>
              <a:ea typeface="Ubuntu"/>
              <a:cs typeface="Ubuntu"/>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9"/>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0">
                <a:solidFill>
                  <a:srgbClr val="000000"/>
                </a:solidFill>
                <a:latin typeface="Arial Black"/>
                <a:ea typeface="Arial Black"/>
              </a:rPr>
              <a:t>ABSTRACT</a:t>
            </a:r>
            <a:endParaRPr lang="en-IN" sz="3600" b="0" strike="noStrike" spc="0">
              <a:latin typeface="Arial"/>
            </a:endParaRPr>
          </a:p>
        </p:txBody>
      </p:sp>
      <p:sp>
        <p:nvSpPr>
          <p:cNvPr id="5" name="CustomShape 2" hidden="0"/>
          <p:cNvSpPr/>
          <p:nvPr isPhoto="0" userDrawn="0"/>
        </p:nvSpPr>
        <p:spPr bwMode="auto">
          <a:xfrm>
            <a:off x="838080" y="1825560"/>
            <a:ext cx="10514880" cy="3969000"/>
          </a:xfrm>
          <a:prstGeom prst="rect">
            <a:avLst/>
          </a:prstGeom>
          <a:noFill/>
          <a:ln>
            <a:noFill/>
          </a:ln>
        </p:spPr>
        <p:style>
          <a:lnRef idx="0"/>
          <a:fillRef idx="0"/>
          <a:effectRef idx="0"/>
          <a:fontRef idx="minor"/>
        </p:style>
        <p:txBody>
          <a:bodyPr lIns="90000" tIns="45000" rIns="90000" bIns="45000"/>
          <a:p>
            <a:pPr algn="just">
              <a:lnSpc>
                <a:spcPct val="90000"/>
              </a:lnSpc>
              <a:spcBef>
                <a:spcPts val="747"/>
              </a:spcBef>
              <a:defRPr/>
            </a:pPr>
            <a:r>
              <a:rPr lang="en-IN" sz="2400" b="0" strike="noStrike" spc="0">
                <a:solidFill>
                  <a:srgbClr val="0D0D0D"/>
                </a:solidFill>
                <a:latin typeface="Ubuntu"/>
                <a:ea typeface="Ubuntu"/>
              </a:rPr>
              <a:t>Food safety and hygiene is a major concern in order to prevent the food wastage. The smart phones and raising demands of easy and quick way of solving their day-to-day life tasks, it has become vital to have a technological control over the industrial and the domestic applications using IOT. There are various emerging technologies alongside the internet of things using Arduino which by the way employs the script programming and also the sensors like MQ2 Sensor, moisture sensor, DHT sensor, Arduino UNO etc. Food quality detecting technique can be made by using the sensors along with the Arduino. Refrigeration is one of the essential techniques for food storage that operates by lowering the reproduction rate of the bacteria present in the food.  </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 hidden="0"/>
          <p:cNvSpPr/>
          <p:nvPr isPhoto="0" userDrawn="0"/>
        </p:nvSpPr>
        <p:spPr bwMode="auto">
          <a:xfrm flipH="0" flipV="0">
            <a:off x="838521" y="611229"/>
            <a:ext cx="3045724" cy="51807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200">
                <a:latin typeface="Ubuntu"/>
                <a:ea typeface="Ubuntu"/>
                <a:cs typeface="Ubuntu"/>
              </a:rPr>
              <a:t>UML Diagram:</a:t>
            </a:r>
            <a:endParaRPr sz="2200">
              <a:latin typeface="Ubuntu"/>
              <a:ea typeface="Ubuntu"/>
              <a:cs typeface="Ubuntu"/>
            </a:endParaRPr>
          </a:p>
        </p:txBody>
      </p:sp>
      <p:pic>
        <p:nvPicPr>
          <p:cNvPr id="5" name="" hidden="0"/>
          <p:cNvPicPr>
            <a:picLocks noChangeAspect="1"/>
          </p:cNvPicPr>
          <p:nvPr isPhoto="0" userDrawn="0"/>
        </p:nvPicPr>
        <p:blipFill>
          <a:blip r:embed="rId2"/>
          <a:stretch/>
        </p:blipFill>
        <p:spPr bwMode="auto">
          <a:xfrm flipH="0" flipV="0">
            <a:off x="2146383" y="1205695"/>
            <a:ext cx="7739320" cy="49494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 hidden="0"/>
          <p:cNvSpPr/>
          <p:nvPr isPhoto="0" userDrawn="0"/>
        </p:nvSpPr>
        <p:spPr bwMode="auto">
          <a:xfrm flipH="0" flipV="0">
            <a:off x="838521" y="611228"/>
            <a:ext cx="3045723" cy="51807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200">
                <a:latin typeface="Ubuntu"/>
                <a:ea typeface="Ubuntu"/>
                <a:cs typeface="Ubuntu"/>
              </a:rPr>
              <a:t>circuit diagram:</a:t>
            </a:r>
            <a:endParaRPr sz="2200">
              <a:latin typeface="Ubuntu"/>
              <a:ea typeface="Ubuntu"/>
              <a:cs typeface="Ubuntu"/>
            </a:endParaRPr>
          </a:p>
        </p:txBody>
      </p:sp>
      <p:pic>
        <p:nvPicPr>
          <p:cNvPr id="5" name="" hidden="0"/>
          <p:cNvPicPr>
            <a:picLocks noChangeAspect="1"/>
          </p:cNvPicPr>
          <p:nvPr isPhoto="0" userDrawn="0"/>
        </p:nvPicPr>
        <p:blipFill>
          <a:blip r:embed="rId2"/>
          <a:stretch/>
        </p:blipFill>
        <p:spPr bwMode="auto">
          <a:xfrm flipH="1">
            <a:off x="7077996" y="1206122"/>
            <a:ext cx="4210049" cy="2362199"/>
          </a:xfrm>
          <a:prstGeom prst="rect">
            <a:avLst/>
          </a:prstGeom>
        </p:spPr>
      </p:pic>
      <p:pic>
        <p:nvPicPr>
          <p:cNvPr id="6" name="" hidden="0"/>
          <p:cNvPicPr>
            <a:picLocks noChangeAspect="1"/>
          </p:cNvPicPr>
          <p:nvPr isPhoto="0" userDrawn="0"/>
        </p:nvPicPr>
        <p:blipFill>
          <a:blip r:embed="rId3"/>
          <a:stretch/>
        </p:blipFill>
        <p:spPr bwMode="auto">
          <a:xfrm>
            <a:off x="213237" y="1206122"/>
            <a:ext cx="6972300" cy="5010149"/>
          </a:xfrm>
          <a:prstGeom prst="rect">
            <a:avLst/>
          </a:prstGeom>
        </p:spPr>
      </p:pic>
      <p:cxnSp>
        <p:nvCxnSpPr>
          <p:cNvPr id="7" name="" hidden="0"/>
          <p:cNvCxnSpPr>
            <a:cxnSpLocks/>
          </p:cNvCxnSpPr>
          <p:nvPr isPhoto="0" userDrawn="0"/>
        </p:nvCxnSpPr>
        <p:spPr bwMode="auto">
          <a:xfrm flipH="1" flipV="0">
            <a:off x="3954499" y="2890788"/>
            <a:ext cx="4834752" cy="1407711"/>
          </a:xfrm>
          <a:prstGeom prst="curvedConnector3">
            <a:avLst>
              <a:gd name="adj1" fmla="val 64209"/>
            </a:avLst>
          </a:prstGeom>
        </p:spPr>
        <p:style>
          <a:lnRef idx="1">
            <a:schemeClr val="accent1">
              <a:shade val="50000"/>
            </a:schemeClr>
          </a:lnRef>
          <a:fillRef idx="0">
            <a:schemeClr val="accent1"/>
          </a:fillRef>
          <a:effectRef idx="0">
            <a:schemeClr val="accent1"/>
          </a:effectRef>
          <a:fontRef idx="minor">
            <a:schemeClr val="tx1"/>
          </a:fontRef>
        </p:style>
      </p:cxnSp>
      <p:cxnSp>
        <p:nvCxnSpPr>
          <p:cNvPr id="8" name="" hidden="0"/>
          <p:cNvCxnSpPr>
            <a:cxnSpLocks/>
          </p:cNvCxnSpPr>
          <p:nvPr isPhoto="0" userDrawn="0"/>
        </p:nvCxnSpPr>
        <p:spPr bwMode="auto">
          <a:xfrm flipH="0" flipV="1">
            <a:off x="4025937" y="2898115"/>
            <a:ext cx="4863120" cy="1392446"/>
          </a:xfrm>
          <a:prstGeom prst="curvedConnector3">
            <a:avLst>
              <a:gd name="adj1" fmla="val 108196"/>
            </a:avLst>
          </a:prstGeom>
        </p:spPr>
        <p:style>
          <a:lnRef idx="1">
            <a:schemeClr val="accent1">
              <a:shade val="50000"/>
            </a:schemeClr>
          </a:lnRef>
          <a:fillRef idx="0">
            <a:schemeClr val="accent1"/>
          </a:fillRef>
          <a:effectRef idx="0">
            <a:schemeClr val="accent1"/>
          </a:effectRef>
          <a:fontRef idx="minor">
            <a:schemeClr val="tx1"/>
          </a:fontRef>
        </p:style>
      </p:cxnSp>
      <p:sp>
        <p:nvSpPr>
          <p:cNvPr id="9" name="" hidden="0"/>
          <p:cNvSpPr/>
          <p:nvPr isPhoto="0" userDrawn="0"/>
        </p:nvSpPr>
        <p:spPr bwMode="auto">
          <a:xfrm flipH="0" flipV="0">
            <a:off x="8766392" y="2885625"/>
            <a:ext cx="45720" cy="63499"/>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
        <p:nvSpPr>
          <p:cNvPr id="10" name="" hidden="0"/>
          <p:cNvSpPr/>
          <p:nvPr isPhoto="0" userDrawn="0"/>
        </p:nvSpPr>
        <p:spPr bwMode="auto">
          <a:xfrm flipH="0" flipV="0">
            <a:off x="8851937" y="2885625"/>
            <a:ext cx="47624"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9"/>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0">
                <a:solidFill>
                  <a:srgbClr val="000000"/>
                </a:solidFill>
                <a:latin typeface="Arial Black"/>
                <a:ea typeface="Arial Black"/>
              </a:rPr>
              <a:t>PROGRAM CODE AND EXPLANATION</a:t>
            </a:r>
            <a:endParaRPr lang="en-IN" sz="3600" b="0" strike="noStrike" spc="0">
              <a:latin typeface="Arial"/>
            </a:endParaRPr>
          </a:p>
        </p:txBody>
      </p:sp>
      <p:sp>
        <p:nvSpPr>
          <p:cNvPr id="5" name="CustomShape 2" hidden="0"/>
          <p:cNvSpPr/>
          <p:nvPr isPhoto="0" userDrawn="0"/>
        </p:nvSpPr>
        <p:spPr bwMode="auto">
          <a:xfrm>
            <a:off x="838080" y="1825560"/>
            <a:ext cx="10514880" cy="4350600"/>
          </a:xfrm>
          <a:prstGeom prst="rect">
            <a:avLst/>
          </a:prstGeom>
          <a:noFill/>
          <a:ln>
            <a:noFill/>
          </a:ln>
        </p:spPr>
        <p:style>
          <a:lnRef idx="0"/>
          <a:fillRef idx="0"/>
          <a:effectRef idx="0"/>
          <a:fontRef idx="minor"/>
        </p:style>
        <p:txBody>
          <a:bodyPr lIns="90000" tIns="45000" rIns="90000" bIns="45000"/>
          <a:p>
            <a:pPr>
              <a:defRPr/>
            </a:pPr>
            <a:endParaRPr lang="en-IN" sz="1600" b="1" i="0" u="sng" strike="noStrike" cap="none" spc="0">
              <a:solidFill>
                <a:schemeClr val="tx1"/>
              </a:solidFill>
              <a:latin typeface="Arial"/>
              <a:ea typeface="Arial"/>
              <a:cs typeface="Arial"/>
            </a:endParaRPr>
          </a:p>
          <a:p>
            <a:pPr>
              <a:defRPr/>
            </a:pPr>
            <a:r>
              <a:rPr lang="en-IN" sz="1600" b="1" i="0" u="none" strike="noStrike" cap="none" spc="0">
                <a:solidFill>
                  <a:schemeClr val="tx1"/>
                </a:solidFill>
                <a:latin typeface="Arial"/>
                <a:ea typeface="Arial"/>
                <a:cs typeface="Arial"/>
              </a:rPr>
              <a:t>Complete project code is available on:</a:t>
            </a:r>
            <a:endParaRPr lang="en-IN" sz="1600" b="1" i="0" u="none" strike="noStrike" cap="none" spc="0">
              <a:solidFill>
                <a:schemeClr val="tx1"/>
              </a:solidFill>
              <a:latin typeface="Arial"/>
              <a:ea typeface="Arial"/>
              <a:cs typeface="Arial"/>
            </a:endParaRPr>
          </a:p>
          <a:p>
            <a:pPr>
              <a:defRPr/>
            </a:pPr>
            <a:r>
              <a:rPr lang="en-IN" sz="1600" b="1" i="0" u="sng" strike="noStrike" cap="none" spc="0">
                <a:solidFill>
                  <a:schemeClr val="tx1"/>
                </a:solidFill>
                <a:latin typeface="Arial"/>
                <a:ea typeface="Arial"/>
                <a:cs typeface="Arial"/>
                <a:hlinkClick r:id="rId2" tooltip="code"/>
              </a:rPr>
              <a:t>https://github.com/krishnamurali1999/Food-Spoilage-Detection</a:t>
            </a:r>
            <a:endParaRPr lang="en-IN" sz="1600" b="1" i="0" u="none"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lang="en-IN" sz="1600" b="1" i="0" u="sng" strike="noStrike" cap="none" spc="0">
              <a:solidFill>
                <a:schemeClr val="tx1"/>
              </a:solidFill>
              <a:latin typeface="Arial"/>
              <a:ea typeface="Arial"/>
              <a:cs typeface="Arial"/>
            </a:endParaRPr>
          </a:p>
          <a:p>
            <a:pPr>
              <a:defRPr/>
            </a:pPr>
            <a:endParaRPr sz="16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a:p>
            <a:pPr>
              <a:defRPr/>
            </a:pPr>
            <a:endParaRPr lang="en-IN" sz="24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8"/>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0">
                <a:solidFill>
                  <a:srgbClr val="000000"/>
                </a:solidFill>
                <a:latin typeface="Arial Black"/>
                <a:ea typeface="Arial Black"/>
              </a:rPr>
              <a:t>CONCLUSION</a:t>
            </a:r>
            <a:endParaRPr lang="en-IN" sz="3600" b="0" strike="noStrike" spc="0">
              <a:latin typeface="Arial"/>
            </a:endParaRPr>
          </a:p>
        </p:txBody>
      </p:sp>
      <p:sp>
        <p:nvSpPr>
          <p:cNvPr id="5" name="CustomShape 2" hidden="0"/>
          <p:cNvSpPr/>
          <p:nvPr isPhoto="0" userDrawn="0"/>
        </p:nvSpPr>
        <p:spPr bwMode="auto">
          <a:xfrm>
            <a:off x="838080" y="1825560"/>
            <a:ext cx="10514880" cy="4350600"/>
          </a:xfrm>
          <a:prstGeom prst="rect">
            <a:avLst/>
          </a:prstGeom>
          <a:noFill/>
          <a:ln>
            <a:noFill/>
          </a:ln>
        </p:spPr>
        <p:style>
          <a:lnRef idx="0"/>
          <a:fillRef idx="0"/>
          <a:effectRef idx="0"/>
          <a:fontRef idx="minor"/>
        </p:style>
        <p:txBody>
          <a:bodyPr lIns="90000" tIns="45000" rIns="90000" bIns="45000"/>
          <a:p>
            <a:pPr algn="just">
              <a:defRPr/>
            </a:pPr>
            <a:r>
              <a:rPr sz="2400">
                <a:latin typeface="Ubuntu"/>
                <a:ea typeface="Ubuntu"/>
                <a:cs typeface="Ubuntu"/>
              </a:rPr>
              <a:t>We are trying to rectify the disadvantages in the existing system. We are detecting various gases like </a:t>
            </a:r>
            <a:r>
              <a:rPr lang="en-IN" sz="2400" b="0" i="0" u="none" strike="noStrike" cap="none" spc="0">
                <a:solidFill>
                  <a:srgbClr val="000000"/>
                </a:solidFill>
                <a:latin typeface="Ubuntu"/>
                <a:ea typeface="Ubuntu"/>
                <a:cs typeface="Ubuntu"/>
              </a:rPr>
              <a:t> Ammonia, Benzene, Alcohol, smoke, methane, etc.. which causes food spoilage</a:t>
            </a:r>
            <a:r>
              <a:rPr sz="2400" b="0" i="0" u="none">
                <a:solidFill>
                  <a:srgbClr val="000000"/>
                </a:solidFill>
                <a:latin typeface="Ubuntu"/>
                <a:ea typeface="Ubuntu"/>
                <a:cs typeface="Ubuntu"/>
              </a:rPr>
              <a:t>. Using sensors to detect the presence of these </a:t>
            </a:r>
            <a:r>
              <a:rPr sz="2400" b="0" i="0" u="none">
                <a:solidFill>
                  <a:srgbClr val="000000"/>
                </a:solidFill>
                <a:latin typeface="Ubuntu"/>
                <a:ea typeface="Ubuntu"/>
                <a:cs typeface="Ubuntu"/>
              </a:rPr>
              <a:t>gases  among  foods  can  help  detect  food  spoilage  early  and </a:t>
            </a:r>
            <a:r>
              <a:rPr sz="2400" b="0" i="0" u="none">
                <a:solidFill>
                  <a:srgbClr val="000000"/>
                </a:solidFill>
                <a:latin typeface="Ubuntu"/>
                <a:ea typeface="Ubuntu"/>
                <a:cs typeface="Ubuntu"/>
              </a:rPr>
              <a:t>prevent  consumption  of  spoiled  food. </a:t>
            </a:r>
            <a:r>
              <a:rPr sz="2400">
                <a:latin typeface="Ubuntu"/>
                <a:ea typeface="Ubuntu"/>
                <a:cs typeface="Ubuntu"/>
              </a:rPr>
              <a:t> </a:t>
            </a:r>
            <a:endParaRPr sz="2400">
              <a:latin typeface="Ubuntu"/>
              <a:ea typeface="Ubuntu"/>
              <a:cs typeface="Ubuntu"/>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8"/>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0">
                <a:solidFill>
                  <a:srgbClr val="000000"/>
                </a:solidFill>
                <a:latin typeface="Arial Black"/>
                <a:ea typeface="Arial Black"/>
              </a:rPr>
              <a:t>REFERENCES</a:t>
            </a:r>
            <a:endParaRPr lang="en-IN" sz="3600" b="0" strike="noStrike" spc="0">
              <a:latin typeface="Arial"/>
            </a:endParaRPr>
          </a:p>
        </p:txBody>
      </p:sp>
      <p:sp>
        <p:nvSpPr>
          <p:cNvPr id="5" name="CustomShape 2" hidden="0"/>
          <p:cNvSpPr/>
          <p:nvPr isPhoto="0" userDrawn="0"/>
        </p:nvSpPr>
        <p:spPr bwMode="auto">
          <a:xfrm>
            <a:off x="838080" y="1825560"/>
            <a:ext cx="10514880" cy="4350600"/>
          </a:xfrm>
          <a:prstGeom prst="rect">
            <a:avLst/>
          </a:prstGeom>
          <a:noFill/>
          <a:ln>
            <a:noFill/>
          </a:ln>
        </p:spPr>
        <p:style>
          <a:lnRef idx="0"/>
          <a:fillRef idx="0"/>
          <a:effectRef idx="0"/>
          <a:fontRef idx="minor"/>
        </p:style>
        <p:txBody>
          <a:bodyPr lIns="90000" tIns="45000" rIns="90000" bIns="45000"/>
          <a:p>
            <a:pPr>
              <a:defRPr/>
            </a:pPr>
            <a:endParaRPr sz="2400"/>
          </a:p>
        </p:txBody>
      </p:sp>
      <p:sp>
        <p:nvSpPr>
          <p:cNvPr id="6" name="" hidden="0"/>
          <p:cNvSpPr/>
          <p:nvPr isPhoto="0" userDrawn="0"/>
        </p:nvSpPr>
        <p:spPr bwMode="auto">
          <a:xfrm flipH="0" flipV="0">
            <a:off x="636476" y="1327726"/>
            <a:ext cx="11098068" cy="52387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latin typeface="Ubuntu"/>
              <a:ea typeface="Ubuntu"/>
              <a:cs typeface="Ubuntu"/>
            </a:endParaRPr>
          </a:p>
          <a:p>
            <a:pPr algn="just">
              <a:defRPr/>
            </a:pPr>
            <a:r>
              <a:rPr sz="2200" b="0" i="0" u="none">
                <a:solidFill>
                  <a:srgbClr val="000000"/>
                </a:solidFill>
                <a:latin typeface="Ubuntu"/>
                <a:ea typeface="Ubuntu"/>
                <a:cs typeface="Ubuntu"/>
              </a:rPr>
              <a:t>[1]</a:t>
            </a:r>
            <a:r>
              <a:rPr sz="2200" b="0" i="0" u="none">
                <a:solidFill>
                  <a:srgbClr val="000000"/>
                </a:solidFill>
                <a:latin typeface="Ubuntu"/>
                <a:ea typeface="Ubuntu"/>
                <a:cs typeface="Ubuntu"/>
              </a:rPr>
              <a:t>Yousefi H., Ali M M., Su H M., Filipe C D., and Didar T </a:t>
            </a:r>
            <a:r>
              <a:rPr sz="2200" b="0" i="0" u="none">
                <a:solidFill>
                  <a:srgbClr val="000000"/>
                </a:solidFill>
                <a:latin typeface="Ubuntu"/>
                <a:ea typeface="Ubuntu"/>
                <a:cs typeface="Ubuntu"/>
              </a:rPr>
              <a:t>F.( 2018).  Sentinel  wraps:  Real-time  monitoring  of  food </a:t>
            </a:r>
            <a:r>
              <a:rPr sz="2200" b="0" i="0" u="none">
                <a:solidFill>
                  <a:srgbClr val="000000"/>
                </a:solidFill>
                <a:latin typeface="Ubuntu"/>
                <a:ea typeface="Ubuntu"/>
                <a:cs typeface="Ubuntu"/>
              </a:rPr>
              <a:t>contamination  by  printing  dnazyme  probes  on  food </a:t>
            </a:r>
            <a:endParaRPr sz="2200" b="0" i="0" u="none">
              <a:solidFill>
                <a:srgbClr val="000000"/>
              </a:solidFill>
              <a:latin typeface="Ubuntu"/>
              <a:ea typeface="Ubuntu"/>
              <a:cs typeface="Ubuntu"/>
            </a:endParaRPr>
          </a:p>
          <a:p>
            <a:pPr algn="just">
              <a:defRPr/>
            </a:pPr>
            <a:r>
              <a:rPr sz="2200" b="0" i="0" u="none">
                <a:solidFill>
                  <a:srgbClr val="000000"/>
                </a:solidFill>
                <a:latin typeface="Ubuntu"/>
                <a:ea typeface="Ubuntu"/>
                <a:cs typeface="Ubuntu"/>
              </a:rPr>
              <a:t>packaging. ACS Nano, (pp. 3287</a:t>
            </a:r>
            <a:r>
              <a:rPr sz="2200" b="0" i="0" u="none">
                <a:solidFill>
                  <a:srgbClr val="000000"/>
                </a:solidFill>
                <a:latin typeface="Ubuntu"/>
                <a:ea typeface="Ubuntu"/>
                <a:cs typeface="Ubuntu"/>
              </a:rPr>
              <a:t>–</a:t>
            </a:r>
            <a:r>
              <a:rPr sz="2200" b="0" i="0" u="none">
                <a:solidFill>
                  <a:srgbClr val="000000"/>
                </a:solidFill>
                <a:latin typeface="Ubuntu"/>
                <a:ea typeface="Ubuntu"/>
                <a:cs typeface="Ubuntu"/>
              </a:rPr>
              <a:t>3294) </a:t>
            </a:r>
            <a:endParaRPr sz="2200" b="0" i="0" u="none">
              <a:solidFill>
                <a:srgbClr val="000000"/>
              </a:solidFill>
              <a:latin typeface="Ubuntu"/>
              <a:ea typeface="Ubuntu"/>
              <a:cs typeface="Ubuntu"/>
            </a:endParaRPr>
          </a:p>
          <a:p>
            <a:pPr algn="just">
              <a:defRPr/>
            </a:pPr>
            <a:r>
              <a:rPr sz="2200" b="0" i="0" u="none">
                <a:solidFill>
                  <a:srgbClr val="000000"/>
                </a:solidFill>
                <a:latin typeface="Ubuntu"/>
                <a:ea typeface="Ubuntu"/>
                <a:cs typeface="Ubuntu"/>
              </a:rPr>
              <a:t>[2]</a:t>
            </a:r>
            <a:r>
              <a:rPr sz="2200" b="0" i="0" u="none">
                <a:solidFill>
                  <a:srgbClr val="000000"/>
                </a:solidFill>
                <a:latin typeface="Ubuntu"/>
                <a:ea typeface="Ubuntu"/>
                <a:cs typeface="Ubuntu"/>
              </a:rPr>
              <a:t> Min  C.,  Jiafu  W.,  and  Fang  L.  (2012).  Machine-to-</a:t>
            </a:r>
            <a:r>
              <a:rPr sz="2200" b="0" i="0" u="none">
                <a:solidFill>
                  <a:srgbClr val="000000"/>
                </a:solidFill>
                <a:latin typeface="Ubuntu"/>
                <a:ea typeface="Ubuntu"/>
                <a:cs typeface="Ubuntu"/>
              </a:rPr>
              <a:t>machine  communications:  Architectures,  standards  and </a:t>
            </a:r>
            <a:r>
              <a:rPr sz="2200" b="0" i="0" u="none">
                <a:solidFill>
                  <a:srgbClr val="000000"/>
                </a:solidFill>
                <a:latin typeface="Ubuntu"/>
                <a:ea typeface="Ubuntu"/>
                <a:cs typeface="Ubuntu"/>
              </a:rPr>
              <a:t>applications. KSII Trans. Internet Inf. Syst, (pp. 480</a:t>
            </a:r>
            <a:r>
              <a:rPr sz="2200" b="0" i="0" u="none">
                <a:solidFill>
                  <a:srgbClr val="000000"/>
                </a:solidFill>
                <a:latin typeface="Ubuntu"/>
                <a:ea typeface="Ubuntu"/>
                <a:cs typeface="Ubuntu"/>
              </a:rPr>
              <a:t>–</a:t>
            </a:r>
            <a:r>
              <a:rPr sz="2200" b="0" i="0" u="none">
                <a:solidFill>
                  <a:srgbClr val="000000"/>
                </a:solidFill>
                <a:latin typeface="Ubuntu"/>
                <a:ea typeface="Ubuntu"/>
                <a:cs typeface="Ubuntu"/>
              </a:rPr>
              <a:t>497) </a:t>
            </a:r>
            <a:endParaRPr sz="2200" b="0" i="0" u="none">
              <a:solidFill>
                <a:srgbClr val="000000"/>
              </a:solidFill>
              <a:latin typeface="Ubuntu"/>
              <a:ea typeface="Ubuntu"/>
              <a:cs typeface="Ubuntu"/>
            </a:endParaRPr>
          </a:p>
          <a:p>
            <a:pPr algn="just">
              <a:defRPr/>
            </a:pPr>
            <a:r>
              <a:rPr sz="2200" b="0" i="0" u="none">
                <a:solidFill>
                  <a:srgbClr val="000000"/>
                </a:solidFill>
                <a:latin typeface="Ubuntu"/>
                <a:ea typeface="Ubuntu"/>
                <a:cs typeface="Ubuntu"/>
              </a:rPr>
              <a:t>[3]</a:t>
            </a:r>
            <a:r>
              <a:rPr sz="2200" b="0" i="0" u="none">
                <a:solidFill>
                  <a:srgbClr val="000000"/>
                </a:solidFill>
                <a:latin typeface="Ubuntu"/>
                <a:ea typeface="Ubuntu"/>
                <a:cs typeface="Ubuntu"/>
              </a:rPr>
              <a:t>Wisitsoraat  A.,  Tuantranont  Comini  E.,  Sberveglieri  G., </a:t>
            </a:r>
            <a:r>
              <a:rPr sz="2200" b="0" i="0" u="none">
                <a:solidFill>
                  <a:srgbClr val="000000"/>
                </a:solidFill>
                <a:latin typeface="Ubuntu"/>
                <a:ea typeface="Ubuntu"/>
                <a:cs typeface="Ubuntu"/>
              </a:rPr>
              <a:t>and Wlodarski W. (2009). Characterization of n-type and </a:t>
            </a:r>
            <a:r>
              <a:rPr sz="2200" b="0" i="0" u="none">
                <a:solidFill>
                  <a:srgbClr val="000000"/>
                </a:solidFill>
                <a:latin typeface="Ubuntu"/>
                <a:ea typeface="Ubuntu"/>
                <a:cs typeface="Ubuntu"/>
              </a:rPr>
              <a:t>p-type  semiconductor  gas  sensors  based  on  NiOx doped </a:t>
            </a:r>
            <a:r>
              <a:rPr sz="2200" b="0" i="0" u="none">
                <a:solidFill>
                  <a:srgbClr val="000000"/>
                </a:solidFill>
                <a:latin typeface="Ubuntu"/>
                <a:ea typeface="Ubuntu"/>
                <a:cs typeface="Ubuntu"/>
              </a:rPr>
              <a:t>TiO2 thin films, Thin Solid Films, (pp.  2775</a:t>
            </a:r>
            <a:r>
              <a:rPr sz="2200" b="0" i="0" u="none">
                <a:solidFill>
                  <a:srgbClr val="000000"/>
                </a:solidFill>
                <a:latin typeface="Ubuntu"/>
                <a:ea typeface="Ubuntu"/>
                <a:cs typeface="Ubuntu"/>
              </a:rPr>
              <a:t>–</a:t>
            </a:r>
            <a:r>
              <a:rPr sz="2200" b="0" i="0" u="none">
                <a:solidFill>
                  <a:srgbClr val="000000"/>
                </a:solidFill>
                <a:latin typeface="Ubuntu"/>
                <a:ea typeface="Ubuntu"/>
                <a:cs typeface="Ubuntu"/>
              </a:rPr>
              <a:t>2780) </a:t>
            </a:r>
            <a:endParaRPr sz="2200" b="0" i="0" u="none">
              <a:solidFill>
                <a:srgbClr val="000000"/>
              </a:solidFill>
              <a:latin typeface="Ubuntu"/>
              <a:ea typeface="Ubuntu"/>
              <a:cs typeface="Ubuntu"/>
            </a:endParaRPr>
          </a:p>
          <a:p>
            <a:pPr algn="just">
              <a:defRPr/>
            </a:pPr>
            <a:r>
              <a:rPr sz="2200" b="0" i="0" u="none">
                <a:solidFill>
                  <a:srgbClr val="000000"/>
                </a:solidFill>
                <a:latin typeface="Ubuntu"/>
                <a:ea typeface="Ubuntu"/>
                <a:cs typeface="Ubuntu"/>
              </a:rPr>
              <a:t>[4]</a:t>
            </a:r>
            <a:r>
              <a:rPr sz="2200" b="0" i="0" u="none">
                <a:solidFill>
                  <a:srgbClr val="000000"/>
                </a:solidFill>
                <a:latin typeface="Ubuntu"/>
                <a:ea typeface="Ubuntu"/>
                <a:cs typeface="Ubuntu"/>
              </a:rPr>
              <a:t>Abdullah  M  Z.,  Aziz  S  A.,  and  Dos  Mohamed  A  M. </a:t>
            </a:r>
            <a:r>
              <a:rPr sz="2200" b="0" i="0" u="none">
                <a:solidFill>
                  <a:srgbClr val="000000"/>
                </a:solidFill>
                <a:latin typeface="Ubuntu"/>
                <a:ea typeface="Ubuntu"/>
                <a:cs typeface="Ubuntu"/>
              </a:rPr>
              <a:t>(2000).  Quality  inspection  of  bakery  products  using  a </a:t>
            </a:r>
            <a:r>
              <a:rPr sz="2200" b="0" i="0" u="none">
                <a:solidFill>
                  <a:srgbClr val="000000"/>
                </a:solidFill>
                <a:latin typeface="Ubuntu"/>
                <a:ea typeface="Ubuntu"/>
                <a:cs typeface="Ubuntu"/>
              </a:rPr>
              <a:t>color-based  machine  vision  system,  Journal  of  Food </a:t>
            </a:r>
            <a:endParaRPr sz="2200" b="0" i="0" u="none">
              <a:solidFill>
                <a:srgbClr val="000000"/>
              </a:solidFill>
              <a:latin typeface="Ubuntu"/>
              <a:ea typeface="Ubuntu"/>
              <a:cs typeface="Ubuntu"/>
            </a:endParaRPr>
          </a:p>
          <a:p>
            <a:pPr algn="just">
              <a:defRPr/>
            </a:pPr>
            <a:r>
              <a:rPr sz="2200" b="0" i="0" u="none">
                <a:solidFill>
                  <a:srgbClr val="000000"/>
                </a:solidFill>
                <a:latin typeface="Ubuntu"/>
                <a:ea typeface="Ubuntu"/>
                <a:cs typeface="Ubuntu"/>
              </a:rPr>
              <a:t>Quality, (pp. 39</a:t>
            </a:r>
            <a:r>
              <a:rPr sz="2200" b="0" i="0" u="none">
                <a:solidFill>
                  <a:srgbClr val="000000"/>
                </a:solidFill>
                <a:latin typeface="Ubuntu"/>
                <a:ea typeface="Ubuntu"/>
                <a:cs typeface="Ubuntu"/>
              </a:rPr>
              <a:t>–</a:t>
            </a:r>
            <a:r>
              <a:rPr sz="2200" b="0" i="0" u="none">
                <a:solidFill>
                  <a:srgbClr val="000000"/>
                </a:solidFill>
                <a:latin typeface="Ubuntu"/>
                <a:ea typeface="Ubuntu"/>
                <a:cs typeface="Ubuntu"/>
              </a:rPr>
              <a:t>50) </a:t>
            </a:r>
            <a:endParaRPr sz="2200" b="0" i="0" u="none">
              <a:solidFill>
                <a:srgbClr val="000000"/>
              </a:solidFill>
              <a:latin typeface="Ubuntu"/>
              <a:ea typeface="Ubuntu"/>
              <a:cs typeface="Ubuntu"/>
            </a:endParaRPr>
          </a:p>
          <a:p>
            <a:pPr algn="just">
              <a:defRPr/>
            </a:pPr>
            <a:r>
              <a:rPr sz="2200" b="0" i="0" u="none">
                <a:solidFill>
                  <a:srgbClr val="000000"/>
                </a:solidFill>
                <a:latin typeface="Ubuntu"/>
                <a:ea typeface="Ubuntu"/>
                <a:cs typeface="Ubuntu"/>
              </a:rPr>
              <a:t>[5]</a:t>
            </a:r>
            <a:r>
              <a:rPr sz="2200" b="0" i="0" u="none">
                <a:solidFill>
                  <a:srgbClr val="000000"/>
                </a:solidFill>
                <a:latin typeface="Ubuntu"/>
                <a:ea typeface="Ubuntu"/>
                <a:cs typeface="Ubuntu"/>
              </a:rPr>
              <a:t>Syeda  Erfana  Zohora  A  M.,  Khan  A  K.,  Srivastava  A. </a:t>
            </a:r>
            <a:r>
              <a:rPr sz="2200" b="0" i="0" u="none">
                <a:solidFill>
                  <a:srgbClr val="000000"/>
                </a:solidFill>
                <a:latin typeface="Ubuntu"/>
                <a:ea typeface="Ubuntu"/>
                <a:cs typeface="Ubuntu"/>
              </a:rPr>
              <a:t>(2013).  Electronic  Noses  Application  to  Food  Analysis </a:t>
            </a:r>
            <a:r>
              <a:rPr sz="2200" b="0" i="0" u="none">
                <a:solidFill>
                  <a:srgbClr val="000000"/>
                </a:solidFill>
                <a:latin typeface="Ubuntu"/>
                <a:ea typeface="Ubuntu"/>
                <a:cs typeface="Ubuntu"/>
              </a:rPr>
              <a:t>Using  Metal  Oxide  Sensors:  A  Review,  Journal  of  Soft </a:t>
            </a:r>
            <a:r>
              <a:rPr sz="2200" b="0" i="0" u="none">
                <a:solidFill>
                  <a:srgbClr val="000000"/>
                </a:solidFill>
                <a:latin typeface="Ubuntu"/>
                <a:ea typeface="Ubuntu"/>
                <a:cs typeface="Ubuntu"/>
              </a:rPr>
              <a:t>Computing and Engineering, (pp. 79</a:t>
            </a:r>
            <a:r>
              <a:rPr sz="2200" b="0" i="0" u="none">
                <a:solidFill>
                  <a:srgbClr val="000000"/>
                </a:solidFill>
                <a:latin typeface="Ubuntu"/>
                <a:ea typeface="Ubuntu"/>
                <a:cs typeface="Ubuntu"/>
              </a:rPr>
              <a:t>–</a:t>
            </a:r>
            <a:r>
              <a:rPr sz="2200" b="0" i="0" u="none">
                <a:solidFill>
                  <a:srgbClr val="000000"/>
                </a:solidFill>
                <a:latin typeface="Ubuntu"/>
                <a:ea typeface="Ubuntu"/>
                <a:cs typeface="Ubuntu"/>
              </a:rPr>
              <a:t>84)  </a:t>
            </a:r>
            <a:endParaRPr sz="2200" b="0" i="0" u="none">
              <a:solidFill>
                <a:srgbClr val="000000"/>
              </a:solidFill>
              <a:latin typeface="Ubuntu"/>
              <a:ea typeface="Ubuntu"/>
              <a:cs typeface="Ubuntu"/>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427680" y="459360"/>
            <a:ext cx="11347920" cy="5631840"/>
          </a:xfrm>
          <a:prstGeom prst="rect">
            <a:avLst/>
          </a:prstGeom>
          <a:noFill/>
          <a:ln>
            <a:noFill/>
          </a:ln>
        </p:spPr>
        <p:style>
          <a:lnRef idx="0"/>
          <a:fillRef idx="0"/>
          <a:effectRef idx="0"/>
          <a:fontRef idx="minor"/>
        </p:style>
      </p:sp>
      <p:pic>
        <p:nvPicPr>
          <p:cNvPr id="5" name="Google Shape;120;p23" descr="" hidden="0"/>
          <p:cNvPicPr/>
          <p:nvPr isPhoto="0" userDrawn="0"/>
        </p:nvPicPr>
        <p:blipFill>
          <a:blip r:embed="rId2"/>
          <a:stretch/>
        </p:blipFill>
        <p:spPr bwMode="auto">
          <a:xfrm>
            <a:off x="1800" y="0"/>
            <a:ext cx="12187440" cy="68572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35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25120" y="823320"/>
            <a:ext cx="10528200" cy="5352840"/>
          </a:xfrm>
          <a:prstGeom prst="rect">
            <a:avLst/>
          </a:prstGeom>
          <a:noFill/>
          <a:ln>
            <a:noFill/>
          </a:ln>
        </p:spPr>
        <p:style>
          <a:lnRef idx="0"/>
          <a:fillRef idx="0"/>
          <a:effectRef idx="0"/>
          <a:fontRef idx="minor"/>
        </p:style>
        <p:txBody>
          <a:bodyPr lIns="90000" tIns="45000" rIns="90000" bIns="45000"/>
          <a:p>
            <a:pPr algn="just">
              <a:lnSpc>
                <a:spcPct val="90000"/>
              </a:lnSpc>
              <a:defRPr/>
            </a:pPr>
            <a:r>
              <a:rPr lang="en-IN" sz="2400" b="0" strike="noStrike" spc="0">
                <a:solidFill>
                  <a:srgbClr val="000000"/>
                </a:solidFill>
                <a:latin typeface="Ubuntu"/>
                <a:ea typeface="Ubuntu"/>
              </a:rPr>
              <a:t>But at some situations, one may fail to notice the food items that are not used for a long-term storage inside it. Monitoring devices keep a watch on the environmental factor that cause or pace up decay of the food. Keep watch of environmental factors like temperature, humidity, alcohol content and exposure to light. </a:t>
            </a:r>
            <a:endParaRPr lang="en-IN" sz="2400" b="0" strike="noStrike" spc="0">
              <a:latin typeface="Arial"/>
            </a:endParaRPr>
          </a:p>
          <a:p>
            <a:pPr algn="just">
              <a:lnSpc>
                <a:spcPct val="90000"/>
              </a:lnSpc>
              <a:defRPr/>
            </a:pPr>
            <a:endParaRPr lang="en-IN" sz="2400" b="0" strike="noStrike" spc="0">
              <a:latin typeface="Arial"/>
            </a:endParaRPr>
          </a:p>
          <a:p>
            <a:pPr algn="just">
              <a:lnSpc>
                <a:spcPct val="90000"/>
              </a:lnSpc>
              <a:defRPr/>
            </a:pPr>
            <a:r>
              <a:rPr lang="en-IN" sz="2400" b="0" strike="noStrike" spc="0">
                <a:solidFill>
                  <a:srgbClr val="000000"/>
                </a:solidFill>
                <a:latin typeface="Ubuntu"/>
                <a:ea typeface="Ubuntu"/>
              </a:rPr>
              <a:t>Food spoilage represents an environmental problem as well as an ethical issue. Sensor assistance can be used to identify the spoilage by continuous sensing is going to solve food spoilage problems. Based on the freshness and quality of food, the food spoilage will be displayed to the user through an alert message that is sent to their registered mobile numbers.</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38080" y="365040"/>
            <a:ext cx="10514880" cy="1324799"/>
          </a:xfrm>
          <a:prstGeom prst="rect">
            <a:avLst/>
          </a:prstGeom>
          <a:noFill/>
          <a:ln>
            <a:noFill/>
          </a:ln>
        </p:spPr>
        <p:style>
          <a:lnRef idx="0"/>
          <a:fillRef idx="0"/>
          <a:effectRef idx="0"/>
          <a:fontRef idx="minor"/>
        </p:style>
        <p:txBody>
          <a:bodyPr lIns="90000" tIns="45000" rIns="90000" bIns="45000" anchor="ctr"/>
          <a:p>
            <a:pPr algn="ctr">
              <a:lnSpc>
                <a:spcPct val="90000"/>
              </a:lnSpc>
              <a:defRPr/>
            </a:pPr>
            <a:r>
              <a:rPr lang="en-IN" sz="3600" b="0" strike="noStrike" spc="0">
                <a:solidFill>
                  <a:srgbClr val="000000"/>
                </a:solidFill>
                <a:latin typeface="Arial Black"/>
                <a:ea typeface="Arial Black"/>
              </a:rPr>
              <a:t>INTRODUCTION</a:t>
            </a:r>
            <a:endParaRPr lang="en-IN" sz="3600" b="0" strike="noStrike" spc="0">
              <a:latin typeface="Arial"/>
            </a:endParaRPr>
          </a:p>
        </p:txBody>
      </p:sp>
      <p:sp>
        <p:nvSpPr>
          <p:cNvPr id="5" name="CustomShape 2" hidden="0"/>
          <p:cNvSpPr/>
          <p:nvPr isPhoto="0" userDrawn="0"/>
        </p:nvSpPr>
        <p:spPr bwMode="auto">
          <a:xfrm>
            <a:off x="838080" y="1825560"/>
            <a:ext cx="10514880" cy="4350600"/>
          </a:xfrm>
          <a:prstGeom prst="rect">
            <a:avLst/>
          </a:prstGeom>
          <a:noFill/>
          <a:ln>
            <a:noFill/>
          </a:ln>
        </p:spPr>
        <p:style>
          <a:lnRef idx="0"/>
          <a:fillRef idx="0"/>
          <a:effectRef idx="0"/>
          <a:fontRef idx="minor"/>
        </p:style>
        <p:txBody>
          <a:bodyPr lIns="90000" tIns="45000" rIns="90000" bIns="45000"/>
          <a:p>
            <a:pPr marL="457200" indent="-335880" algn="just">
              <a:lnSpc>
                <a:spcPct val="90000"/>
              </a:lnSpc>
              <a:buClr>
                <a:srgbClr val="000000"/>
              </a:buClr>
              <a:buFont typeface="Arial"/>
              <a:buChar char="●"/>
              <a:defRPr/>
            </a:pPr>
            <a:r>
              <a:rPr lang="en-IN" sz="2400" b="0" strike="noStrike" spc="0">
                <a:solidFill>
                  <a:srgbClr val="000000"/>
                </a:solidFill>
                <a:latin typeface="Ubuntu"/>
                <a:ea typeface="Ubuntu"/>
              </a:rPr>
              <a:t>The food can be contaminated due to chemical changes within the food or from storage.</a:t>
            </a:r>
            <a:endParaRPr lang="en-IN" sz="2400" b="0" strike="noStrike" spc="0">
              <a:latin typeface="Arial"/>
            </a:endParaRPr>
          </a:p>
          <a:p>
            <a:pPr marL="457200" indent="-335880" algn="just">
              <a:lnSpc>
                <a:spcPct val="90000"/>
              </a:lnSpc>
              <a:buClr>
                <a:srgbClr val="000000"/>
              </a:buClr>
              <a:buFont typeface="Arial"/>
              <a:buChar char="●"/>
              <a:defRPr/>
            </a:pPr>
            <a:r>
              <a:rPr lang="en-IN" sz="2400" b="0" strike="noStrike" spc="0">
                <a:solidFill>
                  <a:srgbClr val="000000"/>
                </a:solidFill>
                <a:latin typeface="Ubuntu"/>
                <a:ea typeface="Ubuntu"/>
              </a:rPr>
              <a:t>Norovirus, a very contagious virus caused by contaminated food or water. About 351,000 people die of food poisoning globally every year.</a:t>
            </a:r>
            <a:endParaRPr lang="en-IN" sz="2400" b="0" strike="noStrike" spc="0">
              <a:latin typeface="Arial"/>
            </a:endParaRPr>
          </a:p>
          <a:p>
            <a:pPr marL="457200" indent="-335880" algn="just">
              <a:lnSpc>
                <a:spcPct val="90000"/>
              </a:lnSpc>
              <a:buClr>
                <a:srgbClr val="000000"/>
              </a:buClr>
              <a:buFont typeface="Arial"/>
              <a:buChar char="●"/>
              <a:defRPr/>
            </a:pPr>
            <a:r>
              <a:rPr lang="en-IN" sz="2400" b="0" strike="noStrike" spc="0">
                <a:solidFill>
                  <a:srgbClr val="000000"/>
                </a:solidFill>
                <a:latin typeface="Ubuntu"/>
                <a:ea typeface="Ubuntu"/>
              </a:rPr>
              <a:t>It is necessary to develop a system that can help people to identify the spoiled food items and also freshness of food or quality of food items.</a:t>
            </a:r>
            <a:endParaRPr lang="en-IN" sz="2400" b="0" strike="noStrike" spc="0">
              <a:latin typeface="Arial"/>
            </a:endParaRPr>
          </a:p>
          <a:p>
            <a:pPr marL="457200" indent="-335880" algn="just">
              <a:lnSpc>
                <a:spcPct val="90000"/>
              </a:lnSpc>
              <a:buClr>
                <a:srgbClr val="000000"/>
              </a:buClr>
              <a:buFont typeface="Arial"/>
              <a:buChar char="●"/>
              <a:defRPr/>
            </a:pPr>
            <a:r>
              <a:rPr lang="en-IN" sz="2400" b="0" strike="noStrike" spc="0">
                <a:solidFill>
                  <a:srgbClr val="000000"/>
                </a:solidFill>
                <a:latin typeface="Ubuntu"/>
                <a:ea typeface="Ubuntu"/>
              </a:rPr>
              <a:t>Our system is based on electrical and biosensors. The system monitors the food through the temperature, humidity and light sensors. Lack of sufficient light to the food may cause it to spoil. Hence, artificial lights are made on, whenever the light is found insufficient. </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35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825120" y="839520"/>
            <a:ext cx="10528200" cy="5336640"/>
          </a:xfrm>
          <a:prstGeom prst="rect">
            <a:avLst/>
          </a:prstGeom>
          <a:noFill/>
          <a:ln>
            <a:noFill/>
          </a:ln>
        </p:spPr>
        <p:style>
          <a:lnRef idx="0"/>
          <a:fillRef idx="0"/>
          <a:effectRef idx="0"/>
          <a:fontRef idx="minor"/>
        </p:style>
        <p:txBody>
          <a:bodyPr lIns="90000" tIns="45000" rIns="90000" bIns="45000"/>
          <a:p>
            <a:pPr marL="457200" indent="-335880" algn="just">
              <a:lnSpc>
                <a:spcPct val="90000"/>
              </a:lnSpc>
              <a:buClr>
                <a:srgbClr val="000000"/>
              </a:buClr>
              <a:buFont typeface="Arial"/>
              <a:buChar char="●"/>
              <a:defRPr/>
            </a:pPr>
            <a:r>
              <a:rPr lang="en-IN" sz="2400" b="0" strike="noStrike" spc="0">
                <a:solidFill>
                  <a:srgbClr val="000000"/>
                </a:solidFill>
                <a:latin typeface="Ubuntu"/>
                <a:ea typeface="Ubuntu"/>
              </a:rPr>
              <a:t>The system also monitors the gas levels coming out of the food, when the food is about to get spoiled. The amount of the gas level released from the food is monitored through the gas sensors and converted into analog values to be displayed on the IoT platform to be monitored wherever required.</a:t>
            </a:r>
            <a:endParaRPr lang="en-IN" sz="2400" b="0" strike="noStrike" spc="0">
              <a:latin typeface="Arial"/>
            </a:endParaRPr>
          </a:p>
          <a:p>
            <a:pPr marL="457200" indent="-335880" algn="just">
              <a:lnSpc>
                <a:spcPct val="90000"/>
              </a:lnSpc>
              <a:buClr>
                <a:srgbClr val="000000"/>
              </a:buClr>
              <a:buFont typeface="Arial"/>
              <a:buChar char="●"/>
              <a:defRPr/>
            </a:pPr>
            <a:r>
              <a:rPr lang="en-IN" sz="2400" b="0" strike="noStrike" spc="0">
                <a:solidFill>
                  <a:srgbClr val="000000"/>
                </a:solidFill>
                <a:latin typeface="Ubuntu"/>
                <a:ea typeface="Ubuntu"/>
              </a:rPr>
              <a:t>When the food is spoiled, alarm is going to turn on and the owner receives a mail saying that the corresponding food is spoiled.</a:t>
            </a:r>
            <a:endParaRPr lang="en-IN" sz="2400" b="0" strike="noStrike" spc="0">
              <a:latin typeface="Arial"/>
            </a:endParaRPr>
          </a:p>
          <a:p>
            <a:pPr marL="457200" indent="-335880" algn="just">
              <a:lnSpc>
                <a:spcPct val="90000"/>
              </a:lnSpc>
              <a:buClr>
                <a:srgbClr val="000000"/>
              </a:buClr>
              <a:buFont typeface="Arial"/>
              <a:buChar char="●"/>
              <a:defRPr/>
            </a:pPr>
            <a:r>
              <a:rPr lang="en-IN" sz="2400" b="0" strike="noStrike" spc="0">
                <a:solidFill>
                  <a:srgbClr val="000000"/>
                </a:solidFill>
                <a:latin typeface="Ubuntu"/>
                <a:ea typeface="Ubuntu"/>
              </a:rPr>
              <a:t>We are not only trying to detect the spoiled food but also we are kind of trying to protect the food by turning the artificial lights whenever necessary.</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415438" y="390600"/>
            <a:ext cx="11360160" cy="1067400"/>
          </a:xfrm>
          <a:prstGeom prst="rect">
            <a:avLst/>
          </a:prstGeom>
          <a:noFill/>
          <a:ln>
            <a:noFill/>
          </a:ln>
        </p:spPr>
        <p:style>
          <a:lnRef idx="0"/>
          <a:fillRef idx="0"/>
          <a:effectRef idx="0"/>
          <a:fontRef idx="minor"/>
        </p:style>
        <p:txBody>
          <a:bodyPr lIns="90000" tIns="91440" rIns="90000" bIns="91440">
            <a:normAutofit/>
          </a:bodyPr>
          <a:p>
            <a:pPr algn="ctr">
              <a:lnSpc>
                <a:spcPct val="90000"/>
              </a:lnSpc>
              <a:defRPr/>
            </a:pPr>
            <a:r>
              <a:rPr lang="en-IN" sz="3600" b="0" strike="noStrike" spc="0">
                <a:solidFill>
                  <a:srgbClr val="000000"/>
                </a:solidFill>
                <a:latin typeface="Arial Black"/>
                <a:ea typeface="Arial Black"/>
              </a:rPr>
              <a:t>STATEMENT OF THE PROBLEM</a:t>
            </a:r>
            <a:endParaRPr lang="en-IN" sz="3600" b="0" strike="noStrike" spc="0">
              <a:latin typeface="Arial"/>
            </a:endParaRPr>
          </a:p>
        </p:txBody>
      </p:sp>
      <p:sp>
        <p:nvSpPr>
          <p:cNvPr id="5" name="CustomShape 2" hidden="0"/>
          <p:cNvSpPr/>
          <p:nvPr isPhoto="0" userDrawn="0"/>
        </p:nvSpPr>
        <p:spPr bwMode="auto">
          <a:xfrm>
            <a:off x="415438" y="1458360"/>
            <a:ext cx="11360160" cy="4701960"/>
          </a:xfrm>
          <a:prstGeom prst="rect">
            <a:avLst/>
          </a:prstGeom>
          <a:noFill/>
          <a:ln>
            <a:noFill/>
          </a:ln>
        </p:spPr>
        <p:style>
          <a:lnRef idx="0"/>
          <a:fillRef idx="0"/>
          <a:effectRef idx="0"/>
          <a:fontRef idx="minor"/>
        </p:style>
        <p:txBody>
          <a:bodyPr lIns="90000" tIns="91440" rIns="90000" bIns="91440">
            <a:normAutofit/>
          </a:bodyPr>
          <a:p>
            <a:pPr algn="just">
              <a:lnSpc>
                <a:spcPct val="90000"/>
              </a:lnSpc>
              <a:spcAft>
                <a:spcPts val="1198"/>
              </a:spcAft>
              <a:defRPr/>
            </a:pPr>
            <a:r>
              <a:rPr lang="en-IN" sz="2400" b="0" strike="noStrike" spc="0">
                <a:solidFill>
                  <a:srgbClr val="000000"/>
                </a:solidFill>
                <a:latin typeface="Ubuntu"/>
                <a:ea typeface="Ubuntu"/>
              </a:rPr>
              <a:t>The problem statement is to detect spoiled food using arduino and also to monitor the freshness of the food by various sensors </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415438" y="390600"/>
            <a:ext cx="11360160" cy="1067400"/>
          </a:xfrm>
          <a:prstGeom prst="rect">
            <a:avLst/>
          </a:prstGeom>
          <a:noFill/>
          <a:ln>
            <a:noFill/>
          </a:ln>
        </p:spPr>
        <p:style>
          <a:lnRef idx="0"/>
          <a:fillRef idx="0"/>
          <a:effectRef idx="0"/>
          <a:fontRef idx="minor"/>
        </p:style>
        <p:txBody>
          <a:bodyPr lIns="90000" tIns="91440" rIns="90000" bIns="91440">
            <a:normAutofit/>
          </a:bodyPr>
          <a:p>
            <a:pPr algn="ctr">
              <a:lnSpc>
                <a:spcPct val="90000"/>
              </a:lnSpc>
              <a:defRPr/>
            </a:pPr>
            <a:r>
              <a:rPr lang="en-IN" sz="3600" b="0" strike="noStrike" spc="0">
                <a:solidFill>
                  <a:srgbClr val="000000"/>
                </a:solidFill>
                <a:latin typeface="Arial Black"/>
                <a:ea typeface="Arial Black"/>
              </a:rPr>
              <a:t>OBJECTIVES</a:t>
            </a:r>
            <a:endParaRPr lang="en-IN" sz="3600" b="0" strike="noStrike" spc="0">
              <a:latin typeface="Arial"/>
            </a:endParaRPr>
          </a:p>
        </p:txBody>
      </p:sp>
      <p:sp>
        <p:nvSpPr>
          <p:cNvPr id="5" name="CustomShape 2" hidden="0"/>
          <p:cNvSpPr/>
          <p:nvPr isPhoto="0" userDrawn="0"/>
        </p:nvSpPr>
        <p:spPr bwMode="auto">
          <a:xfrm>
            <a:off x="415438" y="1638360"/>
            <a:ext cx="10967040" cy="4474440"/>
          </a:xfrm>
          <a:prstGeom prst="rect">
            <a:avLst/>
          </a:prstGeom>
          <a:noFill/>
          <a:ln>
            <a:noFill/>
          </a:ln>
        </p:spPr>
        <p:style>
          <a:lnRef idx="0"/>
          <a:fillRef idx="0"/>
          <a:effectRef idx="0"/>
          <a:fontRef idx="minor"/>
        </p:style>
        <p:txBody>
          <a:bodyPr lIns="90000" tIns="91440" rIns="90000" bIns="91440">
            <a:normAutofit/>
          </a:bodyPr>
          <a:p>
            <a:pPr marL="457200" indent="-354960" algn="just">
              <a:lnSpc>
                <a:spcPct val="90000"/>
              </a:lnSpc>
              <a:buClr>
                <a:srgbClr val="000000"/>
              </a:buClr>
              <a:buFont typeface="Arial"/>
              <a:buChar char="●"/>
              <a:defRPr/>
            </a:pPr>
            <a:r>
              <a:rPr lang="en-IN" sz="2400" b="0" strike="noStrike" spc="0">
                <a:solidFill>
                  <a:srgbClr val="000000"/>
                </a:solidFill>
                <a:latin typeface="Ubuntu"/>
                <a:ea typeface="Ubuntu"/>
              </a:rPr>
              <a:t>The primary objective is to detect the spoiled food using arduino uno.</a:t>
            </a:r>
            <a:endParaRPr lang="en-IN" sz="2400" b="0" strike="noStrike" spc="0">
              <a:latin typeface="Arial"/>
            </a:endParaRPr>
          </a:p>
          <a:p>
            <a:pPr marL="457200" indent="-354960" algn="just">
              <a:lnSpc>
                <a:spcPct val="90000"/>
              </a:lnSpc>
              <a:buClr>
                <a:srgbClr val="000000"/>
              </a:buClr>
              <a:buFont typeface="Arial"/>
              <a:buChar char="●"/>
              <a:defRPr/>
            </a:pPr>
            <a:r>
              <a:rPr lang="en-IN" sz="2400" b="0" strike="noStrike" spc="0">
                <a:solidFill>
                  <a:srgbClr val="000000"/>
                </a:solidFill>
                <a:latin typeface="Ubuntu"/>
                <a:ea typeface="Ubuntu"/>
              </a:rPr>
              <a:t>This system also helps us to store fruits and vegetables for longer period of time as the period of freshness can be monitored and determined.</a:t>
            </a:r>
            <a:endParaRPr lang="en-IN" sz="2400" b="0" strike="noStrike" spc="0">
              <a:latin typeface="Arial"/>
            </a:endParaRPr>
          </a:p>
          <a:p>
            <a:pPr marL="457200" indent="-354960" algn="just">
              <a:lnSpc>
                <a:spcPct val="90000"/>
              </a:lnSpc>
              <a:buClr>
                <a:srgbClr val="000000"/>
              </a:buClr>
              <a:buFont typeface="Arial"/>
              <a:buChar char="●"/>
              <a:defRPr/>
            </a:pPr>
            <a:r>
              <a:rPr lang="en-IN" sz="2400" b="0" strike="noStrike" spc="0">
                <a:solidFill>
                  <a:srgbClr val="000000"/>
                </a:solidFill>
                <a:latin typeface="Ubuntu"/>
                <a:ea typeface="Ubuntu"/>
              </a:rPr>
              <a:t>Email alerts.</a:t>
            </a:r>
            <a:endParaRPr lang="en-IN" sz="2400" b="0" strike="noStrike" spc="0">
              <a:solidFill>
                <a:srgbClr val="000000"/>
              </a:solidFill>
              <a:latin typeface="Ubuntu"/>
              <a:ea typeface="Ubuntu"/>
            </a:endParaRPr>
          </a:p>
          <a:p>
            <a:pPr marL="457200" indent="-354960" algn="just">
              <a:lnSpc>
                <a:spcPct val="90000"/>
              </a:lnSpc>
              <a:buClr>
                <a:srgbClr val="000000"/>
              </a:buClr>
              <a:buFont typeface="Arial"/>
              <a:buChar char="●"/>
              <a:defRPr/>
            </a:pPr>
            <a:r>
              <a:rPr lang="en-IN" sz="2400" b="0" strike="noStrike" spc="0">
                <a:solidFill>
                  <a:srgbClr val="000000"/>
                </a:solidFill>
                <a:latin typeface="Ubuntu"/>
                <a:ea typeface="Ubuntu"/>
              </a:rPr>
              <a:t>Sensor data is stored in the cloud, that is in thinkspeak.com</a:t>
            </a:r>
            <a:endParaRPr lang="en-IN" sz="2400" b="0" strike="noStrike" spc="0">
              <a:solidFill>
                <a:srgbClr val="000000"/>
              </a:solidFill>
              <a:latin typeface="Ubuntu"/>
              <a:ea typeface="Ubuntu"/>
            </a:endParaRPr>
          </a:p>
          <a:p>
            <a:pPr marL="457200" indent="-354960" algn="just">
              <a:lnSpc>
                <a:spcPct val="90000"/>
              </a:lnSpc>
              <a:buClr>
                <a:srgbClr val="000000"/>
              </a:buClr>
              <a:buFont typeface="Arial"/>
              <a:buChar char="●"/>
              <a:defRPr/>
            </a:pPr>
            <a:r>
              <a:rPr lang="en-IN" sz="2400" b="0" strike="noStrike" spc="0">
                <a:solidFill>
                  <a:srgbClr val="000000"/>
                </a:solidFill>
                <a:latin typeface="Ubuntu"/>
                <a:ea typeface="Ubuntu"/>
              </a:rPr>
              <a:t>Data visualization using freeboard.io</a:t>
            </a:r>
            <a:endParaRPr lang="en-IN" sz="24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6200000" scaled="1"/>
        </a:gradFill>
      </p:bgPr>
    </p:bg>
    <p:spTree>
      <p:nvGrpSpPr>
        <p:cNvPr id="1" name="" hidden="0"/>
        <p:cNvGrpSpPr/>
        <p:nvPr isPhoto="0" userDrawn="0"/>
      </p:nvGrpSpPr>
      <p:grpSpPr bwMode="auto">
        <a:xfrm>
          <a:off x="0" y="0"/>
          <a:ext cx="0" cy="0"/>
          <a:chOff x="0" y="0"/>
          <a:chExt cx="0" cy="0"/>
        </a:xfrm>
      </p:grpSpPr>
      <p:sp>
        <p:nvSpPr>
          <p:cNvPr id="4" name="CustomShape 1" hidden="0"/>
          <p:cNvSpPr/>
          <p:nvPr isPhoto="0" userDrawn="0"/>
        </p:nvSpPr>
        <p:spPr bwMode="auto">
          <a:xfrm>
            <a:off x="415438" y="1638360"/>
            <a:ext cx="11360160" cy="4949640"/>
          </a:xfrm>
          <a:prstGeom prst="rect">
            <a:avLst/>
          </a:prstGeom>
          <a:noFill/>
          <a:ln>
            <a:noFill/>
          </a:ln>
        </p:spPr>
        <p:style>
          <a:lnRef idx="0"/>
          <a:fillRef idx="0"/>
          <a:effectRef idx="0"/>
          <a:fontRef idx="minor"/>
        </p:style>
        <p:txBody>
          <a:bodyPr lIns="90000" tIns="91440" rIns="90000" bIns="91440"/>
          <a:p>
            <a:pPr>
              <a:lnSpc>
                <a:spcPct val="90000"/>
              </a:lnSpc>
              <a:defRPr/>
            </a:pPr>
            <a:r>
              <a:rPr lang="en-IN" sz="2600" b="1" u="sng" strike="noStrike" spc="0">
                <a:solidFill>
                  <a:srgbClr val="000000"/>
                </a:solidFill>
                <a:latin typeface="Ubuntu"/>
                <a:ea typeface="Ubuntu"/>
              </a:rPr>
              <a:t>SOFTWARE REQUIREMENTS:</a:t>
            </a:r>
            <a:endParaRPr lang="en-IN" sz="2600" b="0" strike="noStrike" spc="0">
              <a:latin typeface="Arial"/>
            </a:endParaRPr>
          </a:p>
          <a:p>
            <a:pPr marL="914400" indent="-347400">
              <a:lnSpc>
                <a:spcPct val="90000"/>
              </a:lnSpc>
              <a:spcBef>
                <a:spcPts val="1198"/>
              </a:spcBef>
              <a:buClr>
                <a:srgbClr val="000000"/>
              </a:buClr>
              <a:buFont typeface="Arial"/>
              <a:buChar char="●"/>
              <a:defRPr/>
            </a:pPr>
            <a:r>
              <a:rPr lang="en-IN" sz="2400" b="0" strike="noStrike" spc="0">
                <a:solidFill>
                  <a:srgbClr val="000000"/>
                </a:solidFill>
                <a:latin typeface="Ubuntu"/>
                <a:ea typeface="Ubuntu"/>
              </a:rPr>
              <a:t>Arduino IDE which is open-source.</a:t>
            </a:r>
            <a:endParaRPr lang="en-IN" sz="2400" b="0" strike="noStrike" spc="0">
              <a:latin typeface="Arial"/>
            </a:endParaRPr>
          </a:p>
          <a:p>
            <a:pPr>
              <a:lnSpc>
                <a:spcPct val="90000"/>
              </a:lnSpc>
              <a:spcBef>
                <a:spcPts val="1198"/>
              </a:spcBef>
              <a:defRPr/>
            </a:pPr>
            <a:endParaRPr lang="en-IN" sz="2400" b="0" strike="noStrike" spc="0">
              <a:latin typeface="Arial"/>
            </a:endParaRPr>
          </a:p>
          <a:p>
            <a:pPr>
              <a:lnSpc>
                <a:spcPct val="90000"/>
              </a:lnSpc>
              <a:spcBef>
                <a:spcPts val="1198"/>
              </a:spcBef>
              <a:defRPr/>
            </a:pPr>
            <a:r>
              <a:rPr lang="en-IN" sz="2600" b="1" u="sng" strike="noStrike" spc="0">
                <a:solidFill>
                  <a:srgbClr val="000000"/>
                </a:solidFill>
                <a:latin typeface="Ubuntu"/>
                <a:ea typeface="Ubuntu"/>
              </a:rPr>
              <a:t>HARDWARE COMPONENTS:</a:t>
            </a:r>
            <a:endParaRPr lang="en-IN" sz="2600" b="0" strike="noStrike" spc="0">
              <a:latin typeface="Arial"/>
            </a:endParaRPr>
          </a:p>
          <a:p>
            <a:pPr marL="914400" indent="-360360">
              <a:lnSpc>
                <a:spcPct val="90000"/>
              </a:lnSpc>
              <a:spcBef>
                <a:spcPts val="1198"/>
              </a:spcBef>
              <a:buClr>
                <a:srgbClr val="000000"/>
              </a:buClr>
              <a:buFont typeface="Arial"/>
              <a:buChar char="●"/>
              <a:defRPr/>
            </a:pPr>
            <a:r>
              <a:rPr lang="en-IN" sz="2400" b="0" strike="noStrike" spc="0">
                <a:solidFill>
                  <a:srgbClr val="000000"/>
                </a:solidFill>
                <a:latin typeface="Ubuntu"/>
                <a:ea typeface="Ubuntu"/>
              </a:rPr>
              <a:t>Arduino Uno</a:t>
            </a:r>
            <a:endParaRPr lang="en-IN" sz="2400" b="0" strike="noStrike" spc="0">
              <a:latin typeface="Arial"/>
            </a:endParaRPr>
          </a:p>
          <a:p>
            <a:pPr marL="914400" indent="-360360">
              <a:lnSpc>
                <a:spcPct val="90000"/>
              </a:lnSpc>
              <a:buClr>
                <a:srgbClr val="000000"/>
              </a:buClr>
              <a:buFont typeface="Arial"/>
              <a:buChar char="●"/>
              <a:defRPr/>
            </a:pPr>
            <a:r>
              <a:rPr lang="en-IN" sz="2400" b="0" strike="noStrike" spc="0">
                <a:solidFill>
                  <a:srgbClr val="000000"/>
                </a:solidFill>
                <a:latin typeface="Ubuntu"/>
                <a:ea typeface="Ubuntu"/>
              </a:rPr>
              <a:t>MQ sensors</a:t>
            </a:r>
            <a:endParaRPr lang="en-IN" sz="2400" b="0" strike="noStrike" spc="0">
              <a:latin typeface="Arial"/>
            </a:endParaRPr>
          </a:p>
          <a:p>
            <a:pPr marL="914400" indent="-360360">
              <a:lnSpc>
                <a:spcPct val="90000"/>
              </a:lnSpc>
              <a:buClr>
                <a:srgbClr val="000000"/>
              </a:buClr>
              <a:buFont typeface="Arial"/>
              <a:buChar char="●"/>
              <a:defRPr/>
            </a:pPr>
            <a:r>
              <a:rPr lang="en-IN" sz="2400" b="0" strike="noStrike" spc="0">
                <a:solidFill>
                  <a:srgbClr val="000000"/>
                </a:solidFill>
                <a:latin typeface="Ubuntu"/>
                <a:ea typeface="Ubuntu"/>
              </a:rPr>
              <a:t>DTH11 sensor</a:t>
            </a:r>
            <a:endParaRPr lang="en-IN" sz="2400" b="0" strike="noStrike" spc="0">
              <a:solidFill>
                <a:srgbClr val="000000"/>
              </a:solidFill>
              <a:latin typeface="Ubuntu"/>
              <a:ea typeface="Ubuntu"/>
            </a:endParaRPr>
          </a:p>
          <a:p>
            <a:pPr marL="914400" indent="-360360">
              <a:lnSpc>
                <a:spcPct val="90000"/>
              </a:lnSpc>
              <a:buClr>
                <a:srgbClr val="000000"/>
              </a:buClr>
              <a:buFont typeface="Arial"/>
              <a:buChar char="●"/>
              <a:defRPr/>
            </a:pPr>
            <a:r>
              <a:rPr lang="en-IN" sz="2400" b="0" strike="noStrike" spc="0">
                <a:solidFill>
                  <a:srgbClr val="000000"/>
                </a:solidFill>
                <a:latin typeface="Ubuntu"/>
                <a:ea typeface="Ubuntu"/>
              </a:rPr>
              <a:t>Nodemcu module</a:t>
            </a:r>
            <a:endParaRPr lang="en-IN" sz="2400" b="0" strike="noStrike" spc="0">
              <a:latin typeface="Arial"/>
            </a:endParaRPr>
          </a:p>
          <a:p>
            <a:pPr marL="914400" indent="-360360">
              <a:lnSpc>
                <a:spcPct val="90000"/>
              </a:lnSpc>
              <a:buClr>
                <a:srgbClr val="000000"/>
              </a:buClr>
              <a:buFont typeface="Arial"/>
              <a:buChar char="●"/>
              <a:defRPr/>
            </a:pPr>
            <a:r>
              <a:rPr lang="en-IN" sz="2400" b="0" strike="noStrike" spc="0">
                <a:solidFill>
                  <a:srgbClr val="000000"/>
                </a:solidFill>
                <a:latin typeface="Ubuntu"/>
                <a:ea typeface="Ubuntu"/>
              </a:rPr>
              <a:t>Light Dependent Resistor</a:t>
            </a:r>
            <a:endParaRPr lang="en-IN" sz="2400" b="0" strike="noStrike" spc="0">
              <a:latin typeface="Arial"/>
            </a:endParaRPr>
          </a:p>
          <a:p>
            <a:pPr>
              <a:lnSpc>
                <a:spcPct val="90000"/>
              </a:lnSpc>
              <a:defRPr/>
            </a:pPr>
            <a:endParaRPr lang="en-IN" sz="2400" b="0" strike="noStrike" spc="0">
              <a:latin typeface="Arial"/>
            </a:endParaRPr>
          </a:p>
          <a:p>
            <a:pPr>
              <a:lnSpc>
                <a:spcPct val="90000"/>
              </a:lnSpc>
              <a:defRPr/>
            </a:pPr>
            <a:endParaRPr lang="en-IN" sz="2400" b="0" strike="noStrike" spc="0">
              <a:latin typeface="Arial"/>
            </a:endParaRPr>
          </a:p>
          <a:p>
            <a:pPr marL="914400" indent="-360360">
              <a:lnSpc>
                <a:spcPct val="90000"/>
              </a:lnSpc>
              <a:buClr>
                <a:srgbClr val="000000"/>
              </a:buClr>
              <a:buFont typeface="Arial"/>
              <a:buChar char="●"/>
              <a:defRPr/>
            </a:pPr>
            <a:r>
              <a:rPr lang="en-IN" sz="2400" b="0" strike="noStrike" spc="0">
                <a:solidFill>
                  <a:srgbClr val="000000"/>
                </a:solidFill>
                <a:latin typeface="Ubuntu"/>
                <a:ea typeface="Ubuntu"/>
              </a:rPr>
              <a:t>Note: More detailed explanation is in SRS document report.</a:t>
            </a:r>
            <a:endParaRPr lang="en-IN" sz="2400" b="0" strike="noStrike" spc="0">
              <a:latin typeface="Arial"/>
            </a:endParaRPr>
          </a:p>
        </p:txBody>
      </p:sp>
      <p:sp>
        <p:nvSpPr>
          <p:cNvPr id="5" name="CustomShape 2" hidden="0"/>
          <p:cNvSpPr/>
          <p:nvPr isPhoto="0" userDrawn="0"/>
        </p:nvSpPr>
        <p:spPr bwMode="auto">
          <a:xfrm>
            <a:off x="415438" y="390600"/>
            <a:ext cx="11360160" cy="1067400"/>
          </a:xfrm>
          <a:prstGeom prst="rect">
            <a:avLst/>
          </a:prstGeom>
          <a:noFill/>
          <a:ln>
            <a:noFill/>
          </a:ln>
        </p:spPr>
        <p:style>
          <a:lnRef idx="0"/>
          <a:fillRef idx="0"/>
          <a:effectRef idx="0"/>
          <a:fontRef idx="minor"/>
        </p:style>
        <p:txBody>
          <a:bodyPr lIns="90000" tIns="91440" rIns="90000" bIns="91440">
            <a:normAutofit/>
          </a:bodyPr>
          <a:p>
            <a:pPr algn="ctr">
              <a:lnSpc>
                <a:spcPct val="90000"/>
              </a:lnSpc>
              <a:defRPr/>
            </a:pPr>
            <a:r>
              <a:rPr lang="en-IN" sz="3700" b="0" strike="noStrike" spc="0">
                <a:solidFill>
                  <a:srgbClr val="000000"/>
                </a:solidFill>
                <a:latin typeface="Arial Black"/>
                <a:ea typeface="Arial Black"/>
              </a:rPr>
              <a:t>SOFTWARE AND HARDWARE REQUIREMENTS</a:t>
            </a:r>
            <a:endParaRPr lang="en-IN" sz="3700" b="0" strike="noStrike" spc="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accent3">
                <a:lumMod val="60000"/>
                <a:lumOff val="40000"/>
              </a:schemeClr>
            </a:gs>
            <a:gs pos="100000">
              <a:srgbClr val="FFFFFF"/>
            </a:gs>
          </a:gsLst>
          <a:lin ang="13500000" scaled="1"/>
        </a:grad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2"/>
          <a:stretch/>
        </p:blipFill>
        <p:spPr bwMode="auto">
          <a:xfrm flipH="0" flipV="0">
            <a:off x="192272" y="209050"/>
            <a:ext cx="4579241" cy="4259040"/>
          </a:xfrm>
          <a:prstGeom prst="rect">
            <a:avLst/>
          </a:prstGeom>
        </p:spPr>
      </p:pic>
      <p:pic>
        <p:nvPicPr>
          <p:cNvPr id="5" name="" hidden="0"/>
          <p:cNvPicPr>
            <a:picLocks noChangeAspect="1"/>
          </p:cNvPicPr>
          <p:nvPr isPhoto="0" userDrawn="0"/>
        </p:nvPicPr>
        <p:blipFill>
          <a:blip r:embed="rId3"/>
          <a:stretch/>
        </p:blipFill>
        <p:spPr bwMode="auto">
          <a:xfrm flipH="0" flipV="0">
            <a:off x="4944655" y="2373341"/>
            <a:ext cx="2099219" cy="2099219"/>
          </a:xfrm>
          <a:prstGeom prst="rect">
            <a:avLst/>
          </a:prstGeom>
        </p:spPr>
      </p:pic>
      <p:pic>
        <p:nvPicPr>
          <p:cNvPr id="6" name="" hidden="0"/>
          <p:cNvPicPr>
            <a:picLocks noChangeAspect="1"/>
          </p:cNvPicPr>
          <p:nvPr isPhoto="0" userDrawn="0"/>
        </p:nvPicPr>
        <p:blipFill>
          <a:blip r:embed="rId4"/>
          <a:stretch/>
        </p:blipFill>
        <p:spPr bwMode="auto">
          <a:xfrm flipH="0" flipV="0">
            <a:off x="9378309" y="30053"/>
            <a:ext cx="2170866" cy="2170866"/>
          </a:xfrm>
          <a:prstGeom prst="rect">
            <a:avLst/>
          </a:prstGeom>
        </p:spPr>
      </p:pic>
      <p:pic>
        <p:nvPicPr>
          <p:cNvPr id="7" name="" hidden="0"/>
          <p:cNvPicPr>
            <a:picLocks noChangeAspect="1"/>
          </p:cNvPicPr>
          <p:nvPr isPhoto="0" userDrawn="0"/>
        </p:nvPicPr>
        <p:blipFill>
          <a:blip r:embed="rId5"/>
          <a:stretch/>
        </p:blipFill>
        <p:spPr bwMode="auto">
          <a:xfrm flipH="0" flipV="0">
            <a:off x="7145830" y="38607"/>
            <a:ext cx="2134569" cy="2134569"/>
          </a:xfrm>
          <a:prstGeom prst="rect">
            <a:avLst/>
          </a:prstGeom>
        </p:spPr>
      </p:pic>
      <p:pic>
        <p:nvPicPr>
          <p:cNvPr id="8" name="" hidden="0"/>
          <p:cNvPicPr>
            <a:picLocks noChangeAspect="1"/>
          </p:cNvPicPr>
          <p:nvPr isPhoto="0" userDrawn="0"/>
        </p:nvPicPr>
        <p:blipFill>
          <a:blip r:embed="rId6"/>
          <a:stretch/>
        </p:blipFill>
        <p:spPr bwMode="auto">
          <a:xfrm>
            <a:off x="4900750" y="30053"/>
            <a:ext cx="2143125" cy="2143125"/>
          </a:xfrm>
          <a:prstGeom prst="rect">
            <a:avLst/>
          </a:prstGeom>
        </p:spPr>
      </p:pic>
      <p:pic>
        <p:nvPicPr>
          <p:cNvPr id="9" name="" hidden="0"/>
          <p:cNvPicPr>
            <a:picLocks noChangeAspect="1"/>
          </p:cNvPicPr>
          <p:nvPr isPhoto="0" userDrawn="0"/>
        </p:nvPicPr>
        <p:blipFill>
          <a:blip r:embed="rId7"/>
          <a:stretch/>
        </p:blipFill>
        <p:spPr bwMode="auto">
          <a:xfrm flipH="0" flipV="0">
            <a:off x="230954" y="4620852"/>
            <a:ext cx="2714625" cy="1942738"/>
          </a:xfrm>
          <a:prstGeom prst="rect">
            <a:avLst/>
          </a:prstGeom>
        </p:spPr>
      </p:pic>
      <p:pic>
        <p:nvPicPr>
          <p:cNvPr id="10" name="" hidden="0"/>
          <p:cNvPicPr>
            <a:picLocks noChangeAspect="1"/>
          </p:cNvPicPr>
          <p:nvPr isPhoto="0" userDrawn="0"/>
        </p:nvPicPr>
        <p:blipFill>
          <a:blip r:embed="rId8"/>
          <a:stretch/>
        </p:blipFill>
        <p:spPr bwMode="auto">
          <a:xfrm flipH="0" flipV="0">
            <a:off x="7301026" y="2373340"/>
            <a:ext cx="4236159" cy="4207568"/>
          </a:xfrm>
          <a:prstGeom prst="rect">
            <a:avLst/>
          </a:prstGeom>
        </p:spPr>
      </p:pic>
      <p:pic>
        <p:nvPicPr>
          <p:cNvPr id="11" name="" hidden="0"/>
          <p:cNvPicPr>
            <a:picLocks noChangeAspect="1"/>
          </p:cNvPicPr>
          <p:nvPr isPhoto="0" userDrawn="0"/>
        </p:nvPicPr>
        <p:blipFill>
          <a:blip r:embed="rId9"/>
          <a:stretch/>
        </p:blipFill>
        <p:spPr bwMode="auto">
          <a:xfrm flipH="0" flipV="0">
            <a:off x="3042151" y="4620852"/>
            <a:ext cx="4001724" cy="19548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25</Slides>
  <Notes>25</Notes>
  <HiddenSlides>0</HiddenSlides>
  <MMClips>2</MMClips>
  <ScaleCrop>0</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5</cp:revision>
  <dcterms:created xsi:type="dcterms:W3CDTF">2012-12-03T06:56:55Z</dcterms:created>
  <dcterms:modified xsi:type="dcterms:W3CDTF">2021-06-10T03:04:41Z</dcterms:modified>
  <cp:category/>
  <cp:contentStatus/>
  <cp:version/>
</cp:coreProperties>
</file>