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62" r:id="rId16"/>
    <p:sldId id="270" r:id="rId17"/>
    <p:sldId id="267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/>
    <p:restoredTop sz="92964"/>
  </p:normalViewPr>
  <p:slideViewPr>
    <p:cSldViewPr snapToGrid="0" snapToObjects="1">
      <p:cViewPr varScale="1">
        <p:scale>
          <a:sx n="89" d="100"/>
          <a:sy n="89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510A6-9CE7-434E-8AF4-38271C27D446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E71B7-4F6D-F448-9112-99B0567B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4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E71B7-4F6D-F448-9112-99B0567B1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9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4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2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61B5-795E-FD48-9884-66F6B4F4E181}" type="datetimeFigureOut">
              <a:rPr lang="en-US" smtClean="0"/>
              <a:t>4/7/18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20989-D70A-8C40-B156-0E2F36DE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Foundation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200" y="107950"/>
            <a:ext cx="10515600" cy="1325563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05" y="1169755"/>
            <a:ext cx="3344454" cy="28527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26" y="1115478"/>
            <a:ext cx="3554412" cy="2961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55" y="3843337"/>
            <a:ext cx="4459758" cy="31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9" y="698500"/>
            <a:ext cx="9523141" cy="5448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16391" y="633659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https://</a:t>
            </a:r>
            <a:r>
              <a:rPr lang="en-US" sz="1000" dirty="0" err="1" smtClean="0"/>
              <a:t>www.kdnuggets.com</a:t>
            </a:r>
            <a:r>
              <a:rPr lang="en-US" sz="1000" dirty="0" smtClean="0"/>
              <a:t>/2016/08/role-activation-function-neural-</a:t>
            </a:r>
            <a:r>
              <a:rPr lang="en-US" sz="1000" dirty="0" err="1" smtClean="0"/>
              <a:t>network.html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509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Also called as Cost Function</a:t>
            </a:r>
          </a:p>
          <a:p>
            <a:endParaRPr lang="en-US" dirty="0" smtClean="0"/>
          </a:p>
          <a:p>
            <a:r>
              <a:rPr lang="en-US" dirty="0" smtClean="0"/>
              <a:t>This is used to quantify the error between the predicted value vs the actual value</a:t>
            </a:r>
          </a:p>
          <a:p>
            <a:r>
              <a:rPr lang="en-US" dirty="0" smtClean="0"/>
              <a:t>Impacts the network’s performance</a:t>
            </a:r>
          </a:p>
          <a:p>
            <a:r>
              <a:rPr lang="en-US" dirty="0" smtClean="0"/>
              <a:t>Ex. </a:t>
            </a:r>
          </a:p>
          <a:p>
            <a:pPr lvl="1"/>
            <a:r>
              <a:rPr lang="en-US" dirty="0" smtClean="0"/>
              <a:t>Mean Squared Error</a:t>
            </a:r>
          </a:p>
          <a:p>
            <a:pPr lvl="1"/>
            <a:r>
              <a:rPr lang="en-US" dirty="0" smtClean="0"/>
              <a:t>Cross entropy Loss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8" y="4814632"/>
            <a:ext cx="6900862" cy="10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5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correct the weights based on the outcome of loss function</a:t>
            </a:r>
          </a:p>
          <a:p>
            <a:r>
              <a:rPr lang="en-US" dirty="0" smtClean="0"/>
              <a:t>The impacts the performance of the network</a:t>
            </a:r>
          </a:p>
          <a:p>
            <a:r>
              <a:rPr lang="en-US" dirty="0" smtClean="0"/>
              <a:t>Ex. </a:t>
            </a:r>
          </a:p>
          <a:p>
            <a:pPr lvl="1"/>
            <a:r>
              <a:rPr lang="en-US" dirty="0" smtClean="0"/>
              <a:t>Stochastic Gradient Descent</a:t>
            </a:r>
          </a:p>
          <a:p>
            <a:pPr lvl="1"/>
            <a:r>
              <a:rPr lang="en-US" dirty="0" smtClean="0"/>
              <a:t>Mini Batch Gradient Descent</a:t>
            </a:r>
          </a:p>
          <a:p>
            <a:pPr lvl="1"/>
            <a:r>
              <a:rPr lang="en-US" dirty="0" smtClean="0"/>
              <a:t>Adam</a:t>
            </a:r>
          </a:p>
          <a:p>
            <a:pPr lvl="1"/>
            <a:r>
              <a:rPr lang="en-US" dirty="0" err="1" smtClean="0"/>
              <a:t>AdaDelta</a:t>
            </a:r>
            <a:endParaRPr lang="en-US" dirty="0" smtClean="0"/>
          </a:p>
          <a:p>
            <a:pPr lvl="1"/>
            <a:r>
              <a:rPr lang="en-US" dirty="0" err="1" smtClean="0"/>
              <a:t>AdaGrad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1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69875"/>
            <a:ext cx="10515600" cy="1325563"/>
          </a:xfrm>
        </p:spPr>
        <p:txBody>
          <a:bodyPr/>
          <a:lstStyle/>
          <a:p>
            <a:r>
              <a:rPr lang="en-US" dirty="0" smtClean="0"/>
              <a:t>How to train a Neural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595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Consists of 2 Phases</a:t>
            </a:r>
          </a:p>
          <a:p>
            <a:endParaRPr lang="en-US" dirty="0" smtClean="0"/>
          </a:p>
          <a:p>
            <a:r>
              <a:rPr lang="en-US" dirty="0" smtClean="0"/>
              <a:t>Forward propagation</a:t>
            </a:r>
          </a:p>
          <a:p>
            <a:endParaRPr lang="en-US" dirty="0"/>
          </a:p>
          <a:p>
            <a:r>
              <a:rPr lang="en-US" dirty="0" smtClean="0"/>
              <a:t>Backward propagation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9" y="1466057"/>
            <a:ext cx="5248105" cy="230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9" y="4154489"/>
            <a:ext cx="4991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4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8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How </a:t>
            </a:r>
            <a:r>
              <a:rPr lang="en-US" sz="3600" dirty="0" smtClean="0"/>
              <a:t>to</a:t>
            </a:r>
            <a:r>
              <a:rPr lang="en-US" sz="3600" dirty="0" smtClean="0"/>
              <a:t> train a Neural Network? </a:t>
            </a:r>
            <a:r>
              <a:rPr lang="mr-IN" sz="3600" dirty="0" smtClean="0"/>
              <a:t>–</a:t>
            </a:r>
            <a:r>
              <a:rPr lang="en-US" sz="3600" dirty="0" smtClean="0"/>
              <a:t> Putting it together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6" y="1185579"/>
            <a:ext cx="9794699" cy="5564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0564" y="6642556"/>
            <a:ext cx="3371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Ref. : https://</a:t>
            </a:r>
            <a:r>
              <a:rPr lang="en-US" sz="800" dirty="0" err="1" smtClean="0"/>
              <a:t>www.analyticsvidhya.com</a:t>
            </a:r>
            <a:r>
              <a:rPr lang="en-US" sz="800" dirty="0" smtClean="0"/>
              <a:t>/blog/2014/10/</a:t>
            </a:r>
            <a:r>
              <a:rPr lang="en-US" sz="800" dirty="0" err="1" smtClean="0"/>
              <a:t>ann</a:t>
            </a:r>
            <a:r>
              <a:rPr lang="en-US" sz="800" dirty="0" smtClean="0"/>
              <a:t>-work-simplified/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171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 Definitions for a NN with 3 layers, 2 input nodes and 1 output node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690688"/>
            <a:ext cx="7026275" cy="4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413" y="2401327"/>
            <a:ext cx="3833812" cy="33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2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</a:t>
            </a:r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No. of Layers</a:t>
            </a:r>
          </a:p>
          <a:p>
            <a:endParaRPr lang="en-US" dirty="0" smtClean="0"/>
          </a:p>
          <a:p>
            <a:r>
              <a:rPr lang="en-US" dirty="0" smtClean="0"/>
              <a:t>No</a:t>
            </a:r>
            <a:r>
              <a:rPr lang="en-US" dirty="0" smtClean="0"/>
              <a:t>. of Nodes</a:t>
            </a:r>
          </a:p>
          <a:p>
            <a:endParaRPr lang="en-US" dirty="0" smtClean="0"/>
          </a:p>
          <a:p>
            <a:r>
              <a:rPr lang="en-US" dirty="0" smtClean="0"/>
              <a:t>Activation </a:t>
            </a:r>
            <a:r>
              <a:rPr lang="en-US" dirty="0" smtClean="0"/>
              <a:t>Function</a:t>
            </a:r>
          </a:p>
          <a:p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2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6" y="0"/>
            <a:ext cx="7258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25654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Image Classification Example using </a:t>
            </a: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063"/>
          </a:xfrm>
        </p:spPr>
        <p:txBody>
          <a:bodyPr>
            <a:normAutofit/>
          </a:bodyPr>
          <a:lstStyle/>
          <a:p>
            <a:r>
              <a:rPr lang="en-US" dirty="0" smtClean="0"/>
              <a:t>Why Neural Networks?</a:t>
            </a:r>
          </a:p>
          <a:p>
            <a:endParaRPr lang="en-US" dirty="0"/>
          </a:p>
          <a:p>
            <a:r>
              <a:rPr lang="en-US" dirty="0" smtClean="0"/>
              <a:t>Introduction to a simple Neural Network</a:t>
            </a:r>
          </a:p>
          <a:p>
            <a:endParaRPr lang="en-US" dirty="0"/>
          </a:p>
          <a:p>
            <a:r>
              <a:rPr lang="en-US" dirty="0" smtClean="0"/>
              <a:t>Components of a Neural Network</a:t>
            </a:r>
          </a:p>
          <a:p>
            <a:endParaRPr lang="en-US" dirty="0"/>
          </a:p>
          <a:p>
            <a:r>
              <a:rPr lang="en-US" dirty="0" smtClean="0"/>
              <a:t>How a Neural Network is trained</a:t>
            </a:r>
          </a:p>
          <a:p>
            <a:endParaRPr lang="en-US" dirty="0"/>
          </a:p>
          <a:p>
            <a:r>
              <a:rPr lang="en-US" dirty="0" smtClean="0"/>
              <a:t>Hands-on: Image classification problem using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r>
              <a:rPr lang="mr-IN" dirty="0" smtClean="0"/>
              <a:t>–</a:t>
            </a:r>
            <a:r>
              <a:rPr lang="en-US" dirty="0" smtClean="0"/>
              <a:t> Why Neural Networks?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Unable to solve complex problems using generic algorithms</a:t>
            </a:r>
          </a:p>
          <a:p>
            <a:pPr lvl="1"/>
            <a:r>
              <a:rPr lang="en-US" dirty="0" smtClean="0"/>
              <a:t>Recognizing a human face</a:t>
            </a:r>
          </a:p>
          <a:p>
            <a:pPr lvl="1"/>
            <a:r>
              <a:rPr lang="en-US" dirty="0" smtClean="0"/>
              <a:t>Computer Vision</a:t>
            </a:r>
          </a:p>
          <a:p>
            <a:endParaRPr lang="en-US" dirty="0" smtClean="0"/>
          </a:p>
          <a:p>
            <a:r>
              <a:rPr lang="en-US" dirty="0" smtClean="0"/>
              <a:t>Commonly used in pattern identification related use cases</a:t>
            </a:r>
          </a:p>
          <a:p>
            <a:endParaRPr lang="en-US" dirty="0" smtClean="0"/>
          </a:p>
          <a:p>
            <a:r>
              <a:rPr lang="en-US" dirty="0" smtClean="0"/>
              <a:t>Identification of features is difficult or complex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1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Neural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40012"/>
            <a:ext cx="10515600" cy="13176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i="1" dirty="0" smtClean="0"/>
              <a:t>Neural Network </a:t>
            </a:r>
            <a:r>
              <a:rPr lang="en-US" dirty="0" smtClean="0"/>
              <a:t>is a computational network inspired by the study of biological neural processing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7688" y="6097588"/>
            <a:ext cx="10515600" cy="27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000" i="1" dirty="0" smtClean="0"/>
              <a:t>Ref.: Neural Networks &amp; Fuzzy Logic, Dr. </a:t>
            </a:r>
            <a:r>
              <a:rPr lang="en-US" sz="1000" i="1" dirty="0" err="1" smtClean="0"/>
              <a:t>Valluru</a:t>
            </a:r>
            <a:r>
              <a:rPr lang="en-US" sz="1000" i="1" dirty="0" smtClean="0"/>
              <a:t> B Rao and </a:t>
            </a:r>
            <a:r>
              <a:rPr lang="en-US" sz="1000" i="1" dirty="0" err="1" smtClean="0"/>
              <a:t>Hyagirva</a:t>
            </a:r>
            <a:r>
              <a:rPr lang="en-US" sz="1000" i="1" dirty="0" smtClean="0"/>
              <a:t> V Rao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602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Neural Network</a:t>
            </a:r>
            <a:endParaRPr lang="en-US" dirty="0"/>
          </a:p>
        </p:txBody>
      </p:sp>
      <p:sp>
        <p:nvSpPr>
          <p:cNvPr id="4" name="AutoShape 2" descr="mage result for simple feed forward neural network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3" y="2066925"/>
            <a:ext cx="6108700" cy="366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is a simple Neural Network made up of 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>
            <a:normAutofit/>
          </a:bodyPr>
          <a:lstStyle/>
          <a:p>
            <a:r>
              <a:rPr lang="en-US" dirty="0" smtClean="0"/>
              <a:t>Layers</a:t>
            </a:r>
          </a:p>
          <a:p>
            <a:pPr lvl="1"/>
            <a:r>
              <a:rPr lang="en-US" dirty="0" smtClean="0"/>
              <a:t>Layers consist of a group of individual processing units </a:t>
            </a:r>
            <a:r>
              <a:rPr lang="en-US" dirty="0" err="1" smtClean="0"/>
              <a:t>i.e</a:t>
            </a:r>
            <a:r>
              <a:rPr lang="en-US" dirty="0" smtClean="0"/>
              <a:t> nodes or neurons</a:t>
            </a:r>
          </a:p>
          <a:p>
            <a:pPr lvl="1"/>
            <a:r>
              <a:rPr lang="en-US" dirty="0" smtClean="0"/>
              <a:t>Classified as ..</a:t>
            </a:r>
          </a:p>
          <a:p>
            <a:pPr lvl="2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Hidden</a:t>
            </a:r>
          </a:p>
          <a:p>
            <a:pPr lvl="2"/>
            <a:r>
              <a:rPr lang="en-US" dirty="0" smtClean="0"/>
              <a:t>Output</a:t>
            </a:r>
          </a:p>
          <a:p>
            <a:r>
              <a:rPr lang="en-US" dirty="0" smtClean="0"/>
              <a:t>Weights</a:t>
            </a:r>
          </a:p>
          <a:p>
            <a:r>
              <a:rPr lang="en-US" dirty="0" smtClean="0"/>
              <a:t>Nodes/Neurons</a:t>
            </a:r>
          </a:p>
          <a:p>
            <a:pPr lvl="1"/>
            <a:r>
              <a:rPr lang="en-US" dirty="0" smtClean="0"/>
              <a:t>Processing Unit</a:t>
            </a:r>
          </a:p>
          <a:p>
            <a:r>
              <a:rPr lang="en-US" dirty="0" smtClean="0"/>
              <a:t>Loss Function</a:t>
            </a:r>
          </a:p>
          <a:p>
            <a:r>
              <a:rPr lang="en-US" dirty="0" smtClean="0"/>
              <a:t>Optimization Function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38" y="2872814"/>
            <a:ext cx="3833812" cy="33978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4237" y="6607403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www.bogotobogo.com</a:t>
            </a:r>
            <a:r>
              <a:rPr lang="en-US" sz="800" dirty="0"/>
              <a:t>/python/</a:t>
            </a:r>
            <a:r>
              <a:rPr lang="en-US" sz="800" dirty="0" err="1"/>
              <a:t>scikit</a:t>
            </a:r>
            <a:r>
              <a:rPr lang="en-US" sz="800" dirty="0"/>
              <a:t>-learn/Artificial-Neural-Network-ANN-2-Forward-Propagation.php</a:t>
            </a:r>
          </a:p>
        </p:txBody>
      </p:sp>
    </p:spTree>
    <p:extLst>
      <p:ext uri="{BB962C8B-B14F-4D97-AF65-F5344CB8AC3E}">
        <p14:creationId xmlns:p14="http://schemas.microsoft.com/office/powerpoint/2010/main" val="5207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each node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1690688"/>
            <a:ext cx="7127875" cy="38240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161146" y="2253249"/>
            <a:ext cx="3886200" cy="3589996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Consists of 2 parts</a:t>
            </a:r>
          </a:p>
          <a:p>
            <a:endParaRPr lang="en-US" dirty="0"/>
          </a:p>
          <a:p>
            <a:r>
              <a:rPr lang="en-US" dirty="0" smtClean="0"/>
              <a:t>Summation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Used for calculating the weighted sum of inputs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Linear Regression algorithm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44930" y="4937126"/>
            <a:ext cx="3014663" cy="728662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z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= w * x  + b</a:t>
            </a:r>
            <a:endParaRPr lang="en-US" sz="2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</a:p>
          <a:p>
            <a:pPr marL="457200" lvl="1" indent="0">
              <a:buNone/>
            </a:pPr>
            <a:r>
              <a:rPr lang="en-US" i="1" dirty="0" smtClean="0"/>
              <a:t>Also known as Threshold function / Transfer function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What is the use of Activation Function?</a:t>
            </a:r>
          </a:p>
          <a:p>
            <a:pPr lvl="2"/>
            <a:r>
              <a:rPr lang="en-US" dirty="0" smtClean="0"/>
              <a:t>Used to make NN learn complex problems</a:t>
            </a:r>
          </a:p>
          <a:p>
            <a:pPr lvl="2"/>
            <a:r>
              <a:rPr lang="en-US" dirty="0" smtClean="0"/>
              <a:t>Adds non-linear properties to the NN</a:t>
            </a:r>
          </a:p>
          <a:p>
            <a:pPr lvl="2"/>
            <a:r>
              <a:rPr lang="en-US" dirty="0" smtClean="0"/>
              <a:t>Transforms output of summation function to a value in specific range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376</Words>
  <Application>Microsoft Macintosh PowerPoint</Application>
  <PresentationFormat>Widescreen</PresentationFormat>
  <Paragraphs>97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Courier New</vt:lpstr>
      <vt:lpstr>Mangal</vt:lpstr>
      <vt:lpstr>Arial</vt:lpstr>
      <vt:lpstr>Office Theme</vt:lpstr>
      <vt:lpstr>Neural Networks  - Foundation</vt:lpstr>
      <vt:lpstr>Agenda</vt:lpstr>
      <vt:lpstr>Background – Why Neural Networks?</vt:lpstr>
      <vt:lpstr>What is a Neural Network?</vt:lpstr>
      <vt:lpstr>A Simple Neural Network</vt:lpstr>
      <vt:lpstr>What is a simple Neural Network made up of ?</vt:lpstr>
      <vt:lpstr>What does each node do?</vt:lpstr>
      <vt:lpstr>Components of a node</vt:lpstr>
      <vt:lpstr>Components of a node</vt:lpstr>
      <vt:lpstr>Activation Function</vt:lpstr>
      <vt:lpstr>PowerPoint Presentation</vt:lpstr>
      <vt:lpstr>Loss Function</vt:lpstr>
      <vt:lpstr>Optimization Function</vt:lpstr>
      <vt:lpstr>How to train a Neural Network?</vt:lpstr>
      <vt:lpstr>How to train a Neural Network? – Putting it together</vt:lpstr>
      <vt:lpstr>Example Definitions for a NN with 3 layers, 2 input nodes and 1 output node</vt:lpstr>
      <vt:lpstr>Characteristics of Neural Network</vt:lpstr>
      <vt:lpstr>PowerPoint Presentation</vt:lpstr>
      <vt:lpstr>Image Classification Example using TensorFlow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 Level-0</dc:title>
  <dc:creator>KRISHNAMURTHY Krishna</dc:creator>
  <cp:lastModifiedBy>KRISHNAMURTHY Krishna</cp:lastModifiedBy>
  <cp:revision>36</cp:revision>
  <dcterms:created xsi:type="dcterms:W3CDTF">2018-04-06T00:32:04Z</dcterms:created>
  <dcterms:modified xsi:type="dcterms:W3CDTF">2018-04-07T02:00:49Z</dcterms:modified>
</cp:coreProperties>
</file>