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0" r:id="rId5"/>
    <p:sldId id="261" r:id="rId6"/>
    <p:sldId id="263" r:id="rId7"/>
    <p:sldId id="264" r:id="rId8"/>
    <p:sldId id="257" r:id="rId9"/>
    <p:sldId id="259" r:id="rId10"/>
    <p:sldId id="258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9"/>
    <p:restoredTop sz="94555"/>
  </p:normalViewPr>
  <p:slideViewPr>
    <p:cSldViewPr snapToGrid="0" snapToObjects="1">
      <p:cViewPr varScale="1">
        <p:scale>
          <a:sx n="84" d="100"/>
          <a:sy n="84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0797-E2FA-234B-930B-63D4C972BE9A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2273-B26B-734C-B2C2-325C3CA9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975" y="21796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evaluate a classification model and tune 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PART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under fitting &amp; how to avoid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Signifies a training performance issue</a:t>
            </a:r>
          </a:p>
          <a:p>
            <a:endParaRPr lang="en-US" dirty="0" smtClean="0"/>
          </a:p>
          <a:p>
            <a:r>
              <a:rPr lang="en-US" dirty="0" smtClean="0"/>
              <a:t>May be there is less training data. Train with more data</a:t>
            </a:r>
          </a:p>
          <a:p>
            <a:endParaRPr lang="en-US" dirty="0"/>
          </a:p>
          <a:p>
            <a:r>
              <a:rPr lang="en-US" dirty="0" smtClean="0"/>
              <a:t>May be the features that we chose are insufficient or not related enough to the target.  Should revisit feature engineering </a:t>
            </a:r>
          </a:p>
          <a:p>
            <a:endParaRPr lang="en-US" dirty="0" smtClean="0"/>
          </a:p>
          <a:p>
            <a:r>
              <a:rPr lang="en-US" dirty="0" smtClean="0"/>
              <a:t>May be the algorithm that we chose does not suite the data. Try different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over fitting &amp; how to avoid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5086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May be a training data set quality issue – not a good mix of data. Ensure training data contains required mix of data</a:t>
            </a:r>
          </a:p>
          <a:p>
            <a:endParaRPr lang="en-US" dirty="0" smtClean="0"/>
          </a:p>
          <a:p>
            <a:r>
              <a:rPr lang="en-US" dirty="0" smtClean="0"/>
              <a:t>May be there is less training data. Get more training data else use </a:t>
            </a:r>
            <a:r>
              <a:rPr lang="en-US" b="1" dirty="0" smtClean="0"/>
              <a:t>cross validation</a:t>
            </a:r>
            <a:r>
              <a:rPr lang="en-US" dirty="0" smtClean="0"/>
              <a:t> technique to train model.</a:t>
            </a:r>
          </a:p>
          <a:p>
            <a:endParaRPr lang="en-US" dirty="0" smtClean="0"/>
          </a:p>
          <a:p>
            <a:r>
              <a:rPr lang="en-US" dirty="0" smtClean="0"/>
              <a:t>May be there are too many features. Revisit feature selection. </a:t>
            </a:r>
          </a:p>
          <a:p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could not generalize from patterns observed in the training </a:t>
            </a:r>
            <a:r>
              <a:rPr lang="en-US" dirty="0" smtClean="0"/>
              <a:t>data. </a:t>
            </a:r>
          </a:p>
          <a:p>
            <a:pPr lvl="1"/>
            <a:r>
              <a:rPr lang="en-US" dirty="0" smtClean="0"/>
              <a:t>Tune the model’s hyper parameters</a:t>
            </a:r>
          </a:p>
          <a:p>
            <a:pPr lvl="1"/>
            <a:r>
              <a:rPr lang="en-US" dirty="0"/>
              <a:t>Try different regularization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Try using </a:t>
            </a:r>
            <a:r>
              <a:rPr lang="en-US" dirty="0" err="1" smtClean="0"/>
              <a:t>Ensembling</a:t>
            </a:r>
            <a:r>
              <a:rPr lang="en-US" dirty="0" smtClean="0"/>
              <a:t> method – combining predictions from multiple separate models </a:t>
            </a:r>
          </a:p>
          <a:p>
            <a:pPr lvl="1"/>
            <a:r>
              <a:rPr lang="en-US" dirty="0" smtClean="0"/>
              <a:t>Use techniques like early stopping, drop outs etc.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outcome of a classification problem - Confusion Matrix</a:t>
            </a:r>
            <a:endParaRPr lang="en-US" dirty="0"/>
          </a:p>
        </p:txBody>
      </p:sp>
      <p:pic>
        <p:nvPicPr>
          <p:cNvPr id="4100" name="Picture 4" descr="inary Classification Confusion Matri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07" y="2643188"/>
            <a:ext cx="8507199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qph.ec.quoracdn.net/main-qimg-18cd74b05b850406e1c01b76b1cb8fd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96" y="619570"/>
            <a:ext cx="9065924" cy="47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0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 to measure classification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90688"/>
            <a:ext cx="6677025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Average of correct predictions made by the model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Precision or Positive Predictive Value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many positive cases are actually correct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 = TP/(TP+FP)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3" name="Picture 5" descr="https://qph.ec.quoracdn.net/main-qimg-18cd74b05b850406e1c01b76b1cb8f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414587"/>
            <a:ext cx="45815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026" y="6311900"/>
            <a:ext cx="5311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Ref.: https://</a:t>
            </a:r>
            <a:r>
              <a:rPr lang="en-US" sz="1000" dirty="0" err="1"/>
              <a:t>www.quora.com</a:t>
            </a:r>
            <a:r>
              <a:rPr lang="en-US" sz="1000" dirty="0"/>
              <a:t>/What-is-the-best-way-to-understand-the-terms-precision-and-recall</a:t>
            </a:r>
          </a:p>
        </p:txBody>
      </p:sp>
    </p:spTree>
    <p:extLst>
      <p:ext uri="{BB962C8B-B14F-4D97-AF65-F5344CB8AC3E}">
        <p14:creationId xmlns:p14="http://schemas.microsoft.com/office/powerpoint/2010/main" val="13203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 to measure classification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Recall or Sensitivity</a:t>
            </a:r>
          </a:p>
          <a:p>
            <a:pPr lvl="1"/>
            <a:r>
              <a:rPr lang="en-US" dirty="0" smtClean="0"/>
              <a:t>How many positive cases did we miss to predict correctly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 = TP/(TP + FN)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How many actual </a:t>
            </a:r>
            <a:r>
              <a:rPr lang="en-US" dirty="0"/>
              <a:t>negative cases </a:t>
            </a:r>
            <a:r>
              <a:rPr lang="en-US" dirty="0" smtClean="0"/>
              <a:t>did we predict correctly 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 = TN/(TN + FP)</a:t>
            </a:r>
          </a:p>
          <a:p>
            <a:pPr lvl="1"/>
            <a:endParaRPr lang="en-US" dirty="0"/>
          </a:p>
        </p:txBody>
      </p:sp>
      <p:pic>
        <p:nvPicPr>
          <p:cNvPr id="6" name="Picture 5" descr="https://qph.ec.quoracdn.net/main-qimg-18cd74b05b850406e1c01b76b1cb8f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414587"/>
            <a:ext cx="45815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026" y="6311900"/>
            <a:ext cx="5311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Ref.: https://</a:t>
            </a:r>
            <a:r>
              <a:rPr lang="en-US" sz="1000" dirty="0" err="1"/>
              <a:t>www.quora.com</a:t>
            </a:r>
            <a:r>
              <a:rPr lang="en-US" sz="1000" dirty="0"/>
              <a:t>/What-is-the-best-way-to-understand-the-terms-precision-and-recall</a:t>
            </a:r>
          </a:p>
        </p:txBody>
      </p:sp>
    </p:spTree>
    <p:extLst>
      <p:ext uri="{BB962C8B-B14F-4D97-AF65-F5344CB8AC3E}">
        <p14:creationId xmlns:p14="http://schemas.microsoft.com/office/powerpoint/2010/main" val="7188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 to measure classification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ROC curve and AUC</a:t>
            </a:r>
          </a:p>
          <a:p>
            <a:pPr lvl="1"/>
            <a:r>
              <a:rPr lang="en-US" dirty="0" smtClean="0"/>
              <a:t>Receiver Operating Characteristic curve</a:t>
            </a:r>
          </a:p>
          <a:p>
            <a:pPr lvl="1"/>
            <a:r>
              <a:rPr lang="en-US" dirty="0" smtClean="0"/>
              <a:t>Area Under </a:t>
            </a:r>
            <a:r>
              <a:rPr lang="en-US" sz="1600" dirty="0" smtClean="0"/>
              <a:t>(ROC) </a:t>
            </a:r>
            <a:r>
              <a:rPr lang="en-US" dirty="0" smtClean="0"/>
              <a:t>Curve</a:t>
            </a:r>
          </a:p>
          <a:p>
            <a:pPr lvl="1"/>
            <a:r>
              <a:rPr lang="en-US" dirty="0" smtClean="0"/>
              <a:t>ROC = True Positive Rate Vs False Positive Rate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loser the curve </a:t>
            </a:r>
            <a:r>
              <a:rPr lang="en-US" dirty="0"/>
              <a:t>is to the upper left </a:t>
            </a:r>
            <a:r>
              <a:rPr lang="en-US" dirty="0" smtClean="0"/>
              <a:t>corner = Good</a:t>
            </a:r>
            <a:endParaRPr lang="en-US" dirty="0"/>
          </a:p>
        </p:txBody>
      </p:sp>
      <p:pic>
        <p:nvPicPr>
          <p:cNvPr id="7" name="Picture 2" descr="./../_images/sphx_glr_plot_roc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90688"/>
            <a:ext cx="5171017" cy="38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026" y="6311900"/>
            <a:ext cx="446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Ref.: http://</a:t>
            </a:r>
            <a:r>
              <a:rPr lang="en-US" sz="1000" dirty="0" err="1"/>
              <a:t>scikit-learn.org</a:t>
            </a:r>
            <a:r>
              <a:rPr lang="en-US" sz="1000" dirty="0"/>
              <a:t>/stable/</a:t>
            </a:r>
            <a:r>
              <a:rPr lang="en-US" sz="1000" dirty="0" err="1"/>
              <a:t>auto_examples</a:t>
            </a:r>
            <a:r>
              <a:rPr lang="en-US" sz="1000" dirty="0"/>
              <a:t>/</a:t>
            </a:r>
            <a:r>
              <a:rPr lang="en-US" sz="1000" dirty="0" err="1"/>
              <a:t>model_selection</a:t>
            </a:r>
            <a:r>
              <a:rPr lang="en-US" sz="1000" dirty="0"/>
              <a:t>/</a:t>
            </a:r>
            <a:r>
              <a:rPr lang="en-US" sz="1000" dirty="0" err="1"/>
              <a:t>plot_roc.html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3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 to measure classification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748463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F1 - Score</a:t>
            </a:r>
          </a:p>
          <a:p>
            <a:pPr lvl="1"/>
            <a:r>
              <a:rPr lang="en-US" dirty="0" smtClean="0"/>
              <a:t>Calculated based on Precision and Recall</a:t>
            </a:r>
          </a:p>
          <a:p>
            <a:pPr lvl="1"/>
            <a:r>
              <a:rPr lang="en-US" dirty="0" smtClean="0"/>
              <a:t>Weighted average of Precision and Recall</a:t>
            </a:r>
          </a:p>
          <a:p>
            <a:pPr lvl="1"/>
            <a:r>
              <a:rPr lang="en-US" dirty="0" smtClean="0"/>
              <a:t>Best score = 1</a:t>
            </a:r>
          </a:p>
          <a:p>
            <a:pPr lvl="1"/>
            <a:r>
              <a:rPr lang="en-US" dirty="0" smtClean="0"/>
              <a:t>Worst score = 0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F1 = 2 * (precision * recall) / (precision + recall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6" y="6311900"/>
            <a:ext cx="4623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Ref.: http://</a:t>
            </a:r>
            <a:r>
              <a:rPr lang="en-US" sz="1000" dirty="0" err="1"/>
              <a:t>scikit-learn.org</a:t>
            </a:r>
            <a:r>
              <a:rPr lang="en-US" sz="1000" dirty="0"/>
              <a:t>/stable/modules/generated/sklearn.metrics.f1_score.html</a:t>
            </a:r>
          </a:p>
        </p:txBody>
      </p:sp>
    </p:spTree>
    <p:extLst>
      <p:ext uri="{BB962C8B-B14F-4D97-AF65-F5344CB8AC3E}">
        <p14:creationId xmlns:p14="http://schemas.microsoft.com/office/powerpoint/2010/main" val="1439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symptoms of bad classification model?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5114925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Wrong predictions with training data and testing data </a:t>
            </a:r>
          </a:p>
          <a:p>
            <a:pPr lvl="1"/>
            <a:r>
              <a:rPr lang="en-US" dirty="0" smtClean="0"/>
              <a:t>Under fitting , High Bias</a:t>
            </a:r>
          </a:p>
          <a:p>
            <a:endParaRPr lang="en-US" dirty="0" smtClean="0"/>
          </a:p>
          <a:p>
            <a:r>
              <a:rPr lang="en-US" dirty="0" smtClean="0"/>
              <a:t>Correct predictions with training data but wrong predictions with testing data</a:t>
            </a:r>
          </a:p>
          <a:p>
            <a:pPr lvl="1"/>
            <a:r>
              <a:rPr lang="en-US" dirty="0" smtClean="0"/>
              <a:t>Overfitting, High Variance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nacceptable Precision, Sensitivity and Specificity proportions – Depends on the problem domain</a:t>
            </a:r>
          </a:p>
          <a:p>
            <a:endParaRPr lang="en-US" dirty="0"/>
          </a:p>
          <a:p>
            <a:r>
              <a:rPr lang="en-US" dirty="0" smtClean="0"/>
              <a:t>Low AUC, F1-Score value </a:t>
            </a:r>
          </a:p>
          <a:p>
            <a:endParaRPr lang="en-US" dirty="0"/>
          </a:p>
          <a:p>
            <a:r>
              <a:rPr lang="en-US" dirty="0" smtClean="0"/>
              <a:t>Etc.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fitting and under fitting</a:t>
            </a:r>
            <a:endParaRPr lang="en-US" dirty="0"/>
          </a:p>
        </p:txBody>
      </p:sp>
      <p:pic>
        <p:nvPicPr>
          <p:cNvPr id="1026" name="Picture 2" descr="https://docs.aws.amazon.com/machine-learning/latest/dg/images/mlconcepts_image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5" y="1900238"/>
            <a:ext cx="10596545" cy="320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35" y="6486525"/>
            <a:ext cx="5723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Ref. </a:t>
            </a:r>
            <a:r>
              <a:rPr lang="en-US" sz="1000" dirty="0"/>
              <a:t>: https://</a:t>
            </a:r>
            <a:r>
              <a:rPr lang="en-US" sz="1000" dirty="0" err="1"/>
              <a:t>docs.aws.amazon.com</a:t>
            </a:r>
            <a:r>
              <a:rPr lang="en-US" sz="1000" dirty="0"/>
              <a:t>/machine-learning/latest/dg/model-fit-</a:t>
            </a:r>
            <a:r>
              <a:rPr lang="en-US" sz="1000" dirty="0" err="1"/>
              <a:t>underfitting</a:t>
            </a:r>
            <a:r>
              <a:rPr lang="en-US" sz="1000" dirty="0"/>
              <a:t>-vs-</a:t>
            </a:r>
            <a:r>
              <a:rPr lang="en-US" sz="1000" dirty="0" err="1"/>
              <a:t>overfitting.html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91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408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Arial</vt:lpstr>
      <vt:lpstr>Office Theme</vt:lpstr>
      <vt:lpstr>How to evaluate a classification model and tune it?   PART - 1</vt:lpstr>
      <vt:lpstr>Understanding the outcome of a classification problem - Confusion Matrix</vt:lpstr>
      <vt:lpstr>PowerPoint Presentation</vt:lpstr>
      <vt:lpstr>Metrics used to measure classification model performance</vt:lpstr>
      <vt:lpstr>Metrics used to measure classification model performance</vt:lpstr>
      <vt:lpstr>Metrics used to measure classification model performance</vt:lpstr>
      <vt:lpstr>Metrics used to measure classification model performance</vt:lpstr>
      <vt:lpstr>What are the symptoms of bad classification model? </vt:lpstr>
      <vt:lpstr>Over fitting and under fitting</vt:lpstr>
      <vt:lpstr>Reasons for under fitting &amp; how to avoid it</vt:lpstr>
      <vt:lpstr>Reasons for over fitting &amp; how to avoid it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Concepts and Workflow</dc:title>
  <dc:creator>KRISHNAMURTHY Krishna</dc:creator>
  <cp:lastModifiedBy>KRISHNAMURTHY Krishna</cp:lastModifiedBy>
  <cp:revision>33</cp:revision>
  <dcterms:created xsi:type="dcterms:W3CDTF">2018-01-28T14:38:53Z</dcterms:created>
  <dcterms:modified xsi:type="dcterms:W3CDTF">2018-03-06T08:10:30Z</dcterms:modified>
</cp:coreProperties>
</file>