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9" r:id="rId4"/>
    <p:sldId id="263" r:id="rId5"/>
    <p:sldId id="258" r:id="rId6"/>
    <p:sldId id="261" r:id="rId7"/>
    <p:sldId id="262" r:id="rId8"/>
    <p:sldId id="270" r:id="rId9"/>
    <p:sldId id="265" r:id="rId10"/>
    <p:sldId id="268" r:id="rId11"/>
    <p:sldId id="266" r:id="rId12"/>
    <p:sldId id="267" r:id="rId13"/>
    <p:sldId id="269"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EEF7FF"/>
    <a:srgbClr val="FBFBFB"/>
    <a:srgbClr val="EF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72E34-3B22-473A-AC13-A82AEB53B537}" v="839" dt="2024-07-26T18:37:56.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14/08/2024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7FF"/>
        </a:solidFill>
        <a:effectLst/>
      </p:bgPr>
    </p:bg>
    <p:spTree>
      <p:nvGrpSpPr>
        <p:cNvPr id="1" name=""/>
        <p:cNvGrpSpPr/>
        <p:nvPr/>
      </p:nvGrpSpPr>
      <p:grpSpPr>
        <a:xfrm>
          <a:off x="0" y="0"/>
          <a:ext cx="0" cy="0"/>
          <a:chOff x="0" y="0"/>
          <a:chExt cx="0" cy="0"/>
        </a:xfrm>
      </p:grpSpPr>
      <p:pic>
        <p:nvPicPr>
          <p:cNvPr id="4" name="Picture 3" descr="A logo with a bee and eye&#10;&#10;Description automatically generated" hidden="1">
            <a:extLst>
              <a:ext uri="{FF2B5EF4-FFF2-40B4-BE49-F238E27FC236}">
                <a16:creationId xmlns:a16="http://schemas.microsoft.com/office/drawing/2014/main" id="{AF25E80D-0D16-931B-8D95-27268B15108C}"/>
              </a:ext>
            </a:extLst>
          </p:cNvPr>
          <p:cNvPicPr>
            <a:picLocks noChangeAspect="1"/>
          </p:cNvPicPr>
          <p:nvPr/>
        </p:nvPicPr>
        <p:blipFill>
          <a:blip r:embed="rId2"/>
          <a:stretch>
            <a:fillRect/>
          </a:stretch>
        </p:blipFill>
        <p:spPr>
          <a:xfrm>
            <a:off x="5176286" y="424418"/>
            <a:ext cx="8024036" cy="6009166"/>
          </a:xfrm>
          <a:prstGeom prst="rect">
            <a:avLst/>
          </a:prstGeom>
        </p:spPr>
      </p:pic>
      <p:sp>
        <p:nvSpPr>
          <p:cNvPr id="2" name="Title 1"/>
          <p:cNvSpPr>
            <a:spLocks noGrp="1"/>
          </p:cNvSpPr>
          <p:nvPr>
            <p:ph type="ctrTitle"/>
          </p:nvPr>
        </p:nvSpPr>
        <p:spPr/>
        <p:txBody>
          <a:bodyPr/>
          <a:lstStyle/>
          <a:p>
            <a:pPr algn="l"/>
            <a:r>
              <a:rPr lang="en-GB" b="1">
                <a:latin typeface="Calibri"/>
                <a:cs typeface="Calibri"/>
              </a:rPr>
              <a:t>Gen-AI</a:t>
            </a:r>
            <a:br>
              <a:rPr lang="en-GB">
                <a:latin typeface="Calibri"/>
              </a:rPr>
            </a:br>
            <a:r>
              <a:rPr lang="en-GB" sz="3100">
                <a:latin typeface="Calibri"/>
                <a:cs typeface="Calibri"/>
              </a:rPr>
              <a:t>Kochi meetup</a:t>
            </a:r>
          </a:p>
        </p:txBody>
      </p:sp>
      <p:sp>
        <p:nvSpPr>
          <p:cNvPr id="3" name="Subtitle 2"/>
          <p:cNvSpPr>
            <a:spLocks noGrp="1"/>
          </p:cNvSpPr>
          <p:nvPr>
            <p:ph type="subTitle" idx="1"/>
          </p:nvPr>
        </p:nvSpPr>
        <p:spPr>
          <a:xfrm>
            <a:off x="1524000" y="3602038"/>
            <a:ext cx="4924246" cy="1001593"/>
          </a:xfrm>
        </p:spPr>
        <p:txBody>
          <a:bodyPr vert="horz" lIns="91440" tIns="45720" rIns="91440" bIns="45720" rtlCol="0" anchor="t">
            <a:normAutofit/>
          </a:bodyPr>
          <a:lstStyle/>
          <a:p>
            <a:pPr algn="l">
              <a:lnSpc>
                <a:spcPct val="100000"/>
              </a:lnSpc>
              <a:spcBef>
                <a:spcPts val="0"/>
              </a:spcBef>
            </a:pPr>
            <a:r>
              <a:rPr lang="en-GB" sz="1800" i="1" dirty="0">
                <a:solidFill>
                  <a:schemeClr val="tx1">
                    <a:lumMod val="49000"/>
                    <a:lumOff val="51000"/>
                  </a:schemeClr>
                </a:solidFill>
                <a:latin typeface="Aptos"/>
              </a:rPr>
              <a:t>- Prompt Engineering basics </a:t>
            </a:r>
            <a:endParaRPr lang="en-US" sz="1800" i="1" dirty="0">
              <a:solidFill>
                <a:schemeClr val="tx1">
                  <a:lumMod val="49000"/>
                  <a:lumOff val="51000"/>
                </a:schemeClr>
              </a:solidFill>
              <a:latin typeface="Aptos"/>
            </a:endParaRPr>
          </a:p>
          <a:p>
            <a:pPr algn="l">
              <a:lnSpc>
                <a:spcPct val="100000"/>
              </a:lnSpc>
              <a:spcBef>
                <a:spcPts val="0"/>
              </a:spcBef>
            </a:pPr>
            <a:r>
              <a:rPr lang="en-GB" sz="1800" i="1" dirty="0">
                <a:solidFill>
                  <a:schemeClr val="tx1">
                    <a:lumMod val="49000"/>
                    <a:lumOff val="51000"/>
                  </a:schemeClr>
                </a:solidFill>
                <a:latin typeface="Aptos"/>
              </a:rPr>
              <a:t>- Model parameters and guardrail settings</a:t>
            </a:r>
            <a:endParaRPr lang="en-US" sz="1800" i="1" dirty="0">
              <a:solidFill>
                <a:schemeClr val="tx1">
                  <a:lumMod val="49000"/>
                  <a:lumOff val="51000"/>
                </a:schemeClr>
              </a:solidFill>
            </a:endParaRPr>
          </a:p>
        </p:txBody>
      </p:sp>
      <p:pic>
        <p:nvPicPr>
          <p:cNvPr id="5" name="Picture 4" descr="IBM - Featured Stories">
            <a:extLst>
              <a:ext uri="{FF2B5EF4-FFF2-40B4-BE49-F238E27FC236}">
                <a16:creationId xmlns:a16="http://schemas.microsoft.com/office/drawing/2014/main" id="{33CEC8C2-DFC4-3623-A3F0-4EDA6D23B59D}"/>
              </a:ext>
            </a:extLst>
          </p:cNvPr>
          <p:cNvPicPr>
            <a:picLocks noChangeAspect="1"/>
          </p:cNvPicPr>
          <p:nvPr/>
        </p:nvPicPr>
        <p:blipFill>
          <a:blip r:embed="rId3"/>
          <a:stretch>
            <a:fillRect/>
          </a:stretch>
        </p:blipFill>
        <p:spPr>
          <a:xfrm>
            <a:off x="6999863" y="1484800"/>
            <a:ext cx="5190945" cy="3886917"/>
          </a:xfrm>
          <a:prstGeom prst="rect">
            <a:avLst/>
          </a:prstGeom>
        </p:spPr>
      </p:pic>
      <p:sp>
        <p:nvSpPr>
          <p:cNvPr id="6" name="Subtitle 2">
            <a:extLst>
              <a:ext uri="{FF2B5EF4-FFF2-40B4-BE49-F238E27FC236}">
                <a16:creationId xmlns:a16="http://schemas.microsoft.com/office/drawing/2014/main" id="{0293289F-9E91-F145-911A-59D196C3F4C8}"/>
              </a:ext>
            </a:extLst>
          </p:cNvPr>
          <p:cNvSpPr txBox="1">
            <a:spLocks/>
          </p:cNvSpPr>
          <p:nvPr/>
        </p:nvSpPr>
        <p:spPr>
          <a:xfrm>
            <a:off x="1406893" y="4870920"/>
            <a:ext cx="4924246" cy="100159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800" dirty="0"/>
              <a:t>By:</a:t>
            </a:r>
          </a:p>
          <a:p>
            <a:pPr algn="l">
              <a:lnSpc>
                <a:spcPct val="100000"/>
              </a:lnSpc>
              <a:spcBef>
                <a:spcPts val="0"/>
              </a:spcBef>
            </a:pPr>
            <a:r>
              <a:rPr lang="en-US" sz="1800" dirty="0"/>
              <a:t>Benjamin </a:t>
            </a:r>
            <a:r>
              <a:rPr lang="en-US" sz="1800" dirty="0" err="1"/>
              <a:t>Nechicattu</a:t>
            </a:r>
            <a:endParaRPr lang="en-US" sz="1800" dirty="0"/>
          </a:p>
          <a:p>
            <a:pPr algn="l">
              <a:lnSpc>
                <a:spcPct val="100000"/>
              </a:lnSpc>
              <a:spcBef>
                <a:spcPts val="0"/>
              </a:spcBef>
            </a:pPr>
            <a:r>
              <a:rPr lang="en-US" sz="1800" i="1" dirty="0">
                <a:solidFill>
                  <a:schemeClr val="tx1">
                    <a:lumMod val="49000"/>
                    <a:lumOff val="51000"/>
                  </a:schemeClr>
                </a:solidFill>
              </a:rPr>
              <a:t>(</a:t>
            </a:r>
            <a:r>
              <a:rPr lang="en-US" sz="1800" i="1" dirty="0" err="1">
                <a:solidFill>
                  <a:schemeClr val="tx1">
                    <a:lumMod val="49000"/>
                    <a:lumOff val="51000"/>
                  </a:schemeClr>
                </a:solidFill>
              </a:rPr>
              <a:t>Benjaminnechicattu@gmail.com</a:t>
            </a:r>
            <a:r>
              <a:rPr lang="en-US" sz="1800" i="1" dirty="0">
                <a:solidFill>
                  <a:schemeClr val="tx1">
                    <a:lumMod val="49000"/>
                    <a:lumOff val="51000"/>
                  </a:schemeClr>
                </a:solidFill>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D882C-AB95-FCEF-4E19-B73A9102FCA5}"/>
              </a:ext>
            </a:extLst>
          </p:cNvPr>
          <p:cNvSpPr>
            <a:spLocks noGrp="1"/>
          </p:cNvSpPr>
          <p:nvPr>
            <p:ph idx="1"/>
          </p:nvPr>
        </p:nvSpPr>
        <p:spPr>
          <a:xfrm>
            <a:off x="838200" y="1825625"/>
            <a:ext cx="10515600" cy="3812188"/>
          </a:xfrm>
        </p:spPr>
        <p:txBody>
          <a:bodyPr vert="horz" lIns="91440" tIns="45720" rIns="91440" bIns="45720" rtlCol="0" anchor="t">
            <a:normAutofit/>
          </a:bodyPr>
          <a:lstStyle/>
          <a:p>
            <a:r>
              <a:rPr lang="en-GB">
                <a:solidFill>
                  <a:srgbClr val="000000"/>
                </a:solidFill>
                <a:latin typeface="Arial"/>
                <a:ea typeface="+mn-lt"/>
                <a:cs typeface="Arial"/>
              </a:rPr>
              <a:t>Max Token Output</a:t>
            </a:r>
            <a:r>
              <a:rPr lang="en-GB">
                <a:solidFill>
                  <a:srgbClr val="000000"/>
                </a:solidFill>
                <a:latin typeface="Arial"/>
                <a:cs typeface="Arial"/>
              </a:rPr>
              <a:t> : </a:t>
            </a:r>
            <a:r>
              <a:rPr lang="en-GB" sz="1900">
                <a:solidFill>
                  <a:srgbClr val="000000"/>
                </a:solidFill>
                <a:latin typeface="Arial"/>
                <a:ea typeface="+mn-lt"/>
                <a:cs typeface="Arial"/>
              </a:rPr>
              <a:t>The Max amount of tokens the model will produce in a single              response</a:t>
            </a:r>
            <a:endParaRPr lang="en-US" sz="1900">
              <a:solidFill>
                <a:srgbClr val="000000"/>
              </a:solidFill>
              <a:latin typeface="Arial"/>
              <a:cs typeface="Arial"/>
            </a:endParaRPr>
          </a:p>
          <a:p>
            <a:pPr marL="0" indent="0">
              <a:buNone/>
            </a:pPr>
            <a:endParaRPr lang="en-GB" sz="2000">
              <a:solidFill>
                <a:srgbClr val="000000"/>
              </a:solidFill>
              <a:latin typeface="Arial"/>
              <a:cs typeface="Arial"/>
            </a:endParaRPr>
          </a:p>
          <a:p>
            <a:r>
              <a:rPr lang="en-GB">
                <a:solidFill>
                  <a:srgbClr val="000000"/>
                </a:solidFill>
                <a:latin typeface="Arial"/>
                <a:ea typeface="+mn-lt"/>
                <a:cs typeface="Arial"/>
              </a:rPr>
              <a:t>Min Token Output  :</a:t>
            </a:r>
            <a:r>
              <a:rPr lang="en-GB">
                <a:solidFill>
                  <a:srgbClr val="000000"/>
                </a:solidFill>
                <a:latin typeface="Arial"/>
                <a:cs typeface="Arial"/>
              </a:rPr>
              <a:t> </a:t>
            </a:r>
            <a:r>
              <a:rPr lang="en-GB" sz="1900">
                <a:solidFill>
                  <a:srgbClr val="000000"/>
                </a:solidFill>
                <a:latin typeface="Arial"/>
                <a:ea typeface="+mn-lt"/>
                <a:cs typeface="Arial"/>
              </a:rPr>
              <a:t>The minimum number of tokens the model will produce in a              single response</a:t>
            </a:r>
          </a:p>
        </p:txBody>
      </p:sp>
      <p:sp>
        <p:nvSpPr>
          <p:cNvPr id="2" name="Title 1">
            <a:extLst>
              <a:ext uri="{FF2B5EF4-FFF2-40B4-BE49-F238E27FC236}">
                <a16:creationId xmlns:a16="http://schemas.microsoft.com/office/drawing/2014/main" id="{EA9B089B-8FC6-CB7D-E1DA-40CE96FB467D}"/>
              </a:ext>
            </a:extLst>
          </p:cNvPr>
          <p:cNvSpPr>
            <a:spLocks noGrp="1"/>
          </p:cNvSpPr>
          <p:nvPr>
            <p:ph type="title"/>
          </p:nvPr>
        </p:nvSpPr>
        <p:spPr/>
        <p:txBody>
          <a:bodyPr>
            <a:normAutofit/>
          </a:bodyPr>
          <a:lstStyle/>
          <a:p>
            <a:r>
              <a:rPr lang="en-GB" sz="3600" b="1">
                <a:ea typeface="+mj-lt"/>
                <a:cs typeface="+mj-lt"/>
              </a:rPr>
              <a:t>Model Parameters</a:t>
            </a:r>
            <a:endParaRPr lang="en-US"/>
          </a:p>
        </p:txBody>
      </p:sp>
    </p:spTree>
    <p:extLst>
      <p:ext uri="{BB962C8B-B14F-4D97-AF65-F5344CB8AC3E}">
        <p14:creationId xmlns:p14="http://schemas.microsoft.com/office/powerpoint/2010/main" val="315369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D882C-AB95-FCEF-4E19-B73A9102FCA5}"/>
              </a:ext>
            </a:extLst>
          </p:cNvPr>
          <p:cNvSpPr>
            <a:spLocks noGrp="1"/>
          </p:cNvSpPr>
          <p:nvPr>
            <p:ph idx="1"/>
          </p:nvPr>
        </p:nvSpPr>
        <p:spPr>
          <a:xfrm>
            <a:off x="838200" y="1825625"/>
            <a:ext cx="10515600" cy="3812188"/>
          </a:xfrm>
        </p:spPr>
        <p:txBody>
          <a:bodyPr vert="horz" lIns="91440" tIns="45720" rIns="91440" bIns="45720" rtlCol="0" anchor="t">
            <a:normAutofit/>
          </a:bodyPr>
          <a:lstStyle/>
          <a:p>
            <a:r>
              <a:rPr lang="en-GB">
                <a:solidFill>
                  <a:srgbClr val="000000"/>
                </a:solidFill>
                <a:ea typeface="+mn-lt"/>
                <a:cs typeface="+mn-lt"/>
              </a:rPr>
              <a:t>Repetition Penalty :  </a:t>
            </a:r>
            <a:r>
              <a:rPr lang="en-GB" sz="2000">
                <a:solidFill>
                  <a:srgbClr val="000000"/>
                </a:solidFill>
                <a:ea typeface="+mn-lt"/>
                <a:cs typeface="+mn-lt"/>
              </a:rPr>
              <a:t>This makes the model less likely to repeat the same words or             phrases too often. The higher the number the more the Model             is penalized for repeating tokens.</a:t>
            </a:r>
          </a:p>
          <a:p>
            <a:endParaRPr lang="en-GB" sz="2000">
              <a:solidFill>
                <a:srgbClr val="000000"/>
              </a:solidFill>
              <a:latin typeface="Aptos"/>
              <a:cs typeface="Arial"/>
            </a:endParaRPr>
          </a:p>
          <a:p>
            <a:r>
              <a:rPr lang="en-GB">
                <a:solidFill>
                  <a:srgbClr val="000000"/>
                </a:solidFill>
                <a:latin typeface="Arial"/>
                <a:cs typeface="Arial"/>
              </a:rPr>
              <a:t>Decoding Type  : </a:t>
            </a:r>
            <a:endParaRPr lang="en-US" sz="1600">
              <a:solidFill>
                <a:srgbClr val="000000"/>
              </a:solidFill>
              <a:latin typeface="Arial"/>
              <a:cs typeface="Arial"/>
            </a:endParaRPr>
          </a:p>
          <a:p>
            <a:pPr marL="0" indent="0">
              <a:buNone/>
            </a:pPr>
            <a:r>
              <a:rPr lang="en-GB">
                <a:solidFill>
                  <a:srgbClr val="000000"/>
                </a:solidFill>
                <a:latin typeface="Arial"/>
                <a:cs typeface="Arial"/>
              </a:rPr>
              <a:t>  </a:t>
            </a:r>
            <a:r>
              <a:rPr lang="en-GB" sz="2400">
                <a:solidFill>
                  <a:srgbClr val="000000"/>
                </a:solidFill>
                <a:latin typeface="Arial"/>
                <a:cs typeface="Arial"/>
              </a:rPr>
              <a:t>Greedy </a:t>
            </a:r>
            <a:r>
              <a:rPr lang="en-GB" sz="1600">
                <a:solidFill>
                  <a:srgbClr val="000000"/>
                </a:solidFill>
                <a:latin typeface="Arial"/>
                <a:cs typeface="Arial"/>
              </a:rPr>
              <a:t> :</a:t>
            </a:r>
            <a:r>
              <a:rPr lang="en-GB">
                <a:solidFill>
                  <a:srgbClr val="000000"/>
                </a:solidFill>
                <a:latin typeface="Arial"/>
                <a:cs typeface="Arial"/>
              </a:rPr>
              <a:t> </a:t>
            </a:r>
            <a:r>
              <a:rPr lang="en-GB" sz="1600">
                <a:solidFill>
                  <a:srgbClr val="000000"/>
                </a:solidFill>
                <a:latin typeface="Arial"/>
                <a:cs typeface="Arial"/>
              </a:rPr>
              <a:t>Use when asking questions that require high precision or when you need the model to             follow the instructions very closely. </a:t>
            </a:r>
            <a:endParaRPr lang="en-US" sz="1600">
              <a:solidFill>
                <a:srgbClr val="000000"/>
              </a:solidFill>
              <a:latin typeface="Arial"/>
              <a:cs typeface="Arial"/>
            </a:endParaRPr>
          </a:p>
          <a:p>
            <a:pPr marL="0" indent="0">
              <a:buNone/>
            </a:pPr>
            <a:r>
              <a:rPr lang="en-GB" sz="1600">
                <a:solidFill>
                  <a:srgbClr val="000000"/>
                </a:solidFill>
                <a:latin typeface="Arial"/>
                <a:cs typeface="Arial"/>
              </a:rPr>
              <a:t>     </a:t>
            </a:r>
            <a:r>
              <a:rPr lang="en-GB" sz="2400">
                <a:solidFill>
                  <a:srgbClr val="000000"/>
                </a:solidFill>
                <a:latin typeface="Arial"/>
                <a:cs typeface="Arial"/>
              </a:rPr>
              <a:t>Sampling</a:t>
            </a:r>
            <a:r>
              <a:rPr lang="en-GB" sz="1600">
                <a:solidFill>
                  <a:srgbClr val="000000"/>
                </a:solidFill>
                <a:latin typeface="Arial"/>
                <a:cs typeface="Arial"/>
              </a:rPr>
              <a:t> : Use this when doing creative tasks like writing letters, poetry. The model may             hallucinate a bit when using this mode.</a:t>
            </a:r>
            <a:endParaRPr lang="en-US" sz="1600">
              <a:solidFill>
                <a:srgbClr val="000000"/>
              </a:solidFill>
              <a:latin typeface="Arial"/>
              <a:cs typeface="Arial"/>
            </a:endParaRPr>
          </a:p>
          <a:p>
            <a:pPr marL="0" indent="0">
              <a:buNone/>
            </a:pPr>
            <a:endParaRPr lang="en-GB" sz="2000">
              <a:solidFill>
                <a:srgbClr val="000000"/>
              </a:solidFill>
              <a:latin typeface="Arial"/>
              <a:cs typeface="Arial"/>
            </a:endParaRPr>
          </a:p>
          <a:p>
            <a:endParaRPr lang="en-GB" sz="2000">
              <a:solidFill>
                <a:srgbClr val="000000"/>
              </a:solidFill>
              <a:latin typeface="Aptos"/>
              <a:cs typeface="Arial"/>
            </a:endParaRPr>
          </a:p>
        </p:txBody>
      </p:sp>
      <p:sp>
        <p:nvSpPr>
          <p:cNvPr id="2" name="Title 1">
            <a:extLst>
              <a:ext uri="{FF2B5EF4-FFF2-40B4-BE49-F238E27FC236}">
                <a16:creationId xmlns:a16="http://schemas.microsoft.com/office/drawing/2014/main" id="{EA9B089B-8FC6-CB7D-E1DA-40CE96FB467D}"/>
              </a:ext>
            </a:extLst>
          </p:cNvPr>
          <p:cNvSpPr>
            <a:spLocks noGrp="1"/>
          </p:cNvSpPr>
          <p:nvPr>
            <p:ph type="title"/>
          </p:nvPr>
        </p:nvSpPr>
        <p:spPr/>
        <p:txBody>
          <a:bodyPr>
            <a:normAutofit/>
          </a:bodyPr>
          <a:lstStyle/>
          <a:p>
            <a:r>
              <a:rPr lang="en-GB" sz="3600" b="1">
                <a:ea typeface="+mj-lt"/>
                <a:cs typeface="+mj-lt"/>
              </a:rPr>
              <a:t>Model Parameters</a:t>
            </a:r>
            <a:endParaRPr lang="en-US"/>
          </a:p>
        </p:txBody>
      </p:sp>
    </p:spTree>
    <p:extLst>
      <p:ext uri="{BB962C8B-B14F-4D97-AF65-F5344CB8AC3E}">
        <p14:creationId xmlns:p14="http://schemas.microsoft.com/office/powerpoint/2010/main" val="1978319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D882C-AB95-FCEF-4E19-B73A9102FCA5}"/>
              </a:ext>
            </a:extLst>
          </p:cNvPr>
          <p:cNvSpPr>
            <a:spLocks noGrp="1"/>
          </p:cNvSpPr>
          <p:nvPr>
            <p:ph idx="1"/>
          </p:nvPr>
        </p:nvSpPr>
        <p:spPr>
          <a:xfrm>
            <a:off x="838200" y="1825625"/>
            <a:ext cx="10515600" cy="3812188"/>
          </a:xfrm>
        </p:spPr>
        <p:txBody>
          <a:bodyPr vert="horz" lIns="91440" tIns="45720" rIns="91440" bIns="45720" rtlCol="0" anchor="t">
            <a:normAutofit/>
          </a:bodyPr>
          <a:lstStyle/>
          <a:p>
            <a:r>
              <a:rPr lang="en-GB">
                <a:solidFill>
                  <a:srgbClr val="000000"/>
                </a:solidFill>
                <a:latin typeface="Arial"/>
                <a:ea typeface="+mn-lt"/>
                <a:cs typeface="Arial"/>
              </a:rPr>
              <a:t>Temperature</a:t>
            </a:r>
            <a:r>
              <a:rPr lang="en-GB">
                <a:solidFill>
                  <a:srgbClr val="000000"/>
                </a:solidFill>
                <a:latin typeface="Arial"/>
                <a:cs typeface="Arial"/>
              </a:rPr>
              <a:t> : </a:t>
            </a:r>
            <a:r>
              <a:rPr lang="en-GB" sz="1900">
                <a:solidFill>
                  <a:srgbClr val="000000"/>
                </a:solidFill>
                <a:latin typeface="Arial"/>
                <a:ea typeface="+mn-lt"/>
                <a:cs typeface="Arial"/>
              </a:rPr>
              <a:t>The lower the setting, the more precise the Model will be. The           higher the setting, the more Creative. If you notice the Model           hallucinating, lower the temperature.</a:t>
            </a:r>
            <a:endParaRPr lang="en-US" sz="1900">
              <a:solidFill>
                <a:srgbClr val="000000"/>
              </a:solidFill>
              <a:latin typeface="Arial"/>
              <a:cs typeface="Arial"/>
            </a:endParaRPr>
          </a:p>
          <a:p>
            <a:pPr marL="0" indent="0">
              <a:buNone/>
            </a:pPr>
            <a:endParaRPr lang="en-GB" sz="2000">
              <a:solidFill>
                <a:srgbClr val="000000"/>
              </a:solidFill>
              <a:latin typeface="Arial"/>
              <a:cs typeface="Arial"/>
            </a:endParaRPr>
          </a:p>
          <a:p>
            <a:r>
              <a:rPr lang="en-GB">
                <a:solidFill>
                  <a:srgbClr val="000000"/>
                </a:solidFill>
                <a:latin typeface="Arial"/>
                <a:ea typeface="+mn-lt"/>
                <a:cs typeface="Arial"/>
              </a:rPr>
              <a:t>Top P    :</a:t>
            </a:r>
            <a:r>
              <a:rPr lang="en-GB">
                <a:solidFill>
                  <a:srgbClr val="000000"/>
                </a:solidFill>
                <a:latin typeface="Arial"/>
                <a:cs typeface="Arial"/>
              </a:rPr>
              <a:t> </a:t>
            </a:r>
            <a:r>
              <a:rPr lang="en-GB" sz="1900">
                <a:solidFill>
                  <a:srgbClr val="000000"/>
                </a:solidFill>
                <a:latin typeface="Arial"/>
                <a:ea typeface="+mn-lt"/>
                <a:cs typeface="Arial"/>
              </a:rPr>
              <a:t>Top P will affect how precise or diverse the Models responses will be.           The lower the setting, the more precise. The higher the setting, the           more diverse.</a:t>
            </a:r>
          </a:p>
          <a:p>
            <a:r>
              <a:rPr lang="en-GB">
                <a:solidFill>
                  <a:srgbClr val="000000"/>
                </a:solidFill>
                <a:latin typeface="Arial"/>
                <a:cs typeface="Arial"/>
              </a:rPr>
              <a:t>Top K    : </a:t>
            </a:r>
            <a:r>
              <a:rPr lang="en-GB" sz="1900">
                <a:solidFill>
                  <a:srgbClr val="000000"/>
                </a:solidFill>
                <a:latin typeface="Arial"/>
                <a:ea typeface="+mn-lt"/>
                <a:cs typeface="Arial"/>
              </a:rPr>
              <a:t>Top K effects the models ability to take liberty in providing a </a:t>
            </a:r>
            <a:r>
              <a:rPr lang="en-GB" sz="1900" err="1">
                <a:solidFill>
                  <a:srgbClr val="000000"/>
                </a:solidFill>
                <a:latin typeface="Arial"/>
                <a:ea typeface="+mn-lt"/>
                <a:cs typeface="Arial"/>
              </a:rPr>
              <a:t>a</a:t>
            </a:r>
            <a:r>
              <a:rPr lang="en-GB" sz="1900">
                <a:solidFill>
                  <a:srgbClr val="000000"/>
                </a:solidFill>
                <a:latin typeface="Arial"/>
                <a:ea typeface="+mn-lt"/>
                <a:cs typeface="Arial"/>
              </a:rPr>
              <a:t> response.           The lower the setting, the more precise. The higher the setting the more           diverse.</a:t>
            </a:r>
          </a:p>
        </p:txBody>
      </p:sp>
      <p:sp>
        <p:nvSpPr>
          <p:cNvPr id="2" name="Title 1">
            <a:extLst>
              <a:ext uri="{FF2B5EF4-FFF2-40B4-BE49-F238E27FC236}">
                <a16:creationId xmlns:a16="http://schemas.microsoft.com/office/drawing/2014/main" id="{EA9B089B-8FC6-CB7D-E1DA-40CE96FB467D}"/>
              </a:ext>
            </a:extLst>
          </p:cNvPr>
          <p:cNvSpPr>
            <a:spLocks noGrp="1"/>
          </p:cNvSpPr>
          <p:nvPr>
            <p:ph type="title"/>
          </p:nvPr>
        </p:nvSpPr>
        <p:spPr/>
        <p:txBody>
          <a:bodyPr>
            <a:normAutofit/>
          </a:bodyPr>
          <a:lstStyle/>
          <a:p>
            <a:r>
              <a:rPr lang="en-GB" sz="3600" b="1">
                <a:ea typeface="+mj-lt"/>
                <a:cs typeface="+mj-lt"/>
              </a:rPr>
              <a:t>Model Parameters</a:t>
            </a:r>
            <a:endParaRPr lang="en-US"/>
          </a:p>
        </p:txBody>
      </p:sp>
    </p:spTree>
    <p:extLst>
      <p:ext uri="{BB962C8B-B14F-4D97-AF65-F5344CB8AC3E}">
        <p14:creationId xmlns:p14="http://schemas.microsoft.com/office/powerpoint/2010/main" val="138320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F7FF"/>
        </a:solidFill>
        <a:effectLst/>
      </p:bgPr>
    </p:bg>
    <p:spTree>
      <p:nvGrpSpPr>
        <p:cNvPr id="1" name=""/>
        <p:cNvGrpSpPr/>
        <p:nvPr/>
      </p:nvGrpSpPr>
      <p:grpSpPr>
        <a:xfrm>
          <a:off x="0" y="0"/>
          <a:ext cx="0" cy="0"/>
          <a:chOff x="0" y="0"/>
          <a:chExt cx="0" cy="0"/>
        </a:xfrm>
      </p:grpSpPr>
      <p:pic>
        <p:nvPicPr>
          <p:cNvPr id="4" name="Picture 3" descr="A logo with a bee and eye&#10;&#10;Description automatically generated" hidden="1">
            <a:extLst>
              <a:ext uri="{FF2B5EF4-FFF2-40B4-BE49-F238E27FC236}">
                <a16:creationId xmlns:a16="http://schemas.microsoft.com/office/drawing/2014/main" id="{AF25E80D-0D16-931B-8D95-27268B15108C}"/>
              </a:ext>
            </a:extLst>
          </p:cNvPr>
          <p:cNvPicPr>
            <a:picLocks noChangeAspect="1"/>
          </p:cNvPicPr>
          <p:nvPr/>
        </p:nvPicPr>
        <p:blipFill>
          <a:blip r:embed="rId2"/>
          <a:stretch>
            <a:fillRect/>
          </a:stretch>
        </p:blipFill>
        <p:spPr>
          <a:xfrm>
            <a:off x="5176286" y="424418"/>
            <a:ext cx="8024036" cy="6009166"/>
          </a:xfrm>
          <a:prstGeom prst="rect">
            <a:avLst/>
          </a:prstGeom>
        </p:spPr>
      </p:pic>
      <p:sp>
        <p:nvSpPr>
          <p:cNvPr id="2" name="Title 1"/>
          <p:cNvSpPr>
            <a:spLocks noGrp="1"/>
          </p:cNvSpPr>
          <p:nvPr>
            <p:ph type="ctrTitle"/>
          </p:nvPr>
        </p:nvSpPr>
        <p:spPr/>
        <p:txBody>
          <a:bodyPr/>
          <a:lstStyle/>
          <a:p>
            <a:pPr algn="l"/>
            <a:r>
              <a:rPr lang="en-GB" b="1">
                <a:latin typeface="Calibri"/>
                <a:cs typeface="Calibri"/>
              </a:rPr>
              <a:t>Gen-AI</a:t>
            </a:r>
            <a:br>
              <a:rPr lang="en-GB">
                <a:latin typeface="Calibri"/>
              </a:rPr>
            </a:br>
            <a:r>
              <a:rPr lang="en-GB" sz="3100">
                <a:latin typeface="Calibri"/>
                <a:cs typeface="Calibri"/>
              </a:rPr>
              <a:t>Kochi meetup</a:t>
            </a:r>
          </a:p>
        </p:txBody>
      </p:sp>
      <p:sp>
        <p:nvSpPr>
          <p:cNvPr id="3" name="Subtitle 2"/>
          <p:cNvSpPr>
            <a:spLocks noGrp="1"/>
          </p:cNvSpPr>
          <p:nvPr>
            <p:ph type="subTitle" idx="1"/>
          </p:nvPr>
        </p:nvSpPr>
        <p:spPr>
          <a:xfrm>
            <a:off x="1524000" y="3602038"/>
            <a:ext cx="4924246" cy="1001593"/>
          </a:xfrm>
        </p:spPr>
        <p:txBody>
          <a:bodyPr vert="horz" lIns="91440" tIns="45720" rIns="91440" bIns="45720" rtlCol="0" anchor="t">
            <a:normAutofit/>
          </a:bodyPr>
          <a:lstStyle/>
          <a:p>
            <a:pPr algn="l">
              <a:lnSpc>
                <a:spcPct val="100000"/>
              </a:lnSpc>
              <a:spcBef>
                <a:spcPts val="0"/>
              </a:spcBef>
            </a:pPr>
            <a:r>
              <a:rPr lang="en-GB" sz="3200" i="1">
                <a:solidFill>
                  <a:schemeClr val="tx1">
                    <a:lumMod val="49000"/>
                    <a:lumOff val="51000"/>
                  </a:schemeClr>
                </a:solidFill>
                <a:latin typeface="Aptos"/>
              </a:rPr>
              <a:t>- Thank You</a:t>
            </a:r>
            <a:endParaRPr lang="en-US" sz="3200" i="1">
              <a:solidFill>
                <a:schemeClr val="tx1">
                  <a:lumMod val="49000"/>
                  <a:lumOff val="51000"/>
                </a:schemeClr>
              </a:solidFill>
            </a:endParaRPr>
          </a:p>
        </p:txBody>
      </p:sp>
      <p:pic>
        <p:nvPicPr>
          <p:cNvPr id="5" name="Picture 4" descr="IBM - Featured Stories">
            <a:extLst>
              <a:ext uri="{FF2B5EF4-FFF2-40B4-BE49-F238E27FC236}">
                <a16:creationId xmlns:a16="http://schemas.microsoft.com/office/drawing/2014/main" id="{33CEC8C2-DFC4-3623-A3F0-4EDA6D23B59D}"/>
              </a:ext>
            </a:extLst>
          </p:cNvPr>
          <p:cNvPicPr>
            <a:picLocks noChangeAspect="1"/>
          </p:cNvPicPr>
          <p:nvPr/>
        </p:nvPicPr>
        <p:blipFill>
          <a:blip r:embed="rId3"/>
          <a:stretch>
            <a:fillRect/>
          </a:stretch>
        </p:blipFill>
        <p:spPr>
          <a:xfrm>
            <a:off x="6999863" y="1484800"/>
            <a:ext cx="5190945" cy="3886917"/>
          </a:xfrm>
          <a:prstGeom prst="rect">
            <a:avLst/>
          </a:prstGeom>
        </p:spPr>
      </p:pic>
    </p:spTree>
    <p:extLst>
      <p:ext uri="{BB962C8B-B14F-4D97-AF65-F5344CB8AC3E}">
        <p14:creationId xmlns:p14="http://schemas.microsoft.com/office/powerpoint/2010/main" val="355216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089B-8FC6-CB7D-E1DA-40CE96FB467D}"/>
              </a:ext>
            </a:extLst>
          </p:cNvPr>
          <p:cNvSpPr>
            <a:spLocks noGrp="1"/>
          </p:cNvSpPr>
          <p:nvPr>
            <p:ph type="title"/>
          </p:nvPr>
        </p:nvSpPr>
        <p:spPr/>
        <p:txBody>
          <a:bodyPr>
            <a:normAutofit/>
          </a:bodyPr>
          <a:lstStyle/>
          <a:p>
            <a:r>
              <a:rPr lang="en-GB" sz="3600" b="1">
                <a:ea typeface="+mj-lt"/>
                <a:cs typeface="+mj-lt"/>
              </a:rPr>
              <a:t>Prompt Engineering</a:t>
            </a:r>
          </a:p>
        </p:txBody>
      </p:sp>
      <p:sp>
        <p:nvSpPr>
          <p:cNvPr id="3" name="Content Placeholder 2">
            <a:extLst>
              <a:ext uri="{FF2B5EF4-FFF2-40B4-BE49-F238E27FC236}">
                <a16:creationId xmlns:a16="http://schemas.microsoft.com/office/drawing/2014/main" id="{1CED882C-AB95-FCEF-4E19-B73A9102FCA5}"/>
              </a:ext>
            </a:extLst>
          </p:cNvPr>
          <p:cNvSpPr>
            <a:spLocks noGrp="1"/>
          </p:cNvSpPr>
          <p:nvPr>
            <p:ph idx="1"/>
          </p:nvPr>
        </p:nvSpPr>
        <p:spPr/>
        <p:txBody>
          <a:bodyPr vert="horz" lIns="91440" tIns="45720" rIns="91440" bIns="45720" rtlCol="0" anchor="t">
            <a:normAutofit/>
          </a:bodyPr>
          <a:lstStyle/>
          <a:p>
            <a:r>
              <a:rPr lang="en-GB"/>
              <a:t>Designing and crafting effective prompt</a:t>
            </a:r>
          </a:p>
          <a:p>
            <a:r>
              <a:rPr lang="en-GB"/>
              <a:t>Guide the language model</a:t>
            </a:r>
          </a:p>
          <a:p>
            <a:r>
              <a:rPr lang="en-GB"/>
              <a:t>Make sure we get the desired output</a:t>
            </a:r>
          </a:p>
          <a:p>
            <a:endParaRPr lang="en-GB"/>
          </a:p>
          <a:p>
            <a:r>
              <a:rPr lang="en-GB"/>
              <a:t>Best possible outcome</a:t>
            </a:r>
          </a:p>
        </p:txBody>
      </p:sp>
    </p:spTree>
    <p:extLst>
      <p:ext uri="{BB962C8B-B14F-4D97-AF65-F5344CB8AC3E}">
        <p14:creationId xmlns:p14="http://schemas.microsoft.com/office/powerpoint/2010/main" val="290094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089B-8FC6-CB7D-E1DA-40CE96FB467D}"/>
              </a:ext>
            </a:extLst>
          </p:cNvPr>
          <p:cNvSpPr>
            <a:spLocks noGrp="1"/>
          </p:cNvSpPr>
          <p:nvPr>
            <p:ph type="title"/>
          </p:nvPr>
        </p:nvSpPr>
        <p:spPr/>
        <p:txBody>
          <a:bodyPr>
            <a:normAutofit/>
          </a:bodyPr>
          <a:lstStyle/>
          <a:p>
            <a:r>
              <a:rPr lang="en-GB" sz="3600" b="1">
                <a:ea typeface="+mj-lt"/>
                <a:cs typeface="+mj-lt"/>
              </a:rPr>
              <a:t>Key Aspects of Prompt Engineering</a:t>
            </a:r>
            <a:endParaRPr lang="en-US"/>
          </a:p>
        </p:txBody>
      </p:sp>
      <p:sp>
        <p:nvSpPr>
          <p:cNvPr id="3" name="Content Placeholder 2">
            <a:extLst>
              <a:ext uri="{FF2B5EF4-FFF2-40B4-BE49-F238E27FC236}">
                <a16:creationId xmlns:a16="http://schemas.microsoft.com/office/drawing/2014/main" id="{1CED882C-AB95-FCEF-4E19-B73A9102FCA5}"/>
              </a:ext>
            </a:extLst>
          </p:cNvPr>
          <p:cNvSpPr>
            <a:spLocks noGrp="1"/>
          </p:cNvSpPr>
          <p:nvPr>
            <p:ph idx="1"/>
          </p:nvPr>
        </p:nvSpPr>
        <p:spPr/>
        <p:txBody>
          <a:bodyPr vert="horz" lIns="91440" tIns="45720" rIns="91440" bIns="45720" rtlCol="0" anchor="t">
            <a:normAutofit/>
          </a:bodyPr>
          <a:lstStyle/>
          <a:p>
            <a:r>
              <a:rPr lang="en-GB"/>
              <a:t>Prompt Design</a:t>
            </a:r>
            <a:endParaRPr lang="en-US"/>
          </a:p>
          <a:p>
            <a:r>
              <a:rPr lang="en-GB"/>
              <a:t>Context Provision</a:t>
            </a:r>
          </a:p>
          <a:p>
            <a:r>
              <a:rPr lang="en-GB"/>
              <a:t>Instructional Prompts</a:t>
            </a:r>
          </a:p>
          <a:p>
            <a:r>
              <a:rPr lang="en-GB"/>
              <a:t>Iteration and Testing</a:t>
            </a:r>
          </a:p>
        </p:txBody>
      </p:sp>
    </p:spTree>
    <p:extLst>
      <p:ext uri="{BB962C8B-B14F-4D97-AF65-F5344CB8AC3E}">
        <p14:creationId xmlns:p14="http://schemas.microsoft.com/office/powerpoint/2010/main" val="262679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D882C-AB95-FCEF-4E19-B73A9102FCA5}"/>
              </a:ext>
            </a:extLst>
          </p:cNvPr>
          <p:cNvSpPr>
            <a:spLocks noGrp="1"/>
          </p:cNvSpPr>
          <p:nvPr>
            <p:ph idx="1"/>
          </p:nvPr>
        </p:nvSpPr>
        <p:spPr/>
        <p:txBody>
          <a:bodyPr vert="horz" lIns="91440" tIns="45720" rIns="91440" bIns="45720" rtlCol="0" anchor="t">
            <a:normAutofit/>
          </a:bodyPr>
          <a:lstStyle/>
          <a:p>
            <a:r>
              <a:rPr lang="en-GB">
                <a:ea typeface="+mn-lt"/>
                <a:cs typeface="+mn-lt"/>
              </a:rPr>
              <a:t>Type of input given to a language model that does not include specific examples or prior context for the model to base its responses on. </a:t>
            </a:r>
          </a:p>
          <a:p>
            <a:r>
              <a:rPr lang="en-GB">
                <a:ea typeface="+mn-lt"/>
                <a:cs typeface="+mn-lt"/>
              </a:rPr>
              <a:t>The prompt is designed to be general enough for the model to understand and perform the task based on its pre-existing knowledge and training.</a:t>
            </a:r>
            <a:endParaRPr lang="en-GB"/>
          </a:p>
          <a:p>
            <a:endParaRPr lang="en-GB"/>
          </a:p>
          <a:p>
            <a:endParaRPr lang="en-GB"/>
          </a:p>
          <a:p>
            <a:endParaRPr lang="en-GB"/>
          </a:p>
          <a:p>
            <a:endParaRPr lang="en-GB"/>
          </a:p>
          <a:p>
            <a:endParaRPr lang="en-GB"/>
          </a:p>
        </p:txBody>
      </p:sp>
      <p:sp>
        <p:nvSpPr>
          <p:cNvPr id="2" name="Title 1">
            <a:extLst>
              <a:ext uri="{FF2B5EF4-FFF2-40B4-BE49-F238E27FC236}">
                <a16:creationId xmlns:a16="http://schemas.microsoft.com/office/drawing/2014/main" id="{EA9B089B-8FC6-CB7D-E1DA-40CE96FB467D}"/>
              </a:ext>
            </a:extLst>
          </p:cNvPr>
          <p:cNvSpPr>
            <a:spLocks noGrp="1"/>
          </p:cNvSpPr>
          <p:nvPr>
            <p:ph type="title"/>
          </p:nvPr>
        </p:nvSpPr>
        <p:spPr/>
        <p:txBody>
          <a:bodyPr>
            <a:normAutofit/>
          </a:bodyPr>
          <a:lstStyle/>
          <a:p>
            <a:r>
              <a:rPr lang="en-GB" sz="3600" b="1">
                <a:ea typeface="+mj-lt"/>
                <a:cs typeface="+mj-lt"/>
              </a:rPr>
              <a:t>Zero-Shot Prompts</a:t>
            </a:r>
            <a:endParaRPr lang="en-GB" sz="3600">
              <a:ea typeface="+mj-lt"/>
              <a:cs typeface="+mj-lt"/>
            </a:endParaRPr>
          </a:p>
        </p:txBody>
      </p:sp>
    </p:spTree>
    <p:extLst>
      <p:ext uri="{BB962C8B-B14F-4D97-AF65-F5344CB8AC3E}">
        <p14:creationId xmlns:p14="http://schemas.microsoft.com/office/powerpoint/2010/main" val="228470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D882C-AB95-FCEF-4E19-B73A9102FCA5}"/>
              </a:ext>
            </a:extLst>
          </p:cNvPr>
          <p:cNvSpPr>
            <a:spLocks noGrp="1"/>
          </p:cNvSpPr>
          <p:nvPr>
            <p:ph idx="1"/>
          </p:nvPr>
        </p:nvSpPr>
        <p:spPr/>
        <p:txBody>
          <a:bodyPr vert="horz" lIns="91440" tIns="45720" rIns="91440" bIns="45720" rtlCol="0" anchor="t">
            <a:normAutofit/>
          </a:bodyPr>
          <a:lstStyle/>
          <a:p>
            <a:r>
              <a:rPr lang="en-GB">
                <a:ea typeface="+mn-lt"/>
                <a:cs typeface="+mn-lt"/>
              </a:rPr>
              <a:t>A system prompt helps define the "</a:t>
            </a:r>
            <a:r>
              <a:rPr lang="en-GB" i="1">
                <a:ea typeface="+mn-lt"/>
                <a:cs typeface="+mn-lt"/>
              </a:rPr>
              <a:t>character</a:t>
            </a:r>
            <a:r>
              <a:rPr lang="en-GB">
                <a:ea typeface="+mn-lt"/>
                <a:cs typeface="+mn-lt"/>
              </a:rPr>
              <a:t>" or behaviour of a language model by setting </a:t>
            </a:r>
            <a:r>
              <a:rPr lang="en-GB" i="1">
                <a:ea typeface="+mn-lt"/>
                <a:cs typeface="+mn-lt"/>
              </a:rPr>
              <a:t>guidelines</a:t>
            </a:r>
            <a:r>
              <a:rPr lang="en-GB">
                <a:ea typeface="+mn-lt"/>
                <a:cs typeface="+mn-lt"/>
              </a:rPr>
              <a:t>, </a:t>
            </a:r>
            <a:r>
              <a:rPr lang="en-GB" i="1">
                <a:ea typeface="+mn-lt"/>
                <a:cs typeface="+mn-lt"/>
              </a:rPr>
              <a:t>context</a:t>
            </a:r>
            <a:r>
              <a:rPr lang="en-GB">
                <a:ea typeface="+mn-lt"/>
                <a:cs typeface="+mn-lt"/>
              </a:rPr>
              <a:t>, and </a:t>
            </a:r>
            <a:r>
              <a:rPr lang="en-GB" i="1">
                <a:ea typeface="+mn-lt"/>
                <a:cs typeface="+mn-lt"/>
              </a:rPr>
              <a:t>constraints </a:t>
            </a:r>
            <a:r>
              <a:rPr lang="en-GB">
                <a:ea typeface="+mn-lt"/>
                <a:cs typeface="+mn-lt"/>
              </a:rPr>
              <a:t>for its responses. </a:t>
            </a:r>
          </a:p>
          <a:p>
            <a:r>
              <a:rPr lang="en-GB">
                <a:ea typeface="+mn-lt"/>
                <a:cs typeface="+mn-lt"/>
              </a:rPr>
              <a:t>It essentially instructs the model on how to interact and respond in various </a:t>
            </a:r>
            <a:r>
              <a:rPr lang="en-GB" i="1">
                <a:ea typeface="+mn-lt"/>
                <a:cs typeface="+mn-lt"/>
              </a:rPr>
              <a:t>scenarios</a:t>
            </a:r>
            <a:r>
              <a:rPr lang="en-GB">
                <a:ea typeface="+mn-lt"/>
                <a:cs typeface="+mn-lt"/>
              </a:rPr>
              <a:t>, shaping its output to fit specific roles or requirements.</a:t>
            </a:r>
            <a:endParaRPr lang="en-GB"/>
          </a:p>
          <a:p>
            <a:endParaRPr lang="en-GB"/>
          </a:p>
          <a:p>
            <a:endParaRPr lang="en-GB"/>
          </a:p>
          <a:p>
            <a:endParaRPr lang="en-GB"/>
          </a:p>
        </p:txBody>
      </p:sp>
      <p:sp>
        <p:nvSpPr>
          <p:cNvPr id="2" name="Title 1">
            <a:extLst>
              <a:ext uri="{FF2B5EF4-FFF2-40B4-BE49-F238E27FC236}">
                <a16:creationId xmlns:a16="http://schemas.microsoft.com/office/drawing/2014/main" id="{EA9B089B-8FC6-CB7D-E1DA-40CE96FB467D}"/>
              </a:ext>
            </a:extLst>
          </p:cNvPr>
          <p:cNvSpPr>
            <a:spLocks noGrp="1"/>
          </p:cNvSpPr>
          <p:nvPr>
            <p:ph type="title"/>
          </p:nvPr>
        </p:nvSpPr>
        <p:spPr/>
        <p:txBody>
          <a:bodyPr>
            <a:normAutofit/>
          </a:bodyPr>
          <a:lstStyle/>
          <a:p>
            <a:r>
              <a:rPr lang="en-GB" sz="3600" b="1">
                <a:ea typeface="+mj-lt"/>
                <a:cs typeface="+mj-lt"/>
              </a:rPr>
              <a:t>System Prompts</a:t>
            </a:r>
            <a:endParaRPr lang="en-US" b="1">
              <a:ea typeface="+mj-lt"/>
              <a:cs typeface="+mj-lt"/>
            </a:endParaRPr>
          </a:p>
        </p:txBody>
      </p:sp>
    </p:spTree>
    <p:extLst>
      <p:ext uri="{BB962C8B-B14F-4D97-AF65-F5344CB8AC3E}">
        <p14:creationId xmlns:p14="http://schemas.microsoft.com/office/powerpoint/2010/main" val="184299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D882C-AB95-FCEF-4E19-B73A9102FCA5}"/>
              </a:ext>
            </a:extLst>
          </p:cNvPr>
          <p:cNvSpPr>
            <a:spLocks noGrp="1"/>
          </p:cNvSpPr>
          <p:nvPr>
            <p:ph idx="1"/>
          </p:nvPr>
        </p:nvSpPr>
        <p:spPr/>
        <p:txBody>
          <a:bodyPr vert="horz" lIns="91440" tIns="45720" rIns="91440" bIns="45720" rtlCol="0" anchor="t">
            <a:normAutofit/>
          </a:bodyPr>
          <a:lstStyle/>
          <a:p>
            <a:r>
              <a:rPr lang="en-GB" b="1">
                <a:ea typeface="+mn-lt"/>
                <a:cs typeface="+mn-lt"/>
              </a:rPr>
              <a:t>chat context through prompts</a:t>
            </a:r>
            <a:r>
              <a:rPr lang="en-GB">
                <a:ea typeface="+mn-lt"/>
                <a:cs typeface="+mn-lt"/>
              </a:rPr>
              <a:t> refers to </a:t>
            </a:r>
            <a:r>
              <a:rPr lang="en-GB" i="1">
                <a:ea typeface="+mn-lt"/>
                <a:cs typeface="+mn-lt"/>
              </a:rPr>
              <a:t>maintaining and utilizing the history</a:t>
            </a:r>
            <a:r>
              <a:rPr lang="en-GB">
                <a:ea typeface="+mn-lt"/>
                <a:cs typeface="+mn-lt"/>
              </a:rPr>
              <a:t> of a conversation to generate coherent and </a:t>
            </a:r>
            <a:r>
              <a:rPr lang="en-GB" i="1">
                <a:ea typeface="+mn-lt"/>
                <a:cs typeface="+mn-lt"/>
              </a:rPr>
              <a:t>contextually relevant responses</a:t>
            </a:r>
            <a:r>
              <a:rPr lang="en-GB">
                <a:ea typeface="+mn-lt"/>
                <a:cs typeface="+mn-lt"/>
              </a:rPr>
              <a:t>. </a:t>
            </a:r>
          </a:p>
          <a:p>
            <a:r>
              <a:rPr lang="en-GB">
                <a:ea typeface="+mn-lt"/>
                <a:cs typeface="+mn-lt"/>
              </a:rPr>
              <a:t>This involves incorporating past interactions or previous parts of the conversation into the current prompt to ensure that the model’s responses are consistent and make sense within the ongoing dialogue.</a:t>
            </a:r>
            <a:r>
              <a:rPr lang="en-GB"/>
              <a:t> </a:t>
            </a:r>
          </a:p>
          <a:p>
            <a:endParaRPr lang="en-GB"/>
          </a:p>
          <a:p>
            <a:endParaRPr lang="en-GB"/>
          </a:p>
          <a:p>
            <a:endParaRPr lang="en-GB"/>
          </a:p>
        </p:txBody>
      </p:sp>
      <p:sp>
        <p:nvSpPr>
          <p:cNvPr id="2" name="Title 1">
            <a:extLst>
              <a:ext uri="{FF2B5EF4-FFF2-40B4-BE49-F238E27FC236}">
                <a16:creationId xmlns:a16="http://schemas.microsoft.com/office/drawing/2014/main" id="{EA9B089B-8FC6-CB7D-E1DA-40CE96FB467D}"/>
              </a:ext>
            </a:extLst>
          </p:cNvPr>
          <p:cNvSpPr>
            <a:spLocks noGrp="1"/>
          </p:cNvSpPr>
          <p:nvPr>
            <p:ph type="title"/>
          </p:nvPr>
        </p:nvSpPr>
        <p:spPr/>
        <p:txBody>
          <a:bodyPr>
            <a:normAutofit/>
          </a:bodyPr>
          <a:lstStyle/>
          <a:p>
            <a:r>
              <a:rPr lang="en-GB" sz="3600" b="1">
                <a:ea typeface="+mj-lt"/>
                <a:cs typeface="+mj-lt"/>
              </a:rPr>
              <a:t>Chat Context</a:t>
            </a:r>
            <a:endParaRPr lang="en-US"/>
          </a:p>
        </p:txBody>
      </p:sp>
    </p:spTree>
    <p:extLst>
      <p:ext uri="{BB962C8B-B14F-4D97-AF65-F5344CB8AC3E}">
        <p14:creationId xmlns:p14="http://schemas.microsoft.com/office/powerpoint/2010/main" val="207410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D882C-AB95-FCEF-4E19-B73A9102FCA5}"/>
              </a:ext>
            </a:extLst>
          </p:cNvPr>
          <p:cNvSpPr>
            <a:spLocks noGrp="1"/>
          </p:cNvSpPr>
          <p:nvPr>
            <p:ph idx="1"/>
          </p:nvPr>
        </p:nvSpPr>
        <p:spPr/>
        <p:txBody>
          <a:bodyPr vert="horz" lIns="91440" tIns="45720" rIns="91440" bIns="45720" rtlCol="0" anchor="t">
            <a:normAutofit/>
          </a:bodyPr>
          <a:lstStyle/>
          <a:p>
            <a:r>
              <a:rPr lang="en-GB">
                <a:ea typeface="+mn-lt"/>
                <a:cs typeface="+mn-lt"/>
              </a:rPr>
              <a:t>Placeholders within a prompt that can be replaced with specific values or data to tailor the output of a language model to different contexts or requirements. </a:t>
            </a:r>
          </a:p>
          <a:p>
            <a:r>
              <a:rPr lang="en-GB">
                <a:ea typeface="+mn-lt"/>
                <a:cs typeface="+mn-lt"/>
              </a:rPr>
              <a:t>They allow for the dynamic generation of responses based on varying inputs, making prompts flexible and reusable across different scenarios.</a:t>
            </a:r>
            <a:endParaRPr lang="en-GB"/>
          </a:p>
          <a:p>
            <a:r>
              <a:rPr lang="en-GB">
                <a:ea typeface="+mn-lt"/>
                <a:cs typeface="+mn-lt"/>
              </a:rPr>
              <a:t>Allows the same prompt structure to be used for a variety of contexts by changing the values of the variables.</a:t>
            </a:r>
          </a:p>
          <a:p>
            <a:endParaRPr lang="en-GB"/>
          </a:p>
          <a:p>
            <a:endParaRPr lang="en-GB"/>
          </a:p>
          <a:p>
            <a:endParaRPr lang="en-GB"/>
          </a:p>
        </p:txBody>
      </p:sp>
      <p:sp>
        <p:nvSpPr>
          <p:cNvPr id="2" name="Title 1">
            <a:extLst>
              <a:ext uri="{FF2B5EF4-FFF2-40B4-BE49-F238E27FC236}">
                <a16:creationId xmlns:a16="http://schemas.microsoft.com/office/drawing/2014/main" id="{EA9B089B-8FC6-CB7D-E1DA-40CE96FB467D}"/>
              </a:ext>
            </a:extLst>
          </p:cNvPr>
          <p:cNvSpPr>
            <a:spLocks noGrp="1"/>
          </p:cNvSpPr>
          <p:nvPr>
            <p:ph type="title"/>
          </p:nvPr>
        </p:nvSpPr>
        <p:spPr/>
        <p:txBody>
          <a:bodyPr>
            <a:normAutofit/>
          </a:bodyPr>
          <a:lstStyle/>
          <a:p>
            <a:r>
              <a:rPr lang="en-GB" sz="3600" b="1">
                <a:ea typeface="+mj-lt"/>
                <a:cs typeface="+mj-lt"/>
              </a:rPr>
              <a:t>Prompt Variables</a:t>
            </a:r>
            <a:endParaRPr lang="en-US"/>
          </a:p>
        </p:txBody>
      </p:sp>
    </p:spTree>
    <p:extLst>
      <p:ext uri="{BB962C8B-B14F-4D97-AF65-F5344CB8AC3E}">
        <p14:creationId xmlns:p14="http://schemas.microsoft.com/office/powerpoint/2010/main" val="85025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D882C-AB95-FCEF-4E19-B73A9102FCA5}"/>
              </a:ext>
            </a:extLst>
          </p:cNvPr>
          <p:cNvSpPr>
            <a:spLocks noGrp="1"/>
          </p:cNvSpPr>
          <p:nvPr>
            <p:ph idx="1"/>
          </p:nvPr>
        </p:nvSpPr>
        <p:spPr/>
        <p:txBody>
          <a:bodyPr vert="horz" lIns="91440" tIns="45720" rIns="91440" bIns="45720" rtlCol="0" anchor="t">
            <a:normAutofit/>
          </a:bodyPr>
          <a:lstStyle/>
          <a:p>
            <a:r>
              <a:rPr lang="en-GB" b="1">
                <a:solidFill>
                  <a:srgbClr val="000000"/>
                </a:solidFill>
                <a:ea typeface="+mn-lt"/>
                <a:cs typeface="+mn-lt"/>
              </a:rPr>
              <a:t>Hate speech</a:t>
            </a:r>
            <a:r>
              <a:rPr lang="en-GB">
                <a:solidFill>
                  <a:srgbClr val="000000"/>
                </a:solidFill>
                <a:ea typeface="+mn-lt"/>
                <a:cs typeface="+mn-lt"/>
              </a:rPr>
              <a:t>: Expressions of hatred toward an individual or group based on attributes such as race, religion, ethnic origin, sexual orientation, disability, or gender. Hate speech shows an intent to hurt, humiliate, or insult the members of a group or to promote violence or social disorder.</a:t>
            </a:r>
            <a:endParaRPr lang="en-US" sz="1100">
              <a:solidFill>
                <a:srgbClr val="161616"/>
              </a:solidFill>
              <a:ea typeface="+mn-lt"/>
              <a:cs typeface="+mn-lt"/>
            </a:endParaRPr>
          </a:p>
          <a:p>
            <a:r>
              <a:rPr lang="en-GB" b="1">
                <a:solidFill>
                  <a:srgbClr val="000000"/>
                </a:solidFill>
                <a:ea typeface="+mn-lt"/>
                <a:cs typeface="+mn-lt"/>
              </a:rPr>
              <a:t>Abusive language</a:t>
            </a:r>
            <a:r>
              <a:rPr lang="en-GB">
                <a:solidFill>
                  <a:srgbClr val="000000"/>
                </a:solidFill>
                <a:ea typeface="+mn-lt"/>
                <a:cs typeface="+mn-lt"/>
              </a:rPr>
              <a:t>: Rude or hurtful language that is meant to bully, debase, or demean someone or something.</a:t>
            </a:r>
            <a:endParaRPr lang="en-GB">
              <a:ea typeface="+mn-lt"/>
              <a:cs typeface="+mn-lt"/>
            </a:endParaRPr>
          </a:p>
          <a:p>
            <a:r>
              <a:rPr lang="en-GB" b="1">
                <a:solidFill>
                  <a:srgbClr val="000000"/>
                </a:solidFill>
                <a:ea typeface="+mn-lt"/>
                <a:cs typeface="+mn-lt"/>
              </a:rPr>
              <a:t>Profanity</a:t>
            </a:r>
            <a:r>
              <a:rPr lang="en-GB">
                <a:solidFill>
                  <a:srgbClr val="000000"/>
                </a:solidFill>
                <a:ea typeface="+mn-lt"/>
                <a:cs typeface="+mn-lt"/>
              </a:rPr>
              <a:t>: Toxic words such as expletives, insults, or sexually explicit language.</a:t>
            </a:r>
            <a:endParaRPr lang="en-GB">
              <a:ea typeface="+mn-lt"/>
              <a:cs typeface="+mn-lt"/>
            </a:endParaRPr>
          </a:p>
          <a:p>
            <a:endParaRPr lang="en-GB">
              <a:solidFill>
                <a:srgbClr val="000000"/>
              </a:solidFill>
              <a:latin typeface="Aptos"/>
            </a:endParaRPr>
          </a:p>
          <a:p>
            <a:endParaRPr lang="en-GB"/>
          </a:p>
          <a:p>
            <a:endParaRPr lang="en-GB"/>
          </a:p>
          <a:p>
            <a:endParaRPr lang="en-GB"/>
          </a:p>
        </p:txBody>
      </p:sp>
      <p:sp>
        <p:nvSpPr>
          <p:cNvPr id="2" name="Title 1">
            <a:extLst>
              <a:ext uri="{FF2B5EF4-FFF2-40B4-BE49-F238E27FC236}">
                <a16:creationId xmlns:a16="http://schemas.microsoft.com/office/drawing/2014/main" id="{EA9B089B-8FC6-CB7D-E1DA-40CE96FB467D}"/>
              </a:ext>
            </a:extLst>
          </p:cNvPr>
          <p:cNvSpPr>
            <a:spLocks noGrp="1"/>
          </p:cNvSpPr>
          <p:nvPr>
            <p:ph type="title"/>
          </p:nvPr>
        </p:nvSpPr>
        <p:spPr/>
        <p:txBody>
          <a:bodyPr>
            <a:normAutofit/>
          </a:bodyPr>
          <a:lstStyle/>
          <a:p>
            <a:r>
              <a:rPr lang="en-GB" sz="3600" b="1">
                <a:ea typeface="+mj-lt"/>
                <a:cs typeface="+mj-lt"/>
              </a:rPr>
              <a:t>AI Guardrail </a:t>
            </a:r>
            <a:r>
              <a:rPr lang="en-GB" sz="2400" b="1" i="1">
                <a:ea typeface="+mj-lt"/>
                <a:cs typeface="+mj-lt"/>
              </a:rPr>
              <a:t>(</a:t>
            </a:r>
            <a:r>
              <a:rPr lang="en-GB" sz="2400" b="1" i="1">
                <a:solidFill>
                  <a:srgbClr val="000000"/>
                </a:solidFill>
                <a:latin typeface="Aptos Display"/>
                <a:ea typeface="+mj-lt"/>
                <a:cs typeface="+mj-lt"/>
              </a:rPr>
              <a:t>hate, abuse, and profanity (HAP) detector/filter</a:t>
            </a:r>
            <a:r>
              <a:rPr lang="en-GB" sz="2400" b="1" i="1">
                <a:ea typeface="+mj-lt"/>
                <a:cs typeface="+mj-lt"/>
              </a:rPr>
              <a:t>)</a:t>
            </a:r>
            <a:endParaRPr lang="en-US" sz="2400" i="1">
              <a:ea typeface="+mj-lt"/>
              <a:cs typeface="+mj-lt"/>
            </a:endParaRPr>
          </a:p>
        </p:txBody>
      </p:sp>
    </p:spTree>
    <p:extLst>
      <p:ext uri="{BB962C8B-B14F-4D97-AF65-F5344CB8AC3E}">
        <p14:creationId xmlns:p14="http://schemas.microsoft.com/office/powerpoint/2010/main" val="187246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D882C-AB95-FCEF-4E19-B73A9102FCA5}"/>
              </a:ext>
            </a:extLst>
          </p:cNvPr>
          <p:cNvSpPr>
            <a:spLocks noGrp="1"/>
          </p:cNvSpPr>
          <p:nvPr>
            <p:ph idx="1"/>
          </p:nvPr>
        </p:nvSpPr>
        <p:spPr/>
        <p:txBody>
          <a:bodyPr vert="horz" lIns="91440" tIns="45720" rIns="91440" bIns="45720" rtlCol="0" anchor="t">
            <a:normAutofit/>
          </a:bodyPr>
          <a:lstStyle/>
          <a:p>
            <a:r>
              <a:rPr lang="en-GB">
                <a:ea typeface="+mn-lt"/>
                <a:cs typeface="+mn-lt"/>
              </a:rPr>
              <a:t>Components that dictate how the AI generates content, whether it's text, images, audio, or other types of media. </a:t>
            </a:r>
          </a:p>
          <a:p>
            <a:r>
              <a:rPr lang="en-GB">
                <a:ea typeface="+mn-lt"/>
                <a:cs typeface="+mn-lt"/>
              </a:rPr>
              <a:t>Plays a key role in shaping the behaviour and capabilities of generative models.</a:t>
            </a:r>
            <a:endParaRPr lang="en-GB"/>
          </a:p>
          <a:p>
            <a:endParaRPr lang="en-GB"/>
          </a:p>
          <a:p>
            <a:endParaRPr lang="en-GB"/>
          </a:p>
          <a:p>
            <a:endParaRPr lang="en-GB"/>
          </a:p>
        </p:txBody>
      </p:sp>
      <p:sp>
        <p:nvSpPr>
          <p:cNvPr id="2" name="Title 1">
            <a:extLst>
              <a:ext uri="{FF2B5EF4-FFF2-40B4-BE49-F238E27FC236}">
                <a16:creationId xmlns:a16="http://schemas.microsoft.com/office/drawing/2014/main" id="{EA9B089B-8FC6-CB7D-E1DA-40CE96FB467D}"/>
              </a:ext>
            </a:extLst>
          </p:cNvPr>
          <p:cNvSpPr>
            <a:spLocks noGrp="1"/>
          </p:cNvSpPr>
          <p:nvPr>
            <p:ph type="title"/>
          </p:nvPr>
        </p:nvSpPr>
        <p:spPr/>
        <p:txBody>
          <a:bodyPr>
            <a:normAutofit/>
          </a:bodyPr>
          <a:lstStyle/>
          <a:p>
            <a:r>
              <a:rPr lang="en-GB" sz="3600" b="1">
                <a:ea typeface="+mj-lt"/>
                <a:cs typeface="+mj-lt"/>
              </a:rPr>
              <a:t>Model Parameters</a:t>
            </a:r>
            <a:endParaRPr lang="en-US"/>
          </a:p>
        </p:txBody>
      </p:sp>
    </p:spTree>
    <p:extLst>
      <p:ext uri="{BB962C8B-B14F-4D97-AF65-F5344CB8AC3E}">
        <p14:creationId xmlns:p14="http://schemas.microsoft.com/office/powerpoint/2010/main" val="1802219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679</Words>
  <Application>Microsoft Macintosh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Gen-AI Kochi meetup</vt:lpstr>
      <vt:lpstr>Prompt Engineering</vt:lpstr>
      <vt:lpstr>Key Aspects of Prompt Engineering</vt:lpstr>
      <vt:lpstr>Zero-Shot Prompts</vt:lpstr>
      <vt:lpstr>System Prompts</vt:lpstr>
      <vt:lpstr>Chat Context</vt:lpstr>
      <vt:lpstr>Prompt Variables</vt:lpstr>
      <vt:lpstr>AI Guardrail (hate, abuse, and profanity (HAP) detector/filter)</vt:lpstr>
      <vt:lpstr>Model Parameters</vt:lpstr>
      <vt:lpstr>Model Parameters</vt:lpstr>
      <vt:lpstr>Model Parameters</vt:lpstr>
      <vt:lpstr>Model Parameters</vt:lpstr>
      <vt:lpstr>Gen-AI Kochi meetup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KRISHNAMURTHY ARTHANARISAMY</cp:lastModifiedBy>
  <cp:revision>3</cp:revision>
  <dcterms:created xsi:type="dcterms:W3CDTF">2024-07-26T04:15:52Z</dcterms:created>
  <dcterms:modified xsi:type="dcterms:W3CDTF">2024-08-14T04:07:03Z</dcterms:modified>
</cp:coreProperties>
</file>