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16" r:id="rId6"/>
    <p:sldId id="304" r:id="rId7"/>
    <p:sldId id="282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0FE"/>
    <a:srgbClr val="FFFFFF"/>
    <a:srgbClr val="FFEFEF"/>
    <a:srgbClr val="202C8F"/>
    <a:srgbClr val="FDFBF6"/>
    <a:srgbClr val="AAC4E9"/>
    <a:srgbClr val="F5CDCE"/>
    <a:srgbClr val="DF8C8C"/>
    <a:srgbClr val="D4D593"/>
    <a:srgbClr val="CDB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 snapToObjects="1">
      <p:cViewPr varScale="1">
        <p:scale>
          <a:sx n="109" d="100"/>
          <a:sy n="109" d="100"/>
        </p:scale>
        <p:origin x="612" y="11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C4E5D-3763-B255-D02E-59DE84070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F60FD1-B954-12E1-D96A-4151CEF53C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30AE65-4F4D-EE86-3A2F-38D79430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92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5C08D-DC19-71D2-0251-3293EDF61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787EB-3C63-0FB1-F26C-814E64E840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0512E5-0751-EFEB-C654-CAB8EEA8D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60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16FA7-D609-9ADE-97E9-B5FD27043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24D34E-3345-53A9-A6A5-78CB51B67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EC221C-F91F-D6C8-8F73-36F4961B3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57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FF277-5616-E740-4652-90C8D50F3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7529EE-7F65-6774-A0B2-ECF90C6EC3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EDDC55-1A7B-B470-1CEB-0C893901C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42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32A33-2D94-A7D9-D376-6ED0C1BA1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14C59A-081E-AAF9-26B0-1B3D16706B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92F142-4F9F-6FCC-B6FD-587B33133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625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E47F1-B1A2-F3D4-EA70-9DFE57D02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6F5D58-E9FC-EE11-DAAC-8EBBD01EF4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668A48-F282-FAC9-6DB3-746E9B828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38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2250B-3BE4-109B-0442-758AEBD8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01E1DD-523E-3B1B-DB62-D2901076F8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4AFFB3-1060-2DAD-621D-0CA6194CB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83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92ED1-43A6-9023-BFA5-7CDDB3EE1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2A885F-674E-D48E-BDB8-CF66F914C3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917F21-D775-BC39-71B2-A0DB71320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0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laxmankrishnamurti@outlook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Computer  fundamentals</a:t>
            </a:r>
            <a:b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hi-IN" sz="28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कंप्यूटर की बुनियादी बातें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BFF551-B9EC-FC0C-2874-5236568F0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27C2-21A3-AB54-17E1-039D0C11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662" y="0"/>
            <a:ext cx="10351229" cy="994164"/>
          </a:xfrm>
        </p:spPr>
        <p:txBody>
          <a:bodyPr/>
          <a:lstStyle/>
          <a:p>
            <a:r>
              <a:rPr lang="en-US" sz="1800" dirty="0"/>
              <a:t>📦 Classification by Usage in Hardware </a:t>
            </a:r>
            <a:r>
              <a:rPr lang="en-IN" sz="1800" dirty="0">
                <a:latin typeface="Poppins" panose="00000500000000000000" pitchFamily="2" charset="0"/>
                <a:cs typeface="Poppins" panose="00000500000000000000" pitchFamily="2" charset="0"/>
              </a:rPr>
              <a:t>| </a:t>
            </a:r>
            <a:r>
              <a:rPr lang="hi-IN" sz="18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हार्डवेयर में उपयोग के आधार पर वर्गीकरण</a:t>
            </a:r>
            <a:endParaRPr lang="en-IN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375EF-10E1-0B4C-65AB-61E9D4B1F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5377" y="1394668"/>
            <a:ext cx="7965460" cy="280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🧪 Example Breakdown: CPU Manufacturing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8C0C7DF6-9C22-44E3-124C-015B639E8E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613937-BED6-8C92-61CE-44B5C05FC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881606"/>
              </p:ext>
            </p:extLst>
          </p:nvPr>
        </p:nvGraphicFramePr>
        <p:xfrm>
          <a:off x="1403259" y="1963476"/>
          <a:ext cx="8412855" cy="14630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804285">
                  <a:extLst>
                    <a:ext uri="{9D8B030D-6E8A-4147-A177-3AD203B41FA5}">
                      <a16:colId xmlns:a16="http://schemas.microsoft.com/office/drawing/2014/main" val="3662501923"/>
                    </a:ext>
                  </a:extLst>
                </a:gridCol>
                <a:gridCol w="2804285">
                  <a:extLst>
                    <a:ext uri="{9D8B030D-6E8A-4147-A177-3AD203B41FA5}">
                      <a16:colId xmlns:a16="http://schemas.microsoft.com/office/drawing/2014/main" val="2968705971"/>
                    </a:ext>
                  </a:extLst>
                </a:gridCol>
                <a:gridCol w="2804285">
                  <a:extLst>
                    <a:ext uri="{9D8B030D-6E8A-4147-A177-3AD203B41FA5}">
                      <a16:colId xmlns:a16="http://schemas.microsoft.com/office/drawing/2014/main" val="4123027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Metal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Reason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1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Internal Wiring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Conductivity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501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Contact Pins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Gold-Plated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Prevents oxidation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8347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Die 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Silicon (non-metal, but conductive)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Base of semiconductor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49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Solder Balls (BGA)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Tin-Silver alloy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Secure electrical connection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888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Heat Spreader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Aluminum or Copper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Heat dissipation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44846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D3FFC9-8387-A45B-F7CF-20DDCB74494F}"/>
              </a:ext>
            </a:extLst>
          </p:cNvPr>
          <p:cNvSpPr txBox="1">
            <a:spLocks/>
          </p:cNvSpPr>
          <p:nvPr/>
        </p:nvSpPr>
        <p:spPr>
          <a:xfrm>
            <a:off x="1135377" y="3827020"/>
            <a:ext cx="7965460" cy="280359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🧪 </a:t>
            </a:r>
            <a:r>
              <a:rPr lang="hi-IN" sz="12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उदाहरण ब्रेकडाउन: सीपीयू विनिर्माण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B2443C-022C-193A-0A3D-585A436FD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92954"/>
              </p:ext>
            </p:extLst>
          </p:nvPr>
        </p:nvGraphicFramePr>
        <p:xfrm>
          <a:off x="1403259" y="4395828"/>
          <a:ext cx="8412855" cy="14630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804285">
                  <a:extLst>
                    <a:ext uri="{9D8B030D-6E8A-4147-A177-3AD203B41FA5}">
                      <a16:colId xmlns:a16="http://schemas.microsoft.com/office/drawing/2014/main" val="3662501923"/>
                    </a:ext>
                  </a:extLst>
                </a:gridCol>
                <a:gridCol w="2804285">
                  <a:extLst>
                    <a:ext uri="{9D8B030D-6E8A-4147-A177-3AD203B41FA5}">
                      <a16:colId xmlns:a16="http://schemas.microsoft.com/office/drawing/2014/main" val="2968705971"/>
                    </a:ext>
                  </a:extLst>
                </a:gridCol>
                <a:gridCol w="2804285">
                  <a:extLst>
                    <a:ext uri="{9D8B030D-6E8A-4147-A177-3AD203B41FA5}">
                      <a16:colId xmlns:a16="http://schemas.microsoft.com/office/drawing/2014/main" val="4123027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घटक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प्रयुक्त धातु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कारण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1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आंतरिक वायरिंग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ताम्र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चालकता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501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पिन से संपर्क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सोना मढ़वाया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ऑक्सीकरण को रोकता है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8347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सामग्री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सिलिकॉन (गैर-धातु, लेकिन प्रवाहकीय)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अर्धचालक का आधार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49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सोल्डर बॉल्स (</a:t>
                      </a:r>
                      <a:r>
                        <a:rPr lang="en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BGA)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टिन-सिल्वर मिश्र धातु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सुरक्षित विद्युत कनेक्शन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888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हीट स्प्रेडर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एल्यूमीनियम या कॉपर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गर्मी लंपटता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448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432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A12C10-4670-DFE4-96C6-577DC8751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372C-ACC9-0D17-9CC4-F8574D3D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662" y="0"/>
            <a:ext cx="10351229" cy="994164"/>
          </a:xfrm>
        </p:spPr>
        <p:txBody>
          <a:bodyPr/>
          <a:lstStyle/>
          <a:p>
            <a:r>
              <a:rPr lang="en-IN" sz="1800" dirty="0">
                <a:latin typeface="Poppins" panose="00000500000000000000" pitchFamily="2" charset="0"/>
                <a:cs typeface="Poppins" panose="00000500000000000000" pitchFamily="2" charset="0"/>
              </a:rPr>
              <a:t>💡 Key Notes | </a:t>
            </a:r>
            <a:r>
              <a:rPr lang="hi-IN" sz="1800" dirty="0">
                <a:latin typeface="Poppins" panose="00000500000000000000" pitchFamily="2" charset="0"/>
                <a:cs typeface="Poppins" panose="00000500000000000000" pitchFamily="2" charset="0"/>
              </a:rPr>
              <a:t>प्रमुख बिंदु</a:t>
            </a:r>
            <a:endParaRPr lang="en-IN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49B05EB-2C37-6DCC-F5A5-ED211E5581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53CADF7-03CF-52E9-D2D0-D4BA77C7C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246" y="1237630"/>
            <a:ext cx="7881257" cy="1520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Gold and silver are expensive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so often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only used in small amounts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(contacts, edges, pins).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Copper is king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in most circuitry due to its cost-efficiency and high conductivity.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Aluminum dominates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structural and thermal roles.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Lead is phased 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in modern electronics due to environmental concerns (RoHS compliance).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09D27FA-3784-7D15-10E8-6771B4E17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246" y="3175287"/>
            <a:ext cx="7881257" cy="1520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hi-IN" altLang="en-US" sz="12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सोना और चांदी महंगे हैं, इसलिए अक्सर केवल छोटी मात्रा (संपर्क, किनारों, पिन) में उपयोग किया जाता है।</a:t>
            </a:r>
            <a:endParaRPr lang="en-US" altLang="en-US" sz="1200" b="1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lvl="0" indent="-1714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hi-IN" altLang="en-US" sz="12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कॉपर अपनी लागत-दक्षता और उच्च चालकता के कारण अधिकांश सर्किटरी में राजा है।</a:t>
            </a:r>
            <a:endParaRPr lang="en-US" altLang="en-US" sz="1200" b="1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lvl="0" indent="-1714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hi-IN" altLang="en-US" sz="12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एल्यूमीनियम संरचनात्मक और थर्मल भूमिकाओं पर हावी है।</a:t>
            </a:r>
            <a:endParaRPr lang="en-US" altLang="en-US" sz="1200" b="1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lvl="0" indent="-1714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hi-IN" altLang="en-US" sz="12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पर्यावरणीय चिंताओं (</a:t>
            </a:r>
            <a:r>
              <a:rPr lang="en-US" altLang="en-US" sz="12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RoHS </a:t>
            </a:r>
            <a:r>
              <a:rPr lang="hi-IN" altLang="en-US" sz="12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अनुपालन) के कारण आधुनिक इलेक्ट्रॉनिक्स में सीसा चरणबद्ध है।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139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Thank </a:t>
            </a:r>
            <a:b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Laxman Krishnamurti</a:t>
            </a:r>
          </a:p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laxmankrishnamurti@outlook.com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8252764932, 9508981101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6">
              <a:lumMod val="20000"/>
              <a:lumOff val="80000"/>
            </a:schemeClr>
          </a:fgClr>
          <a:bgClr>
            <a:srgbClr val="FFEFEF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FA9B6B-74A5-54EA-1FCC-AA8A6CEBA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DD000A2-80D4-B2C3-8C89-AB967D406B45}"/>
              </a:ext>
            </a:extLst>
          </p:cNvPr>
          <p:cNvSpPr txBox="1"/>
          <p:nvPr/>
        </p:nvSpPr>
        <p:spPr>
          <a:xfrm>
            <a:off x="3135084" y="2507847"/>
            <a:ext cx="67404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Metals being used to build Hardware Components</a:t>
            </a:r>
            <a:b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US" sz="2000" b="1" dirty="0">
              <a:solidFill>
                <a:schemeClr val="accent6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		</a:t>
            </a:r>
            <a:r>
              <a:rPr lang="hi-IN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हार्डवेयर घटकों के निर्माण में प्रयुक्त धातुएँ</a:t>
            </a:r>
            <a:endParaRPr lang="en-IN" b="1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55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879772"/>
            <a:ext cx="6583680" cy="1531357"/>
          </a:xfrm>
        </p:spPr>
        <p:txBody>
          <a:bodyPr/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Agenda | </a:t>
            </a:r>
            <a:r>
              <a:rPr lang="hi-IN" sz="2000" dirty="0">
                <a:latin typeface="Poppins" panose="00000500000000000000" pitchFamily="2" charset="0"/>
                <a:cs typeface="Poppins" panose="00000500000000000000" pitchFamily="2" charset="0"/>
              </a:rPr>
              <a:t>कार्यसूची</a:t>
            </a:r>
            <a:endParaRPr lang="en-US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977537"/>
            <a:ext cx="6583680" cy="2434046"/>
          </a:xfrm>
        </p:spPr>
        <p:txBody>
          <a:bodyPr>
            <a:normAutofit lnSpcReduction="10000"/>
          </a:bodyPr>
          <a:lstStyle/>
          <a:p>
            <a:r>
              <a:rPr lang="en-IN" sz="1200" dirty="0">
                <a:latin typeface="Poppins" panose="00000500000000000000" pitchFamily="2" charset="0"/>
                <a:cs typeface="Poppins" panose="00000500000000000000" pitchFamily="2" charset="0"/>
              </a:rPr>
              <a:t>Why Metals?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Classification by Usage in Hardware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	1. Conductive Elements (Used in PCBs, Processors, Circuits)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	2. Structural/Mechanical Parts (Frames, Heat Sinks, Casings)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IN" sz="1200" dirty="0">
                <a:latin typeface="Poppins" panose="00000500000000000000" pitchFamily="2" charset="0"/>
                <a:cs typeface="Poppins" panose="00000500000000000000" pitchFamily="2" charset="0"/>
              </a:rPr>
              <a:t>3. Magnetic Storage Components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	4. Soldering and Circuit Connections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	5. Rare and Specialty Metals (Advanced/High-End Devices)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	🧪 Example Breakdown: CPU Manufacturing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IN" sz="1200" dirty="0">
                <a:latin typeface="Poppins" panose="00000500000000000000" pitchFamily="2" charset="0"/>
                <a:cs typeface="Poppins" panose="00000500000000000000" pitchFamily="2" charset="0"/>
              </a:rPr>
              <a:t>💡 Key Notes: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66600C-647C-A5F2-90E8-DA379E1B5175}"/>
              </a:ext>
            </a:extLst>
          </p:cNvPr>
          <p:cNvSpPr txBox="1">
            <a:spLocks/>
          </p:cNvSpPr>
          <p:nvPr/>
        </p:nvSpPr>
        <p:spPr>
          <a:xfrm>
            <a:off x="914400" y="3446418"/>
            <a:ext cx="6583680" cy="2434046"/>
          </a:xfrm>
          <a:prstGeom prst="rect">
            <a:avLst/>
          </a:prstGeom>
        </p:spPr>
        <p:txBody>
          <a:bodyPr vert="horz" lIns="91440" tIns="0" rIns="91440" bIns="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i-IN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धातुएँ क्यों?</a:t>
            </a:r>
          </a:p>
          <a:p>
            <a:r>
              <a:rPr lang="hi-IN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हार्डवेयर में उपयोग के आधार पर वर्गीकरण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hi-IN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1. चालक तत्व (पीसीबी, प्रोसेसर, सर्किट में प्रयुक्त)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hi-IN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2. संरचनात्मक/यांत्रिक भाग (फ्रेम, हीट सिंक, केसिंग)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hi-IN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3. चुंबकीय भंडारण घटक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hi-IN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4. सोल्डरिंग और सर्किट कनेक्शन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hi-IN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5. दुर्लभ और विशिष्ट धातुएँ (उन्नत/उच्च-स्तरीय उपकरण)</a:t>
            </a:r>
          </a:p>
          <a:p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💡 </a:t>
            </a:r>
            <a:r>
              <a:rPr lang="hi-IN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मुख्य नोट्स:</a:t>
            </a:r>
          </a:p>
          <a:p>
            <a:r>
              <a:rPr lang="en-IN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🧪 </a:t>
            </a:r>
            <a:r>
              <a:rPr lang="hi-IN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उदाहरण विश्लेषण: सीपीयू निर्माण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662" y="0"/>
            <a:ext cx="7965461" cy="994164"/>
          </a:xfrm>
        </p:spPr>
        <p:txBody>
          <a:bodyPr/>
          <a:lstStyle/>
          <a:p>
            <a:r>
              <a:rPr lang="en-IN" sz="2000" dirty="0"/>
              <a:t>🧠 </a:t>
            </a:r>
            <a:r>
              <a:rPr lang="en-IN" sz="2000" dirty="0">
                <a:latin typeface="Poppins" panose="00000500000000000000" pitchFamily="2" charset="0"/>
                <a:cs typeface="Poppins" panose="00000500000000000000" pitchFamily="2" charset="0"/>
              </a:rPr>
              <a:t>Why Metals | </a:t>
            </a:r>
            <a:r>
              <a:rPr lang="hi-IN" sz="20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धातुएँ क्यों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5377" y="1394668"/>
            <a:ext cx="7965460" cy="1938045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Metals are essential in hardware manufacturing because of their:</a:t>
            </a:r>
          </a:p>
          <a:p>
            <a:pPr lvl="1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High electrical conductivity (for circuits)</a:t>
            </a:r>
          </a:p>
          <a:p>
            <a:pPr lvl="1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Thermal conductivity (for heat dissipation)</a:t>
            </a:r>
          </a:p>
          <a:p>
            <a:pPr lvl="1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Strength and durability (for structural parts)</a:t>
            </a:r>
          </a:p>
          <a:p>
            <a:pPr lvl="1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Malleability and corrosion resistance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DE52E9-D622-5925-D160-914B17A21435}"/>
              </a:ext>
            </a:extLst>
          </p:cNvPr>
          <p:cNvSpPr txBox="1">
            <a:spLocks/>
          </p:cNvSpPr>
          <p:nvPr/>
        </p:nvSpPr>
        <p:spPr>
          <a:xfrm>
            <a:off x="1135377" y="3733217"/>
            <a:ext cx="7965460" cy="1938045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i-IN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हार्डवेयर निर्माण में धातुएँ निम्नलिखित कारणों से आवश्यक हैं:</a:t>
            </a:r>
          </a:p>
          <a:p>
            <a:pPr lvl="1"/>
            <a:r>
              <a:rPr lang="hi-IN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उच्च विद्युत चालकता (सर्किट के लिए)</a:t>
            </a:r>
          </a:p>
          <a:p>
            <a:pPr lvl="1"/>
            <a:r>
              <a:rPr lang="hi-IN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तापीय चालकता (ताप अपव्यय के लिए)</a:t>
            </a:r>
          </a:p>
          <a:p>
            <a:pPr lvl="1"/>
            <a:r>
              <a:rPr lang="hi-IN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मज़बूती और टिकाऊपन (संरचनात्मक भागों के लिए)</a:t>
            </a:r>
          </a:p>
          <a:p>
            <a:pPr lvl="1"/>
            <a:r>
              <a:rPr lang="hi-IN" sz="12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आघातवर्ध्यता और संक्षारण प्रतिरोध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D59952-BE95-41BE-5C41-33E0CD1E4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6F7C-616D-58BC-8B5D-43457C80E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662" y="0"/>
            <a:ext cx="10351229" cy="994164"/>
          </a:xfrm>
        </p:spPr>
        <p:txBody>
          <a:bodyPr/>
          <a:lstStyle/>
          <a:p>
            <a:r>
              <a:rPr lang="en-US" sz="1800" dirty="0"/>
              <a:t>📦 Classification by Usage in Hardware </a:t>
            </a:r>
            <a:r>
              <a:rPr lang="en-IN" sz="1800" dirty="0">
                <a:latin typeface="Poppins" panose="00000500000000000000" pitchFamily="2" charset="0"/>
                <a:cs typeface="Poppins" panose="00000500000000000000" pitchFamily="2" charset="0"/>
              </a:rPr>
              <a:t>| </a:t>
            </a:r>
            <a:r>
              <a:rPr lang="hi-IN" sz="18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हार्डवेयर में उपयोग के आधार पर वर्गीकरण</a:t>
            </a:r>
            <a:endParaRPr lang="en-IN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2ADA1-9B68-5ECB-6FDD-09E9C55D3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5377" y="1394668"/>
            <a:ext cx="7965460" cy="280359"/>
          </a:xfrm>
        </p:spPr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Conductive Elements (Used in PCBs, Processors, Circuits)</a:t>
            </a:r>
          </a:p>
          <a:p>
            <a:pPr marL="228600" indent="-228600">
              <a:buAutoNum type="arabicPeriod"/>
            </a:pPr>
            <a:endParaRPr lang="en-US" sz="1200" b="1" dirty="0"/>
          </a:p>
          <a:p>
            <a:pPr marL="228600" indent="-228600">
              <a:buAutoNum type="arabicPeriod"/>
            </a:pPr>
            <a:endParaRPr lang="en-US" sz="1200" b="1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AB0B8CA-BCBF-1553-4444-06146F2409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554A945-2FA6-E83B-D806-C4DACE05E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80651"/>
              </p:ext>
            </p:extLst>
          </p:nvPr>
        </p:nvGraphicFramePr>
        <p:xfrm>
          <a:off x="1403259" y="1760153"/>
          <a:ext cx="8465111" cy="14630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43330">
                  <a:extLst>
                    <a:ext uri="{9D8B030D-6E8A-4147-A177-3AD203B41FA5}">
                      <a16:colId xmlns:a16="http://schemas.microsoft.com/office/drawing/2014/main" val="835386691"/>
                    </a:ext>
                  </a:extLst>
                </a:gridCol>
                <a:gridCol w="4003993">
                  <a:extLst>
                    <a:ext uri="{9D8B030D-6E8A-4147-A177-3AD203B41FA5}">
                      <a16:colId xmlns:a16="http://schemas.microsoft.com/office/drawing/2014/main" val="3497403069"/>
                    </a:ext>
                  </a:extLst>
                </a:gridCol>
                <a:gridCol w="3217788">
                  <a:extLst>
                    <a:ext uri="{9D8B030D-6E8A-4147-A177-3AD203B41FA5}">
                      <a16:colId xmlns:a16="http://schemas.microsoft.com/office/drawing/2014/main" val="3421356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Use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Why It’s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322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Copper (Cu)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Wires, PCBs (printed circuit boards), internal connections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Excellent conductor of electricity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1422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Gold (Au)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CPU pins, connectors, RAM contacts, USB 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Corrosion-resistant, great conductivity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223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Silver (Ag)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High-end PCBs, sensitive signal paths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Best conductor of electricity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204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Aluminium (Al)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Some cheaper PCBs, wiring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Lightweight and cost-effective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528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Tantalum (Ta)</a:t>
                      </a:r>
                      <a:endParaRPr lang="en-IN" sz="10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Capacitors in motherboards, GPUs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High capacitance in small volume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73806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8CDF4E8-B534-3658-B132-D3AA438CC540}"/>
              </a:ext>
            </a:extLst>
          </p:cNvPr>
          <p:cNvSpPr txBox="1">
            <a:spLocks/>
          </p:cNvSpPr>
          <p:nvPr/>
        </p:nvSpPr>
        <p:spPr>
          <a:xfrm>
            <a:off x="1135377" y="3578851"/>
            <a:ext cx="7965460" cy="280359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hi-IN" sz="12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प्रवाहकीय तत्व (पीसीबी, प्रोसेसर, सर्किट में प्रयुक्त)</a:t>
            </a:r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7B62193-04B5-409F-AB13-485124B26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37834"/>
              </p:ext>
            </p:extLst>
          </p:nvPr>
        </p:nvGraphicFramePr>
        <p:xfrm>
          <a:off x="1403259" y="4130533"/>
          <a:ext cx="8465111" cy="16154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43330">
                  <a:extLst>
                    <a:ext uri="{9D8B030D-6E8A-4147-A177-3AD203B41FA5}">
                      <a16:colId xmlns:a16="http://schemas.microsoft.com/office/drawing/2014/main" val="835386691"/>
                    </a:ext>
                  </a:extLst>
                </a:gridCol>
                <a:gridCol w="4003993">
                  <a:extLst>
                    <a:ext uri="{9D8B030D-6E8A-4147-A177-3AD203B41FA5}">
                      <a16:colId xmlns:a16="http://schemas.microsoft.com/office/drawing/2014/main" val="3497403069"/>
                    </a:ext>
                  </a:extLst>
                </a:gridCol>
                <a:gridCol w="3217788">
                  <a:extLst>
                    <a:ext uri="{9D8B030D-6E8A-4147-A177-3AD203B41FA5}">
                      <a16:colId xmlns:a16="http://schemas.microsoft.com/office/drawing/2014/main" val="3421356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धातु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उदाहरण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इसका उपयोग क्यों किया जाता है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322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तांबा (</a:t>
                      </a:r>
                      <a:r>
                        <a:rPr lang="en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Cu)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तार, पीसीबी (मुद्रित सर्किट बोर्ड), आंतरिक कनेक्शन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बिजली का उत्कृष्ट कंडक्टर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1422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गोल्ड (</a:t>
                      </a:r>
                      <a:r>
                        <a:rPr lang="en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Au)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सीपीयू पिन, कनेक्टर, रैम संपर्क, यूएसबी पोर्ट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संक्षारण प्रतिरोधी, महान चालकता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223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सिल्वर (</a:t>
                      </a:r>
                      <a:r>
                        <a:rPr lang="en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Ag)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उच्च अंत पीसीबी, संवेदनशील संकेत पथ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बिजली का सबसे अच्छा कंडक्टर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204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एल्यूमिनियम (अल)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कुछ सस्ते पीसीबी, वायरिंग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हल्के और लागत प्रभावी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528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टैंटलम (ता)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मदरबोर्ड, </a:t>
                      </a:r>
                      <a:r>
                        <a:rPr lang="en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GPU </a:t>
                      </a: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में कैपेसिटर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छोटी मात्रा में उच्च धारिता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73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063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EAA3C1-A91F-6770-F335-7129E1A53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611C2-7C05-B6FF-D9B8-F08E43E4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662" y="0"/>
            <a:ext cx="10351229" cy="994164"/>
          </a:xfrm>
        </p:spPr>
        <p:txBody>
          <a:bodyPr/>
          <a:lstStyle/>
          <a:p>
            <a:r>
              <a:rPr lang="en-US" sz="1800" dirty="0"/>
              <a:t>📦 Classification by Usage in Hardware </a:t>
            </a:r>
            <a:r>
              <a:rPr lang="en-IN" sz="1800" dirty="0">
                <a:latin typeface="Poppins" panose="00000500000000000000" pitchFamily="2" charset="0"/>
                <a:cs typeface="Poppins" panose="00000500000000000000" pitchFamily="2" charset="0"/>
              </a:rPr>
              <a:t>| </a:t>
            </a:r>
            <a:r>
              <a:rPr lang="hi-IN" sz="18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हार्डवेयर में उपयोग के आधार पर वर्गीकरण</a:t>
            </a:r>
            <a:endParaRPr lang="en-IN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2D24C-6B11-2F05-4370-89D9D0B45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5377" y="1394668"/>
            <a:ext cx="7965460" cy="280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2.  Structural/Mechanical Parts (Frames, Heat Sinks, Casings)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F1B1A94-3DBA-AEE4-3ED3-BEBF2AB3DB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1588F8-5595-DBA1-1AAF-8AEA560C3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96014"/>
              </p:ext>
            </p:extLst>
          </p:nvPr>
        </p:nvGraphicFramePr>
        <p:xfrm>
          <a:off x="1403259" y="1760153"/>
          <a:ext cx="8568299" cy="1871804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346518">
                  <a:extLst>
                    <a:ext uri="{9D8B030D-6E8A-4147-A177-3AD203B41FA5}">
                      <a16:colId xmlns:a16="http://schemas.microsoft.com/office/drawing/2014/main" val="835386691"/>
                    </a:ext>
                  </a:extLst>
                </a:gridCol>
                <a:gridCol w="4003993">
                  <a:extLst>
                    <a:ext uri="{9D8B030D-6E8A-4147-A177-3AD203B41FA5}">
                      <a16:colId xmlns:a16="http://schemas.microsoft.com/office/drawing/2014/main" val="3497403069"/>
                    </a:ext>
                  </a:extLst>
                </a:gridCol>
                <a:gridCol w="3217788">
                  <a:extLst>
                    <a:ext uri="{9D8B030D-6E8A-4147-A177-3AD203B41FA5}">
                      <a16:colId xmlns:a16="http://schemas.microsoft.com/office/drawing/2014/main" val="3421356568"/>
                    </a:ext>
                  </a:extLst>
                </a:gridCol>
              </a:tblGrid>
              <a:tr h="1820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Use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Why It’s Used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322340"/>
                  </a:ext>
                </a:extLst>
              </a:tr>
              <a:tr h="295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Aluminum</a:t>
                      </a:r>
                      <a:r>
                        <a:rPr lang="en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(Al)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Laptop body, heat sinks, HDD casing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Lightweight, corrosion-resistant, good heat conductor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422307"/>
                  </a:ext>
                </a:extLst>
              </a:tr>
              <a:tr h="295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Steel (Fe + Alloy)</a:t>
                      </a:r>
                      <a:endParaRPr lang="en-IN" sz="10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Computer case, support frames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Strong and durable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223891"/>
                  </a:ext>
                </a:extLst>
              </a:tr>
              <a:tr h="295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Magnesium (Mg)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Laptop body, internal chassis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Lightweight and strong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204533"/>
                  </a:ext>
                </a:extLst>
              </a:tr>
              <a:tr h="295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Titanium (Ti)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Military-grade laptops, premium devices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High strength-to-weight ratio, corrosion-resistant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528962"/>
                  </a:ext>
                </a:extLst>
              </a:tr>
              <a:tr h="18204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73806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ACE80EE-0233-9B78-BF5A-F6035FA65AFD}"/>
              </a:ext>
            </a:extLst>
          </p:cNvPr>
          <p:cNvSpPr txBox="1">
            <a:spLocks/>
          </p:cNvSpPr>
          <p:nvPr/>
        </p:nvSpPr>
        <p:spPr>
          <a:xfrm>
            <a:off x="1135377" y="4057822"/>
            <a:ext cx="7965460" cy="280359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i-IN" sz="12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2. संरचनात्मक/यांत्रिक भागों (फ्रेम, गर्मी सिंक, आवरण)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30D5D8-07D9-8406-0B2B-31F15F55E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331564"/>
              </p:ext>
            </p:extLst>
          </p:nvPr>
        </p:nvGraphicFramePr>
        <p:xfrm>
          <a:off x="1403258" y="4559877"/>
          <a:ext cx="8809599" cy="167096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587818">
                  <a:extLst>
                    <a:ext uri="{9D8B030D-6E8A-4147-A177-3AD203B41FA5}">
                      <a16:colId xmlns:a16="http://schemas.microsoft.com/office/drawing/2014/main" val="835386691"/>
                    </a:ext>
                  </a:extLst>
                </a:gridCol>
                <a:gridCol w="4003993">
                  <a:extLst>
                    <a:ext uri="{9D8B030D-6E8A-4147-A177-3AD203B41FA5}">
                      <a16:colId xmlns:a16="http://schemas.microsoft.com/office/drawing/2014/main" val="3497403069"/>
                    </a:ext>
                  </a:extLst>
                </a:gridCol>
                <a:gridCol w="3217788">
                  <a:extLst>
                    <a:ext uri="{9D8B030D-6E8A-4147-A177-3AD203B41FA5}">
                      <a16:colId xmlns:a16="http://schemas.microsoft.com/office/drawing/2014/main" val="3421356568"/>
                    </a:ext>
                  </a:extLst>
                </a:gridCol>
              </a:tblGrid>
              <a:tr h="1820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धातु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उपयोग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इसका उपयोग क्यों किया जाता है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7322340"/>
                  </a:ext>
                </a:extLst>
              </a:tr>
              <a:tr h="295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एल्यूमिनियम (अल)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लैपटॉप बॉडी, हीट सिंक, </a:t>
                      </a:r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HDD </a:t>
                      </a: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केस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हल्के, संक्षारण प्रतिरोधी, अच्छा गर्मी कंडक्टर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1422307"/>
                  </a:ext>
                </a:extLst>
              </a:tr>
              <a:tr h="295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स्टील (</a:t>
                      </a:r>
                      <a:r>
                        <a:rPr lang="en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Fe + </a:t>
                      </a:r>
                      <a:r>
                        <a:rPr lang="hi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मिश्र धातु)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कंप्यूटर केस, समर्थन फ्रेम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मजबूत और टिकाऊ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0223891"/>
                  </a:ext>
                </a:extLst>
              </a:tr>
              <a:tr h="295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मैग्नीशियम (मिलीग्राम)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लैपटॉप बॉडी, आंतरिक चेसिस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हल्का और मजबूत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2204533"/>
                  </a:ext>
                </a:extLst>
              </a:tr>
              <a:tr h="295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टाइटेनियम (</a:t>
                      </a:r>
                      <a:r>
                        <a:rPr lang="en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Ti)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सैन्य-ग्रेड लैपटॉप, प्रीमियम डिवाइस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उच्च शक्ति-से-वजन अनुपात, संक्षारण प्रतिरोधी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4528962"/>
                  </a:ext>
                </a:extLst>
              </a:tr>
              <a:tr h="18204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773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956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D6FB7E-2EBF-A545-C80A-0AB7A590E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579C7-3305-C7BF-8C26-37D9CA92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662" y="0"/>
            <a:ext cx="10351229" cy="994164"/>
          </a:xfrm>
        </p:spPr>
        <p:txBody>
          <a:bodyPr/>
          <a:lstStyle/>
          <a:p>
            <a:r>
              <a:rPr lang="en-US" sz="1800" dirty="0"/>
              <a:t>📦 Classification by Usage in Hardware </a:t>
            </a:r>
            <a:r>
              <a:rPr lang="en-IN" sz="1800" dirty="0">
                <a:latin typeface="Poppins" panose="00000500000000000000" pitchFamily="2" charset="0"/>
                <a:cs typeface="Poppins" panose="00000500000000000000" pitchFamily="2" charset="0"/>
              </a:rPr>
              <a:t>| </a:t>
            </a:r>
            <a:r>
              <a:rPr lang="hi-IN" sz="18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हार्डवेयर में उपयोग के आधार पर वर्गीकरण</a:t>
            </a:r>
            <a:endParaRPr lang="en-IN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3D040-15E9-F605-EC41-027A6C434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5377" y="1394668"/>
            <a:ext cx="7965460" cy="280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b="1" dirty="0">
                <a:latin typeface="Poppins" panose="00000500000000000000" pitchFamily="2" charset="0"/>
                <a:cs typeface="Poppins" panose="00000500000000000000" pitchFamily="2" charset="0"/>
              </a:rPr>
              <a:t>3.  Magnetic Storage Components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10C0576-98BB-6E7B-F482-7E82C5A928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2D070B1-E166-CE03-CFC3-88BEF9B56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788871"/>
              </p:ext>
            </p:extLst>
          </p:nvPr>
        </p:nvGraphicFramePr>
        <p:xfrm>
          <a:off x="1403259" y="1760153"/>
          <a:ext cx="8568299" cy="167096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346518">
                  <a:extLst>
                    <a:ext uri="{9D8B030D-6E8A-4147-A177-3AD203B41FA5}">
                      <a16:colId xmlns:a16="http://schemas.microsoft.com/office/drawing/2014/main" val="835386691"/>
                    </a:ext>
                  </a:extLst>
                </a:gridCol>
                <a:gridCol w="4003993">
                  <a:extLst>
                    <a:ext uri="{9D8B030D-6E8A-4147-A177-3AD203B41FA5}">
                      <a16:colId xmlns:a16="http://schemas.microsoft.com/office/drawing/2014/main" val="3497403069"/>
                    </a:ext>
                  </a:extLst>
                </a:gridCol>
                <a:gridCol w="3217788">
                  <a:extLst>
                    <a:ext uri="{9D8B030D-6E8A-4147-A177-3AD203B41FA5}">
                      <a16:colId xmlns:a16="http://schemas.microsoft.com/office/drawing/2014/main" val="3421356568"/>
                    </a:ext>
                  </a:extLst>
                </a:gridCol>
              </a:tblGrid>
              <a:tr h="1820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Metal/Alloy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Use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Why It’s Used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322340"/>
                  </a:ext>
                </a:extLst>
              </a:tr>
              <a:tr h="295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Iron (Fe)</a:t>
                      </a:r>
                      <a:endParaRPr lang="en-IN" sz="10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Hard disk platters (ferromagnetic)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Stores magnetic bits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422307"/>
                  </a:ext>
                </a:extLst>
              </a:tr>
              <a:tr h="295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Nickel (Ni)</a:t>
                      </a:r>
                      <a:endParaRPr lang="en-IN" sz="10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Magnetic layers, alloys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Ferromagnetic, corrosion-resistant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223891"/>
                  </a:ext>
                </a:extLst>
              </a:tr>
              <a:tr h="295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Cobalt (Co)</a:t>
                      </a:r>
                      <a:endParaRPr lang="en-IN" sz="10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High-density magnetic storage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Enhances magnetization and stability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204533"/>
                  </a:ext>
                </a:extLst>
              </a:tr>
              <a:tr h="295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Metal/Alloy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Use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Why It’s Used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528962"/>
                  </a:ext>
                </a:extLst>
              </a:tr>
              <a:tr h="1820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Iron (Fe)</a:t>
                      </a:r>
                      <a:endParaRPr lang="en-IN" sz="10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Hard disk platters (ferromagnetic)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Stores magnetic bits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73806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BD343C-C430-09A7-AA57-83EA588B1B46}"/>
              </a:ext>
            </a:extLst>
          </p:cNvPr>
          <p:cNvSpPr txBox="1">
            <a:spLocks/>
          </p:cNvSpPr>
          <p:nvPr/>
        </p:nvSpPr>
        <p:spPr>
          <a:xfrm>
            <a:off x="1135377" y="3831625"/>
            <a:ext cx="7965460" cy="280359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i-IN" sz="12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3. चुंबकीय भंडारण घटक</a:t>
            </a:r>
            <a:endParaRPr lang="en-IN" sz="1200" b="1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3129E8-A11B-1035-6069-AE3CE31FA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285276"/>
              </p:ext>
            </p:extLst>
          </p:nvPr>
        </p:nvGraphicFramePr>
        <p:xfrm>
          <a:off x="1403259" y="4197110"/>
          <a:ext cx="8568299" cy="167096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346518">
                  <a:extLst>
                    <a:ext uri="{9D8B030D-6E8A-4147-A177-3AD203B41FA5}">
                      <a16:colId xmlns:a16="http://schemas.microsoft.com/office/drawing/2014/main" val="835386691"/>
                    </a:ext>
                  </a:extLst>
                </a:gridCol>
                <a:gridCol w="4003993">
                  <a:extLst>
                    <a:ext uri="{9D8B030D-6E8A-4147-A177-3AD203B41FA5}">
                      <a16:colId xmlns:a16="http://schemas.microsoft.com/office/drawing/2014/main" val="3497403069"/>
                    </a:ext>
                  </a:extLst>
                </a:gridCol>
                <a:gridCol w="3217788">
                  <a:extLst>
                    <a:ext uri="{9D8B030D-6E8A-4147-A177-3AD203B41FA5}">
                      <a16:colId xmlns:a16="http://schemas.microsoft.com/office/drawing/2014/main" val="3421356568"/>
                    </a:ext>
                  </a:extLst>
                </a:gridCol>
              </a:tblGrid>
              <a:tr h="1820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धातु/मिश्र धातु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उपयोग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इसका उपयोग क्यों किया जाता है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322340"/>
                  </a:ext>
                </a:extLst>
              </a:tr>
              <a:tr h="295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लोहा (</a:t>
                      </a:r>
                      <a:r>
                        <a:rPr lang="en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Fe)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हार्ड डिस्क प्लैटर्स (फेरोमैग्नेटिक)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चुंबकीय बिट्स स्टोर करता है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422307"/>
                  </a:ext>
                </a:extLst>
              </a:tr>
              <a:tr h="295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निकेल (नी)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चुंबकीय परतें, मिश्र धातु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फेरोमैग्नेटिक, संक्षारण प्रतिरोधी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223891"/>
                  </a:ext>
                </a:extLst>
              </a:tr>
              <a:tr h="295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कोबाल्ट (सह)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उच्च घनत्व चुंबकीय भंडारण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चुंबकीयकरण और स्थिरता को बढ़ाता है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204533"/>
                  </a:ext>
                </a:extLst>
              </a:tr>
              <a:tr h="295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धातु/मिश्र धातु</a:t>
                      </a:r>
                      <a:endParaRPr lang="en-IN" sz="10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उपयोग का मामला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इसका उपयोग क्यों किया जाता है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528962"/>
                  </a:ext>
                </a:extLst>
              </a:tr>
              <a:tr h="1820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लोहा (</a:t>
                      </a:r>
                      <a:r>
                        <a:rPr lang="en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Fe)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हार्ड डिस्क प्लैटर्स (फेरोमैग्नेटिक)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चुंबकीय बिट्स स्टोर करता है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73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974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92D2C8-960D-F353-71C2-F75236221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246B-E052-BA7F-419E-605C382F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662" y="0"/>
            <a:ext cx="10351229" cy="994164"/>
          </a:xfrm>
        </p:spPr>
        <p:txBody>
          <a:bodyPr/>
          <a:lstStyle/>
          <a:p>
            <a:r>
              <a:rPr lang="en-US" sz="1800" dirty="0"/>
              <a:t>📦 Classification by Usage in Hardware </a:t>
            </a:r>
            <a:r>
              <a:rPr lang="en-IN" sz="1800" dirty="0">
                <a:latin typeface="Poppins" panose="00000500000000000000" pitchFamily="2" charset="0"/>
                <a:cs typeface="Poppins" panose="00000500000000000000" pitchFamily="2" charset="0"/>
              </a:rPr>
              <a:t>| </a:t>
            </a:r>
            <a:r>
              <a:rPr lang="hi-IN" sz="18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हार्डवेयर में उपयोग के आधार पर वर्गीकरण</a:t>
            </a:r>
            <a:endParaRPr lang="en-IN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2895C-CBE4-F17E-CD5E-ED4B64C77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5377" y="1394668"/>
            <a:ext cx="7965460" cy="280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4.  Soldering and Circuit Connections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F3E6292-9343-4EE0-AB43-828583793C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917489-2CF9-FCED-33BB-981DAAF8D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684056"/>
              </p:ext>
            </p:extLst>
          </p:nvPr>
        </p:nvGraphicFramePr>
        <p:xfrm>
          <a:off x="1403259" y="1929370"/>
          <a:ext cx="8568300" cy="10058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856100">
                  <a:extLst>
                    <a:ext uri="{9D8B030D-6E8A-4147-A177-3AD203B41FA5}">
                      <a16:colId xmlns:a16="http://schemas.microsoft.com/office/drawing/2014/main" val="266518810"/>
                    </a:ext>
                  </a:extLst>
                </a:gridCol>
                <a:gridCol w="2856100">
                  <a:extLst>
                    <a:ext uri="{9D8B030D-6E8A-4147-A177-3AD203B41FA5}">
                      <a16:colId xmlns:a16="http://schemas.microsoft.com/office/drawing/2014/main" val="1900797133"/>
                    </a:ext>
                  </a:extLst>
                </a:gridCol>
                <a:gridCol w="2856100">
                  <a:extLst>
                    <a:ext uri="{9D8B030D-6E8A-4147-A177-3AD203B41FA5}">
                      <a16:colId xmlns:a16="http://schemas.microsoft.com/office/drawing/2014/main" val="2360182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Metal/Alloy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Use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Why It’s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916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b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Tin (Sn)</a:t>
                      </a:r>
                      <a:endParaRPr lang="en-IN" sz="105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Solder (with lead or silver)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Bonds components on PCB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165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Lead (Pb)</a:t>
                      </a:r>
                      <a:r>
                        <a:rPr lang="en-US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(less used today)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Solder (older devices)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5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Easy to melt and flow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0971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Bismuth (Bi)</a:t>
                      </a:r>
                      <a:endParaRPr lang="en-IN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Lead-free solder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Environmentally friendly option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940253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E61DFA-0991-F35F-223D-7FBE4E388D19}"/>
              </a:ext>
            </a:extLst>
          </p:cNvPr>
          <p:cNvSpPr txBox="1">
            <a:spLocks/>
          </p:cNvSpPr>
          <p:nvPr/>
        </p:nvSpPr>
        <p:spPr>
          <a:xfrm>
            <a:off x="1135377" y="3506496"/>
            <a:ext cx="7965460" cy="280359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i-IN" sz="12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4. सोल्डरिंग और सर्किट कनेक्शन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EA98CD-4871-4AF6-3F91-D15E8BD7D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550648"/>
              </p:ext>
            </p:extLst>
          </p:nvPr>
        </p:nvGraphicFramePr>
        <p:xfrm>
          <a:off x="1403259" y="4041198"/>
          <a:ext cx="8568299" cy="10058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750730">
                  <a:extLst>
                    <a:ext uri="{9D8B030D-6E8A-4147-A177-3AD203B41FA5}">
                      <a16:colId xmlns:a16="http://schemas.microsoft.com/office/drawing/2014/main" val="266518810"/>
                    </a:ext>
                  </a:extLst>
                </a:gridCol>
                <a:gridCol w="2908697">
                  <a:extLst>
                    <a:ext uri="{9D8B030D-6E8A-4147-A177-3AD203B41FA5}">
                      <a16:colId xmlns:a16="http://schemas.microsoft.com/office/drawing/2014/main" val="1900797133"/>
                    </a:ext>
                  </a:extLst>
                </a:gridCol>
                <a:gridCol w="2908872">
                  <a:extLst>
                    <a:ext uri="{9D8B030D-6E8A-4147-A177-3AD203B41FA5}">
                      <a16:colId xmlns:a16="http://schemas.microsoft.com/office/drawing/2014/main" val="23601822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धातु/मिश्र धातु</a:t>
                      </a:r>
                      <a:endParaRPr lang="en-IN" sz="105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उपयोग</a:t>
                      </a:r>
                      <a:endParaRPr lang="en-IN" sz="105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इसका उपयोग क्यों किया जाता है</a:t>
                      </a:r>
                      <a:endParaRPr lang="en-IN" sz="105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916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टिन</a:t>
                      </a:r>
                      <a:r>
                        <a:rPr lang="en-IN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(Sn)</a:t>
                      </a:r>
                      <a:endParaRPr lang="en-IN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मिलाप (सीसा या चांदी के साथ)</a:t>
                      </a:r>
                      <a:endParaRPr lang="en-US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पीसीबी पर बांड घटक</a:t>
                      </a:r>
                      <a:endParaRPr lang="en-IN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165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लीड (</a:t>
                      </a:r>
                      <a:r>
                        <a:rPr lang="en-US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Pb) (</a:t>
                      </a:r>
                      <a:r>
                        <a:rPr lang="hi-IN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आज कम उपयोग किया जाता है)</a:t>
                      </a:r>
                      <a:endParaRPr lang="en-US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मिलाप (पुराने डिवाइस)</a:t>
                      </a:r>
                      <a:endParaRPr lang="en-IN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पिघलने और प्रवाह करने में आसान</a:t>
                      </a:r>
                      <a:endParaRPr lang="en-US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0971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बिस्मथ</a:t>
                      </a:r>
                      <a:r>
                        <a:rPr lang="en-IN" sz="105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(Bi)</a:t>
                      </a:r>
                      <a:endParaRPr lang="en-IN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सीसा रहित मिलाप</a:t>
                      </a:r>
                      <a:endParaRPr lang="en-IN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5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पर्यावरण के अनुकूल विकल्प</a:t>
                      </a:r>
                      <a:endParaRPr lang="en-IN" sz="105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940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308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accent6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1ABE9F-5422-46A5-379C-17CDF3BCA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605B-16EB-007E-C680-5F9FE685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662" y="0"/>
            <a:ext cx="10351229" cy="994164"/>
          </a:xfrm>
        </p:spPr>
        <p:txBody>
          <a:bodyPr/>
          <a:lstStyle/>
          <a:p>
            <a:r>
              <a:rPr lang="en-US" sz="1800" dirty="0"/>
              <a:t>📦 Classification by Usage in Hardware </a:t>
            </a:r>
            <a:r>
              <a:rPr lang="en-IN" sz="1800" dirty="0">
                <a:latin typeface="Poppins" panose="00000500000000000000" pitchFamily="2" charset="0"/>
                <a:cs typeface="Poppins" panose="00000500000000000000" pitchFamily="2" charset="0"/>
              </a:rPr>
              <a:t>| </a:t>
            </a:r>
            <a:r>
              <a:rPr lang="hi-IN" sz="1800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हार्डवेयर में उपयोग के आधार पर वर्गीकरण</a:t>
            </a:r>
            <a:endParaRPr lang="en-IN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EF6C1-1927-1E87-AEDB-584BE9AE8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5377" y="1394668"/>
            <a:ext cx="7965460" cy="280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5.  Rare and Specialty Metals (Advanced/High-End Devices)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DBA4243-7D57-1F40-31F8-0110886B53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207FD61-4CDD-5A92-FB59-8C8C4CB5D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463023"/>
              </p:ext>
            </p:extLst>
          </p:nvPr>
        </p:nvGraphicFramePr>
        <p:xfrm>
          <a:off x="1403259" y="1805664"/>
          <a:ext cx="8412855" cy="15458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804285">
                  <a:extLst>
                    <a:ext uri="{9D8B030D-6E8A-4147-A177-3AD203B41FA5}">
                      <a16:colId xmlns:a16="http://schemas.microsoft.com/office/drawing/2014/main" val="3705870"/>
                    </a:ext>
                  </a:extLst>
                </a:gridCol>
                <a:gridCol w="2804285">
                  <a:extLst>
                    <a:ext uri="{9D8B030D-6E8A-4147-A177-3AD203B41FA5}">
                      <a16:colId xmlns:a16="http://schemas.microsoft.com/office/drawing/2014/main" val="2965666451"/>
                    </a:ext>
                  </a:extLst>
                </a:gridCol>
                <a:gridCol w="2804285">
                  <a:extLst>
                    <a:ext uri="{9D8B030D-6E8A-4147-A177-3AD203B41FA5}">
                      <a16:colId xmlns:a16="http://schemas.microsoft.com/office/drawing/2014/main" val="2864500476"/>
                    </a:ext>
                  </a:extLst>
                </a:gridCol>
              </a:tblGrid>
              <a:tr h="2326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Metal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Use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Why It’s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871300"/>
                  </a:ext>
                </a:extLst>
              </a:tr>
              <a:tr h="2326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Gallium (Ga)</a:t>
                      </a:r>
                      <a:endParaRPr lang="en-IN" sz="10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Transistors in CPUs (GaN tech)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High-speed switching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147574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Indium (In)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Touchscreens, LCDs, semiconductors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Transparent and conductive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327655"/>
                  </a:ext>
                </a:extLst>
              </a:tr>
              <a:tr h="2326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Germanium (Ge)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High-frequency circuits, transistors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Semiconductor with fast switching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502433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Ruthenium (Ru)</a:t>
                      </a:r>
                      <a:endParaRPr lang="en-IN" sz="10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Magnetic RAM, chip interconnects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Stable, durable in </a:t>
                      </a:r>
                      <a:r>
                        <a:rPr lang="fr-FR" sz="10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nanoscale</a:t>
                      </a:r>
                      <a:r>
                        <a:rPr lang="fr-FR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circuits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588944"/>
                  </a:ext>
                </a:extLst>
              </a:tr>
            </a:tbl>
          </a:graphicData>
        </a:graphic>
      </p:graphicFrame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E70B5C5-060F-90C7-FC92-F0C5AD09573D}"/>
              </a:ext>
            </a:extLst>
          </p:cNvPr>
          <p:cNvSpPr txBox="1">
            <a:spLocks/>
          </p:cNvSpPr>
          <p:nvPr/>
        </p:nvSpPr>
        <p:spPr>
          <a:xfrm>
            <a:off x="1135377" y="3752008"/>
            <a:ext cx="7965460" cy="280359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i-IN" sz="1200" b="1" dirty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5. दुर्लभ और विशेषता धातु (उन्नत/उच्च अंत उपकरण)</a:t>
            </a:r>
            <a:endParaRPr lang="en-US" sz="1200" b="1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AE29CE6-9B94-8BD9-D933-64D76D88C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986675"/>
              </p:ext>
            </p:extLst>
          </p:nvPr>
        </p:nvGraphicFramePr>
        <p:xfrm>
          <a:off x="1403259" y="4163004"/>
          <a:ext cx="8412855" cy="15458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804285">
                  <a:extLst>
                    <a:ext uri="{9D8B030D-6E8A-4147-A177-3AD203B41FA5}">
                      <a16:colId xmlns:a16="http://schemas.microsoft.com/office/drawing/2014/main" val="3705870"/>
                    </a:ext>
                  </a:extLst>
                </a:gridCol>
                <a:gridCol w="2804285">
                  <a:extLst>
                    <a:ext uri="{9D8B030D-6E8A-4147-A177-3AD203B41FA5}">
                      <a16:colId xmlns:a16="http://schemas.microsoft.com/office/drawing/2014/main" val="2965666451"/>
                    </a:ext>
                  </a:extLst>
                </a:gridCol>
                <a:gridCol w="2804285">
                  <a:extLst>
                    <a:ext uri="{9D8B030D-6E8A-4147-A177-3AD203B41FA5}">
                      <a16:colId xmlns:a16="http://schemas.microsoft.com/office/drawing/2014/main" val="2864500476"/>
                    </a:ext>
                  </a:extLst>
                </a:gridCol>
              </a:tblGrid>
              <a:tr h="2326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धातु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उपयोग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इसका उपयोग क्यों किया जाता है</a:t>
                      </a:r>
                      <a:endParaRPr lang="en-IN" sz="1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871300"/>
                  </a:ext>
                </a:extLst>
              </a:tr>
              <a:tr h="2326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गैलियम</a:t>
                      </a:r>
                      <a:r>
                        <a:rPr lang="en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(Ga)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CPU </a:t>
                      </a: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में ट्रांजिस्टर (</a:t>
                      </a:r>
                      <a:r>
                        <a:rPr lang="en-US" sz="1000" dirty="0" err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GaN</a:t>
                      </a:r>
                      <a:r>
                        <a:rPr lang="en-US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</a:t>
                      </a: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तकनीक)</a:t>
                      </a:r>
                      <a:endParaRPr lang="en-US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हाई-स्पीड स्विचिंग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147574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इण्डियम</a:t>
                      </a:r>
                      <a:r>
                        <a:rPr lang="en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(In)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टचस्क्रीन, एलसीडी, अर्धचालक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पारदर्शी और प्रवाहकीय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327655"/>
                  </a:ext>
                </a:extLst>
              </a:tr>
              <a:tr h="2326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जर्मेनियम</a:t>
                      </a:r>
                      <a:r>
                        <a:rPr lang="en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(Ge)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उच्च आवृत्ति सर्किट, ट्रांजिस्टर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तेजी से स्विचिंग के साथ अर्धचालक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502433"/>
                  </a:ext>
                </a:extLst>
              </a:tr>
              <a:tr h="407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रुथेनियम</a:t>
                      </a:r>
                      <a:r>
                        <a:rPr lang="en-IN" sz="10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(Ru)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चुंबकीय रैम, चिप इंटरकनेक्ट</a:t>
                      </a:r>
                      <a:endParaRPr lang="en-IN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नैनोस्केल सर्किट में स्थिर, टिकाऊ</a:t>
                      </a:r>
                      <a:endParaRPr lang="fr-FR" sz="1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588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89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8" grpId="0"/>
    </p:bldLst>
  </p:timing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{E6D59C2D-4572-4408-999A-EDC318B23F6F}tf78438558_win32</Template>
  <TotalTime>74</TotalTime>
  <Words>1371</Words>
  <Application>Microsoft Office PowerPoint</Application>
  <PresentationFormat>Widescreen</PresentationFormat>
  <Paragraphs>265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Poppins</vt:lpstr>
      <vt:lpstr>Sabon Next LT</vt:lpstr>
      <vt:lpstr>Wingdings</vt:lpstr>
      <vt:lpstr>Custom</vt:lpstr>
      <vt:lpstr>Computer  fundamentals  कंप्यूटर की बुनियादी बातें</vt:lpstr>
      <vt:lpstr>PowerPoint Presentation</vt:lpstr>
      <vt:lpstr>Agenda | कार्यसूची</vt:lpstr>
      <vt:lpstr>🧠 Why Metals | धातुएँ क्यों</vt:lpstr>
      <vt:lpstr>📦 Classification by Usage in Hardware | हार्डवेयर में उपयोग के आधार पर वर्गीकरण</vt:lpstr>
      <vt:lpstr>📦 Classification by Usage in Hardware | हार्डवेयर में उपयोग के आधार पर वर्गीकरण</vt:lpstr>
      <vt:lpstr>📦 Classification by Usage in Hardware | हार्डवेयर में उपयोग के आधार पर वर्गीकरण</vt:lpstr>
      <vt:lpstr>📦 Classification by Usage in Hardware | हार्डवेयर में उपयोग के आधार पर वर्गीकरण</vt:lpstr>
      <vt:lpstr>📦 Classification by Usage in Hardware | हार्डवेयर में उपयोग के आधार पर वर्गीकरण</vt:lpstr>
      <vt:lpstr>📦 Classification by Usage in Hardware | हार्डवेयर में उपयोग के आधार पर वर्गीकरण</vt:lpstr>
      <vt:lpstr>💡 Key Notes | प्रमुख बिंदु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Laxman Krishnamurti</dc:creator>
  <cp:lastModifiedBy>Laxman Krishnamurti</cp:lastModifiedBy>
  <cp:revision>1</cp:revision>
  <dcterms:created xsi:type="dcterms:W3CDTF">2025-08-06T12:12:43Z</dcterms:created>
  <dcterms:modified xsi:type="dcterms:W3CDTF">2025-08-06T13:27:05Z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