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9/6/2024</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9/6/2024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9/6/2024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9/6/2024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9/6/2024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9/6/2024</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1E020-7A53-27E1-E367-F9A2971FF062}"/>
              </a:ext>
            </a:extLst>
          </p:cNvPr>
          <p:cNvSpPr>
            <a:spLocks noGrp="1"/>
          </p:cNvSpPr>
          <p:nvPr>
            <p:ph type="ctrTitle"/>
          </p:nvPr>
        </p:nvSpPr>
        <p:spPr>
          <a:xfrm>
            <a:off x="1154955" y="1327355"/>
            <a:ext cx="9483548" cy="1956619"/>
          </a:xfrm>
        </p:spPr>
        <p:txBody>
          <a:bodyPr/>
          <a:lstStyle/>
          <a:p>
            <a:r>
              <a:rPr lang="en-US" sz="4000" dirty="0"/>
              <a:t>EMPLOYEE DATA ANALYSIS USING EXCEL SPECIFICALLY FOR SALARY DISTRIBUTION &amp;TRENDS ACROSS THE DEPARTMENT.</a:t>
            </a:r>
            <a:endParaRPr lang="en-IN" sz="4000" dirty="0"/>
          </a:p>
        </p:txBody>
      </p:sp>
      <p:sp>
        <p:nvSpPr>
          <p:cNvPr id="3" name="Subtitle 2">
            <a:extLst>
              <a:ext uri="{FF2B5EF4-FFF2-40B4-BE49-F238E27FC236}">
                <a16:creationId xmlns:a16="http://schemas.microsoft.com/office/drawing/2014/main" id="{B2B8AB23-8A6A-A62F-E89A-172DF607C939}"/>
              </a:ext>
            </a:extLst>
          </p:cNvPr>
          <p:cNvSpPr>
            <a:spLocks noGrp="1"/>
          </p:cNvSpPr>
          <p:nvPr>
            <p:ph type="subTitle" idx="1"/>
          </p:nvPr>
        </p:nvSpPr>
        <p:spPr>
          <a:xfrm>
            <a:off x="1071716" y="3687096"/>
            <a:ext cx="9792929" cy="2094271"/>
          </a:xfrm>
        </p:spPr>
        <p:txBody>
          <a:bodyPr/>
          <a:lstStyle/>
          <a:p>
            <a:r>
              <a:rPr lang="en-US" sz="2000" b="1" dirty="0">
                <a:solidFill>
                  <a:schemeClr val="bg1"/>
                </a:solidFill>
              </a:rPr>
              <a:t>Name – Krishnan. M</a:t>
            </a:r>
          </a:p>
          <a:p>
            <a:r>
              <a:rPr lang="en-IN" sz="2000" b="1" dirty="0">
                <a:solidFill>
                  <a:schemeClr val="bg1"/>
                </a:solidFill>
              </a:rPr>
              <a:t>REGISTER NO</a:t>
            </a:r>
            <a:r>
              <a:rPr lang="en-US" sz="2000" b="1" dirty="0">
                <a:solidFill>
                  <a:schemeClr val="bg1"/>
                </a:solidFill>
              </a:rPr>
              <a:t> - CCF201842AC76EEA580417AFB29C5639</a:t>
            </a:r>
          </a:p>
          <a:p>
            <a:r>
              <a:rPr lang="en-US" sz="2000" b="1" dirty="0">
                <a:solidFill>
                  <a:schemeClr val="bg1"/>
                </a:solidFill>
              </a:rPr>
              <a:t>DEPARTMENT - B.com General</a:t>
            </a:r>
          </a:p>
          <a:p>
            <a:r>
              <a:rPr lang="en-US" sz="2000" b="1" dirty="0">
                <a:solidFill>
                  <a:schemeClr val="bg1"/>
                </a:solidFill>
              </a:rPr>
              <a:t>COLLEGE - DRBCCC Hindu College</a:t>
            </a:r>
          </a:p>
          <a:p>
            <a:endParaRPr lang="en-IN" dirty="0"/>
          </a:p>
        </p:txBody>
      </p:sp>
    </p:spTree>
    <p:extLst>
      <p:ext uri="{BB962C8B-B14F-4D97-AF65-F5344CB8AC3E}">
        <p14:creationId xmlns:p14="http://schemas.microsoft.com/office/powerpoint/2010/main" val="3610948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8E43635-5C4A-903E-27CC-B583F16CDC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0103" y="403123"/>
            <a:ext cx="9704439" cy="5968180"/>
          </a:xfrm>
          <a:prstGeom prst="rect">
            <a:avLst/>
          </a:prstGeom>
          <a:effectLst/>
        </p:spPr>
      </p:pic>
    </p:spTree>
    <p:extLst>
      <p:ext uri="{BB962C8B-B14F-4D97-AF65-F5344CB8AC3E}">
        <p14:creationId xmlns:p14="http://schemas.microsoft.com/office/powerpoint/2010/main" val="3861110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1D289-1BB7-F093-6F12-6831E2CEF812}"/>
              </a:ext>
            </a:extLst>
          </p:cNvPr>
          <p:cNvSpPr>
            <a:spLocks noGrp="1"/>
          </p:cNvSpPr>
          <p:nvPr>
            <p:ph type="title"/>
          </p:nvPr>
        </p:nvSpPr>
        <p:spPr/>
        <p:txBody>
          <a:bodyPr/>
          <a:lstStyle/>
          <a:p>
            <a:pPr algn="ctr"/>
            <a:r>
              <a:rPr lang="en-US" sz="4000" b="1" u="sng" dirty="0">
                <a:solidFill>
                  <a:schemeClr val="bg1"/>
                </a:solidFill>
              </a:rPr>
              <a:t>RESULTS AND DISCUSSION </a:t>
            </a:r>
            <a:endParaRPr lang="en-IN" sz="4000" dirty="0"/>
          </a:p>
        </p:txBody>
      </p:sp>
      <p:sp>
        <p:nvSpPr>
          <p:cNvPr id="3" name="Content Placeholder 2">
            <a:extLst>
              <a:ext uri="{FF2B5EF4-FFF2-40B4-BE49-F238E27FC236}">
                <a16:creationId xmlns:a16="http://schemas.microsoft.com/office/drawing/2014/main" id="{73CA21DE-2B7A-809A-CBCC-D77151C6B633}"/>
              </a:ext>
            </a:extLst>
          </p:cNvPr>
          <p:cNvSpPr>
            <a:spLocks noGrp="1"/>
          </p:cNvSpPr>
          <p:nvPr>
            <p:ph idx="1"/>
          </p:nvPr>
        </p:nvSpPr>
        <p:spPr>
          <a:xfrm>
            <a:off x="609601" y="2330245"/>
            <a:ext cx="8288593" cy="4527755"/>
          </a:xfrm>
        </p:spPr>
        <p:txBody>
          <a:bodyPr>
            <a:norm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sng" strike="noStrike" cap="none" normalizeH="0" baseline="0" dirty="0">
                <a:ln>
                  <a:noFill/>
                </a:ln>
                <a:solidFill>
                  <a:schemeClr val="tx1"/>
                </a:solidFill>
                <a:effectLst/>
                <a:latin typeface="Arial" panose="020B0604020202020204" pitchFamily="34" charset="0"/>
              </a:rPr>
              <a:t>Total Salary by Department</a:t>
            </a:r>
            <a:r>
              <a:rPr kumimoji="0" lang="en-US" altLang="en-US" sz="2000" b="1" i="0" u="sng"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Highlighted how salary expenses are allocated across different departments.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Identified which departments have the highest and lowest total salaries.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Discussion: Departments like IT and Finance may have higher salary totals due to technical and financial expertise requirements.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sng" strike="noStrike" cap="none" normalizeH="0" baseline="0" dirty="0">
                <a:ln>
                  <a:noFill/>
                </a:ln>
                <a:solidFill>
                  <a:schemeClr val="tx1"/>
                </a:solidFill>
                <a:effectLst/>
                <a:latin typeface="Arial" panose="020B0604020202020204" pitchFamily="34" charset="0"/>
              </a:rPr>
              <a:t>Average Salary by Job Title</a:t>
            </a:r>
            <a:r>
              <a:rPr kumimoji="0" lang="en-US" altLang="en-US" sz="2000" b="1" i="0" u="sng"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Showed average compensation for various roles.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Identified job titles with significantly higher or lower average salaries.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Discussion: Higher averages in certain job titles could indicate roles that require more specialized skills or experience.</a:t>
            </a:r>
          </a:p>
          <a:p>
            <a:endParaRPr lang="en-IN" dirty="0"/>
          </a:p>
        </p:txBody>
      </p:sp>
      <p:pic>
        <p:nvPicPr>
          <p:cNvPr id="4" name="Picture 3" descr="07 Result and Discussion – Communicating Science">
            <a:extLst>
              <a:ext uri="{FF2B5EF4-FFF2-40B4-BE49-F238E27FC236}">
                <a16:creationId xmlns:a16="http://schemas.microsoft.com/office/drawing/2014/main" id="{AD5B6DA6-548D-A8A1-67C7-5458751A974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744" b="89744" l="9653" r="95367">
                        <a14:foregroundMark x1="54440" y1="29744" x2="47876" y2="42564"/>
                        <a14:foregroundMark x1="48649" y1="30769" x2="64093" y2="35385"/>
                        <a14:foregroundMark x1="64093" y1="35385" x2="79537" y2="27179"/>
                        <a14:foregroundMark x1="79537" y1="27179" x2="80695" y2="43590"/>
                        <a14:foregroundMark x1="80695" y1="43590" x2="93050" y2="34359"/>
                        <a14:foregroundMark x1="93050" y1="34359" x2="91120" y2="42051"/>
                        <a14:foregroundMark x1="73359" y1="22051" x2="73359" y2="30769"/>
                        <a14:foregroundMark x1="74517" y1="30769" x2="73359" y2="33333"/>
                        <a14:foregroundMark x1="74517" y1="32308" x2="72973" y2="46154"/>
                        <a14:foregroundMark x1="72587" y1="35385" x2="72973" y2="42051"/>
                        <a14:foregroundMark x1="71429" y1="34359" x2="68726" y2="38974"/>
                        <a14:foregroundMark x1="68726" y1="35385" x2="68726" y2="38462"/>
                        <a14:foregroundMark x1="68340" y1="34359" x2="67568" y2="38974"/>
                        <a14:foregroundMark x1="67568" y1="36923" x2="67181" y2="39487"/>
                        <a14:foregroundMark x1="67181" y1="36410" x2="66409" y2="37949"/>
                        <a14:foregroundMark x1="66023" y1="37949" x2="65637" y2="39487"/>
                        <a14:foregroundMark x1="65251" y1="40000" x2="64865" y2="43077"/>
                        <a14:foregroundMark x1="64865" y1="43077" x2="64093" y2="42564"/>
                        <a14:foregroundMark x1="61390" y1="41538" x2="60618" y2="42051"/>
                        <a14:foregroundMark x1="60232" y1="38974" x2="60232" y2="41026"/>
                        <a14:foregroundMark x1="60232" y1="40513" x2="60232" y2="41538"/>
                        <a14:foregroundMark x1="60232" y1="42564" x2="60618" y2="44103"/>
                        <a14:foregroundMark x1="62548" y1="43590" x2="62548" y2="43590"/>
                        <a14:foregroundMark x1="64479" y1="43077" x2="64479" y2="43077"/>
                        <a14:foregroundMark x1="67954" y1="41026" x2="67954" y2="41026"/>
                        <a14:foregroundMark x1="67954" y1="41026" x2="66023" y2="42051"/>
                        <a14:foregroundMark x1="65251" y1="31795" x2="67181" y2="28718"/>
                        <a14:foregroundMark x1="67568" y1="26667" x2="67954" y2="29231"/>
                        <a14:foregroundMark x1="67954" y1="29744" x2="64093" y2="30256"/>
                        <a14:foregroundMark x1="61390" y1="29744" x2="61390" y2="29744"/>
                        <a14:foregroundMark x1="59459" y1="29744" x2="57529" y2="29744"/>
                        <a14:foregroundMark x1="55212" y1="28718" x2="55212" y2="28718"/>
                        <a14:foregroundMark x1="53282" y1="29231" x2="53282" y2="29231"/>
                        <a14:foregroundMark x1="50965" y1="29744" x2="49807" y2="30769"/>
                        <a14:foregroundMark x1="49421" y1="32308" x2="49035" y2="35385"/>
                        <a14:foregroundMark x1="52896" y1="38974" x2="52896" y2="40000"/>
                        <a14:foregroundMark x1="53282" y1="40000" x2="53282" y2="40000"/>
                        <a14:foregroundMark x1="55212" y1="39487" x2="56371" y2="38462"/>
                        <a14:foregroundMark x1="56371" y1="38462" x2="56371" y2="39487"/>
                        <a14:foregroundMark x1="56371" y1="40000" x2="56371" y2="40000"/>
                        <a14:foregroundMark x1="56371" y1="40000" x2="56371" y2="40000"/>
                        <a14:foregroundMark x1="55985" y1="41026" x2="55212" y2="42051"/>
                        <a14:foregroundMark x1="51737" y1="42051" x2="51737" y2="42051"/>
                        <a14:foregroundMark x1="49035" y1="41026" x2="47876" y2="41026"/>
                        <a14:foregroundMark x1="48263" y1="41026" x2="49421" y2="42051"/>
                        <a14:foregroundMark x1="51351" y1="42051" x2="52896" y2="42564"/>
                        <a14:foregroundMark x1="54826" y1="41538" x2="54826" y2="41538"/>
                        <a14:foregroundMark x1="55212" y1="41538" x2="55212" y2="43077"/>
                        <a14:foregroundMark x1="55212" y1="43077" x2="55212" y2="43077"/>
                        <a14:foregroundMark x1="56371" y1="42051" x2="56371" y2="42051"/>
                        <a14:foregroundMark x1="56371" y1="42051" x2="56371" y2="42051"/>
                        <a14:foregroundMark x1="57143" y1="43077" x2="55985" y2="44615"/>
                        <a14:foregroundMark x1="55212" y1="44615" x2="56371" y2="44103"/>
                        <a14:foregroundMark x1="57529" y1="42564" x2="57529" y2="42564"/>
                        <a14:foregroundMark x1="58687" y1="43590" x2="58687" y2="43590"/>
                        <a14:foregroundMark x1="59459" y1="44103" x2="59459" y2="44103"/>
                        <a14:foregroundMark x1="62162" y1="42564" x2="62934" y2="42564"/>
                        <a14:foregroundMark x1="64865" y1="42051" x2="64865" y2="42051"/>
                        <a14:foregroundMark x1="64865" y1="44103" x2="64865" y2="44103"/>
                        <a14:foregroundMark x1="63707" y1="43590" x2="61390" y2="44103"/>
                        <a14:foregroundMark x1="65637" y1="43077" x2="65637" y2="43077"/>
                        <a14:foregroundMark x1="68340" y1="41026" x2="68340" y2="41026"/>
                        <a14:foregroundMark x1="67954" y1="42564" x2="66795" y2="45128"/>
                        <a14:foregroundMark x1="66409" y1="44615" x2="68340" y2="44103"/>
                        <a14:foregroundMark x1="69112" y1="42564" x2="69112" y2="42564"/>
                        <a14:foregroundMark x1="69112" y1="42564" x2="69112" y2="42564"/>
                        <a14:foregroundMark x1="69498" y1="43077" x2="69498" y2="43077"/>
                        <a14:foregroundMark x1="58687" y1="45641" x2="92278" y2="44615"/>
                        <a14:foregroundMark x1="92278" y1="44615" x2="94208" y2="32308"/>
                        <a14:foregroundMark x1="93822" y1="35385" x2="93436" y2="38462"/>
                        <a14:foregroundMark x1="50579" y1="28718" x2="67181" y2="27692"/>
                        <a14:foregroundMark x1="67181" y1="27692" x2="93436" y2="30256"/>
                        <a14:foregroundMark x1="93050" y1="28205" x2="78764" y2="24615"/>
                        <a14:foregroundMark x1="78764" y1="24615" x2="68340" y2="25641"/>
                        <a14:foregroundMark x1="73745" y1="22051" x2="67954" y2="24615"/>
                        <a14:foregroundMark x1="71815" y1="22564" x2="77992" y2="24103"/>
                        <a14:foregroundMark x1="55212" y1="28205" x2="47490" y2="29231"/>
                        <a14:foregroundMark x1="92278" y1="27692" x2="94208" y2="46154"/>
                        <a14:foregroundMark x1="94208" y1="46154" x2="91506" y2="46154"/>
                        <a14:foregroundMark x1="94595" y1="28718" x2="94208" y2="37436"/>
                        <a14:foregroundMark x1="94208" y1="30769" x2="95367" y2="43077"/>
                        <a14:foregroundMark x1="47104" y1="41026" x2="53282" y2="43077"/>
                        <a14:foregroundMark x1="47490" y1="43590" x2="55212" y2="43590"/>
                        <a14:foregroundMark x1="46332" y1="49231" x2="45946" y2="52821"/>
                        <a14:foregroundMark x1="49421" y1="46667" x2="57529" y2="63590"/>
                        <a14:foregroundMark x1="57529" y1="63590" x2="69884" y2="76410"/>
                        <a14:foregroundMark x1="69884" y1="76410" x2="55212" y2="64615"/>
                        <a14:foregroundMark x1="55212" y1="64615" x2="53282" y2="64615"/>
                        <a14:foregroundMark x1="64093" y1="59487" x2="64093" y2="59487"/>
                        <a14:foregroundMark x1="62548" y1="58974" x2="70656" y2="74872"/>
                        <a14:foregroundMark x1="70656" y1="74872" x2="59073" y2="71282"/>
                        <a14:foregroundMark x1="72587" y1="73846" x2="64093" y2="78974"/>
                        <a14:foregroundMark x1="72587" y1="75897" x2="65251" y2="81026"/>
                        <a14:foregroundMark x1="72973" y1="76410" x2="62162" y2="74872"/>
                        <a14:foregroundMark x1="72201" y1="72821" x2="59459" y2="71282"/>
                      </a14:backgroundRemoval>
                    </a14:imgEffect>
                  </a14:imgLayer>
                </a14:imgProps>
              </a:ext>
              <a:ext uri="{28A0092B-C50C-407E-A947-70E740481C1C}">
                <a14:useLocalDpi xmlns:a14="http://schemas.microsoft.com/office/drawing/2010/main" val="0"/>
              </a:ext>
            </a:extLst>
          </a:blip>
          <a:srcRect/>
          <a:stretch>
            <a:fillRect/>
          </a:stretch>
        </p:blipFill>
        <p:spPr bwMode="auto">
          <a:xfrm>
            <a:off x="8288594" y="2278626"/>
            <a:ext cx="3834580" cy="4066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377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863A-268A-640A-0084-4394811D09FA}"/>
              </a:ext>
            </a:extLst>
          </p:cNvPr>
          <p:cNvSpPr>
            <a:spLocks noGrp="1"/>
          </p:cNvSpPr>
          <p:nvPr>
            <p:ph type="title"/>
          </p:nvPr>
        </p:nvSpPr>
        <p:spPr/>
        <p:txBody>
          <a:bodyPr/>
          <a:lstStyle/>
          <a:p>
            <a:pPr algn="ctr"/>
            <a:r>
              <a:rPr lang="en-US" sz="4000" b="1" u="sng" dirty="0">
                <a:solidFill>
                  <a:schemeClr val="bg1"/>
                </a:solidFill>
              </a:rPr>
              <a:t>CONCLUSION</a:t>
            </a:r>
            <a:endParaRPr lang="en-IN" sz="4000" dirty="0"/>
          </a:p>
        </p:txBody>
      </p:sp>
      <p:sp>
        <p:nvSpPr>
          <p:cNvPr id="3" name="Content Placeholder 2">
            <a:extLst>
              <a:ext uri="{FF2B5EF4-FFF2-40B4-BE49-F238E27FC236}">
                <a16:creationId xmlns:a16="http://schemas.microsoft.com/office/drawing/2014/main" id="{4A3EB288-C838-A6C7-A4DE-89B7453ADC2A}"/>
              </a:ext>
            </a:extLst>
          </p:cNvPr>
          <p:cNvSpPr>
            <a:spLocks noGrp="1"/>
          </p:cNvSpPr>
          <p:nvPr>
            <p:ph idx="1"/>
          </p:nvPr>
        </p:nvSpPr>
        <p:spPr>
          <a:xfrm>
            <a:off x="688258" y="2389239"/>
            <a:ext cx="10825315" cy="4139380"/>
          </a:xfrm>
        </p:spPr>
        <p:txBody>
          <a:bodyPr>
            <a:normAutofit fontScale="85000" lnSpcReduction="20000"/>
          </a:bodyPr>
          <a:lstStyle/>
          <a:p>
            <a:r>
              <a:rPr lang="en-US" sz="2600" b="1" dirty="0"/>
              <a:t>In conclusion, the analysis of the 45-employee dataset revealed key insights into the organization's salary distribution across departments and job titles. </a:t>
            </a:r>
          </a:p>
          <a:p>
            <a:r>
              <a:rPr lang="en-US" sz="2600" b="1" dirty="0"/>
              <a:t>The total salary by department highlighted where the organization's payroll resources are concentrated, while the average salary by job title provided a clear view of compensation levels across various roles. These findings suggest that departments such as IT and Finance, which demand specialized skills, have higher total salaries, while certain job titles command higher average compensation, likely due to the expertise required.</a:t>
            </a:r>
          </a:p>
          <a:p>
            <a:r>
              <a:rPr lang="en-US" sz="2600" b="1" dirty="0"/>
              <a:t> This analysis not only underscores the importance of equitable pay structures but also offers a valuable tool for ongoing salary reviews and strategic financial planning.</a:t>
            </a:r>
            <a:endParaRPr lang="en-IN" sz="2600" b="1" dirty="0"/>
          </a:p>
          <a:p>
            <a:endParaRPr lang="en-IN" dirty="0"/>
          </a:p>
        </p:txBody>
      </p:sp>
    </p:spTree>
    <p:extLst>
      <p:ext uri="{BB962C8B-B14F-4D97-AF65-F5344CB8AC3E}">
        <p14:creationId xmlns:p14="http://schemas.microsoft.com/office/powerpoint/2010/main" val="171112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9FEF1-13AB-A5D3-882E-63233EF7FCC1}"/>
              </a:ext>
            </a:extLst>
          </p:cNvPr>
          <p:cNvSpPr>
            <a:spLocks noGrp="1"/>
          </p:cNvSpPr>
          <p:nvPr>
            <p:ph type="title"/>
          </p:nvPr>
        </p:nvSpPr>
        <p:spPr/>
        <p:txBody>
          <a:bodyPr/>
          <a:lstStyle/>
          <a:p>
            <a:pPr algn="ctr"/>
            <a:r>
              <a:rPr lang="en-IN" sz="4400" b="1" dirty="0"/>
              <a:t>AGENDA </a:t>
            </a:r>
          </a:p>
        </p:txBody>
      </p:sp>
      <p:sp>
        <p:nvSpPr>
          <p:cNvPr id="3" name="Content Placeholder 2">
            <a:extLst>
              <a:ext uri="{FF2B5EF4-FFF2-40B4-BE49-F238E27FC236}">
                <a16:creationId xmlns:a16="http://schemas.microsoft.com/office/drawing/2014/main" id="{21D949D8-7706-8EF9-4B11-BD84B15A3433}"/>
              </a:ext>
            </a:extLst>
          </p:cNvPr>
          <p:cNvSpPr>
            <a:spLocks noGrp="1"/>
          </p:cNvSpPr>
          <p:nvPr>
            <p:ph idx="1"/>
          </p:nvPr>
        </p:nvSpPr>
        <p:spPr>
          <a:xfrm>
            <a:off x="1154956" y="2467897"/>
            <a:ext cx="6111084" cy="4011561"/>
          </a:xfrm>
        </p:spPr>
        <p:txBody>
          <a:bodyPr>
            <a:normAutofit/>
          </a:bodyPr>
          <a:lstStyle/>
          <a:p>
            <a:pPr marL="457200" indent="-457200">
              <a:buFont typeface="+mj-lt"/>
              <a:buAutoNum type="arabicParenR"/>
            </a:pPr>
            <a:r>
              <a:rPr lang="en-US" sz="2400" b="1" dirty="0"/>
              <a:t>PROBLEM STATEMENT </a:t>
            </a:r>
          </a:p>
          <a:p>
            <a:pPr marL="457200" indent="-457200">
              <a:buFont typeface="+mj-lt"/>
              <a:buAutoNum type="arabicParenR"/>
            </a:pPr>
            <a:r>
              <a:rPr lang="en-US" sz="2400" b="1" dirty="0"/>
              <a:t>PROJECT OVERVIEW </a:t>
            </a:r>
          </a:p>
          <a:p>
            <a:pPr marL="457200" indent="-457200">
              <a:buFont typeface="+mj-lt"/>
              <a:buAutoNum type="arabicParenR"/>
            </a:pPr>
            <a:r>
              <a:rPr lang="en-US" sz="2400" b="1" dirty="0"/>
              <a:t>END USERS</a:t>
            </a:r>
          </a:p>
          <a:p>
            <a:pPr marL="457200" indent="-457200">
              <a:buFont typeface="+mj-lt"/>
              <a:buAutoNum type="arabicParenR"/>
            </a:pPr>
            <a:r>
              <a:rPr lang="en-US" sz="2400" b="1" dirty="0"/>
              <a:t>OUR SOLIUTIONS &amp; PREPOSITION</a:t>
            </a:r>
          </a:p>
          <a:p>
            <a:pPr marL="457200" indent="-457200">
              <a:buFont typeface="+mj-lt"/>
              <a:buAutoNum type="arabicParenR"/>
            </a:pPr>
            <a:r>
              <a:rPr lang="en-US" sz="2400" b="1" dirty="0"/>
              <a:t>DATASET DESCRIPTION </a:t>
            </a:r>
          </a:p>
          <a:p>
            <a:pPr marL="457200" indent="-457200">
              <a:buFont typeface="+mj-lt"/>
              <a:buAutoNum type="arabicParenR"/>
            </a:pPr>
            <a:r>
              <a:rPr lang="en-US" sz="2400" b="1" dirty="0"/>
              <a:t>MODELLING APPROACH </a:t>
            </a:r>
          </a:p>
          <a:p>
            <a:pPr marL="457200" indent="-457200">
              <a:buFont typeface="+mj-lt"/>
              <a:buAutoNum type="arabicParenR"/>
            </a:pPr>
            <a:r>
              <a:rPr lang="en-US" sz="2400" b="1" dirty="0"/>
              <a:t>RESULTS &amp; DISCUSSION </a:t>
            </a:r>
          </a:p>
          <a:p>
            <a:pPr marL="457200" indent="-457200">
              <a:buFont typeface="+mj-lt"/>
              <a:buAutoNum type="arabicParenR"/>
            </a:pPr>
            <a:r>
              <a:rPr lang="en-US" sz="2400" b="1" dirty="0"/>
              <a:t>CONCLUSION</a:t>
            </a:r>
          </a:p>
          <a:p>
            <a:endParaRPr lang="en-IN" dirty="0"/>
          </a:p>
        </p:txBody>
      </p:sp>
      <p:pic>
        <p:nvPicPr>
          <p:cNvPr id="4" name="Picture 3" descr="Premium Vector | Agenda business of the day Business of the meeting Vector  stock illustration">
            <a:extLst>
              <a:ext uri="{FF2B5EF4-FFF2-40B4-BE49-F238E27FC236}">
                <a16:creationId xmlns:a16="http://schemas.microsoft.com/office/drawing/2014/main" id="{71FCC825-886C-BF99-71F6-FAE829683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3300" y="2340077"/>
            <a:ext cx="4951615" cy="439502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357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53620-5CFE-50E0-4B75-674935D3B03C}"/>
              </a:ext>
            </a:extLst>
          </p:cNvPr>
          <p:cNvSpPr>
            <a:spLocks noGrp="1"/>
          </p:cNvSpPr>
          <p:nvPr>
            <p:ph type="title"/>
          </p:nvPr>
        </p:nvSpPr>
        <p:spPr>
          <a:xfrm>
            <a:off x="1154953" y="973668"/>
            <a:ext cx="8923112" cy="706964"/>
          </a:xfrm>
        </p:spPr>
        <p:txBody>
          <a:bodyPr/>
          <a:lstStyle/>
          <a:p>
            <a:pPr algn="ctr"/>
            <a:r>
              <a:rPr lang="en-US" sz="4000" b="1" u="sng" dirty="0">
                <a:solidFill>
                  <a:schemeClr val="bg1"/>
                </a:solidFill>
              </a:rPr>
              <a:t>PROBLEM STATEMENT </a:t>
            </a:r>
            <a:endParaRPr lang="en-IN" sz="4000" dirty="0"/>
          </a:p>
        </p:txBody>
      </p:sp>
      <p:sp>
        <p:nvSpPr>
          <p:cNvPr id="3" name="Content Placeholder 2">
            <a:extLst>
              <a:ext uri="{FF2B5EF4-FFF2-40B4-BE49-F238E27FC236}">
                <a16:creationId xmlns:a16="http://schemas.microsoft.com/office/drawing/2014/main" id="{F8385DC6-4DAB-1432-C87F-28A53C80C0C8}"/>
              </a:ext>
            </a:extLst>
          </p:cNvPr>
          <p:cNvSpPr>
            <a:spLocks noGrp="1"/>
          </p:cNvSpPr>
          <p:nvPr>
            <p:ph idx="1"/>
          </p:nvPr>
        </p:nvSpPr>
        <p:spPr>
          <a:xfrm>
            <a:off x="1154955" y="2359742"/>
            <a:ext cx="7045148" cy="4218039"/>
          </a:xfrm>
        </p:spPr>
        <p:txBody>
          <a:bodyPr>
            <a:normAutofit/>
          </a:bodyPr>
          <a:lstStyle/>
          <a:p>
            <a:pPr>
              <a:buFont typeface="Wingdings" panose="05000000000000000000" pitchFamily="2" charset="2"/>
              <a:buChar char="Ø"/>
            </a:pPr>
            <a:r>
              <a:rPr lang="en-US" sz="2000" b="1" dirty="0"/>
              <a:t>The organization faces the challenge of ensuring equitable and competitive compensation across its departments and job titles. With a diverse workforce, it is crucial to understand how salaries are distributed to identify any potential disparities or areas needing adjustment. Without a clear analysis, the organization risks inconsistencies in pay structures, which could affect employee satisfaction and retention.</a:t>
            </a:r>
          </a:p>
          <a:p>
            <a:pPr>
              <a:buFont typeface="Wingdings" panose="05000000000000000000" pitchFamily="2" charset="2"/>
              <a:buChar char="Ø"/>
            </a:pPr>
            <a:r>
              <a:rPr lang="en-US" sz="2000" b="1" dirty="0"/>
              <a:t>To address this, we conducted an analysis of the employee compensation data, focusing on total salary distribution by department and average salary by job title.</a:t>
            </a:r>
          </a:p>
          <a:p>
            <a:pPr marL="0" indent="0">
              <a:buNone/>
            </a:pPr>
            <a:endParaRPr lang="en-IN" dirty="0"/>
          </a:p>
        </p:txBody>
      </p:sp>
      <p:pic>
        <p:nvPicPr>
          <p:cNvPr id="4" name="Picture 3" descr="630+ Problem Statement Stock Illustrations, Royalty-Free Vector Graphics &amp;  Clip Art - iStock | Problem statement icon">
            <a:extLst>
              <a:ext uri="{FF2B5EF4-FFF2-40B4-BE49-F238E27FC236}">
                <a16:creationId xmlns:a16="http://schemas.microsoft.com/office/drawing/2014/main" id="{22011907-9404-D893-D364-F8C8826361A4}"/>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8667136" y="2199968"/>
            <a:ext cx="2605549" cy="34044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09189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ED56-6197-53EF-9C73-BB639B75933F}"/>
              </a:ext>
            </a:extLst>
          </p:cNvPr>
          <p:cNvSpPr>
            <a:spLocks noGrp="1"/>
          </p:cNvSpPr>
          <p:nvPr>
            <p:ph type="title"/>
          </p:nvPr>
        </p:nvSpPr>
        <p:spPr/>
        <p:txBody>
          <a:bodyPr/>
          <a:lstStyle/>
          <a:p>
            <a:pPr algn="ctr"/>
            <a:r>
              <a:rPr lang="en-US" sz="4000" b="1" u="sng" dirty="0">
                <a:solidFill>
                  <a:schemeClr val="bg1"/>
                </a:solidFill>
              </a:rPr>
              <a:t>PR0JECT OVERVIEW </a:t>
            </a:r>
            <a:endParaRPr lang="en-IN" sz="4000" dirty="0"/>
          </a:p>
        </p:txBody>
      </p:sp>
      <p:sp>
        <p:nvSpPr>
          <p:cNvPr id="3" name="Content Placeholder 2">
            <a:extLst>
              <a:ext uri="{FF2B5EF4-FFF2-40B4-BE49-F238E27FC236}">
                <a16:creationId xmlns:a16="http://schemas.microsoft.com/office/drawing/2014/main" id="{3EDC45F8-BEF2-2A8B-3E8E-5079F8D0AC84}"/>
              </a:ext>
            </a:extLst>
          </p:cNvPr>
          <p:cNvSpPr>
            <a:spLocks noGrp="1"/>
          </p:cNvSpPr>
          <p:nvPr>
            <p:ph idx="1"/>
          </p:nvPr>
        </p:nvSpPr>
        <p:spPr>
          <a:xfrm>
            <a:off x="806245" y="2241755"/>
            <a:ext cx="7846142" cy="4616245"/>
          </a:xfrm>
        </p:spPr>
        <p:txBody>
          <a:bodyPr>
            <a:normAutofit/>
          </a:bodyPr>
          <a:lstStyle/>
          <a:p>
            <a:r>
              <a:rPr lang="en-US" sz="2000" b="1" dirty="0"/>
              <a:t>This project focuses on analyzing the compensation data of 45 employees to gain insights into salary distribution across various departments and job titles. By leveraging Excel Pivot Tables and Charts, we aimed to identify trends and disparities in how salaries are allocated within the organization. The primary goal was to provide a clear understanding of total salary expenses by department and average compensation across different roles.</a:t>
            </a:r>
          </a:p>
          <a:p>
            <a:r>
              <a:rPr lang="en-US" sz="2000" b="1" dirty="0"/>
              <a:t>This analysis supports data-driven decision-making for HR and Finance, helping to ensure fair and competitive pay structures while aligning with the organization's strategic goals. Through this project, we offer valuable insights that can guide future salary reviews and contribute to maintaining equity in employee compensation.</a:t>
            </a:r>
            <a:endParaRPr lang="en-IN" sz="2000" b="1" dirty="0"/>
          </a:p>
          <a:p>
            <a:pPr marL="0" indent="0">
              <a:buNone/>
            </a:pPr>
            <a:endParaRPr lang="en-IN" dirty="0"/>
          </a:p>
        </p:txBody>
      </p:sp>
      <p:pic>
        <p:nvPicPr>
          <p:cNvPr id="4" name="Picture 3" descr="How to write a project scope document from scratch (free template included)">
            <a:extLst>
              <a:ext uri="{FF2B5EF4-FFF2-40B4-BE49-F238E27FC236}">
                <a16:creationId xmlns:a16="http://schemas.microsoft.com/office/drawing/2014/main" id="{B73F6DA8-9617-F590-E8C0-DFCC4A35C15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772403" y="1680632"/>
            <a:ext cx="6866962" cy="4788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241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AF04-087B-F62E-89F3-3DAEB49FB62A}"/>
              </a:ext>
            </a:extLst>
          </p:cNvPr>
          <p:cNvSpPr>
            <a:spLocks noGrp="1"/>
          </p:cNvSpPr>
          <p:nvPr>
            <p:ph type="title"/>
          </p:nvPr>
        </p:nvSpPr>
        <p:spPr/>
        <p:txBody>
          <a:bodyPr/>
          <a:lstStyle/>
          <a:p>
            <a:pPr algn="ctr"/>
            <a:r>
              <a:rPr lang="en-US" sz="4000" b="1" u="sng" dirty="0">
                <a:solidFill>
                  <a:schemeClr val="bg1"/>
                </a:solidFill>
              </a:rPr>
              <a:t>WHO ARE THE END USERS ?</a:t>
            </a:r>
            <a:endParaRPr lang="en-IN" sz="4000" dirty="0"/>
          </a:p>
        </p:txBody>
      </p:sp>
      <p:sp>
        <p:nvSpPr>
          <p:cNvPr id="3" name="Content Placeholder 2">
            <a:extLst>
              <a:ext uri="{FF2B5EF4-FFF2-40B4-BE49-F238E27FC236}">
                <a16:creationId xmlns:a16="http://schemas.microsoft.com/office/drawing/2014/main" id="{EE20DA98-929F-18BD-30E1-2453AA94BC27}"/>
              </a:ext>
            </a:extLst>
          </p:cNvPr>
          <p:cNvSpPr>
            <a:spLocks noGrp="1"/>
          </p:cNvSpPr>
          <p:nvPr>
            <p:ph idx="1"/>
          </p:nvPr>
        </p:nvSpPr>
        <p:spPr>
          <a:xfrm>
            <a:off x="491613" y="2281083"/>
            <a:ext cx="6803922" cy="4463845"/>
          </a:xfrm>
        </p:spPr>
        <p:txBody>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sng" strike="noStrike" cap="none" normalizeH="0" baseline="0" dirty="0">
                <a:ln>
                  <a:noFill/>
                </a:ln>
                <a:solidFill>
                  <a:schemeClr val="tx1"/>
                </a:solidFill>
                <a:effectLst/>
                <a:latin typeface="Arial" panose="020B0604020202020204" pitchFamily="34" charset="0"/>
              </a:rPr>
              <a:t>Primary Users</a:t>
            </a:r>
            <a:r>
              <a:rPr kumimoji="0" lang="en-US" altLang="en-US" sz="20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Department: For reviewing and refining compensation policies.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Finance Department: For budgeting and financial planning.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Management: For strategic decision-making regarding employee compensation.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sng" strike="noStrike" cap="none" normalizeH="0" baseline="0" dirty="0">
                <a:ln>
                  <a:noFill/>
                </a:ln>
                <a:solidFill>
                  <a:schemeClr val="tx1"/>
                </a:solidFill>
                <a:effectLst/>
                <a:latin typeface="Arial" panose="020B0604020202020204" pitchFamily="34" charset="0"/>
              </a:rPr>
              <a:t>Secondary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Employees: For understanding salary structures within the organization.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External Auditors: For verifying financial compliance and fairness in compensation.</a:t>
            </a:r>
          </a:p>
          <a:p>
            <a:pPr marL="0" indent="0">
              <a:buNone/>
            </a:pPr>
            <a:endParaRPr lang="en-IN" dirty="0"/>
          </a:p>
        </p:txBody>
      </p:sp>
      <p:pic>
        <p:nvPicPr>
          <p:cNvPr id="4" name="Picture 3" descr="End user - Free marketing icons">
            <a:extLst>
              <a:ext uri="{FF2B5EF4-FFF2-40B4-BE49-F238E27FC236}">
                <a16:creationId xmlns:a16="http://schemas.microsoft.com/office/drawing/2014/main" id="{05FEA7C9-D08E-543C-9E55-3C6736F04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0336" y="2281083"/>
            <a:ext cx="3539613" cy="34806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87926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6A697-8F92-01FA-27FC-320612893AFE}"/>
              </a:ext>
            </a:extLst>
          </p:cNvPr>
          <p:cNvSpPr>
            <a:spLocks noGrp="1"/>
          </p:cNvSpPr>
          <p:nvPr>
            <p:ph type="title"/>
          </p:nvPr>
        </p:nvSpPr>
        <p:spPr/>
        <p:txBody>
          <a:bodyPr/>
          <a:lstStyle/>
          <a:p>
            <a:pPr algn="ctr"/>
            <a:r>
              <a:rPr lang="en-US" sz="4000" b="1" u="sng" dirty="0">
                <a:solidFill>
                  <a:schemeClr val="bg1"/>
                </a:solidFill>
              </a:rPr>
              <a:t>OUR SOLUTION AND VALUE PRESENTATION </a:t>
            </a:r>
            <a:endParaRPr lang="en-IN" sz="4000" dirty="0"/>
          </a:p>
        </p:txBody>
      </p:sp>
      <p:sp>
        <p:nvSpPr>
          <p:cNvPr id="3" name="Content Placeholder 2">
            <a:extLst>
              <a:ext uri="{FF2B5EF4-FFF2-40B4-BE49-F238E27FC236}">
                <a16:creationId xmlns:a16="http://schemas.microsoft.com/office/drawing/2014/main" id="{765ADA7E-D42C-AE0A-4F03-CAA3451F9913}"/>
              </a:ext>
            </a:extLst>
          </p:cNvPr>
          <p:cNvSpPr>
            <a:spLocks noGrp="1"/>
          </p:cNvSpPr>
          <p:nvPr>
            <p:ph idx="1"/>
          </p:nvPr>
        </p:nvSpPr>
        <p:spPr>
          <a:xfrm>
            <a:off x="462117" y="2467896"/>
            <a:ext cx="7806812" cy="4109884"/>
          </a:xfrm>
        </p:spPr>
        <p:txBody>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SOLUTION: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Utilizing Excel Pivot Tables and Charts to aggregate and visualize employee salary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Analyzing salary distribution across departments and job titles to identify any disparities or areas of concern.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sng"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VALUE REPRESENTATION: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Provides clear, actionable insights into salary allocation.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Helps to ensure fair and competitive compensation across departments and job roles.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Supports organizational goals of transparency and equity in compensation.</a:t>
            </a:r>
          </a:p>
          <a:p>
            <a:pPr marL="0" indent="0">
              <a:buNone/>
            </a:pPr>
            <a:endParaRPr lang="en-IN" dirty="0"/>
          </a:p>
        </p:txBody>
      </p:sp>
      <p:pic>
        <p:nvPicPr>
          <p:cNvPr id="4" name="Picture 3" descr="The Key to Effective Value Proposition Development | Taivara">
            <a:extLst>
              <a:ext uri="{FF2B5EF4-FFF2-40B4-BE49-F238E27FC236}">
                <a16:creationId xmlns:a16="http://schemas.microsoft.com/office/drawing/2014/main" id="{3B2C85E1-162D-0CCA-08B2-5D7761DD2B3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8439" b="91139" l="9390" r="89202">
                        <a14:foregroundMark x1="42254" y1="8439" x2="36150" y2="9705"/>
                        <a14:foregroundMark x1="56808" y1="91139" x2="32864" y2="89030"/>
                      </a14:backgroundRemoval>
                    </a14:imgEffect>
                  </a14:imgLayer>
                </a14:imgProps>
              </a:ext>
              <a:ext uri="{28A0092B-C50C-407E-A947-70E740481C1C}">
                <a14:useLocalDpi xmlns:a14="http://schemas.microsoft.com/office/drawing/2010/main" val="0"/>
              </a:ext>
            </a:extLst>
          </a:blip>
          <a:srcRect/>
          <a:stretch>
            <a:fillRect/>
          </a:stretch>
        </p:blipFill>
        <p:spPr bwMode="auto">
          <a:xfrm>
            <a:off x="7895304" y="2317427"/>
            <a:ext cx="3736258" cy="3980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243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14833-BBD2-0401-1BD5-99FBBA109F38}"/>
              </a:ext>
            </a:extLst>
          </p:cNvPr>
          <p:cNvSpPr>
            <a:spLocks noGrp="1"/>
          </p:cNvSpPr>
          <p:nvPr>
            <p:ph type="title"/>
          </p:nvPr>
        </p:nvSpPr>
        <p:spPr/>
        <p:txBody>
          <a:bodyPr/>
          <a:lstStyle/>
          <a:p>
            <a:pPr algn="ctr"/>
            <a:r>
              <a:rPr lang="en-IN" sz="4000" b="1" dirty="0"/>
              <a:t>DATA SET AND DESCRIPTION </a:t>
            </a:r>
          </a:p>
        </p:txBody>
      </p:sp>
      <p:sp>
        <p:nvSpPr>
          <p:cNvPr id="3" name="Content Placeholder 2">
            <a:extLst>
              <a:ext uri="{FF2B5EF4-FFF2-40B4-BE49-F238E27FC236}">
                <a16:creationId xmlns:a16="http://schemas.microsoft.com/office/drawing/2014/main" id="{7FBD517E-098E-0B92-29B2-506B623EF9F1}"/>
              </a:ext>
            </a:extLst>
          </p:cNvPr>
          <p:cNvSpPr>
            <a:spLocks noGrp="1"/>
          </p:cNvSpPr>
          <p:nvPr>
            <p:ph idx="1"/>
          </p:nvPr>
        </p:nvSpPr>
        <p:spPr>
          <a:xfrm>
            <a:off x="688260" y="2389239"/>
            <a:ext cx="8219766" cy="4149213"/>
          </a:xfrm>
        </p:spPr>
        <p:txBody>
          <a:bodyPr>
            <a:normAutofit lnSpcReduction="10000"/>
          </a:bodyPr>
          <a:lstStyle/>
          <a:p>
            <a:pPr marL="342900" indent="-342900" eaLnBrk="0" fontAlgn="base" hangingPunct="0">
              <a:lnSpc>
                <a:spcPct val="100000"/>
              </a:lnSpc>
              <a:spcBef>
                <a:spcPct val="0"/>
              </a:spcBef>
              <a:spcAft>
                <a:spcPct val="0"/>
              </a:spcAft>
              <a:buSzTx/>
              <a:buFont typeface="+mj-lt"/>
              <a:buAutoNum type="arabicParenR"/>
            </a:pPr>
            <a:r>
              <a:rPr lang="en-US" altLang="en-US" sz="2400" b="1" u="sng" dirty="0">
                <a:latin typeface="Arial" panose="020B0604020202020204" pitchFamily="34" charset="0"/>
              </a:rPr>
              <a:t>Dataset: </a:t>
            </a:r>
            <a:r>
              <a:rPr lang="en-US" altLang="en-US" sz="2400" b="1" dirty="0">
                <a:latin typeface="Arial" panose="020B0604020202020204" pitchFamily="34" charset="0"/>
              </a:rPr>
              <a:t>Comprises 45 employees with the following attributes:</a:t>
            </a:r>
          </a:p>
          <a:p>
            <a:pPr marL="342900" indent="-342900" eaLnBrk="0" fontAlgn="base" hangingPunct="0">
              <a:lnSpc>
                <a:spcPct val="100000"/>
              </a:lnSpc>
              <a:spcBef>
                <a:spcPct val="0"/>
              </a:spcBef>
              <a:spcAft>
                <a:spcPct val="0"/>
              </a:spcAft>
              <a:buSzTx/>
              <a:buFont typeface="+mj-lt"/>
              <a:buAutoNum type="arabicParenR"/>
            </a:pPr>
            <a:r>
              <a:rPr lang="en-US" altLang="en-US" sz="2400" b="1" u="sng" dirty="0">
                <a:latin typeface="Arial" panose="020B0604020202020204" pitchFamily="34" charset="0"/>
              </a:rPr>
              <a:t>Employee ID: </a:t>
            </a:r>
            <a:r>
              <a:rPr lang="en-US" altLang="en-US" sz="2400" b="1" dirty="0">
                <a:latin typeface="Arial" panose="020B0604020202020204" pitchFamily="34" charset="0"/>
              </a:rPr>
              <a:t>Unique identifier for each employee.</a:t>
            </a:r>
          </a:p>
          <a:p>
            <a:pPr marL="342900" indent="-342900" eaLnBrk="0" fontAlgn="base" hangingPunct="0">
              <a:lnSpc>
                <a:spcPct val="100000"/>
              </a:lnSpc>
              <a:spcBef>
                <a:spcPct val="0"/>
              </a:spcBef>
              <a:spcAft>
                <a:spcPct val="0"/>
              </a:spcAft>
              <a:buSzTx/>
              <a:buFont typeface="+mj-lt"/>
              <a:buAutoNum type="arabicParenR"/>
            </a:pPr>
            <a:r>
              <a:rPr lang="en-US" altLang="en-US" sz="2400" b="1" u="sng" dirty="0">
                <a:latin typeface="Arial" panose="020B0604020202020204" pitchFamily="34" charset="0"/>
              </a:rPr>
              <a:t>Department: </a:t>
            </a:r>
            <a:r>
              <a:rPr lang="en-US" altLang="en-US" sz="2400" b="1" dirty="0">
                <a:latin typeface="Arial" panose="020B0604020202020204" pitchFamily="34" charset="0"/>
              </a:rPr>
              <a:t>The department the employee belongs to.</a:t>
            </a:r>
          </a:p>
          <a:p>
            <a:pPr marL="342900" indent="-342900" eaLnBrk="0" fontAlgn="base" hangingPunct="0">
              <a:lnSpc>
                <a:spcPct val="100000"/>
              </a:lnSpc>
              <a:spcBef>
                <a:spcPct val="0"/>
              </a:spcBef>
              <a:spcAft>
                <a:spcPct val="0"/>
              </a:spcAft>
              <a:buSzTx/>
              <a:buFont typeface="+mj-lt"/>
              <a:buAutoNum type="arabicParenR"/>
            </a:pPr>
            <a:r>
              <a:rPr lang="en-US" altLang="en-US" sz="2400" b="1" u="sng" dirty="0">
                <a:latin typeface="Arial" panose="020B0604020202020204" pitchFamily="34" charset="0"/>
              </a:rPr>
              <a:t>Job Title: </a:t>
            </a:r>
            <a:r>
              <a:rPr lang="en-US" altLang="en-US" sz="2400" b="1" dirty="0">
                <a:latin typeface="Arial" panose="020B0604020202020204" pitchFamily="34" charset="0"/>
              </a:rPr>
              <a:t>The specific role or position of the employee.</a:t>
            </a:r>
          </a:p>
          <a:p>
            <a:pPr marL="342900" indent="-342900" eaLnBrk="0" fontAlgn="base" hangingPunct="0">
              <a:lnSpc>
                <a:spcPct val="100000"/>
              </a:lnSpc>
              <a:spcBef>
                <a:spcPct val="0"/>
              </a:spcBef>
              <a:spcAft>
                <a:spcPct val="0"/>
              </a:spcAft>
              <a:buSzTx/>
              <a:buFont typeface="+mj-lt"/>
              <a:buAutoNum type="arabicParenR"/>
            </a:pPr>
            <a:r>
              <a:rPr lang="en-US" altLang="en-US" sz="2400" b="1" u="sng" dirty="0">
                <a:latin typeface="Arial" panose="020B0604020202020204" pitchFamily="34" charset="0"/>
              </a:rPr>
              <a:t>Salary: </a:t>
            </a:r>
            <a:r>
              <a:rPr lang="en-US" altLang="en-US" sz="2400" b="1" dirty="0">
                <a:latin typeface="Arial" panose="020B0604020202020204" pitchFamily="34" charset="0"/>
              </a:rPr>
              <a:t>The annual compensation of the employee.</a:t>
            </a:r>
          </a:p>
          <a:p>
            <a:pPr marL="342900" indent="-342900" eaLnBrk="0" fontAlgn="base" hangingPunct="0">
              <a:lnSpc>
                <a:spcPct val="100000"/>
              </a:lnSpc>
              <a:spcBef>
                <a:spcPct val="0"/>
              </a:spcBef>
              <a:spcAft>
                <a:spcPct val="0"/>
              </a:spcAft>
              <a:buSzTx/>
              <a:buFont typeface="+mj-lt"/>
              <a:buAutoNum type="arabicParenR"/>
            </a:pPr>
            <a:r>
              <a:rPr lang="en-US" altLang="en-US" sz="2400" b="1" u="sng" dirty="0">
                <a:latin typeface="Arial" panose="020B0604020202020204" pitchFamily="34" charset="0"/>
              </a:rPr>
              <a:t>Other Attributes: </a:t>
            </a:r>
            <a:r>
              <a:rPr lang="en-US" altLang="en-US" sz="2400" b="1" dirty="0">
                <a:latin typeface="Arial" panose="020B0604020202020204" pitchFamily="34" charset="0"/>
              </a:rPr>
              <a:t>Age, Gender, Hire Date, Performance Rating, Years in Company, Education Level, Location.</a:t>
            </a:r>
          </a:p>
          <a:p>
            <a:pPr marL="342900" indent="-342900" eaLnBrk="0" fontAlgn="base" hangingPunct="0">
              <a:lnSpc>
                <a:spcPct val="100000"/>
              </a:lnSpc>
              <a:spcBef>
                <a:spcPct val="0"/>
              </a:spcBef>
              <a:spcAft>
                <a:spcPct val="0"/>
              </a:spcAft>
              <a:buSzTx/>
              <a:buFont typeface="+mj-lt"/>
              <a:buAutoNum type="arabicParenR"/>
            </a:pPr>
            <a:r>
              <a:rPr lang="en-US" altLang="en-US" sz="2400" b="1" u="sng" dirty="0">
                <a:latin typeface="Arial" panose="020B0604020202020204" pitchFamily="34" charset="0"/>
              </a:rPr>
              <a:t>Source: </a:t>
            </a:r>
            <a:r>
              <a:rPr lang="en-US" altLang="en-US" sz="2400" b="1" dirty="0">
                <a:latin typeface="Arial" panose="020B0604020202020204" pitchFamily="34" charset="0"/>
              </a:rPr>
              <a:t>Internal HR records of the organization. </a:t>
            </a:r>
          </a:p>
          <a:p>
            <a:pPr marL="0" indent="0">
              <a:buNone/>
            </a:pPr>
            <a:endParaRPr lang="en-IN" dirty="0"/>
          </a:p>
        </p:txBody>
      </p:sp>
      <p:pic>
        <p:nvPicPr>
          <p:cNvPr id="4" name="Picture 3" descr="Description Royalty-Free Images, Stock Photos &amp; Pictures | Shutterstock">
            <a:extLst>
              <a:ext uri="{FF2B5EF4-FFF2-40B4-BE49-F238E27FC236}">
                <a16:creationId xmlns:a16="http://schemas.microsoft.com/office/drawing/2014/main" id="{E5ED8D19-0B3D-B893-DB6C-A08C047A1D8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33585" y1="45263" x2="32830" y2="47895"/>
                        <a14:foregroundMark x1="36981" y1="45789" x2="63396" y2="42105"/>
                        <a14:foregroundMark x1="63396" y1="42105" x2="70189" y2="39474"/>
                        <a14:foregroundMark x1="40377" y1="43684" x2="46792" y2="41579"/>
                        <a14:foregroundMark x1="37736" y1="43158" x2="33962" y2="42632"/>
                      </a14:backgroundRemoval>
                    </a14:imgEffect>
                  </a14:imgLayer>
                </a14:imgProps>
              </a:ext>
              <a:ext uri="{28A0092B-C50C-407E-A947-70E740481C1C}">
                <a14:useLocalDpi xmlns:a14="http://schemas.microsoft.com/office/drawing/2010/main" val="0"/>
              </a:ext>
            </a:extLst>
          </a:blip>
          <a:srcRect/>
          <a:stretch>
            <a:fillRect/>
          </a:stretch>
        </p:blipFill>
        <p:spPr bwMode="auto">
          <a:xfrm>
            <a:off x="7797557" y="2177845"/>
            <a:ext cx="4994210" cy="4281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917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8B316-281A-1169-AB46-A1EA908E05B7}"/>
              </a:ext>
            </a:extLst>
          </p:cNvPr>
          <p:cNvSpPr>
            <a:spLocks noGrp="1"/>
          </p:cNvSpPr>
          <p:nvPr>
            <p:ph type="title"/>
          </p:nvPr>
        </p:nvSpPr>
        <p:spPr/>
        <p:txBody>
          <a:bodyPr/>
          <a:lstStyle/>
          <a:p>
            <a:pPr algn="ctr"/>
            <a:r>
              <a:rPr lang="en-US" sz="4000" b="1" u="sng" dirty="0">
                <a:solidFill>
                  <a:schemeClr val="bg1"/>
                </a:solidFill>
              </a:rPr>
              <a:t>MODELLING APPROACH</a:t>
            </a:r>
            <a:endParaRPr lang="en-IN" sz="4000" dirty="0"/>
          </a:p>
        </p:txBody>
      </p:sp>
      <p:sp>
        <p:nvSpPr>
          <p:cNvPr id="3" name="Content Placeholder 2">
            <a:extLst>
              <a:ext uri="{FF2B5EF4-FFF2-40B4-BE49-F238E27FC236}">
                <a16:creationId xmlns:a16="http://schemas.microsoft.com/office/drawing/2014/main" id="{39A26941-1F3E-1D8A-E3F0-26698A2A5A5D}"/>
              </a:ext>
            </a:extLst>
          </p:cNvPr>
          <p:cNvSpPr>
            <a:spLocks noGrp="1"/>
          </p:cNvSpPr>
          <p:nvPr>
            <p:ph idx="1"/>
          </p:nvPr>
        </p:nvSpPr>
        <p:spPr>
          <a:xfrm>
            <a:off x="560438" y="2192594"/>
            <a:ext cx="10953135" cy="5240593"/>
          </a:xfrm>
        </p:spPr>
        <p:txBody>
          <a:bodyPr>
            <a:norm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sng" strike="noStrike" cap="none" normalizeH="0" baseline="0" dirty="0">
                <a:ln>
                  <a:noFill/>
                </a:ln>
                <a:solidFill>
                  <a:schemeClr val="tx1"/>
                </a:solidFill>
                <a:effectLst/>
                <a:latin typeface="Arial" panose="020B0604020202020204" pitchFamily="34" charset="0"/>
              </a:rPr>
              <a:t>Methodology: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Cleaning: Ensured that the dataset was accurate and free from inconsistencies.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sng" strike="noStrike" cap="none" normalizeH="0" baseline="0" dirty="0">
                <a:ln>
                  <a:noFill/>
                </a:ln>
                <a:solidFill>
                  <a:schemeClr val="tx1"/>
                </a:solidFill>
                <a:effectLst/>
                <a:latin typeface="Arial" panose="020B0604020202020204" pitchFamily="34" charset="0"/>
              </a:rPr>
              <a:t>Pivot Tables:</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i="0" u="sng" strike="noStrike" cap="none" normalizeH="0" baseline="0" dirty="0">
                <a:ln>
                  <a:noFill/>
                </a:ln>
                <a:solidFill>
                  <a:schemeClr val="tx1"/>
                </a:solidFill>
                <a:effectLst/>
                <a:latin typeface="Arial" panose="020B0604020202020204" pitchFamily="34" charset="0"/>
              </a:rPr>
              <a:t>Total Salary by Department: </a:t>
            </a:r>
            <a:r>
              <a:rPr kumimoji="0" lang="en-US" altLang="en-US" sz="2400" i="0" u="none" strike="noStrike" cap="none" normalizeH="0" baseline="0" dirty="0">
                <a:ln>
                  <a:noFill/>
                </a:ln>
                <a:solidFill>
                  <a:schemeClr val="tx1"/>
                </a:solidFill>
                <a:effectLst/>
                <a:latin typeface="Arial" panose="020B0604020202020204" pitchFamily="34" charset="0"/>
              </a:rPr>
              <a:t>Summed salaries for each department to understand the distribution of payroll expenses.</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i="0" u="sng" strike="noStrike" cap="none" normalizeH="0" baseline="0" dirty="0">
                <a:ln>
                  <a:noFill/>
                </a:ln>
                <a:solidFill>
                  <a:schemeClr val="tx1"/>
                </a:solidFill>
                <a:effectLst/>
                <a:latin typeface="Arial" panose="020B0604020202020204" pitchFamily="34" charset="0"/>
              </a:rPr>
              <a:t>Average Salary by Job Title: </a:t>
            </a:r>
            <a:r>
              <a:rPr kumimoji="0" lang="en-US" altLang="en-US" sz="2400" i="0" u="none" strike="noStrike" cap="none" normalizeH="0" baseline="0" dirty="0">
                <a:ln>
                  <a:noFill/>
                </a:ln>
                <a:solidFill>
                  <a:schemeClr val="tx1"/>
                </a:solidFill>
                <a:effectLst/>
                <a:latin typeface="Arial" panose="020B0604020202020204" pitchFamily="34" charset="0"/>
              </a:rPr>
              <a:t>Calculated the mean salary for each job title to compare compensation across different roles.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sng" strike="noStrike" cap="none" normalizeH="0" baseline="0" dirty="0">
                <a:ln>
                  <a:noFill/>
                </a:ln>
                <a:solidFill>
                  <a:schemeClr val="tx1"/>
                </a:solidFill>
                <a:effectLst/>
                <a:latin typeface="Arial" panose="020B0604020202020204" pitchFamily="34" charset="0"/>
              </a:rPr>
              <a:t>Tools: </a:t>
            </a:r>
            <a:r>
              <a:rPr kumimoji="0" lang="en-US" altLang="en-US" sz="2400" b="1" i="0" u="none" strike="noStrike" cap="none" normalizeH="0" baseline="0" dirty="0">
                <a:ln>
                  <a:noFill/>
                </a:ln>
                <a:solidFill>
                  <a:schemeClr val="tx1"/>
                </a:solidFill>
                <a:effectLst/>
                <a:latin typeface="Arial" panose="020B0604020202020204" pitchFamily="34" charset="0"/>
              </a:rPr>
              <a:t>Microsoft Excel was used for data analysis and visualization.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sng" strike="noStrike" cap="none" normalizeH="0" baseline="0" dirty="0">
                <a:ln>
                  <a:noFill/>
                </a:ln>
                <a:solidFill>
                  <a:schemeClr val="tx1"/>
                </a:solidFill>
                <a:effectLst/>
                <a:latin typeface="Arial" panose="020B0604020202020204" pitchFamily="34" charset="0"/>
              </a:rPr>
              <a:t>Visualization</a:t>
            </a:r>
            <a:r>
              <a:rPr kumimoji="0" lang="en-US" altLang="en-US" sz="2400" b="1" i="0" u="none" strike="noStrike" cap="none" normalizeH="0" baseline="0" dirty="0">
                <a:ln>
                  <a:noFill/>
                </a:ln>
                <a:solidFill>
                  <a:schemeClr val="tx1"/>
                </a:solidFill>
                <a:effectLst/>
                <a:latin typeface="Arial" panose="020B0604020202020204" pitchFamily="34" charset="0"/>
              </a:rPr>
              <a:t>: Created pivot charts to visually represent the salary distribution and averages, facilitating easier interpretation of data. </a:t>
            </a:r>
          </a:p>
          <a:p>
            <a:endParaRPr lang="en-IN" dirty="0"/>
          </a:p>
        </p:txBody>
      </p:sp>
    </p:spTree>
    <p:extLst>
      <p:ext uri="{BB962C8B-B14F-4D97-AF65-F5344CB8AC3E}">
        <p14:creationId xmlns:p14="http://schemas.microsoft.com/office/powerpoint/2010/main" val="1236021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3E577430-6281-FC57-D5F3-51914CE871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68362" y="451546"/>
            <a:ext cx="9035844" cy="5954907"/>
          </a:xfrm>
          <a:prstGeom prst="rect">
            <a:avLst/>
          </a:prstGeom>
        </p:spPr>
      </p:pic>
    </p:spTree>
    <p:extLst>
      <p:ext uri="{BB962C8B-B14F-4D97-AF65-F5344CB8AC3E}">
        <p14:creationId xmlns:p14="http://schemas.microsoft.com/office/powerpoint/2010/main" val="19018059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22</TotalTime>
  <Words>792</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Ion Boardroom</vt:lpstr>
      <vt:lpstr>EMPLOYEE DATA ANALYSIS USING EXCEL SPECIFICALLY FOR SALARY DISTRIBUTION &amp;TRENDS ACROSS THE DEPARTMENT.</vt:lpstr>
      <vt:lpstr>AGENDA </vt:lpstr>
      <vt:lpstr>PROBLEM STATEMENT </vt:lpstr>
      <vt:lpstr>PR0JECT OVERVIEW </vt:lpstr>
      <vt:lpstr>WHO ARE THE END USERS ?</vt:lpstr>
      <vt:lpstr>OUR SOLUTION AND VALUE PRESENTATION </vt:lpstr>
      <vt:lpstr>DATA SET AND DESCRIPTION </vt:lpstr>
      <vt:lpstr>MODELLING APPROACH</vt:lpstr>
      <vt:lpstr>PowerPoint Presentation</vt:lpstr>
      <vt:lpstr>PowerPoint Presentation</vt:lpstr>
      <vt:lpstr>RESULTS AND DISCUSSION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KRISHNAN MURUGESAN</dc:creator>
  <cp:lastModifiedBy>KRISHNAN MURUGESAN</cp:lastModifiedBy>
  <cp:revision>1</cp:revision>
  <dcterms:created xsi:type="dcterms:W3CDTF">2024-09-06T13:15:31Z</dcterms:created>
  <dcterms:modified xsi:type="dcterms:W3CDTF">2024-09-06T13:38:05Z</dcterms:modified>
</cp:coreProperties>
</file>