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orbel" panose="020B0503020204020204" pitchFamily="34" charset="0"/>
      <p:regular r:id="rId12"/>
      <p:bold r:id="rId13"/>
      <p:italic r:id="rId14"/>
      <p:boldItalic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94152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36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c0dc703bc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c0dc703bc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95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c0dc703bc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c0dc703bc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6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c0dc703bc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c0dc703bc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1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0dc703bc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0dc703bc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81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0dc703bc5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c0dc703bc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550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19668e3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c19668e3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46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0dc703bc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c0dc703bc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146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c0dc703bc5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c0dc703bc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627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2/6/2023</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900531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2/6/2023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708499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917573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422548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706733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990773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963555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115263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862710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1173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460377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864956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2/6/2023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543244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2/6/2023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03724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2/6/2023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852159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2/6/2023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4951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2/6/2023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62103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2/6/2023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61187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BE451C3-0FF4-47C4-B829-773ADF60F88C}" type="datetimeFigureOut">
              <a:rPr lang="en-US" smtClean="0"/>
              <a:t>2/6/2023</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59969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5113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Insurance Premium Prediction</a:t>
            </a:r>
            <a:endParaRPr dirty="0"/>
          </a:p>
        </p:txBody>
      </p:sp>
      <p:sp>
        <p:nvSpPr>
          <p:cNvPr id="135" name="Google Shape;135;p13"/>
          <p:cNvSpPr txBox="1">
            <a:spLocks noGrp="1"/>
          </p:cNvSpPr>
          <p:nvPr>
            <p:ph type="subTitle" idx="1"/>
          </p:nvPr>
        </p:nvSpPr>
        <p:spPr>
          <a:xfrm>
            <a:off x="6617825" y="3046750"/>
            <a:ext cx="2526300" cy="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dirty="0"/>
              <a:t>SUBMITTED BY</a:t>
            </a:r>
            <a:endParaRPr sz="1800" dirty="0"/>
          </a:p>
          <a:p>
            <a:pPr marL="0" lvl="0" indent="0" algn="l" rtl="0">
              <a:spcBef>
                <a:spcPts val="0"/>
              </a:spcBef>
              <a:spcAft>
                <a:spcPts val="0"/>
              </a:spcAft>
              <a:buNone/>
            </a:pPr>
            <a:r>
              <a:rPr lang="en-GB" sz="1800" dirty="0"/>
              <a:t>KRISHNANUNNI BR</a:t>
            </a:r>
            <a:endParaRPr sz="1800" dirty="0"/>
          </a:p>
        </p:txBody>
      </p:sp>
      <p:sp>
        <p:nvSpPr>
          <p:cNvPr id="136" name="Google Shape;136;p13"/>
          <p:cNvSpPr txBox="1">
            <a:spLocks noGrp="1"/>
          </p:cNvSpPr>
          <p:nvPr>
            <p:ph type="subTitle" idx="4294967295"/>
          </p:nvPr>
        </p:nvSpPr>
        <p:spPr>
          <a:xfrm>
            <a:off x="5673725" y="1220788"/>
            <a:ext cx="3470275" cy="48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a:t>FINAL PROJECT REPORT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142" name="Google Shape;142;p14"/>
          <p:cNvSpPr txBox="1">
            <a:spLocks noGrp="1"/>
          </p:cNvSpPr>
          <p:nvPr>
            <p:ph type="body" idx="1"/>
          </p:nvPr>
        </p:nvSpPr>
        <p:spPr>
          <a:xfrm>
            <a:off x="1297500" y="1206874"/>
            <a:ext cx="7280400" cy="3218821"/>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US" sz="5600" dirty="0"/>
              <a:t>Health insurance companies sometimes exploit customers by offering plans that appear to be comprehensive and affordable, but may have hidden costs or restrictions that limit the coverage and benefits provided. This can lead to individuals being surprised by unexpected medical bills or having their claims denied for services that they believed were covered by their insurance. Other practices that can exploit customers include fine-print exclusions, misleading marketing materials, and complicated billing procedures that make it difficult for consumers to understand the true cost of their coverage. It is important for individuals to carefully review the terms and conditions of their health insurance plan and to ask questions if they are unclear about their coverage or the cost of services.</a:t>
            </a:r>
          </a:p>
          <a:p>
            <a:pPr marL="0" lvl="0" indent="0" algn="l" rtl="0">
              <a:spcBef>
                <a:spcPts val="0"/>
              </a:spcBef>
              <a:spcAft>
                <a:spcPts val="0"/>
              </a:spcAft>
              <a:buNone/>
            </a:pPr>
            <a:r>
              <a:rPr lang="en-US" sz="5600" dirty="0"/>
              <a:t> </a:t>
            </a:r>
          </a:p>
          <a:p>
            <a:pPr marL="0" lvl="0" indent="0" algn="l" rtl="0">
              <a:spcBef>
                <a:spcPts val="0"/>
              </a:spcBef>
              <a:spcAft>
                <a:spcPts val="0"/>
              </a:spcAft>
              <a:buNone/>
            </a:pPr>
            <a:r>
              <a:rPr lang="en-US" sz="5600" dirty="0"/>
              <a:t>An effective approach to solving the problem of estimating healthcare costs based on individual health conditions can be achieved through the use of machine learning algorithms. By training a model on relevant health and cost data, it can learn to predict the cost of healthcare services for a given individual based on their health situation. This can provide valuable insight for individuals when selecting a health insurance plan, allowing them to focus on the coverage and benefits that best meet their needs while considering their projected costs. The machine learning algorithm can also continuously improve its predictions over time as it is fed more data, leading to more accurate cost estimates for individuals in the future.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ANALYSIS</a:t>
            </a:r>
            <a:endParaRPr/>
          </a:p>
        </p:txBody>
      </p:sp>
      <p:sp>
        <p:nvSpPr>
          <p:cNvPr id="148" name="Google Shape;148;p15"/>
          <p:cNvSpPr txBox="1">
            <a:spLocks noGrp="1"/>
          </p:cNvSpPr>
          <p:nvPr>
            <p:ph type="body" idx="1"/>
          </p:nvPr>
        </p:nvSpPr>
        <p:spPr>
          <a:xfrm>
            <a:off x="1297500" y="1003000"/>
            <a:ext cx="7280400" cy="38280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US" sz="5600" dirty="0"/>
              <a:t>In Data Analysis, the various trends in the dataset exhibited by the numerous features were visualized and examined. The where no occurrence of any null values in the dataset. In addition, possible reasons were also hypothesized. For instance, for the ‘Smoker’ column, it was found that the premium expenses of the smokers where 5 times more than that of non-smokers. </a:t>
            </a:r>
          </a:p>
          <a:p>
            <a:pPr marL="0" lvl="0" indent="0" algn="l" rtl="0">
              <a:spcBef>
                <a:spcPts val="0"/>
              </a:spcBef>
              <a:spcAft>
                <a:spcPts val="0"/>
              </a:spcAft>
              <a:buNone/>
            </a:pPr>
            <a:endParaRPr lang="en-US" sz="5600" dirty="0"/>
          </a:p>
          <a:p>
            <a:pPr marL="0" lvl="0" indent="0" algn="l" rtl="0">
              <a:spcBef>
                <a:spcPts val="0"/>
              </a:spcBef>
              <a:spcAft>
                <a:spcPts val="0"/>
              </a:spcAft>
              <a:buNone/>
            </a:pPr>
            <a:r>
              <a:rPr lang="en-US" sz="5600" dirty="0"/>
              <a:t>Also, in the ‘expenses’ column when the hist-plot graph was plotted, a skewed right distribution graph was obtained that showed that the number of counts of expenses decreased exponentially down as insurance premium increases from 10K-60K</a:t>
            </a:r>
          </a:p>
          <a:p>
            <a:pPr marL="0" lvl="0" indent="0" algn="l" rtl="0">
              <a:spcBef>
                <a:spcPts val="0"/>
              </a:spcBef>
              <a:spcAft>
                <a:spcPts val="0"/>
              </a:spcAft>
              <a:buNone/>
            </a:pPr>
            <a:endParaRPr lang="en-US" sz="5600" dirty="0"/>
          </a:p>
          <a:p>
            <a:pPr marL="0" lvl="0" indent="0" algn="l" rtl="0">
              <a:spcBef>
                <a:spcPts val="0"/>
              </a:spcBef>
              <a:spcAft>
                <a:spcPts val="0"/>
              </a:spcAft>
              <a:buNone/>
            </a:pPr>
            <a:r>
              <a:rPr lang="en-US" sz="5600" dirty="0"/>
              <a:t>Pandas, NumPy, Matplotlib, and Seaborn libraries were predominantly used for visualization of the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PREPROCESSING AND FEATURE ENGINEERING</a:t>
            </a:r>
            <a:endParaRPr/>
          </a:p>
        </p:txBody>
      </p:sp>
      <p:sp>
        <p:nvSpPr>
          <p:cNvPr id="154" name="Google Shape;154;p16"/>
          <p:cNvSpPr txBox="1">
            <a:spLocks noGrp="1"/>
          </p:cNvSpPr>
          <p:nvPr>
            <p:ph type="body" idx="1"/>
          </p:nvPr>
        </p:nvSpPr>
        <p:spPr>
          <a:xfrm>
            <a:off x="1297500" y="1558750"/>
            <a:ext cx="7280400" cy="2911200"/>
          </a:xfrm>
          <a:prstGeom prst="rect">
            <a:avLst/>
          </a:prstGeom>
        </p:spPr>
        <p:txBody>
          <a:bodyPr spcFirstLastPara="1" wrap="square" lIns="91425" tIns="91425" rIns="91425" bIns="91425" anchor="t" anchorCtr="0">
            <a:normAutofit fontScale="92500" lnSpcReduction="20000"/>
          </a:bodyPr>
          <a:lstStyle/>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The inspection of the data revealed the characteristics of the numerous features in addition to the tendencies and distribution of the data.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As such, it was found that there were no null values in any of the columns.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Moreover, the feature columns were also not multi-collinear i.e. strong correlation didn’t exist between the any two features.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However, due the ranging values of the feature columns, standard scaling was performed to bring the values to a single scale.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 One-hot-encoding was applied in case of categorical features to convert into numerical data that can be used as input to a model.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In general a column transformer is used in order to apply data pre-processing for both numerical and categorical pipeline</a:t>
            </a:r>
            <a:endParaRPr lang="en-IN" sz="18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SELECTION AND EVALUATION</a:t>
            </a:r>
            <a:endParaRPr/>
          </a:p>
        </p:txBody>
      </p:sp>
      <p:sp>
        <p:nvSpPr>
          <p:cNvPr id="160" name="Google Shape;160;p17"/>
          <p:cNvSpPr txBox="1">
            <a:spLocks noGrp="1"/>
          </p:cNvSpPr>
          <p:nvPr>
            <p:ph type="body" idx="1"/>
          </p:nvPr>
        </p:nvSpPr>
        <p:spPr>
          <a:xfrm>
            <a:off x="1297500" y="1018700"/>
            <a:ext cx="7280400" cy="3921900"/>
          </a:xfrm>
          <a:prstGeom prst="rect">
            <a:avLst/>
          </a:prstGeom>
        </p:spPr>
        <p:txBody>
          <a:bodyPr spcFirstLastPara="1" wrap="square" lIns="91425" tIns="91425" rIns="91425" bIns="91425" anchor="t" anchorCtr="0">
            <a:noAutofit/>
          </a:bodyPr>
          <a:lstStyle/>
          <a:p>
            <a:pPr marL="285750" indent="-285750"/>
            <a:r>
              <a:rPr lang="en-US" sz="1600" dirty="0" err="1"/>
              <a:t>LinearRegression</a:t>
            </a:r>
            <a:r>
              <a:rPr lang="en-US" sz="1600" dirty="0"/>
              <a:t>, </a:t>
            </a:r>
            <a:r>
              <a:rPr lang="en-US" sz="1600" dirty="0" err="1"/>
              <a:t>RandomForestRegressor</a:t>
            </a:r>
            <a:r>
              <a:rPr lang="en-US" sz="1600" dirty="0"/>
              <a:t>, </a:t>
            </a:r>
            <a:r>
              <a:rPr lang="en-US" sz="1600" dirty="0" err="1"/>
              <a:t>GradientBoostingRegressor</a:t>
            </a:r>
            <a:r>
              <a:rPr lang="en-US" sz="1600" dirty="0"/>
              <a:t>, </a:t>
            </a:r>
            <a:r>
              <a:rPr lang="en-US" sz="1600" dirty="0" err="1"/>
              <a:t>DecisionTreeRegressor</a:t>
            </a:r>
            <a:r>
              <a:rPr lang="en-US" sz="1600" dirty="0"/>
              <a:t>, SVR, </a:t>
            </a:r>
            <a:r>
              <a:rPr lang="en-US" sz="1600" dirty="0" err="1"/>
              <a:t>AdaBoostRegressor</a:t>
            </a:r>
            <a:r>
              <a:rPr lang="en-US" sz="1600" dirty="0"/>
              <a:t> algorithms were used to train the model. </a:t>
            </a:r>
          </a:p>
          <a:p>
            <a:pPr marL="0" indent="0">
              <a:buNone/>
            </a:pPr>
            <a:endParaRPr lang="en-US" sz="1600" dirty="0"/>
          </a:p>
          <a:p>
            <a:pPr marL="285750" indent="-285750"/>
            <a:r>
              <a:rPr lang="en-US" sz="1600" dirty="0"/>
              <a:t>The regression problem used evaluation metrics to compare different models performance and to select the best model based on accuracy score and difference in train test accuracy in  which Gradient boosting algorithm was selected with r2 score of 88% after tuning the parameters</a:t>
            </a:r>
          </a:p>
          <a:p>
            <a:pPr marL="285750" indent="-285750"/>
            <a:endParaRPr lang="en-US" sz="1600" dirty="0"/>
          </a:p>
          <a:p>
            <a:pPr marL="285750" indent="-285750"/>
            <a:r>
              <a:rPr lang="en-US" sz="1600" dirty="0"/>
              <a:t>The evaluation was performed in order to compare the performance of model with already existing model in production and if the trained model performance exceeds that in production, then the trained model is pushed to production.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INCREASING PREDICTION POWER</a:t>
            </a:r>
            <a:endParaRPr/>
          </a:p>
        </p:txBody>
      </p:sp>
      <p:sp>
        <p:nvSpPr>
          <p:cNvPr id="166" name="Google Shape;166;p18"/>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dirty="0" err="1"/>
              <a:t>GridSearch</a:t>
            </a:r>
            <a:r>
              <a:rPr lang="en-GB" sz="1500" dirty="0"/>
              <a:t> CV was used for </a:t>
            </a:r>
            <a:r>
              <a:rPr lang="en-GB" sz="1500" dirty="0" err="1"/>
              <a:t>hyperperameter</a:t>
            </a:r>
            <a:r>
              <a:rPr lang="en-GB" sz="1500" dirty="0"/>
              <a:t> training to obtain the best </a:t>
            </a:r>
            <a:r>
              <a:rPr lang="en-GB" sz="1500" dirty="0" err="1"/>
              <a:t>hyperparamters</a:t>
            </a:r>
            <a:r>
              <a:rPr lang="en-GB" sz="1500" dirty="0"/>
              <a:t> for training. </a:t>
            </a:r>
            <a:endParaRPr sz="1500" dirty="0"/>
          </a:p>
          <a:p>
            <a:pPr marL="0" lvl="0" indent="0" algn="l" rtl="0">
              <a:spcBef>
                <a:spcPts val="1200"/>
              </a:spcBef>
              <a:spcAft>
                <a:spcPts val="0"/>
              </a:spcAft>
              <a:buNone/>
            </a:pPr>
            <a:r>
              <a:rPr lang="en-GB" sz="1500" dirty="0"/>
              <a:t>This in turn increased the accuracy of the model trained.</a:t>
            </a:r>
            <a:endParaRPr sz="1500" dirty="0"/>
          </a:p>
          <a:p>
            <a:pPr marL="0" lvl="0" indent="0" algn="l" rtl="0">
              <a:spcBef>
                <a:spcPts val="1200"/>
              </a:spcBef>
              <a:spcAft>
                <a:spcPts val="0"/>
              </a:spcAft>
              <a:buNone/>
            </a:pPr>
            <a:r>
              <a:rPr lang="en-GB" sz="1500" dirty="0"/>
              <a:t>Experimentation revealed that most of the </a:t>
            </a:r>
            <a:r>
              <a:rPr lang="en-GB" sz="1500" dirty="0" err="1"/>
              <a:t>hyperperameters</a:t>
            </a:r>
            <a:r>
              <a:rPr lang="en-GB" sz="1500" dirty="0"/>
              <a:t> give the best performance in their default state and the ones that were optimized were:</a:t>
            </a:r>
            <a:endParaRPr sz="1500" dirty="0"/>
          </a:p>
          <a:p>
            <a:pPr marL="146050" indent="0" algn="l">
              <a:buNone/>
            </a:pPr>
            <a:r>
              <a:rPr lang="en-IN" sz="1600" b="0" i="0" dirty="0">
                <a:effectLst/>
                <a:latin typeface="var(--monaco-monospace-font)"/>
              </a:rPr>
              <a:t>  - module2: </a:t>
            </a:r>
            <a:r>
              <a:rPr lang="en-IN" sz="1600" b="0" i="0" dirty="0" err="1">
                <a:effectLst/>
                <a:latin typeface="var(--monaco-monospace-font)"/>
              </a:rPr>
              <a:t>GradientBoostingRegressor</a:t>
            </a:r>
            <a:r>
              <a:rPr lang="en-IN" sz="1600" b="0" i="0" dirty="0">
                <a:effectLst/>
                <a:latin typeface="var(--monaco-monospace-font)"/>
              </a:rPr>
              <a:t> </a:t>
            </a:r>
          </a:p>
          <a:p>
            <a:pPr marL="146050" indent="0" algn="l">
              <a:buNone/>
            </a:pPr>
            <a:r>
              <a:rPr lang="en-IN" sz="1600" dirty="0">
                <a:latin typeface="var(--monaco-monospace-font)"/>
              </a:rPr>
              <a:t>  </a:t>
            </a:r>
            <a:r>
              <a:rPr lang="en-IN" sz="1600" b="0" i="0" dirty="0">
                <a:effectLst/>
                <a:latin typeface="var(--monaco-monospace-font)"/>
              </a:rPr>
              <a:t>-'criterion': '</a:t>
            </a:r>
            <a:r>
              <a:rPr lang="en-IN" sz="1600" b="0" i="0" dirty="0" err="1">
                <a:effectLst/>
                <a:latin typeface="var(--monaco-monospace-font)"/>
              </a:rPr>
              <a:t>friedman_mse</a:t>
            </a:r>
            <a:r>
              <a:rPr lang="en-IN" sz="1600" b="0" i="0" dirty="0">
                <a:effectLst/>
                <a:latin typeface="var(--monaco-monospace-font)"/>
              </a:rPr>
              <a:t>’</a:t>
            </a:r>
          </a:p>
          <a:p>
            <a:pPr marL="146050" indent="0" algn="l">
              <a:buNone/>
            </a:pPr>
            <a:r>
              <a:rPr lang="en-IN" sz="1600" b="0" i="0" dirty="0">
                <a:effectLst/>
                <a:latin typeface="var(--monaco-monospace-font)"/>
              </a:rPr>
              <a:t>  - ‘</a:t>
            </a:r>
            <a:r>
              <a:rPr lang="en-IN" sz="1600" b="0" i="0" dirty="0" err="1">
                <a:effectLst/>
                <a:latin typeface="var(--monaco-monospace-font)"/>
              </a:rPr>
              <a:t>n_estimators</a:t>
            </a:r>
            <a:r>
              <a:rPr lang="en-IN" sz="1600" b="0" i="0" dirty="0">
                <a:effectLst/>
                <a:latin typeface="var(--monaco-monospace-font)"/>
              </a:rPr>
              <a:t>': 70</a:t>
            </a:r>
          </a:p>
          <a:p>
            <a:pPr marL="146050" indent="0" algn="l">
              <a:buNone/>
            </a:pPr>
            <a:r>
              <a:rPr lang="en-IN" sz="1600" dirty="0">
                <a:latin typeface="var(--monaco-monospace-font)"/>
              </a:rPr>
              <a:t>  - CV = 5</a:t>
            </a:r>
          </a:p>
          <a:p>
            <a:pPr marL="146050" indent="0" algn="l">
              <a:buNone/>
            </a:pPr>
            <a:r>
              <a:rPr lang="en-IN" sz="1600" b="0" i="0" dirty="0">
                <a:effectLst/>
                <a:latin typeface="var(--monaco-monospace-font)"/>
              </a:rPr>
              <a:t>  - Verbose = 2</a:t>
            </a:r>
          </a:p>
          <a:p>
            <a:pPr marL="0" lvl="0" indent="0" algn="l" rtl="0">
              <a:spcBef>
                <a:spcPts val="1200"/>
              </a:spcBef>
              <a:spcAft>
                <a:spcPts val="0"/>
              </a:spcAft>
              <a:buNone/>
            </a:pPr>
            <a:endParaRPr sz="1400" dirty="0"/>
          </a:p>
          <a:p>
            <a:pPr marL="0" lvl="0" indent="0" algn="l" rtl="0">
              <a:spcBef>
                <a:spcPts val="1200"/>
              </a:spcBef>
              <a:spcAft>
                <a:spcPts val="1200"/>
              </a:spcAft>
              <a:buNone/>
            </a:pP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INCREASING MODEL SPEED</a:t>
            </a:r>
            <a:endParaRPr/>
          </a:p>
        </p:txBody>
      </p:sp>
      <p:sp>
        <p:nvSpPr>
          <p:cNvPr id="172" name="Google Shape;172;p19"/>
          <p:cNvSpPr txBox="1">
            <a:spLocks noGrp="1"/>
          </p:cNvSpPr>
          <p:nvPr>
            <p:ph type="body" idx="1"/>
          </p:nvPr>
        </p:nvSpPr>
        <p:spPr>
          <a:xfrm>
            <a:off x="1297500" y="940300"/>
            <a:ext cx="7280400" cy="4063200"/>
          </a:xfrm>
          <a:prstGeom prst="rect">
            <a:avLst/>
          </a:prstGeom>
        </p:spPr>
        <p:txBody>
          <a:bodyPr spcFirstLastPara="1" wrap="square" lIns="91425" tIns="91425" rIns="91425" bIns="91425" anchor="t" anchorCtr="0">
            <a:noAutofit/>
          </a:bodyPr>
          <a:lstStyle/>
          <a:p>
            <a:pPr marL="285750" indent="-285750"/>
            <a:r>
              <a:rPr lang="en-GB" sz="1400" dirty="0" err="1"/>
              <a:t>n_estimators</a:t>
            </a:r>
            <a:r>
              <a:rPr lang="en-GB" sz="1400" dirty="0"/>
              <a:t>: specifies the number of decision trees to be boosted. If </a:t>
            </a:r>
            <a:r>
              <a:rPr lang="en-GB" sz="1400" dirty="0" err="1"/>
              <a:t>n_estimator</a:t>
            </a:r>
            <a:r>
              <a:rPr lang="en-GB" sz="1400" dirty="0"/>
              <a:t> = 1, it means only 1 tree is generated, thus no boosting is at work. The default value is 100, but you can play with this number for optimal performance.</a:t>
            </a:r>
            <a:endParaRPr sz="1400" dirty="0"/>
          </a:p>
          <a:p>
            <a:pPr marL="285750" indent="-285750">
              <a:spcBef>
                <a:spcPts val="1200"/>
              </a:spcBef>
            </a:pPr>
            <a:r>
              <a:rPr lang="en-GB" sz="1400" dirty="0" err="1"/>
              <a:t>criterian</a:t>
            </a:r>
            <a:r>
              <a:rPr lang="en-GB" sz="1400" dirty="0"/>
              <a:t>: </a:t>
            </a:r>
            <a:r>
              <a:rPr lang="en-US" sz="1400" b="0" i="0" dirty="0">
                <a:effectLst/>
                <a:latin typeface="Söhne"/>
              </a:rPr>
              <a:t>criterion is a loss function that is used to evaluate the performance of the model at each iteration and to guide the search for the optimal set of parameters</a:t>
            </a:r>
          </a:p>
          <a:p>
            <a:pPr marL="285750" indent="-285750">
              <a:spcBef>
                <a:spcPts val="1200"/>
              </a:spcBef>
            </a:pPr>
            <a:r>
              <a:rPr lang="en-GB" sz="1400" dirty="0"/>
              <a:t>CV: </a:t>
            </a:r>
            <a:r>
              <a:rPr lang="en-US" sz="1400" dirty="0"/>
              <a:t>cv refers to the number of folds used in cross-validation. The value of cv = 5 means that the data is divided into 5 equal parts, and the model is trained and evaluated 5 times, with each time one part being used for evaluation and the remaining 4 parts being used for training</a:t>
            </a:r>
          </a:p>
          <a:p>
            <a:pPr marL="285750" indent="-285750">
              <a:spcBef>
                <a:spcPts val="1200"/>
              </a:spcBef>
            </a:pPr>
            <a:r>
              <a:rPr lang="en-GB" sz="1400" dirty="0"/>
              <a:t>Verbose: </a:t>
            </a:r>
            <a:r>
              <a:rPr lang="en-US" sz="1400" dirty="0"/>
              <a:t>verbose determines the amount of information displayed while the model is training. </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178" name="Google Shape;178;p20"/>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 </a:t>
            </a:r>
          </a:p>
          <a:p>
            <a:pPr marL="0" lvl="0" indent="0" algn="l" rtl="0">
              <a:spcBef>
                <a:spcPts val="0"/>
              </a:spcBef>
              <a:spcAft>
                <a:spcPts val="0"/>
              </a:spcAft>
              <a:buNone/>
            </a:pPr>
            <a:r>
              <a:rPr lang="en-US" sz="1400" dirty="0"/>
              <a:t>In conclusion, the web application built using Flask can be deployed on any cloud platform and hence accessible all around the world. With a user-friendly user-interface, the clients can easily do an estimation on much health insurance premium expenses they are going to incur based on their input data such as age, gender, smoker, region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3634350" y="2114700"/>
            <a:ext cx="2119178"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THANK YOU</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303</TotalTime>
  <Words>941</Words>
  <Application>Microsoft Office PowerPoint</Application>
  <PresentationFormat>On-screen Show (16:9)</PresentationFormat>
  <Paragraphs>45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Corbel</vt:lpstr>
      <vt:lpstr>Söhne</vt:lpstr>
      <vt:lpstr>var(--monaco-monospace-font)</vt:lpstr>
      <vt:lpstr>Parallax</vt:lpstr>
      <vt:lpstr>Insurance Premium Prediction</vt:lpstr>
      <vt:lpstr>INTRODUCTION</vt:lpstr>
      <vt:lpstr>DATA ANALYSIS</vt:lpstr>
      <vt:lpstr>DATA PREPROCESSING AND FEATURE ENGINEERING</vt:lpstr>
      <vt:lpstr>MODEL SELECTION AND EVALUATION</vt:lpstr>
      <vt:lpstr>INCREASING PREDICTION POWER</vt:lpstr>
      <vt:lpstr>INCREASING MODEL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Health_insurance</dc:title>
  <dc:creator>krishnanunni br</dc:creator>
  <cp:lastModifiedBy>krishnanunni br</cp:lastModifiedBy>
  <cp:revision>4</cp:revision>
  <dcterms:modified xsi:type="dcterms:W3CDTF">2023-02-06T14:21:48Z</dcterms:modified>
</cp:coreProperties>
</file>