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1.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6" r:id="rId4"/>
  </p:sldMasterIdLst>
  <p:notesMasterIdLst>
    <p:notesMasterId r:id="rId24"/>
  </p:notesMasterIdLst>
  <p:sldIdLst>
    <p:sldId id="256" r:id="rId5"/>
    <p:sldId id="257" r:id="rId6"/>
    <p:sldId id="269" r:id="rId7"/>
    <p:sldId id="258" r:id="rId8"/>
    <p:sldId id="259" r:id="rId9"/>
    <p:sldId id="268" r:id="rId10"/>
    <p:sldId id="272" r:id="rId11"/>
    <p:sldId id="275" r:id="rId12"/>
    <p:sldId id="276" r:id="rId13"/>
    <p:sldId id="277" r:id="rId14"/>
    <p:sldId id="278" r:id="rId15"/>
    <p:sldId id="273" r:id="rId16"/>
    <p:sldId id="274" r:id="rId17"/>
    <p:sldId id="266" r:id="rId18"/>
    <p:sldId id="261" r:id="rId19"/>
    <p:sldId id="262" r:id="rId20"/>
    <p:sldId id="267" r:id="rId21"/>
    <p:sldId id="263" r:id="rId22"/>
    <p:sldId id="264" r:id="rId23"/>
  </p:sldIdLst>
  <p:sldSz cx="9144000" cy="5143500" type="screen16x9"/>
  <p:notesSz cx="6858000" cy="9144000"/>
  <p:embeddedFontLst>
    <p:embeddedFont>
      <p:font typeface="Corbel" panose="020B0503020204020204" pitchFamily="34"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3" d="100"/>
          <a:sy n="103" d="100"/>
        </p:scale>
        <p:origin x="9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494152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36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c0dc703bc5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c0dc703bc5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62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c0dc703bc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c0dc703bc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95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c0dc703bc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c0dc703bc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6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c0dc703bc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c0dc703bc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319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0dc703bc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0dc703bc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81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B18DADEC-AD63-D125-395F-9D0BACB49449}"/>
            </a:ext>
          </a:extLst>
        </p:cNvPr>
        <p:cNvGrpSpPr/>
        <p:nvPr/>
      </p:nvGrpSpPr>
      <p:grpSpPr>
        <a:xfrm>
          <a:off x="0" y="0"/>
          <a:ext cx="0" cy="0"/>
          <a:chOff x="0" y="0"/>
          <a:chExt cx="0" cy="0"/>
        </a:xfrm>
      </p:grpSpPr>
      <p:sp>
        <p:nvSpPr>
          <p:cNvPr id="156" name="Google Shape;156;g1c0dc703bc5_0_140:notes">
            <a:extLst>
              <a:ext uri="{FF2B5EF4-FFF2-40B4-BE49-F238E27FC236}">
                <a16:creationId xmlns:a16="http://schemas.microsoft.com/office/drawing/2014/main" id="{FCE2F060-FBDB-BC03-F1DF-34BAE4546B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0dc703bc5_0_140:notes">
            <a:extLst>
              <a:ext uri="{FF2B5EF4-FFF2-40B4-BE49-F238E27FC236}">
                <a16:creationId xmlns:a16="http://schemas.microsoft.com/office/drawing/2014/main" id="{E56AA508-D002-E6CD-55D8-86FC13E8A6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23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c0dc703bc5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c0dc703bc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55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c19668e3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c19668e3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463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0dc703bc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c0dc703bc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14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1/9/2025</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900531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1/9/2025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708499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917573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422548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706733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990773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963555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115263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8627108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11173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460377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1/9/2025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864956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1/9/2025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543244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1/9/2025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03724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1/9/2025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852159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1/9/2025</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4951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1/9/2025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862103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1/9/2025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261187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BE451C3-0FF4-47C4-B829-773ADF60F88C}" type="datetimeFigureOut">
              <a:rPr lang="en-US" smtClean="0"/>
              <a:t>1/9/2025</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59969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5113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Amazon sales data analytics </a:t>
            </a:r>
            <a:endParaRPr dirty="0"/>
          </a:p>
        </p:txBody>
      </p:sp>
      <p:sp>
        <p:nvSpPr>
          <p:cNvPr id="135" name="Google Shape;135;p13"/>
          <p:cNvSpPr txBox="1">
            <a:spLocks noGrp="1"/>
          </p:cNvSpPr>
          <p:nvPr>
            <p:ph type="subTitle" idx="1"/>
          </p:nvPr>
        </p:nvSpPr>
        <p:spPr>
          <a:xfrm>
            <a:off x="6617825" y="3046750"/>
            <a:ext cx="2526300" cy="7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dirty="0"/>
              <a:t>SUBMITTED BY</a:t>
            </a:r>
            <a:endParaRPr sz="1800" dirty="0"/>
          </a:p>
          <a:p>
            <a:pPr marL="0" lvl="0" indent="0" algn="l" rtl="0">
              <a:spcBef>
                <a:spcPts val="0"/>
              </a:spcBef>
              <a:spcAft>
                <a:spcPts val="0"/>
              </a:spcAft>
              <a:buNone/>
            </a:pPr>
            <a:r>
              <a:rPr lang="en-GB" sz="1800" dirty="0"/>
              <a:t>KRISHNANUNNI BR</a:t>
            </a:r>
            <a:endParaRPr sz="1800" dirty="0"/>
          </a:p>
        </p:txBody>
      </p:sp>
      <p:sp>
        <p:nvSpPr>
          <p:cNvPr id="136" name="Google Shape;136;p13"/>
          <p:cNvSpPr txBox="1">
            <a:spLocks noGrp="1"/>
          </p:cNvSpPr>
          <p:nvPr>
            <p:ph type="subTitle" idx="4294967295"/>
          </p:nvPr>
        </p:nvSpPr>
        <p:spPr>
          <a:xfrm>
            <a:off x="5673725" y="1220788"/>
            <a:ext cx="3470275" cy="48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a:t>FINAL PROJECT REPORT</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8B3E-5FEB-6B15-3ADE-FEDE6B2833A8}"/>
              </a:ext>
            </a:extLst>
          </p:cNvPr>
          <p:cNvSpPr>
            <a:spLocks noGrp="1"/>
          </p:cNvSpPr>
          <p:nvPr>
            <p:ph type="title"/>
          </p:nvPr>
        </p:nvSpPr>
        <p:spPr>
          <a:xfrm>
            <a:off x="1386710" y="200462"/>
            <a:ext cx="7038900" cy="914100"/>
          </a:xfrm>
        </p:spPr>
        <p:txBody>
          <a:bodyPr/>
          <a:lstStyle/>
          <a:p>
            <a:r>
              <a:rPr lang="en-GB" dirty="0"/>
              <a:t> DATA VISUALIZATION</a:t>
            </a:r>
            <a:endParaRPr lang="en-IN" dirty="0"/>
          </a:p>
        </p:txBody>
      </p:sp>
      <p:sp>
        <p:nvSpPr>
          <p:cNvPr id="3" name="Text Placeholder 2">
            <a:extLst>
              <a:ext uri="{FF2B5EF4-FFF2-40B4-BE49-F238E27FC236}">
                <a16:creationId xmlns:a16="http://schemas.microsoft.com/office/drawing/2014/main" id="{84AFFE2A-721F-2460-7EDA-62F279A2641E}"/>
              </a:ext>
            </a:extLst>
          </p:cNvPr>
          <p:cNvSpPr>
            <a:spLocks noGrp="1"/>
          </p:cNvSpPr>
          <p:nvPr>
            <p:ph type="body" idx="1"/>
          </p:nvPr>
        </p:nvSpPr>
        <p:spPr>
          <a:xfrm>
            <a:off x="1297500" y="1173540"/>
            <a:ext cx="7038900" cy="3576210"/>
          </a:xfrm>
        </p:spPr>
        <p:txBody>
          <a:bodyPr>
            <a:normAutofit/>
          </a:bodyPr>
          <a:lstStyle/>
          <a:p>
            <a:pPr marL="285750" indent="-285750"/>
            <a:r>
              <a:rPr lang="en-US" sz="1600" dirty="0">
                <a:latin typeface="Arial" panose="020B0604020202020204" pitchFamily="34" charset="0"/>
                <a:cs typeface="Arial" panose="020B0604020202020204" pitchFamily="34" charset="0"/>
              </a:rPr>
              <a:t>Slicers – for filtering years and months, sales channel etc.</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285750" indent="-285750"/>
            <a:r>
              <a:rPr lang="en-US" sz="1600" dirty="0">
                <a:latin typeface="Arial" panose="020B0604020202020204" pitchFamily="34" charset="0"/>
                <a:cs typeface="Arial" panose="020B0604020202020204" pitchFamily="34" charset="0"/>
              </a:rPr>
              <a:t>Donut chart-  for showing Revenue of amazon food by country and sales quantity by region name</a:t>
            </a:r>
          </a:p>
          <a:p>
            <a:endParaRPr lang="en-IN" sz="1600" dirty="0"/>
          </a:p>
        </p:txBody>
      </p:sp>
      <p:pic>
        <p:nvPicPr>
          <p:cNvPr id="5" name="Picture 4">
            <a:extLst>
              <a:ext uri="{FF2B5EF4-FFF2-40B4-BE49-F238E27FC236}">
                <a16:creationId xmlns:a16="http://schemas.microsoft.com/office/drawing/2014/main" id="{2203EDB5-9AD6-FA5E-A85B-AFEE551ABB18}"/>
              </a:ext>
            </a:extLst>
          </p:cNvPr>
          <p:cNvPicPr>
            <a:picLocks noChangeAspect="1"/>
          </p:cNvPicPr>
          <p:nvPr/>
        </p:nvPicPr>
        <p:blipFill>
          <a:blip r:embed="rId2"/>
          <a:stretch>
            <a:fillRect/>
          </a:stretch>
        </p:blipFill>
        <p:spPr>
          <a:xfrm>
            <a:off x="2683726" y="1711548"/>
            <a:ext cx="3300761" cy="1022905"/>
          </a:xfrm>
          <a:prstGeom prst="rect">
            <a:avLst/>
          </a:prstGeom>
        </p:spPr>
      </p:pic>
      <p:pic>
        <p:nvPicPr>
          <p:cNvPr id="7" name="Picture 6">
            <a:extLst>
              <a:ext uri="{FF2B5EF4-FFF2-40B4-BE49-F238E27FC236}">
                <a16:creationId xmlns:a16="http://schemas.microsoft.com/office/drawing/2014/main" id="{764834F5-201E-F12C-132F-7E32F2F6DB18}"/>
              </a:ext>
            </a:extLst>
          </p:cNvPr>
          <p:cNvPicPr>
            <a:picLocks noChangeAspect="1"/>
          </p:cNvPicPr>
          <p:nvPr/>
        </p:nvPicPr>
        <p:blipFill>
          <a:blip r:embed="rId3"/>
          <a:stretch>
            <a:fillRect/>
          </a:stretch>
        </p:blipFill>
        <p:spPr>
          <a:xfrm>
            <a:off x="2523366" y="3558741"/>
            <a:ext cx="2232957" cy="1126447"/>
          </a:xfrm>
          <a:prstGeom prst="rect">
            <a:avLst/>
          </a:prstGeom>
        </p:spPr>
      </p:pic>
      <p:pic>
        <p:nvPicPr>
          <p:cNvPr id="9" name="Picture 8">
            <a:extLst>
              <a:ext uri="{FF2B5EF4-FFF2-40B4-BE49-F238E27FC236}">
                <a16:creationId xmlns:a16="http://schemas.microsoft.com/office/drawing/2014/main" id="{BB4E5DD6-00A7-3B12-8A44-51D7BAF193D7}"/>
              </a:ext>
            </a:extLst>
          </p:cNvPr>
          <p:cNvPicPr>
            <a:picLocks noChangeAspect="1"/>
          </p:cNvPicPr>
          <p:nvPr/>
        </p:nvPicPr>
        <p:blipFill>
          <a:blip r:embed="rId4"/>
          <a:stretch>
            <a:fillRect/>
          </a:stretch>
        </p:blipFill>
        <p:spPr>
          <a:xfrm>
            <a:off x="5107446" y="3450641"/>
            <a:ext cx="2110923" cy="1234547"/>
          </a:xfrm>
          <a:prstGeom prst="rect">
            <a:avLst/>
          </a:prstGeom>
        </p:spPr>
      </p:pic>
    </p:spTree>
    <p:extLst>
      <p:ext uri="{BB962C8B-B14F-4D97-AF65-F5344CB8AC3E}">
        <p14:creationId xmlns:p14="http://schemas.microsoft.com/office/powerpoint/2010/main" val="12208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EC0B-3EF5-0742-842E-FE95D82E4155}"/>
              </a:ext>
            </a:extLst>
          </p:cNvPr>
          <p:cNvSpPr>
            <a:spLocks noGrp="1"/>
          </p:cNvSpPr>
          <p:nvPr>
            <p:ph type="title"/>
          </p:nvPr>
        </p:nvSpPr>
        <p:spPr>
          <a:xfrm>
            <a:off x="1297500" y="207700"/>
            <a:ext cx="7038900" cy="572885"/>
          </a:xfrm>
        </p:spPr>
        <p:txBody>
          <a:bodyPr/>
          <a:lstStyle/>
          <a:p>
            <a:r>
              <a:rPr lang="en-GB" dirty="0"/>
              <a:t> DATA VISUALIZATION</a:t>
            </a:r>
            <a:endParaRPr lang="en-IN" dirty="0"/>
          </a:p>
        </p:txBody>
      </p:sp>
      <p:sp>
        <p:nvSpPr>
          <p:cNvPr id="3" name="Text Placeholder 2">
            <a:extLst>
              <a:ext uri="{FF2B5EF4-FFF2-40B4-BE49-F238E27FC236}">
                <a16:creationId xmlns:a16="http://schemas.microsoft.com/office/drawing/2014/main" id="{D41CCFF1-F10C-8171-00E1-62905A7B6975}"/>
              </a:ext>
            </a:extLst>
          </p:cNvPr>
          <p:cNvSpPr>
            <a:spLocks noGrp="1"/>
          </p:cNvSpPr>
          <p:nvPr>
            <p:ph type="body" idx="1"/>
          </p:nvPr>
        </p:nvSpPr>
        <p:spPr>
          <a:xfrm>
            <a:off x="1297500" y="1116149"/>
            <a:ext cx="7038900" cy="3188221"/>
          </a:xfrm>
        </p:spPr>
        <p:txBody>
          <a:bodyPr/>
          <a:lstStyle/>
          <a:p>
            <a:r>
              <a:rPr lang="en-IN" dirty="0"/>
              <a:t>Map visual – for spotting states with sales quantity for amazon food</a:t>
            </a:r>
          </a:p>
          <a:p>
            <a:pPr marL="146050" indent="0">
              <a:buNone/>
            </a:pPr>
            <a:r>
              <a:rPr lang="en-IN" dirty="0"/>
              <a:t>       and also sum of sales quantity by region name</a:t>
            </a:r>
          </a:p>
          <a:p>
            <a:pPr marL="146050" indent="0">
              <a:buNone/>
            </a:pPr>
            <a:endParaRPr lang="en-IN" dirty="0"/>
          </a:p>
          <a:p>
            <a:pPr marL="146050" indent="0">
              <a:buNone/>
            </a:pPr>
            <a:endParaRPr lang="en-IN" dirty="0"/>
          </a:p>
          <a:p>
            <a:pPr marL="146050" indent="0">
              <a:buNone/>
            </a:pPr>
            <a:endParaRPr lang="en-IN" dirty="0"/>
          </a:p>
        </p:txBody>
      </p:sp>
      <p:pic>
        <p:nvPicPr>
          <p:cNvPr id="5" name="Picture 4">
            <a:extLst>
              <a:ext uri="{FF2B5EF4-FFF2-40B4-BE49-F238E27FC236}">
                <a16:creationId xmlns:a16="http://schemas.microsoft.com/office/drawing/2014/main" id="{AEDFB7BE-585D-7002-A47C-C4DBDD134816}"/>
              </a:ext>
            </a:extLst>
          </p:cNvPr>
          <p:cNvPicPr>
            <a:picLocks noChangeAspect="1"/>
          </p:cNvPicPr>
          <p:nvPr/>
        </p:nvPicPr>
        <p:blipFill>
          <a:blip r:embed="rId2"/>
          <a:stretch>
            <a:fillRect/>
          </a:stretch>
        </p:blipFill>
        <p:spPr>
          <a:xfrm>
            <a:off x="2687882" y="2107882"/>
            <a:ext cx="4746265" cy="1560542"/>
          </a:xfrm>
          <a:prstGeom prst="rect">
            <a:avLst/>
          </a:prstGeom>
        </p:spPr>
      </p:pic>
    </p:spTree>
    <p:extLst>
      <p:ext uri="{BB962C8B-B14F-4D97-AF65-F5344CB8AC3E}">
        <p14:creationId xmlns:p14="http://schemas.microsoft.com/office/powerpoint/2010/main" val="193700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D57E17FA-810E-C203-48AD-FC19AFF91C56}"/>
            </a:ext>
          </a:extLst>
        </p:cNvPr>
        <p:cNvGrpSpPr/>
        <p:nvPr/>
      </p:nvGrpSpPr>
      <p:grpSpPr>
        <a:xfrm>
          <a:off x="0" y="0"/>
          <a:ext cx="0" cy="0"/>
          <a:chOff x="0" y="0"/>
          <a:chExt cx="0" cy="0"/>
        </a:xfrm>
      </p:grpSpPr>
      <p:sp>
        <p:nvSpPr>
          <p:cNvPr id="159" name="Google Shape;159;p17">
            <a:extLst>
              <a:ext uri="{FF2B5EF4-FFF2-40B4-BE49-F238E27FC236}">
                <a16:creationId xmlns:a16="http://schemas.microsoft.com/office/drawing/2014/main" id="{C57EAFFA-5E61-E599-8B4E-AE1A419F8E33}"/>
              </a:ext>
            </a:extLst>
          </p:cNvPr>
          <p:cNvSpPr txBox="1">
            <a:spLocks noGrp="1"/>
          </p:cNvSpPr>
          <p:nvPr>
            <p:ph type="title"/>
          </p:nvPr>
        </p:nvSpPr>
        <p:spPr>
          <a:xfrm>
            <a:off x="2639121" y="202900"/>
            <a:ext cx="4988313" cy="4909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 POWER BI REPORT </a:t>
            </a:r>
            <a:r>
              <a:rPr lang="en-GB" sz="2700" dirty="0"/>
              <a:t>GENERATION</a:t>
            </a:r>
            <a:endParaRPr sz="2700" dirty="0"/>
          </a:p>
        </p:txBody>
      </p:sp>
      <p:sp>
        <p:nvSpPr>
          <p:cNvPr id="160" name="Google Shape;160;p17">
            <a:extLst>
              <a:ext uri="{FF2B5EF4-FFF2-40B4-BE49-F238E27FC236}">
                <a16:creationId xmlns:a16="http://schemas.microsoft.com/office/drawing/2014/main" id="{67990567-CC3E-7F28-824C-FCCE5A32E12D}"/>
              </a:ext>
            </a:extLst>
          </p:cNvPr>
          <p:cNvSpPr txBox="1">
            <a:spLocks noGrp="1"/>
          </p:cNvSpPr>
          <p:nvPr>
            <p:ph type="body" idx="1"/>
          </p:nvPr>
        </p:nvSpPr>
        <p:spPr>
          <a:xfrm>
            <a:off x="1319801" y="1056849"/>
            <a:ext cx="7280400" cy="3559756"/>
          </a:xfrm>
          <a:prstGeom prst="rect">
            <a:avLst/>
          </a:prstGeom>
        </p:spPr>
        <p:txBody>
          <a:bodyPr spcFirstLastPara="1" wrap="square" lIns="91425" tIns="91425" rIns="91425" bIns="91425" anchor="t" anchorCtr="0">
            <a:noAutofit/>
          </a:bodyPr>
          <a:lstStyle/>
          <a:p>
            <a:pPr marL="146050" indent="0">
              <a:lnSpc>
                <a:spcPct val="115000"/>
              </a:lnSpc>
              <a:spcAft>
                <a:spcPts val="800"/>
              </a:spcAft>
              <a:buNone/>
              <a:tabLst>
                <a:tab pos="1965960" algn="l"/>
              </a:tabLst>
            </a:pPr>
            <a:r>
              <a:rPr lang="en-IN" sz="1600" kern="100" dirty="0">
                <a:effectLst/>
                <a:latin typeface="Arial" panose="020B0604020202020204" pitchFamily="34" charset="0"/>
                <a:ea typeface="Aptos" panose="020B0004020202020204" pitchFamily="34" charset="0"/>
                <a:cs typeface="Arial" panose="020B0604020202020204" pitchFamily="34" charset="0"/>
              </a:rPr>
              <a:t>KEY TRENDS AND INSIGHTS </a:t>
            </a:r>
          </a:p>
          <a:p>
            <a:pPr>
              <a:lnSpc>
                <a:spcPct val="115000"/>
              </a:lnSpc>
              <a:spcAft>
                <a:spcPts val="800"/>
              </a:spcAft>
              <a:tabLst>
                <a:tab pos="1965960" algn="l"/>
              </a:tabLst>
            </a:pPr>
            <a:r>
              <a:rPr lang="en-IN" sz="1400" kern="100" dirty="0">
                <a:effectLst/>
                <a:latin typeface="Arial" panose="020B0604020202020204" pitchFamily="34" charset="0"/>
                <a:ea typeface="Aptos" panose="020B0004020202020204" pitchFamily="34" charset="0"/>
                <a:cs typeface="Arial" panose="020B0604020202020204" pitchFamily="34" charset="0"/>
              </a:rPr>
              <a:t>Across all 7 Years, 100Sales Amount ranged from 1.32 M to 18.45M. </a:t>
            </a:r>
          </a:p>
          <a:p>
            <a:pPr>
              <a:lnSpc>
                <a:spcPct val="115000"/>
              </a:lnSpc>
              <a:spcAft>
                <a:spcPts val="800"/>
              </a:spcAft>
              <a:tabLst>
                <a:tab pos="1965960" algn="l"/>
              </a:tabLst>
            </a:pPr>
            <a:r>
              <a:rPr lang="en-IN" sz="1400" kern="100" dirty="0">
                <a:effectLst/>
                <a:latin typeface="Arial" panose="020B0604020202020204" pitchFamily="34" charset="0"/>
                <a:ea typeface="Aptos" panose="020B0004020202020204" pitchFamily="34" charset="0"/>
                <a:cs typeface="Arial" panose="020B0604020202020204" pitchFamily="34" charset="0"/>
              </a:rPr>
              <a:t>2012 accounted for 44.7% of Sales Revenue. 2012 had the highest Sales Revenue at 18.45 M and the most sold product by item type was office supplies which was around 5.3M. </a:t>
            </a:r>
          </a:p>
          <a:p>
            <a:pPr>
              <a:lnSpc>
                <a:spcPct val="115000"/>
              </a:lnSpc>
              <a:spcAft>
                <a:spcPts val="800"/>
              </a:spcAft>
              <a:tabLst>
                <a:tab pos="1965960" algn="l"/>
              </a:tabLst>
            </a:pPr>
            <a:r>
              <a:rPr lang="en-IN" sz="1400" kern="100" dirty="0">
                <a:effectLst/>
                <a:latin typeface="Arial" panose="020B0604020202020204" pitchFamily="34" charset="0"/>
                <a:ea typeface="Aptos" panose="020B0004020202020204" pitchFamily="34" charset="0"/>
                <a:cs typeface="Arial" panose="020B0604020202020204" pitchFamily="34" charset="0"/>
              </a:rPr>
              <a:t>Europe accounted for highest sales by region with 23.2M followed by Australia and Oceania at 8.3M from 2010- 2017. The country with maximum sales was Djibouti which accounted for 4.08% of overall revenue. </a:t>
            </a:r>
          </a:p>
          <a:p>
            <a:pPr>
              <a:lnSpc>
                <a:spcPct val="115000"/>
              </a:lnSpc>
              <a:spcAft>
                <a:spcPts val="800"/>
              </a:spcAft>
              <a:tabLst>
                <a:tab pos="1965960" algn="l"/>
              </a:tabLst>
            </a:pPr>
            <a:r>
              <a:rPr lang="en-IN" sz="1400" kern="100" dirty="0">
                <a:effectLst/>
                <a:latin typeface="Arial" panose="020B0604020202020204" pitchFamily="34" charset="0"/>
                <a:ea typeface="Aptos" panose="020B0004020202020204" pitchFamily="34" charset="0"/>
                <a:cs typeface="Arial" panose="020B0604020202020204" pitchFamily="34" charset="0"/>
              </a:rPr>
              <a:t>Online sales accounted for 45.19% of total revenue and offline sales accounted for 54.8% of sales revenue throughout the period of 8 years. </a:t>
            </a:r>
          </a:p>
          <a:p>
            <a:pPr marL="146050" indent="0">
              <a:lnSpc>
                <a:spcPct val="115000"/>
              </a:lnSpc>
              <a:spcAft>
                <a:spcPts val="800"/>
              </a:spcAft>
              <a:buNone/>
              <a:tabLst>
                <a:tab pos="1965960" algn="l"/>
              </a:tabLst>
            </a:pPr>
            <a:endParaRPr lang="en-US" sz="1600" dirty="0"/>
          </a:p>
        </p:txBody>
      </p:sp>
    </p:spTree>
    <p:extLst>
      <p:ext uri="{BB962C8B-B14F-4D97-AF65-F5344CB8AC3E}">
        <p14:creationId xmlns:p14="http://schemas.microsoft.com/office/powerpoint/2010/main" val="355149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881476-E893-FAC5-0EC4-5375DB9E393E}"/>
              </a:ext>
            </a:extLst>
          </p:cNvPr>
          <p:cNvSpPr>
            <a:spLocks noGrp="1"/>
          </p:cNvSpPr>
          <p:nvPr>
            <p:ph type="body" idx="1"/>
          </p:nvPr>
        </p:nvSpPr>
        <p:spPr>
          <a:xfrm>
            <a:off x="1267763" y="1277618"/>
            <a:ext cx="7038900" cy="2911200"/>
          </a:xfrm>
        </p:spPr>
        <p:txBody>
          <a:bodyPr>
            <a:normAutofit fontScale="85000" lnSpcReduction="10000"/>
          </a:bodyPr>
          <a:lstStyle/>
          <a:p>
            <a:pPr marL="146050" indent="0">
              <a:lnSpc>
                <a:spcPct val="115000"/>
              </a:lnSpc>
              <a:spcAft>
                <a:spcPts val="800"/>
              </a:spcAft>
              <a:buNone/>
              <a:tabLst>
                <a:tab pos="1965960" algn="l"/>
              </a:tabLst>
            </a:pPr>
            <a:r>
              <a:rPr lang="en-IN" sz="1800" kern="100" dirty="0">
                <a:effectLst/>
                <a:latin typeface="Arial" panose="020B0604020202020204" pitchFamily="34" charset="0"/>
                <a:ea typeface="Aptos" panose="020B0004020202020204" pitchFamily="34" charset="0"/>
                <a:cs typeface="Arial" panose="020B0604020202020204" pitchFamily="34" charset="0"/>
              </a:rPr>
              <a:t>Amazon Food Sales analysis:</a:t>
            </a:r>
          </a:p>
          <a:p>
            <a:pPr>
              <a:lnSpc>
                <a:spcPct val="115000"/>
              </a:lnSpc>
              <a:spcAft>
                <a:spcPts val="800"/>
              </a:spcAft>
              <a:tabLst>
                <a:tab pos="1965960" algn="l"/>
              </a:tabLst>
            </a:pPr>
            <a:r>
              <a:rPr lang="en-IN" sz="1800" kern="100" dirty="0">
                <a:effectLst/>
                <a:latin typeface="Arial" panose="020B0604020202020204" pitchFamily="34" charset="0"/>
                <a:ea typeface="Aptos" panose="020B0004020202020204" pitchFamily="34" charset="0"/>
                <a:cs typeface="Arial" panose="020B0604020202020204" pitchFamily="34" charset="0"/>
              </a:rPr>
              <a:t>US accounted for 76.28% of total sales revenue of all countries and came top with 95.69M and CA came last with 4.66M which was 3.71% of total sales from 2017-2019</a:t>
            </a:r>
          </a:p>
          <a:p>
            <a:pPr>
              <a:lnSpc>
                <a:spcPct val="115000"/>
              </a:lnSpc>
              <a:spcAft>
                <a:spcPts val="800"/>
              </a:spcAft>
              <a:tabLst>
                <a:tab pos="1965960" algn="l"/>
              </a:tabLst>
            </a:pPr>
            <a:r>
              <a:rPr lang="en-IN" sz="1800" kern="100" dirty="0">
                <a:effectLst/>
                <a:latin typeface="Arial" panose="020B0604020202020204" pitchFamily="34" charset="0"/>
                <a:ea typeface="Aptos" panose="020B0004020202020204" pitchFamily="34" charset="0"/>
                <a:cs typeface="Arial" panose="020B0604020202020204" pitchFamily="34" charset="0"/>
              </a:rPr>
              <a:t>Q1 acquired the highest number of total sales quarter wise across 3 years with 39.9M peak revenue and Q2 came last with 26.2M.</a:t>
            </a:r>
          </a:p>
          <a:p>
            <a:pPr>
              <a:lnSpc>
                <a:spcPct val="115000"/>
              </a:lnSpc>
              <a:spcAft>
                <a:spcPts val="800"/>
              </a:spcAft>
              <a:tabLst>
                <a:tab pos="1965960" algn="l"/>
              </a:tabLst>
            </a:pPr>
            <a:r>
              <a:rPr lang="en-IN" sz="1800" kern="100" dirty="0">
                <a:effectLst/>
                <a:latin typeface="Arial" panose="020B0604020202020204" pitchFamily="34" charset="0"/>
                <a:ea typeface="Aptos" panose="020B0004020202020204" pitchFamily="34" charset="0"/>
                <a:cs typeface="Arial" panose="020B0604020202020204" pitchFamily="34" charset="0"/>
              </a:rPr>
              <a:t>Red spade Pimento loaf was the top selling food with 5.3M sales revenue followed by frozen cheese pizza with 4.6M and Paracel Giga place in US was the top performing customer with 11.4M sales revenue.</a:t>
            </a:r>
          </a:p>
          <a:p>
            <a:pPr marL="146050" indent="0">
              <a:lnSpc>
                <a:spcPct val="115000"/>
              </a:lnSpc>
              <a:spcAft>
                <a:spcPts val="800"/>
              </a:spcAft>
              <a:buNone/>
              <a:tabLst>
                <a:tab pos="196596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4" name="Google Shape;159;p17">
            <a:extLst>
              <a:ext uri="{FF2B5EF4-FFF2-40B4-BE49-F238E27FC236}">
                <a16:creationId xmlns:a16="http://schemas.microsoft.com/office/drawing/2014/main" id="{A981F040-A541-85FA-490F-DD37BFCCCB24}"/>
              </a:ext>
            </a:extLst>
          </p:cNvPr>
          <p:cNvSpPr txBox="1">
            <a:spLocks noGrp="1"/>
          </p:cNvSpPr>
          <p:nvPr>
            <p:ph type="title"/>
          </p:nvPr>
        </p:nvSpPr>
        <p:spPr>
          <a:xfrm>
            <a:off x="2105026" y="259885"/>
            <a:ext cx="4853336" cy="58760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POWER BI REPORT GENERATION</a:t>
            </a:r>
            <a:endParaRPr dirty="0"/>
          </a:p>
        </p:txBody>
      </p:sp>
    </p:spTree>
    <p:extLst>
      <p:ext uri="{BB962C8B-B14F-4D97-AF65-F5344CB8AC3E}">
        <p14:creationId xmlns:p14="http://schemas.microsoft.com/office/powerpoint/2010/main" val="4156339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2EE95C25-A1C4-947E-E221-AA50A11E58D7}"/>
                  </a:ext>
                </a:extLst>
              </p:cNvPr>
              <p:cNvGraphicFramePr>
                <a:graphicFrameLocks noGrp="1"/>
              </p:cNvGraphicFramePr>
              <p:nvPr>
                <p:extLst>
                  <p:ext uri="{D42A27DB-BD31-4B8C-83A1-F6EECF244321}">
                    <p14:modId xmlns:p14="http://schemas.microsoft.com/office/powerpoint/2010/main" val="3749217349"/>
                  </p:ext>
                </p:extLst>
              </p:nvPr>
            </p:nvGraphicFramePr>
            <p:xfrm>
              <a:off x="2364059" y="847493"/>
              <a:ext cx="6244682" cy="379643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2EE95C25-A1C4-947E-E221-AA50A11E58D7}"/>
                  </a:ext>
                </a:extLst>
              </p:cNvPr>
              <p:cNvPicPr>
                <a:picLocks noGrp="1" noRot="1" noChangeAspect="1" noMove="1" noResize="1" noEditPoints="1" noAdjustHandles="1" noChangeArrowheads="1" noChangeShapeType="1"/>
              </p:cNvPicPr>
              <p:nvPr/>
            </p:nvPicPr>
            <p:blipFill>
              <a:blip r:embed="rId3"/>
              <a:stretch>
                <a:fillRect/>
              </a:stretch>
            </p:blipFill>
            <p:spPr>
              <a:xfrm>
                <a:off x="2364059" y="847493"/>
                <a:ext cx="6244682" cy="3796433"/>
              </a:xfrm>
              <a:prstGeom prst="rect">
                <a:avLst/>
              </a:prstGeom>
            </p:spPr>
          </p:pic>
        </mc:Fallback>
      </mc:AlternateContent>
      <p:sp>
        <p:nvSpPr>
          <p:cNvPr id="3" name="Google Shape;159;p17">
            <a:extLst>
              <a:ext uri="{FF2B5EF4-FFF2-40B4-BE49-F238E27FC236}">
                <a16:creationId xmlns:a16="http://schemas.microsoft.com/office/drawing/2014/main" id="{794C6E8B-CD5B-2B7E-239E-7F29BC7A3162}"/>
              </a:ext>
            </a:extLst>
          </p:cNvPr>
          <p:cNvSpPr txBox="1">
            <a:spLocks/>
          </p:cNvSpPr>
          <p:nvPr/>
        </p:nvSpPr>
        <p:spPr>
          <a:xfrm>
            <a:off x="2105026" y="259885"/>
            <a:ext cx="4853336" cy="587608"/>
          </a:xfrm>
          <a:prstGeom prst="rect">
            <a:avLst/>
          </a:prstGeom>
        </p:spPr>
        <p:txBody>
          <a:bodyPr spcFirstLastPara="1" wrap="square" lIns="91425" tIns="91425" rIns="91425" bIns="91425" anchor="t" anchorCtr="0">
            <a:normAutofit fontScale="47500" lnSpcReduction="20000"/>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pPr>
            <a:r>
              <a:rPr lang="en-GB" dirty="0"/>
              <a:t> POWER BI SERVICE EMBEDDED  REPORT GENERATION</a:t>
            </a:r>
          </a:p>
        </p:txBody>
      </p:sp>
    </p:spTree>
    <p:extLst>
      <p:ext uri="{BB962C8B-B14F-4D97-AF65-F5344CB8AC3E}">
        <p14:creationId xmlns:p14="http://schemas.microsoft.com/office/powerpoint/2010/main" val="2805127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64"/>
        <p:cNvGrpSpPr/>
        <p:nvPr/>
      </p:nvGrpSpPr>
      <p:grpSpPr>
        <a:xfrm>
          <a:off x="0" y="0"/>
          <a:ext cx="0" cy="0"/>
          <a:chOff x="0" y="0"/>
          <a:chExt cx="0" cy="0"/>
        </a:xfrm>
      </p:grpSpPr>
      <p:grpSp>
        <p:nvGrpSpPr>
          <p:cNvPr id="1031" name="Group 103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103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03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03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03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03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03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165" name="Google Shape;165;p18"/>
          <p:cNvSpPr txBox="1">
            <a:spLocks noGrp="1"/>
          </p:cNvSpPr>
          <p:nvPr>
            <p:ph type="title"/>
          </p:nvPr>
        </p:nvSpPr>
        <p:spPr>
          <a:xfrm>
            <a:off x="3168744" y="86067"/>
            <a:ext cx="2500121" cy="1128251"/>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1800" dirty="0">
                <a:latin typeface="Arial" panose="020B0604020202020204" pitchFamily="34" charset="0"/>
                <a:cs typeface="Arial" panose="020B0604020202020204" pitchFamily="34" charset="0"/>
              </a:rPr>
              <a:t>POWER BI SERVICE</a:t>
            </a:r>
          </a:p>
        </p:txBody>
      </p:sp>
      <p:sp>
        <p:nvSpPr>
          <p:cNvPr id="2" name="Google Shape;160;p17">
            <a:extLst>
              <a:ext uri="{FF2B5EF4-FFF2-40B4-BE49-F238E27FC236}">
                <a16:creationId xmlns:a16="http://schemas.microsoft.com/office/drawing/2014/main" id="{4E33AA29-76D7-2713-C028-6FCFD419B06C}"/>
              </a:ext>
            </a:extLst>
          </p:cNvPr>
          <p:cNvSpPr txBox="1">
            <a:spLocks/>
          </p:cNvSpPr>
          <p:nvPr/>
        </p:nvSpPr>
        <p:spPr>
          <a:xfrm>
            <a:off x="1279337" y="1221463"/>
            <a:ext cx="6670899" cy="1178718"/>
          </a:xfrm>
          <a:prstGeom prst="rect">
            <a:avLst/>
          </a:prstGeom>
        </p:spPr>
        <p:txBody>
          <a:bodyPr spcFirstLastPara="1" vert="horz" lIns="91440" tIns="45720" rIns="91440" bIns="45720" rtlCol="0" anchor="t" anchorCtr="0">
            <a:noAutofit/>
          </a:bodyPr>
          <a:lstStyle>
            <a:lvl1pPr marL="457200" lvl="0" indent="-311150" algn="l" defTabSz="342900" rtl="0" eaLnBrk="1" latinLnBrk="0" hangingPunct="1">
              <a:spcBef>
                <a:spcPts val="0"/>
              </a:spcBef>
              <a:spcAft>
                <a:spcPts val="0"/>
              </a:spcAft>
              <a:buClr>
                <a:schemeClr val="accent1">
                  <a:lumMod val="75000"/>
                </a:schemeClr>
              </a:buClr>
              <a:buSzPts val="1300"/>
              <a:buFont typeface="Arial"/>
              <a:buChar char="●"/>
              <a:defRPr sz="1800" kern="1200" cap="none">
                <a:solidFill>
                  <a:schemeClr val="tx1"/>
                </a:solidFill>
                <a:effectLst/>
                <a:latin typeface="+mn-lt"/>
                <a:ea typeface="+mn-ea"/>
                <a:cs typeface="+mn-cs"/>
              </a:defRPr>
            </a:lvl1pPr>
            <a:lvl2pPr marL="914400" lvl="1" indent="-298450" algn="l" defTabSz="342900" rtl="0" eaLnBrk="1" latinLnBrk="0" hangingPunct="1">
              <a:spcBef>
                <a:spcPts val="0"/>
              </a:spcBef>
              <a:spcAft>
                <a:spcPts val="0"/>
              </a:spcAft>
              <a:buClr>
                <a:schemeClr val="accent1">
                  <a:lumMod val="75000"/>
                </a:schemeClr>
              </a:buClr>
              <a:buSzPts val="1100"/>
              <a:buFont typeface="Arial"/>
              <a:buChar char="○"/>
              <a:defRPr sz="1500" kern="1200" cap="none">
                <a:solidFill>
                  <a:schemeClr val="tx1"/>
                </a:solidFill>
                <a:effectLst/>
                <a:latin typeface="+mn-lt"/>
                <a:ea typeface="+mn-ea"/>
                <a:cs typeface="+mn-cs"/>
              </a:defRPr>
            </a:lvl2pPr>
            <a:lvl3pPr marL="1371600" lvl="2" indent="-298450" algn="l" defTabSz="342900" rtl="0" eaLnBrk="1" latinLnBrk="0" hangingPunct="1">
              <a:spcBef>
                <a:spcPts val="0"/>
              </a:spcBef>
              <a:spcAft>
                <a:spcPts val="0"/>
              </a:spcAft>
              <a:buClr>
                <a:schemeClr val="accent1">
                  <a:lumMod val="75000"/>
                </a:schemeClr>
              </a:buClr>
              <a:buSzPts val="1100"/>
              <a:buFont typeface="Arial"/>
              <a:buChar char="■"/>
              <a:defRPr sz="1350" kern="1200" cap="none">
                <a:solidFill>
                  <a:schemeClr val="tx1"/>
                </a:solidFill>
                <a:effectLst/>
                <a:latin typeface="+mn-lt"/>
                <a:ea typeface="+mn-ea"/>
                <a:cs typeface="+mn-cs"/>
              </a:defRPr>
            </a:lvl3pPr>
            <a:lvl4pPr marL="1828800" lvl="3" indent="-298450" algn="l" defTabSz="342900" rtl="0" eaLnBrk="1" latinLnBrk="0" hangingPunct="1">
              <a:spcBef>
                <a:spcPts val="0"/>
              </a:spcBef>
              <a:spcAft>
                <a:spcPts val="0"/>
              </a:spcAft>
              <a:buClr>
                <a:schemeClr val="accent1">
                  <a:lumMod val="75000"/>
                </a:schemeClr>
              </a:buClr>
              <a:buSzPts val="1100"/>
              <a:buFont typeface="Arial"/>
              <a:buChar char="●"/>
              <a:defRPr sz="1200" kern="1200" cap="none">
                <a:solidFill>
                  <a:schemeClr val="tx1"/>
                </a:solidFill>
                <a:effectLst/>
                <a:latin typeface="+mn-lt"/>
                <a:ea typeface="+mn-ea"/>
                <a:cs typeface="+mn-cs"/>
              </a:defRPr>
            </a:lvl4pPr>
            <a:lvl5pPr marL="2286000" lvl="4" indent="-298450" algn="l" defTabSz="342900" rtl="0" eaLnBrk="1" latinLnBrk="0" hangingPunct="1">
              <a:spcBef>
                <a:spcPts val="0"/>
              </a:spcBef>
              <a:spcAft>
                <a:spcPts val="0"/>
              </a:spcAft>
              <a:buClr>
                <a:schemeClr val="accent1">
                  <a:lumMod val="75000"/>
                </a:schemeClr>
              </a:buClr>
              <a:buSzPts val="1100"/>
              <a:buFont typeface="Arial"/>
              <a:buChar char="○"/>
              <a:defRPr sz="1050" kern="1200" cap="none">
                <a:solidFill>
                  <a:schemeClr val="tx1"/>
                </a:solidFill>
                <a:effectLst/>
                <a:latin typeface="+mn-lt"/>
                <a:ea typeface="+mn-ea"/>
                <a:cs typeface="+mn-cs"/>
              </a:defRPr>
            </a:lvl5pPr>
            <a:lvl6pPr marL="2743200" lvl="5" indent="-298450" algn="l" defTabSz="342900" rtl="0" eaLnBrk="1" latinLnBrk="0" hangingPunct="1">
              <a:spcBef>
                <a:spcPts val="0"/>
              </a:spcBef>
              <a:spcAft>
                <a:spcPts val="0"/>
              </a:spcAft>
              <a:buClr>
                <a:schemeClr val="accent1">
                  <a:lumMod val="75000"/>
                </a:schemeClr>
              </a:buClr>
              <a:buSzPts val="1100"/>
              <a:buFont typeface="Arial"/>
              <a:buChar char="■"/>
              <a:defRPr sz="1050" kern="1200" cap="none">
                <a:solidFill>
                  <a:schemeClr val="tx1"/>
                </a:solidFill>
                <a:effectLst/>
                <a:latin typeface="+mn-lt"/>
                <a:ea typeface="+mn-ea"/>
                <a:cs typeface="+mn-cs"/>
              </a:defRPr>
            </a:lvl6pPr>
            <a:lvl7pPr marL="3200400" lvl="6" indent="-298450" algn="l" defTabSz="342900" rtl="0" eaLnBrk="1" latinLnBrk="0" hangingPunct="1">
              <a:spcBef>
                <a:spcPts val="0"/>
              </a:spcBef>
              <a:spcAft>
                <a:spcPts val="0"/>
              </a:spcAft>
              <a:buClr>
                <a:schemeClr val="accent1">
                  <a:lumMod val="75000"/>
                </a:schemeClr>
              </a:buClr>
              <a:buSzPts val="1100"/>
              <a:buFont typeface="Arial"/>
              <a:buChar char="●"/>
              <a:defRPr sz="1050" kern="1200" cap="none">
                <a:solidFill>
                  <a:schemeClr val="tx1"/>
                </a:solidFill>
                <a:effectLst/>
                <a:latin typeface="+mn-lt"/>
                <a:ea typeface="+mn-ea"/>
                <a:cs typeface="+mn-cs"/>
              </a:defRPr>
            </a:lvl7pPr>
            <a:lvl8pPr marL="3657600" lvl="7" indent="-298450" algn="l" defTabSz="342900" rtl="0" eaLnBrk="1" latinLnBrk="0" hangingPunct="1">
              <a:spcBef>
                <a:spcPts val="0"/>
              </a:spcBef>
              <a:spcAft>
                <a:spcPts val="0"/>
              </a:spcAft>
              <a:buClr>
                <a:schemeClr val="accent1">
                  <a:lumMod val="75000"/>
                </a:schemeClr>
              </a:buClr>
              <a:buSzPts val="1100"/>
              <a:buFont typeface="Arial"/>
              <a:buChar char="○"/>
              <a:defRPr sz="1050" kern="1200" cap="none">
                <a:solidFill>
                  <a:schemeClr val="tx1"/>
                </a:solidFill>
                <a:effectLst/>
                <a:latin typeface="+mn-lt"/>
                <a:ea typeface="+mn-ea"/>
                <a:cs typeface="+mn-cs"/>
              </a:defRPr>
            </a:lvl8pPr>
            <a:lvl9pPr marL="4114800" lvl="8" indent="-298450" algn="l" defTabSz="342900" rtl="0" eaLnBrk="1" latinLnBrk="0" hangingPunct="1">
              <a:spcBef>
                <a:spcPts val="0"/>
              </a:spcBef>
              <a:spcAft>
                <a:spcPts val="0"/>
              </a:spcAft>
              <a:buClr>
                <a:schemeClr val="accent1">
                  <a:lumMod val="75000"/>
                </a:schemeClr>
              </a:buClr>
              <a:buSzPts val="1100"/>
              <a:buFont typeface="Arial"/>
              <a:buChar char="■"/>
              <a:defRPr sz="1050" kern="1200" cap="none">
                <a:solidFill>
                  <a:schemeClr val="tx1"/>
                </a:solidFill>
                <a:effectLst/>
                <a:latin typeface="+mn-lt"/>
                <a:ea typeface="+mn-ea"/>
                <a:cs typeface="+mn-cs"/>
              </a:defRPr>
            </a:lvl9pPr>
          </a:lstStyle>
          <a:p>
            <a:pPr marL="0" indent="0" defTabSz="457200">
              <a:spcBef>
                <a:spcPct val="20000"/>
              </a:spcBef>
              <a:spcAft>
                <a:spcPts val="600"/>
              </a:spcAft>
              <a:buSzPct val="145000"/>
              <a:buNone/>
            </a:pPr>
            <a:r>
              <a:rPr lang="en-US" sz="1600" dirty="0">
                <a:latin typeface="Arial" panose="020B0604020202020204" pitchFamily="34" charset="0"/>
                <a:cs typeface="Arial" panose="020B0604020202020204" pitchFamily="34" charset="0"/>
              </a:rPr>
              <a:t>Publishing and Sharing:</a:t>
            </a:r>
          </a:p>
          <a:p>
            <a:pPr marL="285750" indent="-285750" defTabSz="457200">
              <a:spcBef>
                <a:spcPct val="20000"/>
              </a:spcBef>
              <a:spcAft>
                <a:spcPts val="600"/>
              </a:spcAft>
              <a:buSzPct val="145000"/>
              <a:buFont typeface="Arial"/>
              <a:buChar char="•"/>
            </a:pPr>
            <a:r>
              <a:rPr lang="en-US" sz="1600" dirty="0">
                <a:latin typeface="Arial" panose="020B0604020202020204" pitchFamily="34" charset="0"/>
                <a:cs typeface="Arial" panose="020B0604020202020204" pitchFamily="34" charset="0"/>
              </a:rPr>
              <a:t>Publish the report to Power BI Service for sharing and collaboration</a:t>
            </a:r>
          </a:p>
          <a:p>
            <a:pPr marL="285750" indent="-285750" defTabSz="457200">
              <a:spcBef>
                <a:spcPct val="20000"/>
              </a:spcBef>
              <a:spcAft>
                <a:spcPts val="600"/>
              </a:spcAft>
              <a:buSzPct val="145000"/>
              <a:buFont typeface="Arial"/>
              <a:buChar char="•"/>
            </a:pPr>
            <a:endParaRPr lang="en-US" sz="1600" dirty="0">
              <a:latin typeface="Arial" panose="020B0604020202020204" pitchFamily="34" charset="0"/>
              <a:cs typeface="Arial" panose="020B0604020202020204" pitchFamily="34" charset="0"/>
            </a:endParaRPr>
          </a:p>
          <a:p>
            <a:pPr marL="0" indent="0" defTabSz="457200">
              <a:spcBef>
                <a:spcPct val="20000"/>
              </a:spcBef>
              <a:spcAft>
                <a:spcPts val="600"/>
              </a:spcAft>
              <a:buSzPct val="145000"/>
              <a:buFont typeface="Arial"/>
              <a:buChar char="•"/>
            </a:pPr>
            <a:endParaRPr lang="en-US" sz="1600" dirty="0">
              <a:latin typeface="Arial" panose="020B0604020202020204" pitchFamily="34" charset="0"/>
              <a:cs typeface="Arial" panose="020B0604020202020204" pitchFamily="34" charset="0"/>
            </a:endParaRPr>
          </a:p>
          <a:p>
            <a:pPr marL="285750" indent="-285750" defTabSz="457200">
              <a:spcBef>
                <a:spcPct val="20000"/>
              </a:spcBef>
              <a:spcAft>
                <a:spcPts val="600"/>
              </a:spcAft>
              <a:buSzPct val="145000"/>
              <a:buFont typeface="Arial"/>
              <a:buChar char="•"/>
            </a:pPr>
            <a:endParaRPr lang="en-US" sz="1600" dirty="0">
              <a:latin typeface="Arial" panose="020B0604020202020204" pitchFamily="34" charset="0"/>
              <a:cs typeface="Arial" panose="020B0604020202020204" pitchFamily="34" charset="0"/>
            </a:endParaRPr>
          </a:p>
          <a:p>
            <a:pPr marL="285750" indent="-285750" defTabSz="457200">
              <a:spcBef>
                <a:spcPct val="20000"/>
              </a:spcBef>
              <a:spcAft>
                <a:spcPts val="600"/>
              </a:spcAft>
              <a:buSzPct val="145000"/>
              <a:buFont typeface="Arial"/>
              <a:buChar char="•"/>
            </a:pPr>
            <a:endParaRPr lang="en-US" sz="1600" dirty="0">
              <a:latin typeface="Arial" panose="020B0604020202020204" pitchFamily="34" charset="0"/>
              <a:cs typeface="Arial" panose="020B0604020202020204" pitchFamily="34" charset="0"/>
            </a:endParaRPr>
          </a:p>
        </p:txBody>
      </p:sp>
      <p:pic>
        <p:nvPicPr>
          <p:cNvPr id="1026" name="Picture 2" descr="image">
            <a:extLst>
              <a:ext uri="{FF2B5EF4-FFF2-40B4-BE49-F238E27FC236}">
                <a16:creationId xmlns:a16="http://schemas.microsoft.com/office/drawing/2014/main" id="{80D5F7EE-3499-4757-61D0-2C1175C8D9E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38154" y="2571750"/>
            <a:ext cx="5512083" cy="201190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796264" y="110534"/>
            <a:ext cx="6803630" cy="55478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a:t>
            </a:r>
            <a:r>
              <a:rPr lang="en-GB" dirty="0">
                <a:latin typeface="Arial" panose="020B0604020202020204" pitchFamily="34" charset="0"/>
                <a:cs typeface="Arial" panose="020B0604020202020204" pitchFamily="34" charset="0"/>
              </a:rPr>
              <a:t>POWER BI DASHBOARD CREATION </a:t>
            </a:r>
            <a:endParaRPr dirty="0">
              <a:latin typeface="Arial" panose="020B0604020202020204" pitchFamily="34" charset="0"/>
              <a:cs typeface="Arial" panose="020B0604020202020204" pitchFamily="34" charset="0"/>
            </a:endParaRPr>
          </a:p>
        </p:txBody>
      </p:sp>
      <p:sp>
        <p:nvSpPr>
          <p:cNvPr id="172" name="Google Shape;172;p19"/>
          <p:cNvSpPr txBox="1">
            <a:spLocks noGrp="1"/>
          </p:cNvSpPr>
          <p:nvPr>
            <p:ph type="body" idx="1"/>
          </p:nvPr>
        </p:nvSpPr>
        <p:spPr>
          <a:xfrm>
            <a:off x="1071193" y="665318"/>
            <a:ext cx="5229307" cy="554784"/>
          </a:xfrm>
          <a:prstGeom prst="rect">
            <a:avLst/>
          </a:prstGeom>
        </p:spPr>
        <p:txBody>
          <a:bodyPr spcFirstLastPara="1" wrap="square" lIns="91425" tIns="91425" rIns="91425" bIns="91425" anchor="t" anchorCtr="0">
            <a:noAutofit/>
          </a:bodyPr>
          <a:lstStyle/>
          <a:p>
            <a:pPr marL="285750" indent="-285750"/>
            <a:r>
              <a:rPr lang="en-US" sz="1600" b="0" i="0" dirty="0">
                <a:effectLst/>
                <a:latin typeface="Arial" panose="020B0604020202020204" pitchFamily="34" charset="0"/>
                <a:cs typeface="Arial" panose="020B0604020202020204" pitchFamily="34" charset="0"/>
              </a:rPr>
              <a:t>pinning and creating dashboards in </a:t>
            </a:r>
            <a:r>
              <a:rPr lang="en-US" sz="1600" b="0" i="0" dirty="0" err="1">
                <a:effectLst/>
                <a:latin typeface="Arial" panose="020B0604020202020204" pitchFamily="34" charset="0"/>
                <a:cs typeface="Arial" panose="020B0604020202020204" pitchFamily="34" charset="0"/>
              </a:rPr>
              <a:t>powerbi</a:t>
            </a:r>
            <a:r>
              <a:rPr lang="en-US" sz="1600" b="0" i="0" dirty="0">
                <a:effectLst/>
                <a:latin typeface="Arial" panose="020B0604020202020204" pitchFamily="34" charset="0"/>
                <a:cs typeface="Arial" panose="020B0604020202020204" pitchFamily="34" charset="0"/>
              </a:rPr>
              <a:t> service</a:t>
            </a:r>
          </a:p>
          <a:p>
            <a:pPr marL="0" indent="0">
              <a:buNone/>
            </a:pPr>
            <a:r>
              <a:rPr lang="en-IN" sz="1600" dirty="0">
                <a:latin typeface="Arial" panose="020B0604020202020204" pitchFamily="34" charset="0"/>
                <a:cs typeface="Arial" panose="020B0604020202020204" pitchFamily="34" charset="0"/>
              </a:rPr>
              <a:t> </a:t>
            </a:r>
            <a:endParaRPr sz="1600" dirty="0">
              <a:latin typeface="Arial" panose="020B0604020202020204" pitchFamily="34" charset="0"/>
              <a:cs typeface="Arial" panose="020B0604020202020204" pitchFamily="34" charset="0"/>
            </a:endParaRPr>
          </a:p>
        </p:txBody>
      </p:sp>
      <p:pic>
        <p:nvPicPr>
          <p:cNvPr id="2050" name="Picture 2" descr="image">
            <a:extLst>
              <a:ext uri="{FF2B5EF4-FFF2-40B4-BE49-F238E27FC236}">
                <a16:creationId xmlns:a16="http://schemas.microsoft.com/office/drawing/2014/main" id="{0F969EDE-3FDB-4F2E-10AB-49B0B5721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324" y="1299531"/>
            <a:ext cx="5367389" cy="37334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1C48D0-4208-3DEA-86B9-12E53A8C4B12}"/>
              </a:ext>
            </a:extLst>
          </p:cNvPr>
          <p:cNvPicPr>
            <a:picLocks noChangeAspect="1"/>
          </p:cNvPicPr>
          <p:nvPr/>
        </p:nvPicPr>
        <p:blipFill>
          <a:blip r:embed="rId2"/>
          <a:stretch>
            <a:fillRect/>
          </a:stretch>
        </p:blipFill>
        <p:spPr>
          <a:xfrm>
            <a:off x="0" y="392618"/>
            <a:ext cx="9144000" cy="4358263"/>
          </a:xfrm>
          <a:prstGeom prst="rect">
            <a:avLst/>
          </a:prstGeom>
        </p:spPr>
      </p:pic>
    </p:spTree>
    <p:extLst>
      <p:ext uri="{BB962C8B-B14F-4D97-AF65-F5344CB8AC3E}">
        <p14:creationId xmlns:p14="http://schemas.microsoft.com/office/powerpoint/2010/main" val="37342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CONCLUSION</a:t>
            </a:r>
            <a:endParaRPr dirty="0">
              <a:latin typeface="Arial" panose="020B0604020202020204" pitchFamily="34" charset="0"/>
              <a:cs typeface="Arial" panose="020B0604020202020204" pitchFamily="34" charset="0"/>
            </a:endParaRPr>
          </a:p>
        </p:txBody>
      </p:sp>
      <p:sp>
        <p:nvSpPr>
          <p:cNvPr id="178" name="Google Shape;178;p20"/>
          <p:cNvSpPr txBox="1">
            <a:spLocks noGrp="1"/>
          </p:cNvSpPr>
          <p:nvPr>
            <p:ph type="body" idx="1"/>
          </p:nvPr>
        </p:nvSpPr>
        <p:spPr>
          <a:xfrm>
            <a:off x="1297500" y="1206875"/>
            <a:ext cx="7280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 </a:t>
            </a:r>
          </a:p>
          <a:p>
            <a:pPr marL="0" lvl="0" indent="0" algn="l" rtl="0">
              <a:spcBef>
                <a:spcPts val="0"/>
              </a:spcBef>
              <a:spcAft>
                <a:spcPts val="0"/>
              </a:spcAft>
              <a:buNone/>
            </a:pPr>
            <a:r>
              <a:rPr lang="en-US" sz="1400" dirty="0">
                <a:latin typeface="Arial" panose="020B0604020202020204" pitchFamily="34" charset="0"/>
                <a:cs typeface="Arial" panose="020B0604020202020204" pitchFamily="34" charset="0"/>
              </a:rPr>
              <a:t>In conclusion, the data analysis of amazon sales was done on 3 different levels –sales key insights, food sales insights and food sales market. </a:t>
            </a:r>
            <a:r>
              <a:rPr lang="en-IN" sz="1400" dirty="0">
                <a:latin typeface="Arial" panose="020B0604020202020204" pitchFamily="34" charset="0"/>
                <a:cs typeface="Arial" panose="020B0604020202020204" pitchFamily="34" charset="0"/>
              </a:rPr>
              <a:t>Extract-Transform-Load has been done and se</a:t>
            </a:r>
            <a:r>
              <a:rPr lang="en-US" sz="1400" dirty="0" err="1">
                <a:latin typeface="Arial" panose="020B0604020202020204" pitchFamily="34" charset="0"/>
                <a:cs typeface="Arial" panose="020B0604020202020204" pitchFamily="34" charset="0"/>
              </a:rPr>
              <a:t>veral</a:t>
            </a:r>
            <a:r>
              <a:rPr lang="en-US" sz="1400" dirty="0">
                <a:latin typeface="Arial" panose="020B0604020202020204" pitchFamily="34" charset="0"/>
                <a:cs typeface="Arial" panose="020B0604020202020204" pitchFamily="34" charset="0"/>
              </a:rPr>
              <a:t> key metrics, factors ,attributes and relationships have been generated using data modelling and data visualization in power bi desktop. The developed report was published to power bi service and corresponding dashboard was created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3634350" y="2114700"/>
            <a:ext cx="2119178"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INTRODUCTION</a:t>
            </a:r>
            <a:endParaRPr dirty="0">
              <a:latin typeface="Arial" panose="020B0604020202020204" pitchFamily="34" charset="0"/>
              <a:cs typeface="Arial" panose="020B0604020202020204" pitchFamily="34" charset="0"/>
            </a:endParaRPr>
          </a:p>
        </p:txBody>
      </p:sp>
      <p:sp>
        <p:nvSpPr>
          <p:cNvPr id="142" name="Google Shape;142;p14"/>
          <p:cNvSpPr txBox="1">
            <a:spLocks noGrp="1"/>
          </p:cNvSpPr>
          <p:nvPr>
            <p:ph type="body" idx="1"/>
          </p:nvPr>
        </p:nvSpPr>
        <p:spPr>
          <a:xfrm>
            <a:off x="1297499" y="1018478"/>
            <a:ext cx="7393017" cy="3992137"/>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US" sz="5600" dirty="0">
                <a:latin typeface="Arial" panose="020B0604020202020204" pitchFamily="34" charset="0"/>
                <a:ea typeface="Sans Serif Collection" panose="020B0502040504020204" pitchFamily="34" charset="0"/>
                <a:cs typeface="Arial" panose="020B0604020202020204" pitchFamily="34" charset="0"/>
              </a:rPr>
              <a:t>In today's highly competitive business landscape, effective sales management has become crucial for organizations aiming to optimize distribution methods, minimize costs, and enhance profitability. With the exponential growth of e-commerce platforms like Amazon, analyzing sales data has emerged as a pivotal strategy for understanding consumer behavior, identifying market trends, and making informed decisions.</a:t>
            </a:r>
          </a:p>
          <a:p>
            <a:pPr marL="0" lvl="0" indent="0" algn="l" rtl="0">
              <a:spcBef>
                <a:spcPts val="0"/>
              </a:spcBef>
              <a:spcAft>
                <a:spcPts val="0"/>
              </a:spcAft>
              <a:buNone/>
            </a:pPr>
            <a:endParaRPr lang="en-US" sz="5600" dirty="0">
              <a:latin typeface="Arial" panose="020B0604020202020204" pitchFamily="34" charset="0"/>
              <a:ea typeface="Sans Serif Collection" panose="020B0502040504020204" pitchFamily="34" charset="0"/>
              <a:cs typeface="Arial" panose="020B0604020202020204" pitchFamily="34" charset="0"/>
            </a:endParaRPr>
          </a:p>
          <a:p>
            <a:pPr marL="0" lvl="0" indent="0" algn="l" rtl="0">
              <a:spcBef>
                <a:spcPts val="0"/>
              </a:spcBef>
              <a:spcAft>
                <a:spcPts val="0"/>
              </a:spcAft>
              <a:buNone/>
            </a:pPr>
            <a:r>
              <a:rPr lang="en-US" sz="5600" dirty="0">
                <a:latin typeface="Arial" panose="020B0604020202020204" pitchFamily="34" charset="0"/>
                <a:ea typeface="Sans Serif Collection" panose="020B0502040504020204" pitchFamily="34" charset="0"/>
                <a:cs typeface="Arial" panose="020B0604020202020204" pitchFamily="34" charset="0"/>
              </a:rPr>
              <a:t>This project aims to perform an ETL (Extract-Transform-Load) analysis on an Amazon sales dataset to uncover valuable insights related to sales trends. The focus will be on analyzing sales data on a month-wise and year-wise basis, as well as a detailed </a:t>
            </a:r>
            <a:r>
              <a:rPr lang="en-US" sz="5600" dirty="0" err="1">
                <a:latin typeface="Arial" panose="020B0604020202020204" pitchFamily="34" charset="0"/>
                <a:ea typeface="Sans Serif Collection" panose="020B0502040504020204" pitchFamily="34" charset="0"/>
                <a:cs typeface="Arial" panose="020B0604020202020204" pitchFamily="34" charset="0"/>
              </a:rPr>
              <a:t>yearly_monthly</a:t>
            </a:r>
            <a:r>
              <a:rPr lang="en-US" sz="5600" dirty="0">
                <a:latin typeface="Arial" panose="020B0604020202020204" pitchFamily="34" charset="0"/>
                <a:ea typeface="Sans Serif Collection" panose="020B0502040504020204" pitchFamily="34" charset="0"/>
                <a:cs typeface="Arial" panose="020B0604020202020204" pitchFamily="34" charset="0"/>
              </a:rPr>
              <a:t> analysis. By transforming raw sales data into a structured format, we will extract meaningful metrics and relationships among various attributes that influence sales performance.</a:t>
            </a:r>
          </a:p>
          <a:p>
            <a:pPr marL="0" lvl="0" indent="0" algn="l" rtl="0">
              <a:spcBef>
                <a:spcPts val="0"/>
              </a:spcBef>
              <a:spcAft>
                <a:spcPts val="0"/>
              </a:spcAft>
              <a:buNone/>
            </a:pPr>
            <a:endParaRPr lang="en-US" sz="5600" dirty="0">
              <a:latin typeface="Arial" panose="020B0604020202020204" pitchFamily="34" charset="0"/>
              <a:ea typeface="Sans Serif Collection" panose="020B0502040504020204" pitchFamily="34" charset="0"/>
              <a:cs typeface="Arial" panose="020B0604020202020204" pitchFamily="34" charset="0"/>
            </a:endParaRPr>
          </a:p>
          <a:p>
            <a:pPr marL="0" lvl="0" indent="0" algn="l" rtl="0">
              <a:spcBef>
                <a:spcPts val="0"/>
              </a:spcBef>
              <a:spcAft>
                <a:spcPts val="0"/>
              </a:spcAft>
              <a:buNone/>
            </a:pPr>
            <a:r>
              <a:rPr lang="en-US" sz="5600" dirty="0">
                <a:latin typeface="Arial" panose="020B0604020202020204" pitchFamily="34" charset="0"/>
                <a:ea typeface="Sans Serif Collection" panose="020B0502040504020204" pitchFamily="34" charset="0"/>
                <a:cs typeface="Arial" panose="020B0604020202020204" pitchFamily="34" charset="0"/>
              </a:rPr>
              <a:t>By understanding sales trends and identifying key factors that drive performance, businesses can refine their sales strategies, enhance customer targeting, and optimize inventory management. The insights derived from this analysis will empower stakeholders to make data-driven decisions, ultimately contributing to improved sales outcomes and sustained competitive advantage in the </a:t>
            </a:r>
            <a:r>
              <a:rPr lang="en-US" sz="5600" dirty="0" err="1">
                <a:latin typeface="Arial" panose="020B0604020202020204" pitchFamily="34" charset="0"/>
                <a:ea typeface="Sans Serif Collection" panose="020B0502040504020204" pitchFamily="34" charset="0"/>
                <a:cs typeface="Arial" panose="020B0604020202020204" pitchFamily="34" charset="0"/>
              </a:rPr>
              <a:t>marketplace.This</a:t>
            </a:r>
            <a:r>
              <a:rPr lang="en-US" sz="5600" dirty="0">
                <a:latin typeface="Arial" panose="020B0604020202020204" pitchFamily="34" charset="0"/>
                <a:ea typeface="Sans Serif Collection" panose="020B0502040504020204" pitchFamily="34" charset="0"/>
                <a:cs typeface="Arial" panose="020B0604020202020204" pitchFamily="34" charset="0"/>
              </a:rPr>
              <a:t> project will leverage advanced analytical techniques and tools to provide a comprehensive overview of Amazon's sales dynamics, offering actionable insights for sales management and strategic planning.</a:t>
            </a:r>
          </a:p>
          <a:p>
            <a:pPr marL="0" lvl="0" indent="0" algn="l" rtl="0">
              <a:spcBef>
                <a:spcPts val="0"/>
              </a:spcBef>
              <a:spcAft>
                <a:spcPts val="0"/>
              </a:spcAft>
              <a:buNone/>
            </a:pPr>
            <a:endParaRPr lang="en-US" sz="5600" dirty="0"/>
          </a:p>
          <a:p>
            <a:pPr marL="0" lvl="0" indent="0" algn="l" rtl="0">
              <a:spcBef>
                <a:spcPts val="0"/>
              </a:spcBef>
              <a:spcAft>
                <a:spcPts val="0"/>
              </a:spcAft>
              <a:buNone/>
            </a:pPr>
            <a:r>
              <a:rPr lang="en-US" sz="5600" dirty="0"/>
              <a:t> </a:t>
            </a:r>
          </a:p>
          <a:p>
            <a:pPr marL="0" lvl="0" indent="0" algn="l" rtl="0">
              <a:spcBef>
                <a:spcPts val="0"/>
              </a:spcBef>
              <a:spcAft>
                <a:spcPts val="0"/>
              </a:spcAft>
              <a:buNone/>
            </a:pPr>
            <a:r>
              <a:rPr lang="en-US" sz="56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953A-D6A0-3490-3E56-07920BAA78F0}"/>
              </a:ext>
            </a:extLst>
          </p:cNvPr>
          <p:cNvSpPr>
            <a:spLocks noGrp="1"/>
          </p:cNvSpPr>
          <p:nvPr>
            <p:ph type="title"/>
          </p:nvPr>
        </p:nvSpPr>
        <p:spPr>
          <a:xfrm>
            <a:off x="739939" y="445789"/>
            <a:ext cx="6954402" cy="490913"/>
          </a:xfrm>
        </p:spPr>
        <p:txBody>
          <a:bodyPr>
            <a:noAutofit/>
          </a:bodyPr>
          <a:lstStyle/>
          <a:p>
            <a:r>
              <a:rPr lang="en-IN" dirty="0">
                <a:latin typeface="Arial" panose="020B0604020202020204" pitchFamily="34" charset="0"/>
                <a:cs typeface="Arial" panose="020B0604020202020204" pitchFamily="34" charset="0"/>
              </a:rPr>
              <a:t>Extract-Transform-Load</a:t>
            </a:r>
            <a:endParaRPr lang="en-IN" dirty="0"/>
          </a:p>
        </p:txBody>
      </p:sp>
      <p:sp>
        <p:nvSpPr>
          <p:cNvPr id="3" name="Text Placeholder 2">
            <a:extLst>
              <a:ext uri="{FF2B5EF4-FFF2-40B4-BE49-F238E27FC236}">
                <a16:creationId xmlns:a16="http://schemas.microsoft.com/office/drawing/2014/main" id="{5B51DA32-8F3A-079E-7586-0A1CE10BF525}"/>
              </a:ext>
            </a:extLst>
          </p:cNvPr>
          <p:cNvSpPr>
            <a:spLocks noGrp="1"/>
          </p:cNvSpPr>
          <p:nvPr>
            <p:ph type="body" idx="1"/>
          </p:nvPr>
        </p:nvSpPr>
        <p:spPr>
          <a:xfrm>
            <a:off x="1502934" y="1351892"/>
            <a:ext cx="7038900" cy="2960104"/>
          </a:xfrm>
        </p:spPr>
        <p:txBody>
          <a:bodyPr>
            <a:normAutofit fontScale="92500" lnSpcReduction="20000"/>
          </a:bodyPr>
          <a:lstStyle/>
          <a:p>
            <a:r>
              <a:rPr lang="en-IN" dirty="0">
                <a:latin typeface="Arial" panose="020B0604020202020204" pitchFamily="34" charset="0"/>
                <a:cs typeface="Arial" panose="020B0604020202020204" pitchFamily="34" charset="0"/>
              </a:rPr>
              <a:t>Data profiling to find errors, empty records etc</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Removing empty records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Replacing errors- e.g., null records with mean or median depending on categorical or numerical column</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Removing duplicates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Formatting - data types- e.g., to date tym, currency, whole number, decimals, integer, text etc. and helps while performing Dax operation for numerical columns</a:t>
            </a:r>
          </a:p>
          <a:p>
            <a:endParaRPr lang="en-IN" dirty="0"/>
          </a:p>
        </p:txBody>
      </p:sp>
    </p:spTree>
    <p:extLst>
      <p:ext uri="{BB962C8B-B14F-4D97-AF65-F5344CB8AC3E}">
        <p14:creationId xmlns:p14="http://schemas.microsoft.com/office/powerpoint/2010/main" val="179602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6092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latin typeface="Arial" panose="020B0604020202020204" pitchFamily="34" charset="0"/>
                <a:cs typeface="Arial" panose="020B0604020202020204" pitchFamily="34" charset="0"/>
              </a:rPr>
              <a:t>Extract-Transform-Load on amazon sales data</a:t>
            </a:r>
            <a:endParaRPr dirty="0">
              <a:latin typeface="Arial" panose="020B0604020202020204" pitchFamily="34" charset="0"/>
              <a:cs typeface="Arial" panose="020B0604020202020204" pitchFamily="34" charset="0"/>
            </a:endParaRPr>
          </a:p>
        </p:txBody>
      </p:sp>
      <p:sp>
        <p:nvSpPr>
          <p:cNvPr id="148" name="Google Shape;148;p15"/>
          <p:cNvSpPr txBox="1">
            <a:spLocks noGrp="1"/>
          </p:cNvSpPr>
          <p:nvPr>
            <p:ph type="body" idx="1"/>
          </p:nvPr>
        </p:nvSpPr>
        <p:spPr>
          <a:xfrm>
            <a:off x="1297500" y="1233984"/>
            <a:ext cx="7569774" cy="303321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b="1" dirty="0">
                <a:latin typeface="Arial" panose="020B0604020202020204" pitchFamily="34" charset="0"/>
                <a:ea typeface="Sans Serif Collection" panose="020B0502040504020204" pitchFamily="34" charset="0"/>
                <a:cs typeface="Arial" panose="020B0604020202020204" pitchFamily="34" charset="0"/>
              </a:rPr>
              <a:t>Extract</a:t>
            </a:r>
            <a:r>
              <a:rPr lang="en-US" sz="1400" dirty="0">
                <a:latin typeface="Arial" panose="020B0604020202020204" pitchFamily="34" charset="0"/>
                <a:ea typeface="Sans Serif Collection" panose="020B0502040504020204" pitchFamily="34" charset="0"/>
                <a:cs typeface="Arial" panose="020B0604020202020204" pitchFamily="34" charset="0"/>
              </a:rPr>
              <a:t>: Sources of data (e.g., 100 Sales Records, Products, customers, region, division, Amazon Food Category etc.).</a:t>
            </a:r>
          </a:p>
          <a:p>
            <a:pPr marL="0" lvl="0" indent="0" algn="l" rtl="0">
              <a:spcBef>
                <a:spcPts val="0"/>
              </a:spcBef>
              <a:spcAft>
                <a:spcPts val="0"/>
              </a:spcAft>
              <a:buNone/>
            </a:pPr>
            <a:endParaRPr lang="en-US" sz="1400" dirty="0">
              <a:latin typeface="Arial" panose="020B0604020202020204" pitchFamily="34" charset="0"/>
              <a:ea typeface="Sans Serif Collection" panose="020B0502040504020204" pitchFamily="34" charset="0"/>
              <a:cs typeface="Arial" panose="020B0604020202020204" pitchFamily="34" charset="0"/>
            </a:endParaRPr>
          </a:p>
          <a:p>
            <a:pPr marL="0" lvl="0" indent="0" algn="l" rtl="0">
              <a:spcBef>
                <a:spcPts val="0"/>
              </a:spcBef>
              <a:spcAft>
                <a:spcPts val="0"/>
              </a:spcAft>
              <a:buNone/>
            </a:pPr>
            <a:r>
              <a:rPr lang="en-US" sz="1400" b="1" dirty="0">
                <a:latin typeface="Arial" panose="020B0604020202020204" pitchFamily="34" charset="0"/>
                <a:ea typeface="Sans Serif Collection" panose="020B0502040504020204" pitchFamily="34" charset="0"/>
                <a:cs typeface="Arial" panose="020B0604020202020204" pitchFamily="34" charset="0"/>
              </a:rPr>
              <a:t>Transform</a:t>
            </a:r>
            <a:r>
              <a:rPr lang="en-US" sz="1400" dirty="0">
                <a:latin typeface="Arial" panose="020B0604020202020204" pitchFamily="34" charset="0"/>
                <a:ea typeface="Sans Serif Collection" panose="020B0502040504020204" pitchFamily="34" charset="0"/>
                <a:cs typeface="Arial" panose="020B0604020202020204" pitchFamily="34" charset="0"/>
              </a:rPr>
              <a:t>: Data cleaning and shaping in Power Query.</a:t>
            </a:r>
          </a:p>
          <a:p>
            <a:pPr marL="0" lvl="0" indent="0" algn="l" rtl="0">
              <a:spcBef>
                <a:spcPts val="0"/>
              </a:spcBef>
              <a:spcAft>
                <a:spcPts val="0"/>
              </a:spcAft>
              <a:buNone/>
            </a:pPr>
            <a:r>
              <a:rPr lang="en-US" sz="1400" dirty="0">
                <a:latin typeface="Arial" panose="020B0604020202020204" pitchFamily="34" charset="0"/>
                <a:ea typeface="Sans Serif Collection" panose="020B0502040504020204" pitchFamily="34" charset="0"/>
                <a:cs typeface="Arial" panose="020B0604020202020204" pitchFamily="34" charset="0"/>
              </a:rPr>
              <a:t> - promoted Headers and changed data type of columns</a:t>
            </a:r>
          </a:p>
          <a:p>
            <a:pPr marL="0" lvl="0" indent="0" algn="l" rtl="0">
              <a:spcBef>
                <a:spcPts val="0"/>
              </a:spcBef>
              <a:spcAft>
                <a:spcPts val="0"/>
              </a:spcAft>
              <a:buNone/>
            </a:pPr>
            <a:r>
              <a:rPr lang="en-US" sz="1400" dirty="0">
                <a:latin typeface="Arial" panose="020B0604020202020204" pitchFamily="34" charset="0"/>
                <a:ea typeface="Sans Serif Collection" panose="020B0502040504020204" pitchFamily="34" charset="0"/>
                <a:cs typeface="Arial" panose="020B0604020202020204" pitchFamily="34" charset="0"/>
              </a:rPr>
              <a:t> - performed complex steps to modify order date column into required date column format</a:t>
            </a:r>
          </a:p>
          <a:p>
            <a:pPr marL="0" lvl="0" indent="0" algn="l" rtl="0">
              <a:spcBef>
                <a:spcPts val="0"/>
              </a:spcBef>
              <a:spcAft>
                <a:spcPts val="0"/>
              </a:spcAft>
              <a:buNone/>
            </a:pPr>
            <a:r>
              <a:rPr lang="en-US" sz="1400" dirty="0">
                <a:latin typeface="Arial" panose="020B0604020202020204" pitchFamily="34" charset="0"/>
                <a:ea typeface="Sans Serif Collection" panose="020B0502040504020204" pitchFamily="34" charset="0"/>
                <a:cs typeface="Arial" panose="020B0604020202020204" pitchFamily="34" charset="0"/>
              </a:rPr>
              <a:t> - renamed country name from </a:t>
            </a:r>
            <a:r>
              <a:rPr lang="fr-FR" sz="1400" dirty="0">
                <a:latin typeface="Arial" panose="020B0604020202020204" pitchFamily="34" charset="0"/>
                <a:ea typeface="Sans Serif Collection" panose="020B0502040504020204" pitchFamily="34" charset="0"/>
                <a:cs typeface="Arial" panose="020B0604020202020204" pitchFamily="34" charset="0"/>
              </a:rPr>
              <a:t>"Cote d'Ivoire </a:t>
            </a:r>
            <a:r>
              <a:rPr lang="en-US"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a:latin typeface="Arial" panose="020B0604020202020204" pitchFamily="34" charset="0"/>
                <a:ea typeface="Sans Serif Collection" panose="020B0502040504020204" pitchFamily="34" charset="0"/>
                <a:cs typeface="Arial" panose="020B0604020202020204" pitchFamily="34" charset="0"/>
              </a:rPr>
              <a:t>  to "Cote d voire ", to match </a:t>
            </a:r>
            <a:r>
              <a:rPr lang="fr-FR" sz="1400" dirty="0" err="1">
                <a:latin typeface="Arial" panose="020B0604020202020204" pitchFamily="34" charset="0"/>
                <a:ea typeface="Sans Serif Collection" panose="020B0502040504020204" pitchFamily="34" charset="0"/>
                <a:cs typeface="Arial" panose="020B0604020202020204" pitchFamily="34" charset="0"/>
              </a:rPr>
              <a:t>currency</a:t>
            </a:r>
            <a:r>
              <a:rPr lang="fr-FR" sz="1400" dirty="0">
                <a:latin typeface="Arial" panose="020B0604020202020204" pitchFamily="34" charset="0"/>
                <a:ea typeface="Sans Serif Collection" panose="020B0502040504020204" pitchFamily="34" charset="0"/>
                <a:cs typeface="Arial" panose="020B0604020202020204" pitchFamily="34" charset="0"/>
              </a:rPr>
              <a:t> table    </a:t>
            </a:r>
            <a:r>
              <a:rPr lang="fr-FR" sz="1400" dirty="0" err="1">
                <a:latin typeface="Arial" panose="020B0604020202020204" pitchFamily="34" charset="0"/>
                <a:ea typeface="Sans Serif Collection" panose="020B0502040504020204" pitchFamily="34" charset="0"/>
                <a:cs typeface="Arial" panose="020B0604020202020204" pitchFamily="34" charset="0"/>
              </a:rPr>
              <a:t>with</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newly</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added</a:t>
            </a:r>
            <a:r>
              <a:rPr lang="fr-FR" sz="1400" dirty="0">
                <a:latin typeface="Arial" panose="020B0604020202020204" pitchFamily="34" charset="0"/>
                <a:ea typeface="Sans Serif Collection" panose="020B0502040504020204" pitchFamily="34" charset="0"/>
                <a:cs typeface="Arial" panose="020B0604020202020204" pitchFamily="34" charset="0"/>
              </a:rPr>
              <a:t> exchange rate </a:t>
            </a:r>
            <a:r>
              <a:rPr lang="fr-FR" sz="1400" dirty="0" err="1">
                <a:latin typeface="Arial" panose="020B0604020202020204" pitchFamily="34" charset="0"/>
                <a:ea typeface="Sans Serif Collection" panose="020B0502040504020204" pitchFamily="34" charset="0"/>
                <a:cs typeface="Arial" panose="020B0604020202020204" pitchFamily="34" charset="0"/>
              </a:rPr>
              <a:t>column</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inorder</a:t>
            </a:r>
            <a:r>
              <a:rPr lang="fr-FR" sz="1400" dirty="0">
                <a:latin typeface="Arial" panose="020B0604020202020204" pitchFamily="34" charset="0"/>
                <a:ea typeface="Sans Serif Collection" panose="020B0502040504020204" pitchFamily="34" charset="0"/>
                <a:cs typeface="Arial" panose="020B0604020202020204" pitchFamily="34" charset="0"/>
              </a:rPr>
              <a:t> to </a:t>
            </a:r>
            <a:r>
              <a:rPr lang="fr-FR" sz="1400" dirty="0" err="1">
                <a:latin typeface="Arial" panose="020B0604020202020204" pitchFamily="34" charset="0"/>
                <a:ea typeface="Sans Serif Collection" panose="020B0502040504020204" pitchFamily="34" charset="0"/>
                <a:cs typeface="Arial" panose="020B0604020202020204" pitchFamily="34" charset="0"/>
              </a:rPr>
              <a:t>create</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relationships</a:t>
            </a:r>
            <a:r>
              <a:rPr lang="fr-FR" sz="1400" dirty="0">
                <a:latin typeface="Arial" panose="020B0604020202020204" pitchFamily="34" charset="0"/>
                <a:ea typeface="Sans Serif Collection" panose="020B0502040504020204" pitchFamily="34" charset="0"/>
                <a:cs typeface="Arial" panose="020B0604020202020204" pitchFamily="34" charset="0"/>
              </a:rPr>
              <a:t> in data model</a:t>
            </a:r>
          </a:p>
          <a:p>
            <a:pPr marL="0" lvl="0" indent="0" algn="l" rtl="0">
              <a:spcBef>
                <a:spcPts val="0"/>
              </a:spcBef>
              <a:spcAft>
                <a:spcPts val="0"/>
              </a:spcAft>
              <a:buNone/>
            </a:pPr>
            <a:r>
              <a:rPr lang="fr-FR" sz="1400" dirty="0">
                <a:latin typeface="Arial" panose="020B0604020202020204" pitchFamily="34" charset="0"/>
                <a:ea typeface="Sans Serif Collection" panose="020B0502040504020204" pitchFamily="34" charset="0"/>
                <a:cs typeface="Arial" panose="020B0604020202020204" pitchFamily="34" charset="0"/>
              </a:rPr>
              <a:t> - </a:t>
            </a:r>
            <a:r>
              <a:rPr lang="fr-FR" sz="1400" dirty="0" err="1">
                <a:latin typeface="Arial" panose="020B0604020202020204" pitchFamily="34" charset="0"/>
                <a:ea typeface="Sans Serif Collection" panose="020B0502040504020204" pitchFamily="34" charset="0"/>
                <a:cs typeface="Arial" panose="020B0604020202020204" pitchFamily="34" charset="0"/>
              </a:rPr>
              <a:t>relaced</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null</a:t>
            </a:r>
            <a:r>
              <a:rPr lang="fr-FR" sz="1400" dirty="0">
                <a:latin typeface="Arial" panose="020B0604020202020204" pitchFamily="34" charset="0"/>
                <a:ea typeface="Sans Serif Collection" panose="020B0502040504020204" pitchFamily="34" charset="0"/>
                <a:cs typeface="Arial" panose="020B0604020202020204" pitchFamily="34" charset="0"/>
              </a:rPr>
              <a:t> values </a:t>
            </a:r>
            <a:r>
              <a:rPr lang="fr-FR" sz="1400" dirty="0" err="1">
                <a:latin typeface="Arial" panose="020B0604020202020204" pitchFamily="34" charset="0"/>
                <a:ea typeface="Sans Serif Collection" panose="020B0502040504020204" pitchFamily="34" charset="0"/>
                <a:cs typeface="Arial" panose="020B0604020202020204" pitchFamily="34" charset="0"/>
              </a:rPr>
              <a:t>with</a:t>
            </a:r>
            <a:r>
              <a:rPr lang="fr-FR" sz="1400" dirty="0">
                <a:latin typeface="Arial" panose="020B0604020202020204" pitchFamily="34" charset="0"/>
                <a:ea typeface="Sans Serif Collection" panose="020B0502040504020204" pitchFamily="34" charset="0"/>
                <a:cs typeface="Arial" panose="020B0604020202020204" pitchFamily="34" charset="0"/>
              </a:rPr>
              <a:t> 0 in discount </a:t>
            </a:r>
            <a:r>
              <a:rPr lang="fr-FR" sz="1400" dirty="0" err="1">
                <a:latin typeface="Arial" panose="020B0604020202020204" pitchFamily="34" charset="0"/>
                <a:ea typeface="Sans Serif Collection" panose="020B0502040504020204" pitchFamily="34" charset="0"/>
                <a:cs typeface="Arial" panose="020B0604020202020204" pitchFamily="34" charset="0"/>
              </a:rPr>
              <a:t>amount</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column</a:t>
            </a:r>
            <a:r>
              <a:rPr lang="fr-FR" sz="1400" dirty="0">
                <a:latin typeface="Arial" panose="020B0604020202020204" pitchFamily="34" charset="0"/>
                <a:ea typeface="Sans Serif Collection" panose="020B0502040504020204" pitchFamily="34" charset="0"/>
                <a:cs typeface="Arial" panose="020B0604020202020204" pitchFamily="34" charset="0"/>
              </a:rPr>
              <a:t> in </a:t>
            </a:r>
            <a:r>
              <a:rPr lang="fr-FR" sz="1400" dirty="0" err="1">
                <a:latin typeface="Arial" panose="020B0604020202020204" pitchFamily="34" charset="0"/>
                <a:ea typeface="Sans Serif Collection" panose="020B0502040504020204" pitchFamily="34" charset="0"/>
                <a:cs typeface="Arial" panose="020B0604020202020204" pitchFamily="34" charset="0"/>
              </a:rPr>
              <a:t>amazon</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food</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category</a:t>
            </a:r>
            <a:r>
              <a:rPr lang="fr-FR" sz="1400" dirty="0">
                <a:latin typeface="Arial" panose="020B0604020202020204" pitchFamily="34" charset="0"/>
                <a:ea typeface="Sans Serif Collection" panose="020B0502040504020204" pitchFamily="34" charset="0"/>
                <a:cs typeface="Arial" panose="020B0604020202020204" pitchFamily="34" charset="0"/>
              </a:rPr>
              <a:t> table</a:t>
            </a:r>
          </a:p>
          <a:p>
            <a:pPr marL="0" lvl="0" indent="0" rtl="0">
              <a:spcBef>
                <a:spcPts val="0"/>
              </a:spcBef>
              <a:spcAft>
                <a:spcPts val="0"/>
              </a:spcAft>
              <a:buNone/>
            </a:pPr>
            <a:r>
              <a:rPr lang="fr-FR" sz="1400" dirty="0">
                <a:latin typeface="Arial" panose="020B0604020202020204" pitchFamily="34" charset="0"/>
                <a:ea typeface="Sans Serif Collection" panose="020B0502040504020204" pitchFamily="34" charset="0"/>
                <a:cs typeface="Arial" panose="020B0604020202020204" pitchFamily="34" charset="0"/>
              </a:rPr>
              <a:t> - </a:t>
            </a:r>
            <a:r>
              <a:rPr lang="fr-FR" sz="1400" dirty="0" err="1">
                <a:latin typeface="Arial" panose="020B0604020202020204" pitchFamily="34" charset="0"/>
                <a:ea typeface="Sans Serif Collection" panose="020B0502040504020204" pitchFamily="34" charset="0"/>
                <a:cs typeface="Arial" panose="020B0604020202020204" pitchFamily="34" charset="0"/>
              </a:rPr>
              <a:t>created</a:t>
            </a:r>
            <a:r>
              <a:rPr lang="fr-FR" sz="1400" dirty="0">
                <a:latin typeface="Arial" panose="020B0604020202020204" pitchFamily="34" charset="0"/>
                <a:ea typeface="Sans Serif Collection" panose="020B0502040504020204" pitchFamily="34" charset="0"/>
                <a:cs typeface="Arial" panose="020B0604020202020204" pitchFamily="34" charset="0"/>
              </a:rPr>
              <a:t> new </a:t>
            </a:r>
            <a:r>
              <a:rPr lang="fr-FR" sz="1400" dirty="0" err="1">
                <a:latin typeface="Arial" panose="020B0604020202020204" pitchFamily="34" charset="0"/>
                <a:ea typeface="Sans Serif Collection" panose="020B0502040504020204" pitchFamily="34" charset="0"/>
                <a:cs typeface="Arial" panose="020B0604020202020204" pitchFamily="34" charset="0"/>
              </a:rPr>
              <a:t>column</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named</a:t>
            </a:r>
            <a:r>
              <a:rPr lang="fr-FR" sz="1400" dirty="0">
                <a:latin typeface="Arial" panose="020B0604020202020204" pitchFamily="34" charset="0"/>
                <a:ea typeface="Sans Serif Collection" panose="020B0502040504020204" pitchFamily="34" charset="0"/>
                <a:cs typeface="Arial" panose="020B0604020202020204" pitchFamily="34" charset="0"/>
              </a:rPr>
              <a:t> ‘Discount </a:t>
            </a:r>
            <a:r>
              <a:rPr lang="fr-FR" sz="1400" dirty="0" err="1">
                <a:latin typeface="Arial" panose="020B0604020202020204" pitchFamily="34" charset="0"/>
                <a:ea typeface="Sans Serif Collection" panose="020B0502040504020204" pitchFamily="34" charset="0"/>
                <a:cs typeface="Arial" panose="020B0604020202020204" pitchFamily="34" charset="0"/>
              </a:rPr>
              <a:t>amount</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modified</a:t>
            </a:r>
            <a:r>
              <a:rPr lang="fr-FR" sz="1400" dirty="0">
                <a:latin typeface="Arial" panose="020B0604020202020204" pitchFamily="34" charset="0"/>
                <a:ea typeface="Sans Serif Collection" panose="020B0502040504020204" pitchFamily="34" charset="0"/>
                <a:cs typeface="Arial" panose="020B0604020202020204" pitchFamily="34" charset="0"/>
              </a:rPr>
              <a:t>’ and </a:t>
            </a:r>
            <a:r>
              <a:rPr lang="fr-FR" sz="1400" dirty="0" err="1">
                <a:latin typeface="Arial" panose="020B0604020202020204" pitchFamily="34" charset="0"/>
                <a:ea typeface="Sans Serif Collection" panose="020B0502040504020204" pitchFamily="34" charset="0"/>
                <a:cs typeface="Arial" panose="020B0604020202020204" pitchFamily="34" charset="0"/>
              </a:rPr>
              <a:t>performed</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queries</a:t>
            </a:r>
            <a:r>
              <a:rPr lang="fr-FR" sz="1400" dirty="0">
                <a:latin typeface="Arial" panose="020B0604020202020204" pitchFamily="34" charset="0"/>
                <a:ea typeface="Sans Serif Collection" panose="020B0502040504020204" pitchFamily="34" charset="0"/>
                <a:cs typeface="Arial" panose="020B0604020202020204" pitchFamily="34" charset="0"/>
              </a:rPr>
              <a:t> to </a:t>
            </a:r>
            <a:r>
              <a:rPr lang="fr-FR" sz="1400" dirty="0" err="1">
                <a:latin typeface="Arial" panose="020B0604020202020204" pitchFamily="34" charset="0"/>
                <a:ea typeface="Sans Serif Collection" panose="020B0502040504020204" pitchFamily="34" charset="0"/>
                <a:cs typeface="Arial" panose="020B0604020202020204" pitchFamily="34" charset="0"/>
              </a:rPr>
              <a:t>removed</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negative</a:t>
            </a:r>
            <a:r>
              <a:rPr lang="fr-FR" sz="1400" dirty="0">
                <a:latin typeface="Arial" panose="020B0604020202020204" pitchFamily="34" charset="0"/>
                <a:ea typeface="Sans Serif Collection" panose="020B0502040504020204" pitchFamily="34" charset="0"/>
                <a:cs typeface="Arial" panose="020B0604020202020204" pitchFamily="34" charset="0"/>
              </a:rPr>
              <a:t> values </a:t>
            </a:r>
            <a:r>
              <a:rPr lang="fr-FR" sz="1400" dirty="0" err="1">
                <a:latin typeface="Arial" panose="020B0604020202020204" pitchFamily="34" charset="0"/>
                <a:ea typeface="Sans Serif Collection" panose="020B0502040504020204" pitchFamily="34" charset="0"/>
                <a:cs typeface="Arial" panose="020B0604020202020204" pitchFamily="34" charset="0"/>
              </a:rPr>
              <a:t>from</a:t>
            </a:r>
            <a:r>
              <a:rPr lang="fr-FR" sz="1400" dirty="0">
                <a:latin typeface="Arial" panose="020B0604020202020204" pitchFamily="34" charset="0"/>
                <a:ea typeface="Sans Serif Collection" panose="020B0502040504020204" pitchFamily="34" charset="0"/>
                <a:cs typeface="Arial" panose="020B0604020202020204" pitchFamily="34" charset="0"/>
              </a:rPr>
              <a:t> the discount </a:t>
            </a:r>
            <a:r>
              <a:rPr lang="fr-FR" sz="1400" dirty="0" err="1">
                <a:latin typeface="Arial" panose="020B0604020202020204" pitchFamily="34" charset="0"/>
                <a:ea typeface="Sans Serif Collection" panose="020B0502040504020204" pitchFamily="34" charset="0"/>
                <a:cs typeface="Arial" panose="020B0604020202020204" pitchFamily="34" charset="0"/>
              </a:rPr>
              <a:t>amount</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column</a:t>
            </a:r>
            <a:endParaRPr lang="fr-FR" sz="1400" dirty="0">
              <a:latin typeface="Arial" panose="020B0604020202020204" pitchFamily="34" charset="0"/>
              <a:ea typeface="Sans Serif Collection" panose="020B0502040504020204" pitchFamily="34" charset="0"/>
              <a:cs typeface="Arial" panose="020B0604020202020204" pitchFamily="34" charset="0"/>
            </a:endParaRPr>
          </a:p>
          <a:p>
            <a:pPr marL="0" lvl="0" indent="0" algn="l" rtl="0">
              <a:spcBef>
                <a:spcPts val="0"/>
              </a:spcBef>
              <a:spcAft>
                <a:spcPts val="0"/>
              </a:spcAft>
              <a:buNone/>
            </a:pPr>
            <a:endParaRPr lang="en-US" sz="1400" dirty="0">
              <a:latin typeface="Arial" panose="020B0604020202020204" pitchFamily="34" charset="0"/>
              <a:ea typeface="Sans Serif Collection" panose="020B0502040504020204" pitchFamily="34" charset="0"/>
              <a:cs typeface="Arial" panose="020B0604020202020204" pitchFamily="34" charset="0"/>
            </a:endParaRPr>
          </a:p>
          <a:p>
            <a:pPr marL="0" lvl="0" indent="0" algn="l" rtl="0">
              <a:spcBef>
                <a:spcPts val="0"/>
              </a:spcBef>
              <a:spcAft>
                <a:spcPts val="0"/>
              </a:spcAft>
              <a:buNone/>
            </a:pPr>
            <a:r>
              <a:rPr lang="en-US" sz="1400" b="1" dirty="0">
                <a:latin typeface="Arial" panose="020B0604020202020204" pitchFamily="34" charset="0"/>
                <a:ea typeface="Sans Serif Collection" panose="020B0502040504020204" pitchFamily="34" charset="0"/>
                <a:cs typeface="Arial" panose="020B0604020202020204" pitchFamily="34" charset="0"/>
              </a:rPr>
              <a:t>Load</a:t>
            </a:r>
            <a:r>
              <a:rPr lang="en-US" sz="1400" dirty="0">
                <a:latin typeface="Arial" panose="020B0604020202020204" pitchFamily="34" charset="0"/>
                <a:ea typeface="Sans Serif Collection" panose="020B0502040504020204" pitchFamily="34" charset="0"/>
                <a:cs typeface="Arial" panose="020B0604020202020204" pitchFamily="34" charset="0"/>
              </a:rPr>
              <a:t>: Loading transformed data into Power BI for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DATA MODELLING</a:t>
            </a:r>
            <a:endParaRPr dirty="0">
              <a:latin typeface="Arial" panose="020B0604020202020204" pitchFamily="34" charset="0"/>
              <a:cs typeface="Arial" panose="020B0604020202020204" pitchFamily="34" charset="0"/>
            </a:endParaRPr>
          </a:p>
        </p:txBody>
      </p:sp>
      <p:sp>
        <p:nvSpPr>
          <p:cNvPr id="154" name="Google Shape;154;p16"/>
          <p:cNvSpPr txBox="1">
            <a:spLocks noGrp="1"/>
          </p:cNvSpPr>
          <p:nvPr>
            <p:ph type="body" idx="1"/>
          </p:nvPr>
        </p:nvSpPr>
        <p:spPr>
          <a:xfrm>
            <a:off x="1176750" y="1116149"/>
            <a:ext cx="7280400" cy="3388944"/>
          </a:xfrm>
          <a:prstGeom prst="rect">
            <a:avLst/>
          </a:prstGeom>
        </p:spPr>
        <p:txBody>
          <a:bodyPr spcFirstLastPara="1" wrap="square" lIns="91425" tIns="91425" rIns="91425" bIns="91425" anchor="t" anchorCtr="0">
            <a:normAutofit fontScale="77500" lnSpcReduction="20000"/>
          </a:bodyPr>
          <a:lstStyle/>
          <a:p>
            <a:pPr marL="0" marR="33020" indent="0">
              <a:lnSpc>
                <a:spcPct val="104000"/>
              </a:lnSpc>
              <a:spcAft>
                <a:spcPts val="25"/>
              </a:spcAft>
              <a:buNone/>
            </a:pPr>
            <a:r>
              <a:rPr lang="en-US" sz="1800" dirty="0">
                <a:solidFill>
                  <a:srgbClr val="000000"/>
                </a:solidFill>
                <a:effectLst/>
                <a:latin typeface="Arial" panose="020B0604020202020204" pitchFamily="34" charset="0"/>
                <a:ea typeface="Arial" panose="020B0604020202020204" pitchFamily="34" charset="0"/>
              </a:rPr>
              <a:t> Data Modeling (Schema Setup and Dax):</a:t>
            </a:r>
          </a:p>
          <a:p>
            <a:pPr marL="6350" marR="33020" indent="-6350">
              <a:lnSpc>
                <a:spcPct val="104000"/>
              </a:lnSpc>
              <a:spcAft>
                <a:spcPts val="25"/>
              </a:spcAft>
            </a:pPr>
            <a:endParaRPr lang="en-US" sz="1800" dirty="0">
              <a:solidFill>
                <a:srgbClr val="000000"/>
              </a:solidFill>
              <a:effectLst/>
              <a:latin typeface="Arial" panose="020B0604020202020204" pitchFamily="34" charset="0"/>
              <a:ea typeface="Arial" panose="020B0604020202020204" pitchFamily="34" charset="0"/>
            </a:endParaRP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Creating tables (e.g., date tables, currency tables etc., other dimensional tables),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Define measures and calculated columns using DAX (Data Analysis Expressions) for custom   calculations. (E.g., Revenue Amazon food is a measure created)</a:t>
            </a:r>
          </a:p>
          <a:p>
            <a:pPr marL="6350" marR="33020" indent="-6350">
              <a:lnSpc>
                <a:spcPct val="104000"/>
              </a:lnSpc>
              <a:spcAft>
                <a:spcPts val="25"/>
              </a:spcAft>
            </a:pPr>
            <a:r>
              <a:rPr lang="en-US" dirty="0">
                <a:solidFill>
                  <a:srgbClr val="000000"/>
                </a:solidFill>
                <a:latin typeface="Arial" panose="020B0604020202020204" pitchFamily="34" charset="0"/>
                <a:ea typeface="Arial" panose="020B0604020202020204" pitchFamily="34" charset="0"/>
              </a:rPr>
              <a:t>S</a:t>
            </a:r>
            <a:r>
              <a:rPr lang="en-US" sz="1800" dirty="0">
                <a:solidFill>
                  <a:srgbClr val="000000"/>
                </a:solidFill>
                <a:effectLst/>
                <a:latin typeface="Arial" panose="020B0604020202020204" pitchFamily="34" charset="0"/>
                <a:ea typeface="Arial" panose="020B0604020202020204" pitchFamily="34" charset="0"/>
              </a:rPr>
              <a:t>etting data types and define primary/foreign keys(unique identifiers) to establish   relationships btw table using cardinality (one-to-one, one-to-many, or many-to-many) and cross filter function (single directional or bi-directional for data flow from one table to other). </a:t>
            </a:r>
          </a:p>
          <a:p>
            <a:pPr marL="6350" marR="33020" indent="-6350">
              <a:lnSpc>
                <a:spcPct val="104000"/>
              </a:lnSpc>
              <a:spcAft>
                <a:spcPts val="25"/>
              </a:spcAft>
            </a:pPr>
            <a:r>
              <a:rPr lang="en-US" dirty="0">
                <a:solidFill>
                  <a:srgbClr val="000000"/>
                </a:solidFill>
                <a:latin typeface="Arial" panose="020B0604020202020204" pitchFamily="34" charset="0"/>
                <a:ea typeface="Arial" panose="020B0604020202020204" pitchFamily="34" charset="0"/>
              </a:rPr>
              <a:t>C</a:t>
            </a:r>
            <a:r>
              <a:rPr lang="en-US" sz="1800" dirty="0">
                <a:solidFill>
                  <a:srgbClr val="000000"/>
                </a:solidFill>
                <a:effectLst/>
                <a:latin typeface="Arial" panose="020B0604020202020204" pitchFamily="34" charset="0"/>
                <a:ea typeface="Arial" panose="020B0604020202020204" pitchFamily="34" charset="0"/>
              </a:rPr>
              <a:t>onfiguring table and column properties under right and top section in model view for tables. e.g., summarization and categorization under column tools</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Build hierarchies (e.g., date column- year, month, day etc.), calculated columns, and measures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Ensure the model reflects the correct structure for the analysis, aligning dimension tables with fact tables using flat or star or snowflake schemas relevant for the table</a:t>
            </a:r>
          </a:p>
          <a:p>
            <a:pPr marL="0" marR="33020" indent="0">
              <a:lnSpc>
                <a:spcPct val="104000"/>
              </a:lnSpc>
              <a:spcAft>
                <a:spcPts val="25"/>
              </a:spcAft>
              <a:buNone/>
            </a:pPr>
            <a:r>
              <a:rPr lang="en-US" sz="1800" dirty="0">
                <a:solidFill>
                  <a:srgbClr val="000000"/>
                </a:solidFill>
                <a:effectLst/>
                <a:latin typeface="Arial" panose="020B0604020202020204" pitchFamily="34" charset="0"/>
                <a:ea typeface="Arial" panose="020B0604020202020204" pitchFamily="34" charset="0"/>
              </a:rPr>
              <a:t>Snowflake schema has been used in this amazon sales data model due to its complexity.</a:t>
            </a:r>
          </a:p>
          <a:p>
            <a:pPr marL="0" marR="33020" indent="0">
              <a:lnSpc>
                <a:spcPct val="104000"/>
              </a:lnSpc>
              <a:spcAft>
                <a:spcPts val="25"/>
              </a:spcAft>
              <a:buNone/>
            </a:pPr>
            <a:endParaRPr lang="en-US" sz="1800" dirty="0">
              <a:solidFill>
                <a:srgbClr val="000000"/>
              </a:solidFill>
              <a:effectLst/>
              <a:latin typeface="Arial" panose="020B0604020202020204" pitchFamily="34" charset="0"/>
              <a:ea typeface="Arial" panose="020B0604020202020204" pitchFamily="34" charset="0"/>
            </a:endParaRPr>
          </a:p>
          <a:p>
            <a:pPr marL="6350" marR="33020" indent="-6350">
              <a:lnSpc>
                <a:spcPct val="104000"/>
              </a:lnSpc>
              <a:spcAft>
                <a:spcPts val="25"/>
              </a:spcAft>
            </a:pPr>
            <a:endParaRPr lang="en-IN" sz="18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C66D-A90D-F777-DA87-E547EECD4A14}"/>
              </a:ext>
            </a:extLst>
          </p:cNvPr>
          <p:cNvSpPr>
            <a:spLocks noGrp="1"/>
          </p:cNvSpPr>
          <p:nvPr>
            <p:ph type="title"/>
          </p:nvPr>
        </p:nvSpPr>
        <p:spPr>
          <a:xfrm>
            <a:off x="1723401" y="196483"/>
            <a:ext cx="6014993" cy="460978"/>
          </a:xfrm>
        </p:spPr>
        <p:txBody>
          <a:bodyPr>
            <a:normAutofit fontScale="90000"/>
          </a:bodyPr>
          <a:lstStyle/>
          <a:p>
            <a:r>
              <a:rPr lang="en-IN" dirty="0"/>
              <a:t>Amazon Sales-Snowflake Schema- Data Model</a:t>
            </a:r>
          </a:p>
        </p:txBody>
      </p:sp>
      <p:pic>
        <p:nvPicPr>
          <p:cNvPr id="5" name="Picture 4">
            <a:extLst>
              <a:ext uri="{FF2B5EF4-FFF2-40B4-BE49-F238E27FC236}">
                <a16:creationId xmlns:a16="http://schemas.microsoft.com/office/drawing/2014/main" id="{F1084EB2-B0FC-3639-2557-440C83BA0985}"/>
              </a:ext>
            </a:extLst>
          </p:cNvPr>
          <p:cNvPicPr>
            <a:picLocks noChangeAspect="1"/>
          </p:cNvPicPr>
          <p:nvPr/>
        </p:nvPicPr>
        <p:blipFill>
          <a:blip r:embed="rId2"/>
          <a:stretch>
            <a:fillRect/>
          </a:stretch>
        </p:blipFill>
        <p:spPr>
          <a:xfrm>
            <a:off x="1292650" y="801045"/>
            <a:ext cx="7450827" cy="3718057"/>
          </a:xfrm>
          <a:prstGeom prst="rect">
            <a:avLst/>
          </a:prstGeom>
        </p:spPr>
      </p:pic>
    </p:spTree>
    <p:extLst>
      <p:ext uri="{BB962C8B-B14F-4D97-AF65-F5344CB8AC3E}">
        <p14:creationId xmlns:p14="http://schemas.microsoft.com/office/powerpoint/2010/main" val="67351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2914185" y="119469"/>
            <a:ext cx="3315630" cy="50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 DATA VISUALIZATION</a:t>
            </a:r>
            <a:endParaRPr dirty="0"/>
          </a:p>
        </p:txBody>
      </p:sp>
      <p:sp>
        <p:nvSpPr>
          <p:cNvPr id="160" name="Google Shape;160;p17"/>
          <p:cNvSpPr txBox="1">
            <a:spLocks noGrp="1"/>
          </p:cNvSpPr>
          <p:nvPr>
            <p:ph type="body" idx="1"/>
          </p:nvPr>
        </p:nvSpPr>
        <p:spPr>
          <a:xfrm>
            <a:off x="1449174" y="975225"/>
            <a:ext cx="7280400" cy="3583259"/>
          </a:xfrm>
          <a:prstGeom prst="rect">
            <a:avLst/>
          </a:prstGeom>
        </p:spPr>
        <p:txBody>
          <a:bodyPr spcFirstLastPara="1" wrap="square" lIns="91425" tIns="91425" rIns="91425" bIns="91425" anchor="t" anchorCtr="0">
            <a:noAutofit/>
          </a:bodyPr>
          <a:lstStyle/>
          <a:p>
            <a:pPr marL="0" indent="0">
              <a:buNone/>
            </a:pPr>
            <a:r>
              <a:rPr lang="en-US" sz="1600" dirty="0">
                <a:latin typeface="Arial" panose="020B0604020202020204" pitchFamily="34" charset="0"/>
                <a:cs typeface="Arial" panose="020B0604020202020204" pitchFamily="34" charset="0"/>
              </a:rPr>
              <a:t> Report Building (Visualization):</a:t>
            </a:r>
          </a:p>
          <a:p>
            <a:pPr marL="0" indent="0">
              <a:buNone/>
            </a:pPr>
            <a:endParaRPr lang="en-US" sz="1600" dirty="0">
              <a:latin typeface="Arial" panose="020B0604020202020204" pitchFamily="34" charset="0"/>
              <a:cs typeface="Arial" panose="020B0604020202020204" pitchFamily="34" charset="0"/>
            </a:endParaRPr>
          </a:p>
          <a:p>
            <a:pPr marL="285750" indent="-285750"/>
            <a:r>
              <a:rPr lang="en-US" sz="1600" dirty="0">
                <a:latin typeface="Arial" panose="020B0604020202020204" pitchFamily="34" charset="0"/>
                <a:cs typeface="Arial" panose="020B0604020202020204" pitchFamily="34" charset="0"/>
              </a:rPr>
              <a:t>The purpose of data visualization is to provide a clear and concise overview of Amazon sales data enabling users to quickly identify trends, patterns &amp; insights.</a:t>
            </a:r>
          </a:p>
          <a:p>
            <a:pPr marL="285750" indent="-285750"/>
            <a:r>
              <a:rPr lang="en-US" sz="1600" dirty="0">
                <a:latin typeface="Arial" panose="020B0604020202020204" pitchFamily="34" charset="0"/>
                <a:cs typeface="Arial" panose="020B0604020202020204" pitchFamily="34" charset="0"/>
              </a:rPr>
              <a:t>Use the data model to create visuals, such as charts, tables, and graphs.</a:t>
            </a:r>
          </a:p>
          <a:p>
            <a:pPr marL="285750" indent="-285750"/>
            <a:r>
              <a:rPr lang="en-US" sz="1600" dirty="0">
                <a:latin typeface="Arial" panose="020B0604020202020204" pitchFamily="34" charset="0"/>
                <a:cs typeface="Arial" panose="020B0604020202020204" pitchFamily="34" charset="0"/>
              </a:rPr>
              <a:t>Applying filters, slicers, and conditional formatting to enhance insights.</a:t>
            </a:r>
          </a:p>
          <a:p>
            <a:pPr marL="0" indent="0">
              <a:buNone/>
            </a:pP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      </a:t>
            </a:r>
            <a:r>
              <a:rPr lang="en-US" sz="1600" u="sng" dirty="0">
                <a:latin typeface="Arial" panose="020B0604020202020204" pitchFamily="34" charset="0"/>
                <a:cs typeface="Arial" panose="020B0604020202020204" pitchFamily="34" charset="0"/>
              </a:rPr>
              <a:t>Key Visualizations</a:t>
            </a:r>
          </a:p>
          <a:p>
            <a:pPr marL="285750" indent="-285750"/>
            <a:r>
              <a:rPr lang="en-US" sz="1600" dirty="0">
                <a:latin typeface="Arial" panose="020B0604020202020204" pitchFamily="34" charset="0"/>
                <a:cs typeface="Arial" panose="020B0604020202020204" pitchFamily="34" charset="0"/>
              </a:rPr>
              <a:t>Cards- for showing measure values of sales quantity and sales revenue</a:t>
            </a:r>
          </a:p>
          <a:p>
            <a:pPr marL="0" indent="0">
              <a:buNone/>
            </a:pPr>
            <a:r>
              <a:rPr lang="en-US" sz="1600" dirty="0">
                <a:latin typeface="Arial" panose="020B0604020202020204" pitchFamily="34" charset="0"/>
                <a:cs typeface="Arial" panose="020B0604020202020204" pitchFamily="34" charset="0"/>
              </a:rPr>
              <a:t>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p>
        </p:txBody>
      </p:sp>
      <p:pic>
        <p:nvPicPr>
          <p:cNvPr id="3" name="Picture 2">
            <a:extLst>
              <a:ext uri="{FF2B5EF4-FFF2-40B4-BE49-F238E27FC236}">
                <a16:creationId xmlns:a16="http://schemas.microsoft.com/office/drawing/2014/main" id="{6278C946-2AC2-1F7C-1B2E-D1F4120F1921}"/>
              </a:ext>
            </a:extLst>
          </p:cNvPr>
          <p:cNvPicPr>
            <a:picLocks noChangeAspect="1"/>
          </p:cNvPicPr>
          <p:nvPr/>
        </p:nvPicPr>
        <p:blipFill>
          <a:blip r:embed="rId3"/>
          <a:stretch>
            <a:fillRect/>
          </a:stretch>
        </p:blipFill>
        <p:spPr>
          <a:xfrm>
            <a:off x="5221187" y="3642649"/>
            <a:ext cx="1644633" cy="915835"/>
          </a:xfrm>
          <a:prstGeom prst="rect">
            <a:avLst/>
          </a:prstGeom>
        </p:spPr>
      </p:pic>
      <p:pic>
        <p:nvPicPr>
          <p:cNvPr id="5" name="Picture 4">
            <a:extLst>
              <a:ext uri="{FF2B5EF4-FFF2-40B4-BE49-F238E27FC236}">
                <a16:creationId xmlns:a16="http://schemas.microsoft.com/office/drawing/2014/main" id="{1735FB0F-A387-18E0-A445-03BE7BFB24CF}"/>
              </a:ext>
            </a:extLst>
          </p:cNvPr>
          <p:cNvPicPr>
            <a:picLocks noChangeAspect="1"/>
          </p:cNvPicPr>
          <p:nvPr/>
        </p:nvPicPr>
        <p:blipFill>
          <a:blip r:embed="rId4"/>
          <a:stretch>
            <a:fillRect/>
          </a:stretch>
        </p:blipFill>
        <p:spPr>
          <a:xfrm>
            <a:off x="3094490" y="3711935"/>
            <a:ext cx="1303698" cy="8979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C7F9B7-BB6C-C80A-6CA5-BE63CD8D244F}"/>
              </a:ext>
            </a:extLst>
          </p:cNvPr>
          <p:cNvSpPr>
            <a:spLocks noGrp="1"/>
          </p:cNvSpPr>
          <p:nvPr>
            <p:ph type="body" idx="1"/>
          </p:nvPr>
        </p:nvSpPr>
        <p:spPr>
          <a:xfrm>
            <a:off x="1394794" y="966588"/>
            <a:ext cx="7038900" cy="3903862"/>
          </a:xfrm>
        </p:spPr>
        <p:txBody>
          <a:bodyPr>
            <a:normAutofit/>
          </a:bodyPr>
          <a:lstStyle/>
          <a:p>
            <a:pPr marL="285750" indent="-285750"/>
            <a:r>
              <a:rPr lang="en-US" sz="1600" dirty="0">
                <a:latin typeface="Arial" panose="020B0604020202020204" pitchFamily="34" charset="0"/>
                <a:cs typeface="Arial" panose="020B0604020202020204" pitchFamily="34" charset="0"/>
              </a:rPr>
              <a:t>KPIs – Sales vs forecast for all months</a:t>
            </a:r>
          </a:p>
          <a:p>
            <a:pPr marL="285750" indent="-285750"/>
            <a:endParaRPr lang="en-US"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285750" indent="-285750"/>
            <a:r>
              <a:rPr lang="en-US" sz="1600" dirty="0">
                <a:latin typeface="Arial" panose="020B0604020202020204" pitchFamily="34" charset="0"/>
                <a:cs typeface="Arial" panose="020B0604020202020204" pitchFamily="34" charset="0"/>
              </a:rPr>
              <a:t>Line chart- for showing revenue trend quarterly and </a:t>
            </a:r>
            <a:r>
              <a:rPr lang="en-US" sz="1600" dirty="0" err="1">
                <a:latin typeface="Arial" panose="020B0604020202020204" pitchFamily="34" charset="0"/>
                <a:cs typeface="Arial" panose="020B0604020202020204" pitchFamily="34" charset="0"/>
              </a:rPr>
              <a:t>yearwise</a:t>
            </a:r>
            <a:endParaRPr lang="en-US" sz="16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285750" indent="-285750"/>
            <a:r>
              <a:rPr lang="en-US" sz="1600" dirty="0">
                <a:latin typeface="Arial" panose="020B0604020202020204" pitchFamily="34" charset="0"/>
                <a:cs typeface="Arial" panose="020B0604020202020204" pitchFamily="34" charset="0"/>
              </a:rPr>
              <a:t>Clustered column chart- for showing revenue sales data by item type and sales quantity by item type</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p>
          <a:p>
            <a:pPr marL="0" indent="0">
              <a:buNone/>
            </a:pPr>
            <a:endParaRPr lang="en-US" sz="1800" dirty="0">
              <a:latin typeface="Arial" panose="020B0604020202020204" pitchFamily="34" charset="0"/>
              <a:cs typeface="Arial" panose="020B0604020202020204" pitchFamily="34" charset="0"/>
            </a:endParaRPr>
          </a:p>
          <a:p>
            <a:pPr marL="146050" indent="0">
              <a:buNone/>
            </a:pPr>
            <a:endParaRPr lang="en-IN" dirty="0"/>
          </a:p>
        </p:txBody>
      </p:sp>
      <p:sp>
        <p:nvSpPr>
          <p:cNvPr id="4" name="Google Shape;159;p17">
            <a:extLst>
              <a:ext uri="{FF2B5EF4-FFF2-40B4-BE49-F238E27FC236}">
                <a16:creationId xmlns:a16="http://schemas.microsoft.com/office/drawing/2014/main" id="{BD444E3B-F1CA-0AA2-6D57-B9B42A788D9F}"/>
              </a:ext>
            </a:extLst>
          </p:cNvPr>
          <p:cNvSpPr txBox="1">
            <a:spLocks noGrp="1"/>
          </p:cNvSpPr>
          <p:nvPr>
            <p:ph type="title"/>
          </p:nvPr>
        </p:nvSpPr>
        <p:spPr>
          <a:xfrm>
            <a:off x="3038175" y="202678"/>
            <a:ext cx="4115071" cy="6173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DATA VISUALIZATION</a:t>
            </a:r>
            <a:endParaRPr dirty="0"/>
          </a:p>
        </p:txBody>
      </p:sp>
      <p:pic>
        <p:nvPicPr>
          <p:cNvPr id="6" name="Picture 5">
            <a:extLst>
              <a:ext uri="{FF2B5EF4-FFF2-40B4-BE49-F238E27FC236}">
                <a16:creationId xmlns:a16="http://schemas.microsoft.com/office/drawing/2014/main" id="{E6823596-9E63-A801-522E-5388B1125AD9}"/>
              </a:ext>
            </a:extLst>
          </p:cNvPr>
          <p:cNvPicPr>
            <a:picLocks noChangeAspect="1"/>
          </p:cNvPicPr>
          <p:nvPr/>
        </p:nvPicPr>
        <p:blipFill>
          <a:blip r:embed="rId2"/>
          <a:stretch>
            <a:fillRect/>
          </a:stretch>
        </p:blipFill>
        <p:spPr>
          <a:xfrm>
            <a:off x="6063137" y="1227603"/>
            <a:ext cx="1494634" cy="603467"/>
          </a:xfrm>
          <a:prstGeom prst="rect">
            <a:avLst/>
          </a:prstGeom>
        </p:spPr>
      </p:pic>
      <p:pic>
        <p:nvPicPr>
          <p:cNvPr id="8" name="Picture 7">
            <a:extLst>
              <a:ext uri="{FF2B5EF4-FFF2-40B4-BE49-F238E27FC236}">
                <a16:creationId xmlns:a16="http://schemas.microsoft.com/office/drawing/2014/main" id="{7EDA3F68-1D5D-DB08-C1B6-29AF6392D732}"/>
              </a:ext>
            </a:extLst>
          </p:cNvPr>
          <p:cNvPicPr>
            <a:picLocks noChangeAspect="1"/>
          </p:cNvPicPr>
          <p:nvPr/>
        </p:nvPicPr>
        <p:blipFill>
          <a:blip r:embed="rId3"/>
          <a:stretch>
            <a:fillRect/>
          </a:stretch>
        </p:blipFill>
        <p:spPr>
          <a:xfrm>
            <a:off x="5936805" y="2147455"/>
            <a:ext cx="2012698" cy="685644"/>
          </a:xfrm>
          <a:prstGeom prst="rect">
            <a:avLst/>
          </a:prstGeom>
        </p:spPr>
      </p:pic>
      <p:pic>
        <p:nvPicPr>
          <p:cNvPr id="10" name="Picture 9">
            <a:extLst>
              <a:ext uri="{FF2B5EF4-FFF2-40B4-BE49-F238E27FC236}">
                <a16:creationId xmlns:a16="http://schemas.microsoft.com/office/drawing/2014/main" id="{9D9ED212-0A1B-1155-136E-733F1271E01B}"/>
              </a:ext>
            </a:extLst>
          </p:cNvPr>
          <p:cNvPicPr>
            <a:picLocks noChangeAspect="1"/>
          </p:cNvPicPr>
          <p:nvPr/>
        </p:nvPicPr>
        <p:blipFill>
          <a:blip r:embed="rId4"/>
          <a:stretch>
            <a:fillRect/>
          </a:stretch>
        </p:blipFill>
        <p:spPr>
          <a:xfrm>
            <a:off x="6077765" y="3341419"/>
            <a:ext cx="1730778" cy="1529031"/>
          </a:xfrm>
          <a:prstGeom prst="rect">
            <a:avLst/>
          </a:prstGeom>
        </p:spPr>
      </p:pic>
      <p:pic>
        <p:nvPicPr>
          <p:cNvPr id="12" name="Picture 11">
            <a:extLst>
              <a:ext uri="{FF2B5EF4-FFF2-40B4-BE49-F238E27FC236}">
                <a16:creationId xmlns:a16="http://schemas.microsoft.com/office/drawing/2014/main" id="{62DB9080-B817-2420-44CD-B69866C1DE9F}"/>
              </a:ext>
            </a:extLst>
          </p:cNvPr>
          <p:cNvPicPr>
            <a:picLocks noChangeAspect="1"/>
          </p:cNvPicPr>
          <p:nvPr/>
        </p:nvPicPr>
        <p:blipFill>
          <a:blip r:embed="rId5"/>
          <a:stretch>
            <a:fillRect/>
          </a:stretch>
        </p:blipFill>
        <p:spPr>
          <a:xfrm>
            <a:off x="2838269" y="3607624"/>
            <a:ext cx="2644573" cy="1262826"/>
          </a:xfrm>
          <a:prstGeom prst="rect">
            <a:avLst/>
          </a:prstGeom>
        </p:spPr>
      </p:pic>
    </p:spTree>
    <p:extLst>
      <p:ext uri="{BB962C8B-B14F-4D97-AF65-F5344CB8AC3E}">
        <p14:creationId xmlns:p14="http://schemas.microsoft.com/office/powerpoint/2010/main" val="2228554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BA8E5-F310-71F7-7FF2-5CD3EA4DF34B}"/>
              </a:ext>
            </a:extLst>
          </p:cNvPr>
          <p:cNvSpPr>
            <a:spLocks noGrp="1"/>
          </p:cNvSpPr>
          <p:nvPr>
            <p:ph type="title"/>
          </p:nvPr>
        </p:nvSpPr>
        <p:spPr>
          <a:xfrm>
            <a:off x="1350399" y="219534"/>
            <a:ext cx="7038900" cy="572689"/>
          </a:xfrm>
        </p:spPr>
        <p:txBody>
          <a:bodyPr/>
          <a:lstStyle/>
          <a:p>
            <a:r>
              <a:rPr lang="en-GB" dirty="0"/>
              <a:t> DATA VISUALIZATION</a:t>
            </a:r>
            <a:endParaRPr lang="en-IN" dirty="0"/>
          </a:p>
        </p:txBody>
      </p:sp>
      <p:sp>
        <p:nvSpPr>
          <p:cNvPr id="3" name="Text Placeholder 2">
            <a:extLst>
              <a:ext uri="{FF2B5EF4-FFF2-40B4-BE49-F238E27FC236}">
                <a16:creationId xmlns:a16="http://schemas.microsoft.com/office/drawing/2014/main" id="{CA951817-432C-8355-D58A-9BFAF9CF3C62}"/>
              </a:ext>
            </a:extLst>
          </p:cNvPr>
          <p:cNvSpPr>
            <a:spLocks noGrp="1"/>
          </p:cNvSpPr>
          <p:nvPr>
            <p:ph type="body" idx="1"/>
          </p:nvPr>
        </p:nvSpPr>
        <p:spPr>
          <a:xfrm>
            <a:off x="1350399" y="792222"/>
            <a:ext cx="7038900" cy="4210527"/>
          </a:xfrm>
        </p:spPr>
        <p:txBody>
          <a:bodyPr>
            <a:normAutofit/>
          </a:bodyPr>
          <a:lstStyle/>
          <a:p>
            <a:pPr marL="285750" indent="-285750"/>
            <a:r>
              <a:rPr lang="en-US" sz="1600" dirty="0">
                <a:latin typeface="Arial" panose="020B0604020202020204" pitchFamily="34" charset="0"/>
                <a:cs typeface="Arial" panose="020B0604020202020204" pitchFamily="34" charset="0"/>
              </a:rPr>
              <a:t>Stacked bar chart- For displaying top 10 customers amazon food by revenue with legend as country and also top 10 items amazon food by revenue with legend as country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285750" indent="-285750"/>
            <a:r>
              <a:rPr lang="en-US" sz="1600" dirty="0">
                <a:latin typeface="Arial" panose="020B0604020202020204" pitchFamily="34" charset="0"/>
                <a:cs typeface="Arial" panose="020B0604020202020204" pitchFamily="34" charset="0"/>
              </a:rPr>
              <a:t>Pie chart-  for showing sales profit country wise</a:t>
            </a:r>
          </a:p>
          <a:p>
            <a:pPr marL="146050" indent="0">
              <a:buNone/>
            </a:pPr>
            <a:r>
              <a:rPr lang="en-IN" sz="1600" dirty="0"/>
              <a:t> </a:t>
            </a:r>
          </a:p>
        </p:txBody>
      </p:sp>
      <p:pic>
        <p:nvPicPr>
          <p:cNvPr id="5" name="Picture 4">
            <a:extLst>
              <a:ext uri="{FF2B5EF4-FFF2-40B4-BE49-F238E27FC236}">
                <a16:creationId xmlns:a16="http://schemas.microsoft.com/office/drawing/2014/main" id="{5BD2F9D2-FE76-B3EE-A1B7-B3F3F352CC0A}"/>
              </a:ext>
            </a:extLst>
          </p:cNvPr>
          <p:cNvPicPr>
            <a:picLocks noChangeAspect="1"/>
          </p:cNvPicPr>
          <p:nvPr/>
        </p:nvPicPr>
        <p:blipFill>
          <a:blip r:embed="rId2"/>
          <a:stretch>
            <a:fillRect/>
          </a:stretch>
        </p:blipFill>
        <p:spPr>
          <a:xfrm>
            <a:off x="2504580" y="1751534"/>
            <a:ext cx="2241231" cy="1368379"/>
          </a:xfrm>
          <a:prstGeom prst="rect">
            <a:avLst/>
          </a:prstGeom>
        </p:spPr>
      </p:pic>
      <p:pic>
        <p:nvPicPr>
          <p:cNvPr id="7" name="Picture 6">
            <a:extLst>
              <a:ext uri="{FF2B5EF4-FFF2-40B4-BE49-F238E27FC236}">
                <a16:creationId xmlns:a16="http://schemas.microsoft.com/office/drawing/2014/main" id="{10640FB0-E5C3-0BF9-D911-CC0B5C237B3D}"/>
              </a:ext>
            </a:extLst>
          </p:cNvPr>
          <p:cNvPicPr>
            <a:picLocks noChangeAspect="1"/>
          </p:cNvPicPr>
          <p:nvPr/>
        </p:nvPicPr>
        <p:blipFill>
          <a:blip r:embed="rId3"/>
          <a:stretch>
            <a:fillRect/>
          </a:stretch>
        </p:blipFill>
        <p:spPr>
          <a:xfrm>
            <a:off x="5120895" y="1751533"/>
            <a:ext cx="2425959" cy="1368379"/>
          </a:xfrm>
          <a:prstGeom prst="rect">
            <a:avLst/>
          </a:prstGeom>
        </p:spPr>
      </p:pic>
      <p:pic>
        <p:nvPicPr>
          <p:cNvPr id="9" name="Picture 8">
            <a:extLst>
              <a:ext uri="{FF2B5EF4-FFF2-40B4-BE49-F238E27FC236}">
                <a16:creationId xmlns:a16="http://schemas.microsoft.com/office/drawing/2014/main" id="{D4E79B73-EF3B-72C2-0702-69CF5D1B051C}"/>
              </a:ext>
            </a:extLst>
          </p:cNvPr>
          <p:cNvPicPr>
            <a:picLocks noChangeAspect="1"/>
          </p:cNvPicPr>
          <p:nvPr/>
        </p:nvPicPr>
        <p:blipFill>
          <a:blip r:embed="rId4"/>
          <a:stretch>
            <a:fillRect/>
          </a:stretch>
        </p:blipFill>
        <p:spPr>
          <a:xfrm>
            <a:off x="2985438" y="3666557"/>
            <a:ext cx="3520745" cy="1257409"/>
          </a:xfrm>
          <a:prstGeom prst="rect">
            <a:avLst/>
          </a:prstGeom>
        </p:spPr>
      </p:pic>
    </p:spTree>
    <p:extLst>
      <p:ext uri="{BB962C8B-B14F-4D97-AF65-F5344CB8AC3E}">
        <p14:creationId xmlns:p14="http://schemas.microsoft.com/office/powerpoint/2010/main" val="289627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C033E7AF-FBEB-441D-AEE7-A2775A808FE9}">
  <we:reference id="wa200003233" version="2.0.0.3" store="en-US" storeType="OMEX"/>
  <we:alternateReferences>
    <we:reference id="WA200003233" version="2.0.0.3" store="" storeType="OMEX"/>
  </we:alternateReferences>
  <we:properties>
    <we:property name="artifactViewState" value="&quot;live&quot;"/>
    <we:property name="backgroundColor" value="&quot;#1F1F1F&quot;"/>
    <we:property name="bookmark" value="&quot;H4sIAAAAAAAAA6WST0vEMBDFv4rkvEj+tEnrcb2KLChexMM0mSxxs01pU1ld9rs7aQVBBA9emuTl5fcm6ZyZC9MQ4f0ejshu2DalwxHGw1XNNqxfNVVXstYOndEKXWWdsJ5205BD6id2c2YZxj3mpzDNEAuIxOeXDYMYd7AvKw9xwg0bcJxSDzF84GqmrTzOeNkwPA0xjVCQDxkyFuwb2WlNJYhrRYlgc3jDB7R5VZU3vms1Gs4t55wGaMg2rYalsl8tBb3E36Y+Q+gppmjcKN1oa1qQUjsnatOYok+h38evgr/PPr4P5XFgydrOOVNJ9CjdK6UX3OVCt6qk5xVKLXXDhXHaKtH+E8mxwU52FQjZaOi810r9Ewl1K6WzNdRWNN4rWwn8ExmO9Gt/YenWdrU25abOWOhQ6D9ZGU+5S6eftAX4rbAjUpuVSZrzNIDFHfS0fj6zYUzUWzng4qNegp769Ws+lvEuZBzX6CeIc0ldmpItMS/l8wkBirisDAMAAA==&quot;"/>
    <we:property name="creatorSessionId" value="&quot;b1de734b-f01d-4695-88b9-da1c287e1f09&quot;"/>
    <we:property name="creatorTenantId" value="&quot;27282fdd-4c0b-4dfb-ba91-228cd83fdf71&quot;"/>
    <we:property name="creatorUserId" value="&quot;100320038631C50F&quot;"/>
    <we:property name="datasetId" value="&quot;7af0a50e-9602-4fe6-8295-cd1c67971997&quot;"/>
    <we:property name="embedUrl" value="&quot;/reportEmbed?reportId=647daeb1-a7e2-4901-8087-af8ce46ba861&amp;config=eyJjbHVzdGVyVXJsIjoiaHR0cHM6Ly9XQUJJLVNPVVRILUVBU1QtQVNJQS1yZWRpcmVjdC5hbmFseXNpcy53aW5kb3dzLm5ldCIsImVtYmVkRmVhdHVyZXMiOnsidXNhZ2VNZXRyaWNzVk5leHQiOnRydWV9fQ%3D%3D&amp;disableSensitivityBanner=true&quot;"/>
    <we:property name="initialStateBookmark" value="&quot;H4sIAAAAAAAAA6WSUU+DMBSF/4rp82JKgRZ8U+PTnBo1viyLuS2Xpa6jBIqZLvx3b9mSPWiiiS+093D4Tnu5e1bZvnXwcQdbZBfsyvvNFrrNWc5mrDlq9/fzxeXj/PXucnFDsm+D9U3PLvYsQLfG8GL7AVwkkLhczRg49wDrWNXgepyxFrveN+DsJx7M9Cp0A44zhrvW+Q4i8ilAwIh9JzvVlJ2cp5QIJth3fEITDmpaq1qXEhXnhnNOCxRk6w+G6WQ/WiJ6ir/2TQDbUEzUQJZG51KZNCkrZUBjIqPe22btjgc+ffv80cauBNwF7XexH/qNgiNpHOlCkJdCVCaH3CRFXacmS/BXmt1Sv76zOBaohc4gEYUEXdcyTX9lwdSFqyEEatY3ZCZqnqGQQhY8UZWMl/4nkqtUFtKoEoSQVZXkqlD/Qk7Uk8K2SGMWN34IfQsGH6CherlnbedptoLFyUezBE2F1XHfxfXWBuwO+S/ghunX0eSxKYNOZLXDP/rHcRUfX0pnTyQ0AwAA&quot;"/>
    <we:property name="isFiltersActionButtonVisible" value="true"/>
    <we:property name="isVisualContainerHeaderHidden" value="false"/>
    <we:property name="pageDisplayName" value="&quot;Report&quot;"/>
    <we:property name="pageName" value="&quot;3f7fb96e700c000700a8&quot;"/>
    <we:property name="reportEmbeddedTime" value="&quot;2024-10-19T10:02:31.019Z&quot;"/>
    <we:property name="reportName" value="&quot;amazon sales data analytics&quot;"/>
    <we:property name="reportState" value="&quot;CONNECTED&quot;"/>
    <we:property name="reportUrl" value="&quot;/groups/me/reports/647daeb1-a7e2-4901-8087-af8ce46ba861/3f7fb96e700c000700a8?pbi_source=storytelling_addin&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9AFF59E45E4041A87A12E6A4EBDB24" ma:contentTypeVersion="5" ma:contentTypeDescription="Create a new document." ma:contentTypeScope="" ma:versionID="77ebc333b11824964c6b293ca7be5299">
  <xsd:schema xmlns:xsd="http://www.w3.org/2001/XMLSchema" xmlns:xs="http://www.w3.org/2001/XMLSchema" xmlns:p="http://schemas.microsoft.com/office/2006/metadata/properties" xmlns:ns3="cdb9ce39-e234-40ff-9353-c9c84991d5f7" targetNamespace="http://schemas.microsoft.com/office/2006/metadata/properties" ma:root="true" ma:fieldsID="2c04f7517cdd8a035dfa81a60f98fa80" ns3:_="">
    <xsd:import namespace="cdb9ce39-e234-40ff-9353-c9c84991d5f7"/>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9ce39-e234-40ff-9353-c9c84991d5f7"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C60EDC-0070-47DE-A48B-A149979C2614}">
  <ds:schemaRefs>
    <ds:schemaRef ds:uri="http://schemas.microsoft.com/sharepoint/v3/contenttype/forms"/>
  </ds:schemaRefs>
</ds:datastoreItem>
</file>

<file path=customXml/itemProps2.xml><?xml version="1.0" encoding="utf-8"?>
<ds:datastoreItem xmlns:ds="http://schemas.openxmlformats.org/officeDocument/2006/customXml" ds:itemID="{80900BD3-FE06-465C-BAA4-5EEA9CBD5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9ce39-e234-40ff-9353-c9c84991d5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B0B630-4DA6-458E-AFF9-DDCE9ABEC66D}">
  <ds:schemaRefs>
    <ds:schemaRef ds:uri="cdb9ce39-e234-40ff-9353-c9c84991d5f7"/>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1041</TotalTime>
  <Words>1202</Words>
  <Application>Microsoft Office PowerPoint</Application>
  <PresentationFormat>On-screen Show (16:9)</PresentationFormat>
  <Paragraphs>116</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Aptos</vt:lpstr>
      <vt:lpstr>Parallax</vt:lpstr>
      <vt:lpstr>Amazon sales data analytics </vt:lpstr>
      <vt:lpstr>INTRODUCTION</vt:lpstr>
      <vt:lpstr>Extract-Transform-Load</vt:lpstr>
      <vt:lpstr>Extract-Transform-Load on amazon sales data</vt:lpstr>
      <vt:lpstr>DATA MODELLING</vt:lpstr>
      <vt:lpstr>Amazon Sales-Snowflake Schema- Data Model</vt:lpstr>
      <vt:lpstr> DATA VISUALIZATION</vt:lpstr>
      <vt:lpstr> DATA VISUALIZATION</vt:lpstr>
      <vt:lpstr> DATA VISUALIZATION</vt:lpstr>
      <vt:lpstr> DATA VISUALIZATION</vt:lpstr>
      <vt:lpstr> DATA VISUALIZATION</vt:lpstr>
      <vt:lpstr> POWER BI REPORT GENERATION</vt:lpstr>
      <vt:lpstr> POWER BI REPORT GENERATION</vt:lpstr>
      <vt:lpstr>PowerPoint Presentation</vt:lpstr>
      <vt:lpstr>POWER BI SERVICE</vt:lpstr>
      <vt:lpstr> POWER BI DASHBOARD CREATION </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Health_insurance</dc:title>
  <dc:creator>krishnanunni br</dc:creator>
  <cp:lastModifiedBy>B R Krishnanunni [MBA - 2024]</cp:lastModifiedBy>
  <cp:revision>12</cp:revision>
  <dcterms:modified xsi:type="dcterms:W3CDTF">2025-01-09T11:40:19Z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0x0101007A9AFF59E45E4041A87A12E6A4EBDB24</vt:lpwstr>
  </property>
</Properties>
</file>