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4"/>
  </p:sldMasterIdLst>
  <p:notesMasterIdLst>
    <p:notesMasterId r:id="rId17"/>
  </p:notesMasterIdLst>
  <p:sldIdLst>
    <p:sldId id="256" r:id="rId5"/>
    <p:sldId id="257" r:id="rId6"/>
    <p:sldId id="258" r:id="rId7"/>
    <p:sldId id="259" r:id="rId8"/>
    <p:sldId id="260" r:id="rId9"/>
    <p:sldId id="265" r:id="rId10"/>
    <p:sldId id="266" r:id="rId11"/>
    <p:sldId id="261" r:id="rId12"/>
    <p:sldId id="267" r:id="rId13"/>
    <p:sldId id="262" r:id="rId14"/>
    <p:sldId id="263" r:id="rId15"/>
    <p:sldId id="264" r:id="rId16"/>
  </p:sldIdLst>
  <p:sldSz cx="9144000" cy="5143500" type="screen16x9"/>
  <p:notesSz cx="6858000" cy="9144000"/>
  <p:embeddedFontLst>
    <p:embeddedFont>
      <p:font typeface="Corbel" panose="020B0503020204020204"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415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6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0dc703b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0dc703b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2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0dc703b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0dc703b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0dc703b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0dc703b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0dc703b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0dc703b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0dc703b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18DADEC-AD63-D125-395F-9D0BACB49449}"/>
            </a:ext>
          </a:extLst>
        </p:cNvPr>
        <p:cNvGrpSpPr/>
        <p:nvPr/>
      </p:nvGrpSpPr>
      <p:grpSpPr>
        <a:xfrm>
          <a:off x="0" y="0"/>
          <a:ext cx="0" cy="0"/>
          <a:chOff x="0" y="0"/>
          <a:chExt cx="0" cy="0"/>
        </a:xfrm>
      </p:grpSpPr>
      <p:sp>
        <p:nvSpPr>
          <p:cNvPr id="156" name="Google Shape;156;g1c0dc703bc5_0_140:notes">
            <a:extLst>
              <a:ext uri="{FF2B5EF4-FFF2-40B4-BE49-F238E27FC236}">
                <a16:creationId xmlns:a16="http://schemas.microsoft.com/office/drawing/2014/main" id="{FCE2F060-FBDB-BC03-F1DF-34BAE4546B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a:extLst>
              <a:ext uri="{FF2B5EF4-FFF2-40B4-BE49-F238E27FC236}">
                <a16:creationId xmlns:a16="http://schemas.microsoft.com/office/drawing/2014/main" id="{E56AA508-D002-E6CD-55D8-86FC13E8A6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0dc703b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0dc703b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5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9668e3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19668e3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6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dc703b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0dc703b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14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1/2/2025</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0531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849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7573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2254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06733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90773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63555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15263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62710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1173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60377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86495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43244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0372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52159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951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6210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6118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1/2/2025</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59969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11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Amazon sales data analytics </a:t>
            </a:r>
            <a:endParaRPr dirty="0"/>
          </a:p>
        </p:txBody>
      </p:sp>
      <p:sp>
        <p:nvSpPr>
          <p:cNvPr id="135" name="Google Shape;135;p13"/>
          <p:cNvSpPr txBox="1">
            <a:spLocks noGrp="1"/>
          </p:cNvSpPr>
          <p:nvPr>
            <p:ph type="subTitle" idx="1"/>
          </p:nvPr>
        </p:nvSpPr>
        <p:spPr>
          <a:xfrm>
            <a:off x="6617825" y="3046750"/>
            <a:ext cx="25263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dirty="0"/>
              <a:t>SUBMITTED BY</a:t>
            </a:r>
            <a:endParaRPr sz="1800" dirty="0"/>
          </a:p>
          <a:p>
            <a:pPr marL="0" lvl="0" indent="0" algn="l" rtl="0">
              <a:spcBef>
                <a:spcPts val="0"/>
              </a:spcBef>
              <a:spcAft>
                <a:spcPts val="0"/>
              </a:spcAft>
              <a:buNone/>
            </a:pPr>
            <a:r>
              <a:rPr lang="en-GB" sz="1800" dirty="0"/>
              <a:t>KRISHNANUNNI BR</a:t>
            </a:r>
            <a:endParaRPr sz="1800" dirty="0"/>
          </a:p>
        </p:txBody>
      </p:sp>
      <p:sp>
        <p:nvSpPr>
          <p:cNvPr id="136" name="Google Shape;136;p13"/>
          <p:cNvSpPr txBox="1">
            <a:spLocks noGrp="1"/>
          </p:cNvSpPr>
          <p:nvPr>
            <p:ph type="subTitle" idx="4294967295"/>
          </p:nvPr>
        </p:nvSpPr>
        <p:spPr>
          <a:xfrm>
            <a:off x="5673725" y="1220788"/>
            <a:ext cx="3470275" cy="4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FINAL PROJECT REPORT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dirty="0">
                <a:latin typeface="Arial" panose="020B0604020202020204" pitchFamily="34" charset="0"/>
                <a:cs typeface="Arial" panose="020B0604020202020204" pitchFamily="34" charset="0"/>
              </a:rPr>
              <a:t>POWER BI DASHBOARD CREATION </a:t>
            </a:r>
            <a:endParaRPr dirty="0">
              <a:latin typeface="Arial" panose="020B0604020202020204" pitchFamily="34" charset="0"/>
              <a:cs typeface="Arial" panose="020B0604020202020204" pitchFamily="34" charset="0"/>
            </a:endParaRPr>
          </a:p>
        </p:txBody>
      </p:sp>
      <p:sp>
        <p:nvSpPr>
          <p:cNvPr id="172" name="Google Shape;172;p19"/>
          <p:cNvSpPr txBox="1">
            <a:spLocks noGrp="1"/>
          </p:cNvSpPr>
          <p:nvPr>
            <p:ph type="body" idx="1"/>
          </p:nvPr>
        </p:nvSpPr>
        <p:spPr>
          <a:xfrm>
            <a:off x="1297500" y="940300"/>
            <a:ext cx="7280400" cy="4063200"/>
          </a:xfrm>
          <a:prstGeom prst="rect">
            <a:avLst/>
          </a:prstGeom>
        </p:spPr>
        <p:txBody>
          <a:bodyPr spcFirstLastPara="1" wrap="square" lIns="91425" tIns="91425" rIns="91425" bIns="91425" anchor="t" anchorCtr="0">
            <a:noAutofit/>
          </a:bodyPr>
          <a:lstStyle/>
          <a:p>
            <a:pPr marL="285750" indent="-285750"/>
            <a:r>
              <a:rPr lang="en-GB" sz="1400" dirty="0">
                <a:latin typeface="Arial" panose="020B0604020202020204" pitchFamily="34" charset="0"/>
                <a:cs typeface="Arial" panose="020B0604020202020204" pitchFamily="34" charset="0"/>
              </a:rPr>
              <a:t>n estimators: specifies the number of decision trees to be boosted. If </a:t>
            </a:r>
            <a:r>
              <a:rPr lang="en-GB" sz="1400" dirty="0" err="1">
                <a:latin typeface="Arial" panose="020B0604020202020204" pitchFamily="34" charset="0"/>
                <a:cs typeface="Arial" panose="020B0604020202020204" pitchFamily="34" charset="0"/>
              </a:rPr>
              <a:t>n_estimator</a:t>
            </a:r>
            <a:r>
              <a:rPr lang="en-GB" sz="1400" dirty="0">
                <a:latin typeface="Arial" panose="020B0604020202020204" pitchFamily="34" charset="0"/>
                <a:cs typeface="Arial" panose="020B0604020202020204" pitchFamily="34" charset="0"/>
              </a:rPr>
              <a:t> = 1, it means only 1 tree is generated, thus no boosting is at work. The default value is 100, but you can play with this number for optimal performance.</a:t>
            </a:r>
            <a:endParaRPr sz="1400" dirty="0">
              <a:latin typeface="Arial" panose="020B0604020202020204" pitchFamily="34" charset="0"/>
              <a:cs typeface="Arial" panose="020B0604020202020204" pitchFamily="34" charset="0"/>
            </a:endParaRPr>
          </a:p>
          <a:p>
            <a:pPr marL="285750" indent="-285750">
              <a:spcBef>
                <a:spcPts val="1200"/>
              </a:spcBef>
            </a:pPr>
            <a:r>
              <a:rPr lang="en-GB" sz="1400" dirty="0" err="1">
                <a:latin typeface="Arial" panose="020B0604020202020204" pitchFamily="34" charset="0"/>
                <a:cs typeface="Arial" panose="020B0604020202020204" pitchFamily="34" charset="0"/>
              </a:rPr>
              <a:t>criterian</a:t>
            </a:r>
            <a:r>
              <a:rPr lang="en-GB" sz="1400" dirty="0">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criterion is a loss function that is used to evaluate the performance of the model at each iteration and to guide the search for the optimal set of parameters</a:t>
            </a:r>
          </a:p>
          <a:p>
            <a:pPr marL="285750" indent="-285750">
              <a:spcBef>
                <a:spcPts val="1200"/>
              </a:spcBef>
            </a:pPr>
            <a:r>
              <a:rPr lang="en-GB" sz="1400" dirty="0">
                <a:latin typeface="Arial" panose="020B0604020202020204" pitchFamily="34" charset="0"/>
                <a:cs typeface="Arial" panose="020B0604020202020204" pitchFamily="34" charset="0"/>
              </a:rPr>
              <a:t>CV: </a:t>
            </a:r>
            <a:r>
              <a:rPr lang="en-US" sz="1400" dirty="0">
                <a:latin typeface="Arial" panose="020B0604020202020204" pitchFamily="34" charset="0"/>
                <a:cs typeface="Arial" panose="020B0604020202020204" pitchFamily="34" charset="0"/>
              </a:rPr>
              <a:t>cv refers to the number of folds used in cross-validation. The value of cv = 5 means that the data is divided into 5 equal parts, and the model is trained and evaluated 5 times, with each time one part being used for evaluation and the remaining 4 parts being used for training</a:t>
            </a:r>
          </a:p>
          <a:p>
            <a:pPr marL="285750" indent="-285750">
              <a:spcBef>
                <a:spcPts val="1200"/>
              </a:spcBef>
            </a:pPr>
            <a:r>
              <a:rPr lang="en-GB" sz="1400" dirty="0">
                <a:latin typeface="Arial" panose="020B0604020202020204" pitchFamily="34" charset="0"/>
                <a:cs typeface="Arial" panose="020B0604020202020204" pitchFamily="34" charset="0"/>
              </a:rPr>
              <a:t>Verbose: </a:t>
            </a:r>
            <a:r>
              <a:rPr lang="en-US" sz="1400" dirty="0">
                <a:latin typeface="Arial" panose="020B0604020202020204" pitchFamily="34" charset="0"/>
                <a:cs typeface="Arial" panose="020B0604020202020204" pitchFamily="34" charset="0"/>
              </a:rPr>
              <a:t>verbose determines the amount of information displayed while the model is training. </a:t>
            </a:r>
            <a:endParaRPr sz="1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CONCLUSION</a:t>
            </a:r>
            <a:endParaRPr dirty="0">
              <a:latin typeface="Arial" panose="020B0604020202020204" pitchFamily="34" charset="0"/>
              <a:cs typeface="Arial" panose="020B0604020202020204" pitchFamily="34" charset="0"/>
            </a:endParaRPr>
          </a:p>
        </p:txBody>
      </p:sp>
      <p:sp>
        <p:nvSpPr>
          <p:cNvPr id="178" name="Google Shape;178;p20"/>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latin typeface="Arial" panose="020B0604020202020204" pitchFamily="34" charset="0"/>
                <a:cs typeface="Arial" panose="020B0604020202020204" pitchFamily="34" charset="0"/>
              </a:rPr>
              <a:t>In conclusion, the data analysis of amazon sales was done on 3 different levels –sales key insights, food sales insights and food sales market. </a:t>
            </a:r>
            <a:r>
              <a:rPr lang="en-IN" sz="1400" dirty="0">
                <a:latin typeface="Arial" panose="020B0604020202020204" pitchFamily="34" charset="0"/>
                <a:cs typeface="Arial" panose="020B0604020202020204" pitchFamily="34" charset="0"/>
              </a:rPr>
              <a:t>Extract-Transform-Load has been done and se</a:t>
            </a:r>
            <a:r>
              <a:rPr lang="en-US" sz="1400" dirty="0" err="1">
                <a:latin typeface="Arial" panose="020B0604020202020204" pitchFamily="34" charset="0"/>
                <a:cs typeface="Arial" panose="020B0604020202020204" pitchFamily="34" charset="0"/>
              </a:rPr>
              <a:t>veral</a:t>
            </a:r>
            <a:r>
              <a:rPr lang="en-US" sz="1400" dirty="0">
                <a:latin typeface="Arial" panose="020B0604020202020204" pitchFamily="34" charset="0"/>
                <a:cs typeface="Arial" panose="020B0604020202020204" pitchFamily="34" charset="0"/>
              </a:rPr>
              <a:t> key metrics, factors ,attributes and relationships have been generated using data modelling and data visualization in power bi desktop. The developed report was published to power bi service and corresponding dashboard was created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634350" y="2114700"/>
            <a:ext cx="2119178"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INTRODUCTION</a:t>
            </a:r>
            <a:endParaRPr dirty="0">
              <a:latin typeface="Arial" panose="020B0604020202020204" pitchFamily="34" charset="0"/>
              <a:cs typeface="Arial" panose="020B0604020202020204" pitchFamily="34" charset="0"/>
            </a:endParaRPr>
          </a:p>
        </p:txBody>
      </p:sp>
      <p:sp>
        <p:nvSpPr>
          <p:cNvPr id="142" name="Google Shape;142;p14"/>
          <p:cNvSpPr txBox="1">
            <a:spLocks noGrp="1"/>
          </p:cNvSpPr>
          <p:nvPr>
            <p:ph type="body" idx="1"/>
          </p:nvPr>
        </p:nvSpPr>
        <p:spPr>
          <a:xfrm>
            <a:off x="1297499" y="1018478"/>
            <a:ext cx="7393017" cy="3992137"/>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US" sz="5600" dirty="0">
                <a:latin typeface="Arial" panose="020B0604020202020204" pitchFamily="34" charset="0"/>
                <a:ea typeface="Sans Serif Collection" panose="020B0502040504020204" pitchFamily="34" charset="0"/>
                <a:cs typeface="Arial" panose="020B0604020202020204" pitchFamily="34" charset="0"/>
              </a:rPr>
              <a:t>In today's highly competitive business landscape, effective sales management has become crucial for organizations aiming to optimize distribution methods, minimize costs, and enhance profitability. With the exponential growth of e-commerce platforms like Amazon, analyzing sales data has emerged as a pivotal strategy for understanding consumer behavior, identifying market trends, and making informed decisions.</a:t>
            </a:r>
          </a:p>
          <a:p>
            <a:pPr marL="0" lvl="0" indent="0" algn="l" rtl="0">
              <a:spcBef>
                <a:spcPts val="0"/>
              </a:spcBef>
              <a:spcAft>
                <a:spcPts val="0"/>
              </a:spcAft>
              <a:buNone/>
            </a:pPr>
            <a:endParaRPr lang="en-US" sz="56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5600" dirty="0">
                <a:latin typeface="Arial" panose="020B0604020202020204" pitchFamily="34" charset="0"/>
                <a:ea typeface="Sans Serif Collection" panose="020B0502040504020204" pitchFamily="34" charset="0"/>
                <a:cs typeface="Arial" panose="020B0604020202020204" pitchFamily="34" charset="0"/>
              </a:rPr>
              <a:t>This project aims to perform an ETL (Extract-Transform-Load) analysis on an Amazon sales dataset to uncover valuable insights related to sales trends. The focus will be on analyzing sales data on a month-wise and year-wise basis, as well as a detailed </a:t>
            </a:r>
            <a:r>
              <a:rPr lang="en-US" sz="5600" dirty="0" err="1">
                <a:latin typeface="Arial" panose="020B0604020202020204" pitchFamily="34" charset="0"/>
                <a:ea typeface="Sans Serif Collection" panose="020B0502040504020204" pitchFamily="34" charset="0"/>
                <a:cs typeface="Arial" panose="020B0604020202020204" pitchFamily="34" charset="0"/>
              </a:rPr>
              <a:t>yearly_monthly</a:t>
            </a:r>
            <a:r>
              <a:rPr lang="en-US" sz="5600" dirty="0">
                <a:latin typeface="Arial" panose="020B0604020202020204" pitchFamily="34" charset="0"/>
                <a:ea typeface="Sans Serif Collection" panose="020B0502040504020204" pitchFamily="34" charset="0"/>
                <a:cs typeface="Arial" panose="020B0604020202020204" pitchFamily="34" charset="0"/>
              </a:rPr>
              <a:t> analysis. By transforming raw sales data into a structured format, we will extract meaningful metrics and relationships among various attributes that influence sales performance.</a:t>
            </a:r>
          </a:p>
          <a:p>
            <a:pPr marL="0" lvl="0" indent="0" algn="l" rtl="0">
              <a:spcBef>
                <a:spcPts val="0"/>
              </a:spcBef>
              <a:spcAft>
                <a:spcPts val="0"/>
              </a:spcAft>
              <a:buNone/>
            </a:pPr>
            <a:endParaRPr lang="en-US" sz="56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5600" dirty="0">
                <a:latin typeface="Arial" panose="020B0604020202020204" pitchFamily="34" charset="0"/>
                <a:ea typeface="Sans Serif Collection" panose="020B0502040504020204" pitchFamily="34" charset="0"/>
                <a:cs typeface="Arial" panose="020B0604020202020204" pitchFamily="34" charset="0"/>
              </a:rPr>
              <a:t>By understanding sales trends and identifying key factors that drive performance, businesses can refine their sales strategies, enhance customer targeting, and optimize inventory management. The insights derived from this analysis will empower stakeholders to make data-driven decisions, ultimately contributing to improved sales outcomes and sustained competitive advantage in the </a:t>
            </a:r>
            <a:r>
              <a:rPr lang="en-US" sz="5600" dirty="0" err="1">
                <a:latin typeface="Arial" panose="020B0604020202020204" pitchFamily="34" charset="0"/>
                <a:ea typeface="Sans Serif Collection" panose="020B0502040504020204" pitchFamily="34" charset="0"/>
                <a:cs typeface="Arial" panose="020B0604020202020204" pitchFamily="34" charset="0"/>
              </a:rPr>
              <a:t>marketplace.This</a:t>
            </a:r>
            <a:r>
              <a:rPr lang="en-US" sz="5600" dirty="0">
                <a:latin typeface="Arial" panose="020B0604020202020204" pitchFamily="34" charset="0"/>
                <a:ea typeface="Sans Serif Collection" panose="020B0502040504020204" pitchFamily="34" charset="0"/>
                <a:cs typeface="Arial" panose="020B0604020202020204" pitchFamily="34" charset="0"/>
              </a:rPr>
              <a:t> project will leverage advanced analytical techniques and tools to provide a comprehensive overview of Amazon's sales dynamics, offering actionable insights for sales management and strategic planning.</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 </a:t>
            </a:r>
          </a:p>
          <a:p>
            <a:pPr marL="0" lvl="0" indent="0" algn="l" rtl="0">
              <a:spcBef>
                <a:spcPts val="0"/>
              </a:spcBef>
              <a:spcAft>
                <a:spcPts val="0"/>
              </a:spcAft>
              <a:buNone/>
            </a:pPr>
            <a:r>
              <a:rPr lang="en-US" sz="5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60925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latin typeface="Arial" panose="020B0604020202020204" pitchFamily="34" charset="0"/>
                <a:cs typeface="Arial" panose="020B0604020202020204" pitchFamily="34" charset="0"/>
              </a:rPr>
              <a:t>Extract-Transform-Load</a:t>
            </a:r>
            <a:endParaRPr dirty="0">
              <a:latin typeface="Arial" panose="020B0604020202020204" pitchFamily="34" charset="0"/>
              <a:cs typeface="Arial" panose="020B0604020202020204" pitchFamily="34" charset="0"/>
            </a:endParaRPr>
          </a:p>
        </p:txBody>
      </p:sp>
      <p:sp>
        <p:nvSpPr>
          <p:cNvPr id="148" name="Google Shape;148;p15"/>
          <p:cNvSpPr txBox="1">
            <a:spLocks noGrp="1"/>
          </p:cNvSpPr>
          <p:nvPr>
            <p:ph type="body" idx="1"/>
          </p:nvPr>
        </p:nvSpPr>
        <p:spPr>
          <a:xfrm>
            <a:off x="1297500" y="1003000"/>
            <a:ext cx="7569774" cy="382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b="1" dirty="0">
                <a:latin typeface="Arial" panose="020B0604020202020204" pitchFamily="34" charset="0"/>
                <a:ea typeface="Sans Serif Collection" panose="020B0502040504020204" pitchFamily="34" charset="0"/>
                <a:cs typeface="Arial" panose="020B0604020202020204" pitchFamily="34" charset="0"/>
              </a:rPr>
              <a:t>Extract</a:t>
            </a:r>
            <a:r>
              <a:rPr lang="en-US" sz="1400" dirty="0">
                <a:latin typeface="Arial" panose="020B0604020202020204" pitchFamily="34" charset="0"/>
                <a:ea typeface="Sans Serif Collection" panose="020B0502040504020204" pitchFamily="34" charset="0"/>
                <a:cs typeface="Arial" panose="020B0604020202020204" pitchFamily="34" charset="0"/>
              </a:rPr>
              <a:t>: Sources of data (e.g., 100 Sales Records, Products, customers, region, division, Amazon Food Category etc.).</a:t>
            </a:r>
          </a:p>
          <a:p>
            <a:pPr marL="0" lvl="0" indent="0" algn="l" rtl="0">
              <a:spcBef>
                <a:spcPts val="0"/>
              </a:spcBef>
              <a:spcAft>
                <a:spcPts val="0"/>
              </a:spcAft>
              <a:buNone/>
            </a:pPr>
            <a:endParaRPr lang="en-US" sz="14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1400" b="1" dirty="0">
                <a:latin typeface="Arial" panose="020B0604020202020204" pitchFamily="34" charset="0"/>
                <a:ea typeface="Sans Serif Collection" panose="020B0502040504020204" pitchFamily="34" charset="0"/>
                <a:cs typeface="Arial" panose="020B0604020202020204" pitchFamily="34" charset="0"/>
              </a:rPr>
              <a:t>Transform</a:t>
            </a:r>
            <a:r>
              <a:rPr lang="en-US" sz="1400" dirty="0">
                <a:latin typeface="Arial" panose="020B0604020202020204" pitchFamily="34" charset="0"/>
                <a:ea typeface="Sans Serif Collection" panose="020B0502040504020204" pitchFamily="34" charset="0"/>
                <a:cs typeface="Arial" panose="020B0604020202020204" pitchFamily="34" charset="0"/>
              </a:rPr>
              <a:t>: Data cleaning and shaping in Power Query.</a:t>
            </a:r>
          </a:p>
          <a:p>
            <a:pPr marL="0" lvl="0" indent="0" algn="l" rtl="0">
              <a:spcBef>
                <a:spcPts val="0"/>
              </a:spcBef>
              <a:spcAft>
                <a:spcPts val="0"/>
              </a:spcAft>
              <a:buNone/>
            </a:pPr>
            <a:r>
              <a:rPr lang="en-US" sz="1400" dirty="0">
                <a:latin typeface="Arial" panose="020B0604020202020204" pitchFamily="34" charset="0"/>
                <a:ea typeface="Sans Serif Collection" panose="020B0502040504020204" pitchFamily="34" charset="0"/>
                <a:cs typeface="Arial" panose="020B0604020202020204" pitchFamily="34" charset="0"/>
              </a:rPr>
              <a:t> - promoted Headers and changed data type of columns</a:t>
            </a:r>
          </a:p>
          <a:p>
            <a:pPr marL="0" lvl="0" indent="0" algn="l" rtl="0">
              <a:spcBef>
                <a:spcPts val="0"/>
              </a:spcBef>
              <a:spcAft>
                <a:spcPts val="0"/>
              </a:spcAft>
              <a:buNone/>
            </a:pPr>
            <a:r>
              <a:rPr lang="en-US" sz="1400" dirty="0">
                <a:latin typeface="Arial" panose="020B0604020202020204" pitchFamily="34" charset="0"/>
                <a:ea typeface="Sans Serif Collection" panose="020B0502040504020204" pitchFamily="34" charset="0"/>
                <a:cs typeface="Arial" panose="020B0604020202020204" pitchFamily="34" charset="0"/>
              </a:rPr>
              <a:t> - performed complex steps to modify order date column into required date column format</a:t>
            </a:r>
          </a:p>
          <a:p>
            <a:pPr marL="0" lvl="0" indent="0" algn="l" rtl="0">
              <a:spcBef>
                <a:spcPts val="0"/>
              </a:spcBef>
              <a:spcAft>
                <a:spcPts val="0"/>
              </a:spcAft>
              <a:buNone/>
            </a:pPr>
            <a:r>
              <a:rPr lang="en-US" sz="1400" dirty="0">
                <a:latin typeface="Arial" panose="020B0604020202020204" pitchFamily="34" charset="0"/>
                <a:ea typeface="Sans Serif Collection" panose="020B0502040504020204" pitchFamily="34" charset="0"/>
                <a:cs typeface="Arial" panose="020B0604020202020204" pitchFamily="34" charset="0"/>
              </a:rPr>
              <a:t> - renamed country name from </a:t>
            </a:r>
            <a:r>
              <a:rPr lang="fr-FR" sz="1400" dirty="0">
                <a:latin typeface="Arial" panose="020B0604020202020204" pitchFamily="34" charset="0"/>
                <a:ea typeface="Sans Serif Collection" panose="020B0502040504020204" pitchFamily="34" charset="0"/>
                <a:cs typeface="Arial" panose="020B0604020202020204" pitchFamily="34" charset="0"/>
              </a:rPr>
              <a:t>"Cote d'Ivoire </a:t>
            </a:r>
            <a:r>
              <a:rPr lang="en-US"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a:latin typeface="Arial" panose="020B0604020202020204" pitchFamily="34" charset="0"/>
                <a:ea typeface="Sans Serif Collection" panose="020B0502040504020204" pitchFamily="34" charset="0"/>
                <a:cs typeface="Arial" panose="020B0604020202020204" pitchFamily="34" charset="0"/>
              </a:rPr>
              <a:t>  to "Cote d voire ", to match </a:t>
            </a:r>
            <a:r>
              <a:rPr lang="fr-FR" sz="1400" dirty="0" err="1">
                <a:latin typeface="Arial" panose="020B0604020202020204" pitchFamily="34" charset="0"/>
                <a:ea typeface="Sans Serif Collection" panose="020B0502040504020204" pitchFamily="34" charset="0"/>
                <a:cs typeface="Arial" panose="020B0604020202020204" pitchFamily="34" charset="0"/>
              </a:rPr>
              <a:t>currency</a:t>
            </a:r>
            <a:r>
              <a:rPr lang="fr-FR" sz="1400" dirty="0">
                <a:latin typeface="Arial" panose="020B0604020202020204" pitchFamily="34" charset="0"/>
                <a:ea typeface="Sans Serif Collection" panose="020B0502040504020204" pitchFamily="34" charset="0"/>
                <a:cs typeface="Arial" panose="020B0604020202020204" pitchFamily="34" charset="0"/>
              </a:rPr>
              <a:t> table    </a:t>
            </a:r>
            <a:r>
              <a:rPr lang="fr-FR" sz="1400" dirty="0" err="1">
                <a:latin typeface="Arial" panose="020B0604020202020204" pitchFamily="34" charset="0"/>
                <a:ea typeface="Sans Serif Collection" panose="020B0502040504020204" pitchFamily="34" charset="0"/>
                <a:cs typeface="Arial" panose="020B0604020202020204" pitchFamily="34" charset="0"/>
              </a:rPr>
              <a:t>with</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newly</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added</a:t>
            </a:r>
            <a:r>
              <a:rPr lang="fr-FR" sz="1400" dirty="0">
                <a:latin typeface="Arial" panose="020B0604020202020204" pitchFamily="34" charset="0"/>
                <a:ea typeface="Sans Serif Collection" panose="020B0502040504020204" pitchFamily="34" charset="0"/>
                <a:cs typeface="Arial" panose="020B0604020202020204" pitchFamily="34" charset="0"/>
              </a:rPr>
              <a:t> exchange rate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name</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inorder</a:t>
            </a:r>
            <a:r>
              <a:rPr lang="fr-FR" sz="1400" dirty="0">
                <a:latin typeface="Arial" panose="020B0604020202020204" pitchFamily="34" charset="0"/>
                <a:ea typeface="Sans Serif Collection" panose="020B0502040504020204" pitchFamily="34" charset="0"/>
                <a:cs typeface="Arial" panose="020B0604020202020204" pitchFamily="34" charset="0"/>
              </a:rPr>
              <a:t> to </a:t>
            </a:r>
            <a:r>
              <a:rPr lang="fr-FR" sz="1400" dirty="0" err="1">
                <a:latin typeface="Arial" panose="020B0604020202020204" pitchFamily="34" charset="0"/>
                <a:ea typeface="Sans Serif Collection" panose="020B0502040504020204" pitchFamily="34" charset="0"/>
                <a:cs typeface="Arial" panose="020B0604020202020204" pitchFamily="34" charset="0"/>
              </a:rPr>
              <a:t>create</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relationships</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with</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these</a:t>
            </a:r>
            <a:r>
              <a:rPr lang="fr-FR" sz="1400" dirty="0">
                <a:latin typeface="Arial" panose="020B0604020202020204" pitchFamily="34" charset="0"/>
                <a:ea typeface="Sans Serif Collection" panose="020B0502040504020204" pitchFamily="34" charset="0"/>
                <a:cs typeface="Arial" panose="020B0604020202020204" pitchFamily="34" charset="0"/>
              </a:rPr>
              <a:t> tables</a:t>
            </a:r>
          </a:p>
          <a:p>
            <a:pPr marL="0" lvl="0" indent="0" algn="l" rtl="0">
              <a:spcBef>
                <a:spcPts val="0"/>
              </a:spcBef>
              <a:spcAft>
                <a:spcPts val="0"/>
              </a:spcAft>
              <a:buNone/>
            </a:pPr>
            <a:r>
              <a:rPr lang="fr-FR" sz="1400" dirty="0">
                <a:latin typeface="Arial" panose="020B0604020202020204" pitchFamily="34" charset="0"/>
                <a:ea typeface="Sans Serif Collection" panose="020B0502040504020204" pitchFamily="34" charset="0"/>
                <a:cs typeface="Arial" panose="020B0604020202020204" pitchFamily="34" charset="0"/>
              </a:rPr>
              <a:t> - </a:t>
            </a:r>
            <a:r>
              <a:rPr lang="fr-FR" sz="1400" dirty="0" err="1">
                <a:latin typeface="Arial" panose="020B0604020202020204" pitchFamily="34" charset="0"/>
                <a:ea typeface="Sans Serif Collection" panose="020B0502040504020204" pitchFamily="34" charset="0"/>
                <a:cs typeface="Arial" panose="020B0604020202020204" pitchFamily="34" charset="0"/>
              </a:rPr>
              <a:t>relaced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null</a:t>
            </a:r>
            <a:r>
              <a:rPr lang="fr-FR" sz="1400" dirty="0">
                <a:latin typeface="Arial" panose="020B0604020202020204" pitchFamily="34" charset="0"/>
                <a:ea typeface="Sans Serif Collection" panose="020B0502040504020204" pitchFamily="34" charset="0"/>
                <a:cs typeface="Arial" panose="020B0604020202020204" pitchFamily="34" charset="0"/>
              </a:rPr>
              <a:t> values </a:t>
            </a:r>
            <a:r>
              <a:rPr lang="fr-FR" sz="1400" dirty="0" err="1">
                <a:latin typeface="Arial" panose="020B0604020202020204" pitchFamily="34" charset="0"/>
                <a:ea typeface="Sans Serif Collection" panose="020B0502040504020204" pitchFamily="34" charset="0"/>
                <a:cs typeface="Arial" panose="020B0604020202020204" pitchFamily="34" charset="0"/>
              </a:rPr>
              <a:t>with</a:t>
            </a:r>
            <a:r>
              <a:rPr lang="fr-FR" sz="1400" dirty="0">
                <a:latin typeface="Arial" panose="020B0604020202020204" pitchFamily="34" charset="0"/>
                <a:ea typeface="Sans Serif Collection" panose="020B0502040504020204" pitchFamily="34" charset="0"/>
                <a:cs typeface="Arial" panose="020B0604020202020204" pitchFamily="34" charset="0"/>
              </a:rPr>
              <a:t> 0 in discount </a:t>
            </a:r>
            <a:r>
              <a:rPr lang="fr-FR" sz="1400" dirty="0" err="1">
                <a:latin typeface="Arial" panose="020B0604020202020204" pitchFamily="34" charset="0"/>
                <a:ea typeface="Sans Serif Collection" panose="020B0502040504020204" pitchFamily="34" charset="0"/>
                <a:cs typeface="Arial" panose="020B0604020202020204" pitchFamily="34" charset="0"/>
              </a:rPr>
              <a:t>amount</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r>
              <a:rPr lang="fr-FR" sz="1400" dirty="0">
                <a:latin typeface="Arial" panose="020B0604020202020204" pitchFamily="34" charset="0"/>
                <a:ea typeface="Sans Serif Collection" panose="020B0502040504020204" pitchFamily="34" charset="0"/>
                <a:cs typeface="Arial" panose="020B0604020202020204" pitchFamily="34" charset="0"/>
              </a:rPr>
              <a:t> in </a:t>
            </a:r>
            <a:r>
              <a:rPr lang="fr-FR" sz="1400" dirty="0" err="1">
                <a:latin typeface="Arial" panose="020B0604020202020204" pitchFamily="34" charset="0"/>
                <a:ea typeface="Sans Serif Collection" panose="020B0502040504020204" pitchFamily="34" charset="0"/>
                <a:cs typeface="Arial" panose="020B0604020202020204" pitchFamily="34" charset="0"/>
              </a:rPr>
              <a:t>amazon</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food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category</a:t>
            </a:r>
            <a:r>
              <a:rPr lang="fr-FR" sz="1400" dirty="0">
                <a:latin typeface="Arial" panose="020B0604020202020204" pitchFamily="34" charset="0"/>
                <a:ea typeface="Sans Serif Collection" panose="020B0502040504020204" pitchFamily="34" charset="0"/>
                <a:cs typeface="Arial" panose="020B0604020202020204" pitchFamily="34" charset="0"/>
              </a:rPr>
              <a:t> table</a:t>
            </a:r>
          </a:p>
          <a:p>
            <a:pPr marL="0" lvl="0" indent="0" rtl="0">
              <a:spcBef>
                <a:spcPts val="0"/>
              </a:spcBef>
              <a:spcAft>
                <a:spcPts val="0"/>
              </a:spcAft>
              <a:buNone/>
            </a:pPr>
            <a:r>
              <a:rPr lang="fr-FR" sz="1400" dirty="0">
                <a:latin typeface="Arial" panose="020B0604020202020204" pitchFamily="34" charset="0"/>
                <a:ea typeface="Sans Serif Collection" panose="020B0502040504020204" pitchFamily="34" charset="0"/>
                <a:cs typeface="Arial" panose="020B0604020202020204" pitchFamily="34" charset="0"/>
              </a:rPr>
              <a:t> - </a:t>
            </a:r>
            <a:r>
              <a:rPr lang="fr-FR" sz="1400" dirty="0" err="1">
                <a:latin typeface="Arial" panose="020B0604020202020204" pitchFamily="34" charset="0"/>
                <a:ea typeface="Sans Serif Collection" panose="020B0502040504020204" pitchFamily="34" charset="0"/>
                <a:cs typeface="Arial" panose="020B0604020202020204" pitchFamily="34" charset="0"/>
              </a:rPr>
              <a:t>created</a:t>
            </a:r>
            <a:r>
              <a:rPr lang="fr-FR" sz="1400" dirty="0">
                <a:latin typeface="Arial" panose="020B0604020202020204" pitchFamily="34" charset="0"/>
                <a:ea typeface="Sans Serif Collection" panose="020B0502040504020204" pitchFamily="34" charset="0"/>
                <a:cs typeface="Arial" panose="020B0604020202020204" pitchFamily="34" charset="0"/>
              </a:rPr>
              <a:t> new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named</a:t>
            </a:r>
            <a:r>
              <a:rPr lang="fr-FR" sz="1400" dirty="0">
                <a:latin typeface="Arial" panose="020B0604020202020204" pitchFamily="34" charset="0"/>
                <a:ea typeface="Sans Serif Collection" panose="020B0502040504020204" pitchFamily="34" charset="0"/>
                <a:cs typeface="Arial" panose="020B0604020202020204" pitchFamily="34" charset="0"/>
              </a:rPr>
              <a:t> ‘Discount </a:t>
            </a:r>
            <a:r>
              <a:rPr lang="fr-FR" sz="1400" dirty="0" err="1">
                <a:latin typeface="Arial" panose="020B0604020202020204" pitchFamily="34" charset="0"/>
                <a:ea typeface="Sans Serif Collection" panose="020B0502040504020204" pitchFamily="34" charset="0"/>
                <a:cs typeface="Arial" panose="020B0604020202020204" pitchFamily="34" charset="0"/>
              </a:rPr>
              <a:t>amount</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modified</a:t>
            </a:r>
            <a:r>
              <a:rPr lang="fr-FR" sz="1400" dirty="0">
                <a:latin typeface="Arial" panose="020B0604020202020204" pitchFamily="34" charset="0"/>
                <a:ea typeface="Sans Serif Collection" panose="020B0502040504020204" pitchFamily="34" charset="0"/>
                <a:cs typeface="Arial" panose="020B0604020202020204" pitchFamily="34" charset="0"/>
              </a:rPr>
              <a:t>’ and </a:t>
            </a:r>
            <a:r>
              <a:rPr lang="fr-FR" sz="1400" dirty="0" err="1">
                <a:latin typeface="Arial" panose="020B0604020202020204" pitchFamily="34" charset="0"/>
                <a:ea typeface="Sans Serif Collection" panose="020B0502040504020204" pitchFamily="34" charset="0"/>
                <a:cs typeface="Arial" panose="020B0604020202020204" pitchFamily="34" charset="0"/>
              </a:rPr>
              <a:t>performed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queries</a:t>
            </a:r>
            <a:r>
              <a:rPr lang="fr-FR" sz="1400" dirty="0">
                <a:latin typeface="Arial" panose="020B0604020202020204" pitchFamily="34" charset="0"/>
                <a:ea typeface="Sans Serif Collection" panose="020B0502040504020204" pitchFamily="34" charset="0"/>
                <a:cs typeface="Arial" panose="020B0604020202020204" pitchFamily="34" charset="0"/>
              </a:rPr>
              <a:t> to </a:t>
            </a:r>
            <a:r>
              <a:rPr lang="fr-FR" sz="1400" dirty="0" err="1">
                <a:latin typeface="Arial" panose="020B0604020202020204" pitchFamily="34" charset="0"/>
                <a:ea typeface="Sans Serif Collection" panose="020B0502040504020204" pitchFamily="34" charset="0"/>
                <a:cs typeface="Arial" panose="020B0604020202020204" pitchFamily="34" charset="0"/>
              </a:rPr>
              <a:t>removed</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negative</a:t>
            </a:r>
            <a:r>
              <a:rPr lang="fr-FR" sz="1400" dirty="0">
                <a:latin typeface="Arial" panose="020B0604020202020204" pitchFamily="34" charset="0"/>
                <a:ea typeface="Sans Serif Collection" panose="020B0502040504020204" pitchFamily="34" charset="0"/>
                <a:cs typeface="Arial" panose="020B0604020202020204" pitchFamily="34" charset="0"/>
              </a:rPr>
              <a:t> values </a:t>
            </a:r>
            <a:r>
              <a:rPr lang="fr-FR" sz="1400" dirty="0" err="1">
                <a:latin typeface="Arial" panose="020B0604020202020204" pitchFamily="34" charset="0"/>
                <a:ea typeface="Sans Serif Collection" panose="020B0502040504020204" pitchFamily="34" charset="0"/>
                <a:cs typeface="Arial" panose="020B0604020202020204" pitchFamily="34" charset="0"/>
              </a:rPr>
              <a:t>from</a:t>
            </a:r>
            <a:r>
              <a:rPr lang="fr-FR" sz="1400" dirty="0">
                <a:latin typeface="Arial" panose="020B0604020202020204" pitchFamily="34" charset="0"/>
                <a:ea typeface="Sans Serif Collection" panose="020B0502040504020204" pitchFamily="34" charset="0"/>
                <a:cs typeface="Arial" panose="020B0604020202020204" pitchFamily="34" charset="0"/>
              </a:rPr>
              <a:t> the discount </a:t>
            </a:r>
            <a:r>
              <a:rPr lang="fr-FR" sz="1400" dirty="0" err="1">
                <a:latin typeface="Arial" panose="020B0604020202020204" pitchFamily="34" charset="0"/>
                <a:ea typeface="Sans Serif Collection" panose="020B0502040504020204" pitchFamily="34" charset="0"/>
                <a:cs typeface="Arial" panose="020B0604020202020204" pitchFamily="34" charset="0"/>
              </a:rPr>
              <a:t>amount</a:t>
            </a:r>
            <a:r>
              <a:rPr lang="fr-FR" sz="1400" dirty="0">
                <a:latin typeface="Arial" panose="020B0604020202020204" pitchFamily="34" charset="0"/>
                <a:ea typeface="Sans Serif Collection" panose="020B0502040504020204" pitchFamily="34" charset="0"/>
                <a:cs typeface="Arial" panose="020B0604020202020204" pitchFamily="34" charset="0"/>
              </a:rPr>
              <a:t> </a:t>
            </a:r>
            <a:r>
              <a:rPr lang="fr-FR" sz="1400" dirty="0" err="1">
                <a:latin typeface="Arial" panose="020B0604020202020204" pitchFamily="34" charset="0"/>
                <a:ea typeface="Sans Serif Collection" panose="020B0502040504020204" pitchFamily="34" charset="0"/>
                <a:cs typeface="Arial" panose="020B0604020202020204" pitchFamily="34" charset="0"/>
              </a:rPr>
              <a:t>column</a:t>
            </a:r>
            <a:endParaRPr lang="fr-FR" sz="14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endParaRPr lang="en-US" sz="1400" dirty="0">
              <a:latin typeface="Arial" panose="020B0604020202020204" pitchFamily="34" charset="0"/>
              <a:ea typeface="Sans Serif Collection" panose="020B0502040504020204" pitchFamily="34" charset="0"/>
              <a:cs typeface="Arial" panose="020B0604020202020204" pitchFamily="34" charset="0"/>
            </a:endParaRPr>
          </a:p>
          <a:p>
            <a:pPr marL="0" lvl="0" indent="0" algn="l" rtl="0">
              <a:spcBef>
                <a:spcPts val="0"/>
              </a:spcBef>
              <a:spcAft>
                <a:spcPts val="0"/>
              </a:spcAft>
              <a:buNone/>
            </a:pPr>
            <a:r>
              <a:rPr lang="en-US" sz="1400" b="1" dirty="0">
                <a:latin typeface="Arial" panose="020B0604020202020204" pitchFamily="34" charset="0"/>
                <a:ea typeface="Sans Serif Collection" panose="020B0502040504020204" pitchFamily="34" charset="0"/>
                <a:cs typeface="Arial" panose="020B0604020202020204" pitchFamily="34" charset="0"/>
              </a:rPr>
              <a:t>Load</a:t>
            </a:r>
            <a:r>
              <a:rPr lang="en-US" sz="1400" dirty="0">
                <a:latin typeface="Arial" panose="020B0604020202020204" pitchFamily="34" charset="0"/>
                <a:ea typeface="Sans Serif Collection" panose="020B0502040504020204" pitchFamily="34" charset="0"/>
                <a:cs typeface="Arial" panose="020B0604020202020204" pitchFamily="34" charset="0"/>
              </a:rPr>
              <a:t>: Loading transformed data into Power BI for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DATA MODELLING</a:t>
            </a:r>
            <a:endParaRPr dirty="0">
              <a:latin typeface="Arial" panose="020B0604020202020204" pitchFamily="34" charset="0"/>
              <a:cs typeface="Arial" panose="020B0604020202020204" pitchFamily="34" charset="0"/>
            </a:endParaRPr>
          </a:p>
        </p:txBody>
      </p:sp>
      <p:sp>
        <p:nvSpPr>
          <p:cNvPr id="154" name="Google Shape;154;p16"/>
          <p:cNvSpPr txBox="1">
            <a:spLocks noGrp="1"/>
          </p:cNvSpPr>
          <p:nvPr>
            <p:ph type="body" idx="1"/>
          </p:nvPr>
        </p:nvSpPr>
        <p:spPr>
          <a:xfrm>
            <a:off x="1297500" y="1558750"/>
            <a:ext cx="7280400" cy="2911200"/>
          </a:xfrm>
          <a:prstGeom prst="rect">
            <a:avLst/>
          </a:prstGeom>
        </p:spPr>
        <p:txBody>
          <a:bodyPr spcFirstLastPara="1" wrap="square" lIns="91425" tIns="91425" rIns="91425" bIns="91425" anchor="t" anchorCtr="0">
            <a:normAutofit fontScale="92500" lnSpcReduction="20000"/>
          </a:bodyPr>
          <a:lstStyle/>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The inspection of the data revealed the characteristics of the numerous features in addition to the tendencies and distribution of the data.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As such, it was found that there were no null values in any of the columns.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Moreover, the feature columns were also not multi-collinear i.e. strong correlation didn’t exist between the any two features.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However, due the ranging values of the feature columns, standard scaling was performed to bring the values to a single scale.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 One-hot-encoding was applied in case of categorical features to convert into numerical data that can be used as input to a model.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In general a column transformer is used in order to apply data pre-processing for both numerical and categorical pipeline</a:t>
            </a:r>
            <a:endParaRPr lang="en-IN" sz="18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442224" y="393750"/>
            <a:ext cx="6894176"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dirty="0">
                <a:latin typeface="Arial" panose="020B0604020202020204" pitchFamily="34" charset="0"/>
                <a:cs typeface="Arial" panose="020B0604020202020204" pitchFamily="34" charset="0"/>
              </a:rPr>
              <a:t>DATA VISUALIZATION</a:t>
            </a:r>
            <a:endParaRPr dirty="0">
              <a:latin typeface="Arial" panose="020B0604020202020204" pitchFamily="34" charset="0"/>
              <a:cs typeface="Arial" panose="020B0604020202020204" pitchFamily="34" charset="0"/>
            </a:endParaRPr>
          </a:p>
        </p:txBody>
      </p:sp>
      <p:sp>
        <p:nvSpPr>
          <p:cNvPr id="160" name="Google Shape;160;p17"/>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285750" indent="-285750"/>
            <a:r>
              <a:rPr lang="en-US" sz="1600" dirty="0" err="1">
                <a:latin typeface="Arial" panose="020B0604020202020204" pitchFamily="34" charset="0"/>
                <a:cs typeface="Arial" panose="020B0604020202020204" pitchFamily="34" charset="0"/>
              </a:rPr>
              <a:t>LinearRegression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RandomForestRegressor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GradientBoostingRegressor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DecisionTreeRegressor</a:t>
            </a:r>
            <a:r>
              <a:rPr lang="en-US" sz="1600" dirty="0">
                <a:latin typeface="Arial" panose="020B0604020202020204" pitchFamily="34" charset="0"/>
                <a:cs typeface="Arial" panose="020B0604020202020204" pitchFamily="34" charset="0"/>
              </a:rPr>
              <a:t>, SVR, </a:t>
            </a:r>
            <a:r>
              <a:rPr lang="en-US" sz="1600" dirty="0" err="1">
                <a:latin typeface="Arial" panose="020B0604020202020204" pitchFamily="34" charset="0"/>
                <a:cs typeface="Arial" panose="020B0604020202020204" pitchFamily="34" charset="0"/>
              </a:rPr>
              <a:t>AdaBoostRegressor</a:t>
            </a:r>
            <a:r>
              <a:rPr lang="en-US" sz="1600" dirty="0">
                <a:latin typeface="Arial" panose="020B0604020202020204" pitchFamily="34" charset="0"/>
                <a:cs typeface="Arial" panose="020B0604020202020204" pitchFamily="34" charset="0"/>
              </a:rPr>
              <a:t> algorithms were used to train the model. </a:t>
            </a:r>
          </a:p>
          <a:p>
            <a:pPr marL="0" indent="0">
              <a:buNone/>
            </a:pPr>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The regression problem used evaluation metrics to compare different models performance and to select the best model based on accuracy score and difference in train test accuracy in  which Gradient boosting algorithm was selected with r2 score of 88% after tuning the parameters</a:t>
            </a:r>
          </a:p>
          <a:p>
            <a:pPr marL="285750" indent="-285750"/>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The evaluation was performed in order to compare the performance of model with already existing model in production and if the trained model performance exceeds that in production, then the trained model is pushed to production.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D57E17FA-810E-C203-48AD-FC19AFF91C56}"/>
            </a:ext>
          </a:extLst>
        </p:cNvPr>
        <p:cNvGrpSpPr/>
        <p:nvPr/>
      </p:nvGrpSpPr>
      <p:grpSpPr>
        <a:xfrm>
          <a:off x="0" y="0"/>
          <a:ext cx="0" cy="0"/>
          <a:chOff x="0" y="0"/>
          <a:chExt cx="0" cy="0"/>
        </a:xfrm>
      </p:grpSpPr>
      <p:sp>
        <p:nvSpPr>
          <p:cNvPr id="159" name="Google Shape;159;p17">
            <a:extLst>
              <a:ext uri="{FF2B5EF4-FFF2-40B4-BE49-F238E27FC236}">
                <a16:creationId xmlns:a16="http://schemas.microsoft.com/office/drawing/2014/main" id="{C57EAFFA-5E61-E599-8B4E-AE1A419F8E33}"/>
              </a:ext>
            </a:extLst>
          </p:cNvPr>
          <p:cNvSpPr txBox="1">
            <a:spLocks noGrp="1"/>
          </p:cNvSpPr>
          <p:nvPr>
            <p:ph type="title"/>
          </p:nvPr>
        </p:nvSpPr>
        <p:spPr>
          <a:xfrm>
            <a:off x="1442224" y="393750"/>
            <a:ext cx="6894176"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r>
              <a:rPr lang="en-GB" dirty="0">
                <a:latin typeface="Arial" panose="020B0604020202020204" pitchFamily="34" charset="0"/>
                <a:cs typeface="Arial" panose="020B0604020202020204" pitchFamily="34" charset="0"/>
              </a:rPr>
              <a:t>POWER BI REPORT GENERATION</a:t>
            </a:r>
            <a:endParaRPr dirty="0">
              <a:latin typeface="Arial" panose="020B0604020202020204" pitchFamily="34" charset="0"/>
              <a:cs typeface="Arial" panose="020B0604020202020204" pitchFamily="34" charset="0"/>
            </a:endParaRPr>
          </a:p>
        </p:txBody>
      </p:sp>
      <p:sp>
        <p:nvSpPr>
          <p:cNvPr id="160" name="Google Shape;160;p17">
            <a:extLst>
              <a:ext uri="{FF2B5EF4-FFF2-40B4-BE49-F238E27FC236}">
                <a16:creationId xmlns:a16="http://schemas.microsoft.com/office/drawing/2014/main" id="{67990567-CC3E-7F28-824C-FCCE5A32E12D}"/>
              </a:ext>
            </a:extLst>
          </p:cNvPr>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285750" indent="-285750"/>
            <a:r>
              <a:rPr lang="en-US" sz="1600" dirty="0" err="1">
                <a:latin typeface="Arial" panose="020B0604020202020204" pitchFamily="34" charset="0"/>
                <a:cs typeface="Arial" panose="020B0604020202020204" pitchFamily="34" charset="0"/>
              </a:rPr>
              <a:t>LinearRegression</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RandomForestRegressor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GradientBoostingRegressor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DecisionTreeRegressor</a:t>
            </a:r>
            <a:r>
              <a:rPr lang="en-US" sz="1600" dirty="0">
                <a:latin typeface="Arial" panose="020B0604020202020204" pitchFamily="34" charset="0"/>
                <a:cs typeface="Arial" panose="020B0604020202020204" pitchFamily="34" charset="0"/>
              </a:rPr>
              <a:t>, SVR, </a:t>
            </a:r>
            <a:r>
              <a:rPr lang="en-US" sz="1600" dirty="0" err="1">
                <a:latin typeface="Arial" panose="020B0604020202020204" pitchFamily="34" charset="0"/>
                <a:cs typeface="Arial" panose="020B0604020202020204" pitchFamily="34" charset="0"/>
              </a:rPr>
              <a:t>AdaBoostRegressor</a:t>
            </a:r>
            <a:r>
              <a:rPr lang="en-US" sz="1600" dirty="0">
                <a:latin typeface="Arial" panose="020B0604020202020204" pitchFamily="34" charset="0"/>
                <a:cs typeface="Arial" panose="020B0604020202020204" pitchFamily="34" charset="0"/>
              </a:rPr>
              <a:t> algorithms were used to train the model. </a:t>
            </a:r>
          </a:p>
          <a:p>
            <a:pPr marL="0" indent="0">
              <a:buNone/>
            </a:pPr>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The regression problem used evaluation metrics to compare different models performance and to select the best model based on accuracy score and difference in train test accuracy in  which Gradient boosting algorithm was selected with r2 score of 88% after tuning the parameters</a:t>
            </a:r>
          </a:p>
          <a:p>
            <a:pPr marL="285750" indent="-285750"/>
            <a:endParaRPr lang="en-US" sz="1600" dirty="0">
              <a:latin typeface="Arial" panose="020B0604020202020204" pitchFamily="34" charset="0"/>
              <a:cs typeface="Arial" panose="020B0604020202020204" pitchFamily="34" charset="0"/>
            </a:endParaRPr>
          </a:p>
          <a:p>
            <a:pPr marL="285750" indent="-285750"/>
            <a:r>
              <a:rPr lang="en-US" sz="1600" dirty="0">
                <a:latin typeface="Arial" panose="020B0604020202020204" pitchFamily="34" charset="0"/>
                <a:cs typeface="Arial" panose="020B0604020202020204" pitchFamily="34" charset="0"/>
              </a:rPr>
              <a:t>The evaluation was performed in order to compare the performance of model with already existing model in production and if the trained model performance exceeds that in production, then the trained model is pushed to production.</a:t>
            </a:r>
          </a:p>
        </p:txBody>
      </p:sp>
    </p:spTree>
    <p:extLst>
      <p:ext uri="{BB962C8B-B14F-4D97-AF65-F5344CB8AC3E}">
        <p14:creationId xmlns:p14="http://schemas.microsoft.com/office/powerpoint/2010/main" val="248819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2EE95C25-A1C4-947E-E221-AA50A11E58D7}"/>
                  </a:ext>
                </a:extLst>
              </p:cNvPr>
              <p:cNvGraphicFramePr>
                <a:graphicFrameLocks noGrp="1"/>
              </p:cNvGraphicFramePr>
              <p:nvPr/>
            </p:nvGraphicFramePr>
            <p:xfrm>
              <a:off x="0" y="-144780"/>
              <a:ext cx="9144000" cy="543306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2EE95C25-A1C4-947E-E221-AA50A11E58D7}"/>
                  </a:ext>
                </a:extLst>
              </p:cNvPr>
              <p:cNvPicPr>
                <a:picLocks noGrp="1" noRot="1" noChangeAspect="1" noMove="1" noResize="1" noEditPoints="1" noAdjustHandles="1" noChangeArrowheads="1" noChangeShapeType="1"/>
              </p:cNvPicPr>
              <p:nvPr/>
            </p:nvPicPr>
            <p:blipFill>
              <a:blip r:embed="rId3"/>
              <a:stretch>
                <a:fillRect/>
              </a:stretch>
            </p:blipFill>
            <p:spPr>
              <a:xfrm>
                <a:off x="0" y="-144780"/>
                <a:ext cx="9144000" cy="5433060"/>
              </a:xfrm>
              <a:prstGeom prst="rect">
                <a:avLst/>
              </a:prstGeom>
            </p:spPr>
          </p:pic>
        </mc:Fallback>
      </mc:AlternateContent>
    </p:spTree>
    <p:extLst>
      <p:ext uri="{BB962C8B-B14F-4D97-AF65-F5344CB8AC3E}">
        <p14:creationId xmlns:p14="http://schemas.microsoft.com/office/powerpoint/2010/main" val="2805127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latin typeface="Arial" panose="020B0604020202020204" pitchFamily="34" charset="0"/>
                <a:cs typeface="Arial" panose="020B0604020202020204" pitchFamily="34" charset="0"/>
              </a:rPr>
              <a:t>POWER BI SERVICE</a:t>
            </a:r>
            <a:endParaRPr dirty="0">
              <a:latin typeface="Arial" panose="020B0604020202020204" pitchFamily="34" charset="0"/>
              <a:cs typeface="Arial" panose="020B0604020202020204" pitchFamily="34" charset="0"/>
            </a:endParaRPr>
          </a:p>
        </p:txBody>
      </p:sp>
      <p:sp>
        <p:nvSpPr>
          <p:cNvPr id="166" name="Google Shape;166;p18"/>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err="1">
                <a:latin typeface="Arial" panose="020B0604020202020204" pitchFamily="34" charset="0"/>
                <a:cs typeface="Arial" panose="020B0604020202020204" pitchFamily="34" charset="0"/>
              </a:rPr>
              <a:t>GridSearch</a:t>
            </a:r>
            <a:r>
              <a:rPr lang="en-GB" sz="1500" dirty="0">
                <a:latin typeface="Arial" panose="020B0604020202020204" pitchFamily="34" charset="0"/>
                <a:cs typeface="Arial" panose="020B0604020202020204" pitchFamily="34" charset="0"/>
              </a:rPr>
              <a:t> CV was used for </a:t>
            </a:r>
            <a:r>
              <a:rPr lang="en-GB" sz="1500" dirty="0" err="1">
                <a:latin typeface="Arial" panose="020B0604020202020204" pitchFamily="34" charset="0"/>
                <a:cs typeface="Arial" panose="020B0604020202020204" pitchFamily="34" charset="0"/>
              </a:rPr>
              <a:t>hyperperameter</a:t>
            </a:r>
            <a:r>
              <a:rPr lang="en-GB" sz="1500" dirty="0">
                <a:latin typeface="Arial" panose="020B0604020202020204" pitchFamily="34" charset="0"/>
                <a:cs typeface="Arial" panose="020B0604020202020204" pitchFamily="34" charset="0"/>
              </a:rPr>
              <a:t> training to obtain the best </a:t>
            </a:r>
            <a:r>
              <a:rPr lang="en-GB" sz="1500" dirty="0" err="1">
                <a:latin typeface="Arial" panose="020B0604020202020204" pitchFamily="34" charset="0"/>
                <a:cs typeface="Arial" panose="020B0604020202020204" pitchFamily="34" charset="0"/>
              </a:rPr>
              <a:t>hyperparamters</a:t>
            </a:r>
            <a:r>
              <a:rPr lang="en-GB" sz="1500" dirty="0">
                <a:latin typeface="Arial" panose="020B0604020202020204" pitchFamily="34" charset="0"/>
                <a:cs typeface="Arial" panose="020B0604020202020204" pitchFamily="34" charset="0"/>
              </a:rPr>
              <a:t> for training. </a:t>
            </a:r>
            <a:endParaRPr sz="1500"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GB" sz="1500" dirty="0">
                <a:latin typeface="Arial" panose="020B0604020202020204" pitchFamily="34" charset="0"/>
                <a:cs typeface="Arial" panose="020B0604020202020204" pitchFamily="34" charset="0"/>
              </a:rPr>
              <a:t>This in turn increased the accuracy of the model trained.</a:t>
            </a:r>
            <a:endParaRPr sz="1500" dirty="0">
              <a:latin typeface="Arial" panose="020B0604020202020204" pitchFamily="34" charset="0"/>
              <a:cs typeface="Arial" panose="020B0604020202020204" pitchFamily="34" charset="0"/>
            </a:endParaRPr>
          </a:p>
          <a:p>
            <a:pPr marL="0" lvl="0" indent="0" algn="l" rtl="0">
              <a:spcBef>
                <a:spcPts val="1200"/>
              </a:spcBef>
              <a:spcAft>
                <a:spcPts val="0"/>
              </a:spcAft>
              <a:buNone/>
            </a:pPr>
            <a:r>
              <a:rPr lang="en-GB" sz="1500" dirty="0">
                <a:latin typeface="Arial" panose="020B0604020202020204" pitchFamily="34" charset="0"/>
                <a:cs typeface="Arial" panose="020B0604020202020204" pitchFamily="34" charset="0"/>
              </a:rPr>
              <a:t>Experimentation revealed that most of the </a:t>
            </a:r>
            <a:r>
              <a:rPr lang="en-GB" sz="1500" dirty="0" err="1">
                <a:latin typeface="Arial" panose="020B0604020202020204" pitchFamily="34" charset="0"/>
                <a:cs typeface="Arial" panose="020B0604020202020204" pitchFamily="34" charset="0"/>
              </a:rPr>
              <a:t>hyperperameters</a:t>
            </a:r>
            <a:r>
              <a:rPr lang="en-GB" sz="1500" dirty="0">
                <a:latin typeface="Arial" panose="020B0604020202020204" pitchFamily="34" charset="0"/>
                <a:cs typeface="Arial" panose="020B0604020202020204" pitchFamily="34" charset="0"/>
              </a:rPr>
              <a:t> give the best performance in their default state and the ones that were optimized were:</a:t>
            </a:r>
            <a:endParaRPr sz="1500" dirty="0">
              <a:latin typeface="Arial" panose="020B0604020202020204" pitchFamily="34" charset="0"/>
              <a:cs typeface="Arial" panose="020B0604020202020204" pitchFamily="34" charset="0"/>
            </a:endParaRPr>
          </a:p>
          <a:p>
            <a:pPr marL="146050" indent="0" algn="l">
              <a:buNone/>
            </a:pPr>
            <a:r>
              <a:rPr lang="en-IN" sz="1600" b="0" i="0" dirty="0">
                <a:effectLst/>
                <a:latin typeface="Arial" panose="020B0604020202020204" pitchFamily="34" charset="0"/>
                <a:cs typeface="Arial" panose="020B0604020202020204" pitchFamily="34" charset="0"/>
              </a:rPr>
              <a:t>  - module2: </a:t>
            </a:r>
            <a:r>
              <a:rPr lang="en-IN" sz="1600" b="0" i="0" dirty="0" err="1">
                <a:effectLst/>
                <a:latin typeface="Arial" panose="020B0604020202020204" pitchFamily="34" charset="0"/>
                <a:cs typeface="Arial" panose="020B0604020202020204" pitchFamily="34" charset="0"/>
              </a:rPr>
              <a:t>GradientBoostingRegressor</a:t>
            </a:r>
            <a:r>
              <a:rPr lang="en-IN" sz="1600" b="0" i="0" dirty="0">
                <a:effectLst/>
                <a:latin typeface="Arial" panose="020B0604020202020204" pitchFamily="34" charset="0"/>
                <a:cs typeface="Arial" panose="020B0604020202020204" pitchFamily="34" charset="0"/>
              </a:rPr>
              <a:t> </a:t>
            </a:r>
          </a:p>
          <a:p>
            <a:pPr marL="146050" indent="0" algn="l">
              <a:buNone/>
            </a:pPr>
            <a:r>
              <a:rPr lang="en-IN" sz="1600" dirty="0">
                <a:latin typeface="Arial" panose="020B0604020202020204" pitchFamily="34" charset="0"/>
                <a:cs typeface="Arial" panose="020B0604020202020204" pitchFamily="34" charset="0"/>
              </a:rPr>
              <a:t>  </a:t>
            </a:r>
            <a:r>
              <a:rPr lang="en-IN" sz="1600" b="0" i="0" dirty="0">
                <a:effectLst/>
                <a:latin typeface="Arial" panose="020B0604020202020204" pitchFamily="34" charset="0"/>
                <a:cs typeface="Arial" panose="020B0604020202020204" pitchFamily="34" charset="0"/>
              </a:rPr>
              <a:t>-'criterion': '</a:t>
            </a:r>
            <a:r>
              <a:rPr lang="en-IN" sz="1600" b="0" i="0" dirty="0" err="1">
                <a:effectLst/>
                <a:latin typeface="Arial" panose="020B0604020202020204" pitchFamily="34" charset="0"/>
                <a:cs typeface="Arial" panose="020B0604020202020204" pitchFamily="34" charset="0"/>
              </a:rPr>
              <a:t>friedman_mse</a:t>
            </a:r>
            <a:r>
              <a:rPr lang="en-IN" sz="1600" b="0" i="0" dirty="0">
                <a:effectLst/>
                <a:latin typeface="Arial" panose="020B0604020202020204" pitchFamily="34" charset="0"/>
                <a:cs typeface="Arial" panose="020B0604020202020204" pitchFamily="34" charset="0"/>
              </a:rPr>
              <a:t>’</a:t>
            </a:r>
          </a:p>
          <a:p>
            <a:pPr marL="146050" indent="0" algn="l">
              <a:buNone/>
            </a:pPr>
            <a:r>
              <a:rPr lang="en-IN" sz="1600" b="0" i="0" dirty="0">
                <a:effectLst/>
                <a:latin typeface="Arial" panose="020B0604020202020204" pitchFamily="34" charset="0"/>
                <a:cs typeface="Arial" panose="020B0604020202020204" pitchFamily="34" charset="0"/>
              </a:rPr>
              <a:t>  - ‘</a:t>
            </a:r>
            <a:r>
              <a:rPr lang="en-IN" sz="1600" b="0" i="0" dirty="0" err="1">
                <a:effectLst/>
                <a:latin typeface="Arial" panose="020B0604020202020204" pitchFamily="34" charset="0"/>
                <a:cs typeface="Arial" panose="020B0604020202020204" pitchFamily="34" charset="0"/>
              </a:rPr>
              <a:t>n_estimators</a:t>
            </a:r>
            <a:r>
              <a:rPr lang="en-IN" sz="1600" b="0" i="0" dirty="0">
                <a:effectLst/>
                <a:latin typeface="Arial" panose="020B0604020202020204" pitchFamily="34" charset="0"/>
                <a:cs typeface="Arial" panose="020B0604020202020204" pitchFamily="34" charset="0"/>
              </a:rPr>
              <a:t>': 70</a:t>
            </a:r>
          </a:p>
          <a:p>
            <a:pPr marL="146050" indent="0" algn="l">
              <a:buNone/>
            </a:pPr>
            <a:r>
              <a:rPr lang="en-IN" sz="1600" dirty="0">
                <a:latin typeface="Arial" panose="020B0604020202020204" pitchFamily="34" charset="0"/>
                <a:cs typeface="Arial" panose="020B0604020202020204" pitchFamily="34" charset="0"/>
              </a:rPr>
              <a:t>  - CV = 5</a:t>
            </a:r>
          </a:p>
          <a:p>
            <a:pPr marL="146050" indent="0" algn="l">
              <a:buNone/>
            </a:pPr>
            <a:r>
              <a:rPr lang="en-IN" sz="1600" b="0" i="0" dirty="0">
                <a:effectLst/>
                <a:latin typeface="Arial" panose="020B0604020202020204" pitchFamily="34" charset="0"/>
                <a:cs typeface="Arial" panose="020B0604020202020204" pitchFamily="34" charset="0"/>
              </a:rPr>
              <a:t>  - Verbose = 2</a:t>
            </a:r>
          </a:p>
          <a:p>
            <a:pPr marL="0" lvl="0" indent="0" algn="l" rtl="0">
              <a:spcBef>
                <a:spcPts val="1200"/>
              </a:spcBef>
              <a:spcAft>
                <a:spcPts val="0"/>
              </a:spcAft>
              <a:buNone/>
            </a:pPr>
            <a:endParaRPr sz="1400" dirty="0"/>
          </a:p>
          <a:p>
            <a:pPr marL="0" lvl="0" indent="0" algn="l" rtl="0">
              <a:spcBef>
                <a:spcPts val="1200"/>
              </a:spcBef>
              <a:spcAft>
                <a:spcPts val="1200"/>
              </a:spcAft>
              <a:buNone/>
            </a:pP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C48D0-4208-3DEA-86B9-12E53A8C4B12}"/>
              </a:ext>
            </a:extLst>
          </p:cNvPr>
          <p:cNvPicPr>
            <a:picLocks noChangeAspect="1"/>
          </p:cNvPicPr>
          <p:nvPr/>
        </p:nvPicPr>
        <p:blipFill>
          <a:blip r:embed="rId2"/>
          <a:stretch>
            <a:fillRect/>
          </a:stretch>
        </p:blipFill>
        <p:spPr>
          <a:xfrm>
            <a:off x="0" y="392618"/>
            <a:ext cx="9144000" cy="4358263"/>
          </a:xfrm>
          <a:prstGeom prst="rect">
            <a:avLst/>
          </a:prstGeom>
        </p:spPr>
      </p:pic>
    </p:spTree>
    <p:extLst>
      <p:ext uri="{BB962C8B-B14F-4D97-AF65-F5344CB8AC3E}">
        <p14:creationId xmlns:p14="http://schemas.microsoft.com/office/powerpoint/2010/main" val="373423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033E7AF-FBEB-441D-AEE7-A2775A808FE9}">
  <we:reference id="wa200003233" version="2.0.0.3" store="en-US" storeType="OMEX"/>
  <we:alternateReferences>
    <we:reference id="WA200003233" version="2.0.0.3" store="" storeType="OMEX"/>
  </we:alternateReferences>
  <we:properties>
    <we:property name="artifactViewState" value="&quot;live&quot;"/>
    <we:property name="backgroundColor" value="&quot;#1F1F1F&quot;"/>
    <we:property name="bookmark" value="&quot;H4sIAAAAAAAAA6WSwWvDIBTG/5XhuQw1iSY7dtcxChu7lB6e+lJcbQyJGd1K//c9k0FhFHbYJern5+97mndmzo99gM9nOCJ7YOsYD0cYDncVW7Fu0VwpLK846AZ51eiyNBppN/bJx25kD2eWYNhjevPjBCGDSNzuVgxC2MA+r1oII65Yj8MYOwj+CxczbaVhwsuK4akPcYCMfEmQMGM/yE5rKkHcF5QINvkPfEGbFrVodWsahZpzyzmnAWqyjYthruymJaPn+MfYJfAdxWSN60LVyuoGpFTOiUrXOuuj7/bhp+Dr2dfPPj8OzFnrKSUqiR7FvFN6xl0udKtStrxEqaSqudBO2UI0/0RyrNFIU4KQtQLTtqoo/omEqpHS2QoqK+q2LWwp8E+kP9KvvcFSjTWV0vmmTlswKNSfrISnZOLpN20GXhV2RGqzPIlTGnuwuIGO1tsz64dIvZU8zj7qJegcup/5kMcnn3BYot8gTHMqdR6bU3b58w2mUjOWCwMAAA==&quot;"/>
    <we:property name="creatorSessionId" value="&quot;b1de734b-f01d-4695-88b9-da1c287e1f09&quot;"/>
    <we:property name="creatorTenantId" value="&quot;27282fdd-4c0b-4dfb-ba91-228cd83fdf71&quot;"/>
    <we:property name="creatorUserId" value="&quot;100320038631C50F&quot;"/>
    <we:property name="datasetId" value="&quot;7af0a50e-9602-4fe6-8295-cd1c67971997&quot;"/>
    <we:property name="embedUrl" value="&quot;/reportEmbed?reportId=647daeb1-a7e2-4901-8087-af8ce46ba861&amp;config=eyJjbHVzdGVyVXJsIjoiaHR0cHM6Ly9XQUJJLVNPVVRILUVBU1QtQVNJQS1yZWRpcmVjdC5hbmFseXNpcy53aW5kb3dzLm5ldCIsImVtYmVkRmVhdHVyZXMiOnsidXNhZ2VNZXRyaWNzVk5leHQiOnRydWV9fQ%3D%3D&amp;disableSensitivityBanner=true&quot;"/>
    <we:property name="initialStateBookmark" value="&quot;H4sIAAAAAAAAA6WSUU+DMBSF/4rp82JKgRZ8U+PTnBo1viyLuS2Xpa6jBIqZLvx3b9mSPWiiiS+093D4Tnu5e1bZvnXwcQdbZBfsyvvNFrrNWc5mrDlq9/fzxeXj/PXucnFDsm+D9U3PLvYsQLfG8GL7AVwkkLhczRg49wDrWNXgepyxFrveN+DsJx7M9Cp0A44zhrvW+Q4i8ilAwIh9JzvVlJ2cp5QIJth3fEITDmpaq1qXEhXnhnNOCxRk6w+G6WQ/WiJ6ir/2TQDbUEzUQJZG51KZNCkrZUBjIqPe22btjgc+ffv80cauBNwF7XexH/qNgiNpHOlCkJdCVCaH3CRFXacmS/BXmt1Sv76zOBaohc4gEYUEXdcyTX9lwdSFqyEEatY3ZCZqnqGQQhY8UZWMl/4nkqtUFtKoEoSQVZXkqlD/Qk7Uk8K2SGMWN34IfQsGH6CherlnbedptoLFyUezBE2F1XHfxfXWBuwO+S/ghunX0eSxKYNOZLXDP/rHcRUfX0pnTyQ0AwAA&quot;"/>
    <we:property name="isFiltersActionButtonVisible" value="true"/>
    <we:property name="isVisualContainerHeaderHidden" value="false"/>
    <we:property name="pageDisplayName" value="&quot;Report&quot;"/>
    <we:property name="pageName" value="&quot;3f7fb96e700c000700a8&quot;"/>
    <we:property name="reportEmbeddedTime" value="&quot;2024-10-19T10:02:31.019Z&quot;"/>
    <we:property name="reportName" value="&quot;amazon sales data analytics&quot;"/>
    <we:property name="reportState" value="&quot;CONNECTED&quot;"/>
    <we:property name="reportUrl" value="&quot;/groups/me/reports/647daeb1-a7e2-4901-8087-af8ce46ba861/3f7fb96e700c000700a8?pbi_source=storytelling_addin&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AFF59E45E4041A87A12E6A4EBDB24" ma:contentTypeVersion="5" ma:contentTypeDescription="Create a new document." ma:contentTypeScope="" ma:versionID="77ebc333b11824964c6b293ca7be5299">
  <xsd:schema xmlns:xsd="http://www.w3.org/2001/XMLSchema" xmlns:xs="http://www.w3.org/2001/XMLSchema" xmlns:p="http://schemas.microsoft.com/office/2006/metadata/properties" xmlns:ns3="cdb9ce39-e234-40ff-9353-c9c84991d5f7" targetNamespace="http://schemas.microsoft.com/office/2006/metadata/properties" ma:root="true" ma:fieldsID="2c04f7517cdd8a035dfa81a60f98fa80" ns3:_="">
    <xsd:import namespace="cdb9ce39-e234-40ff-9353-c9c84991d5f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b9ce39-e234-40ff-9353-c9c84991d5f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0900BD3-FE06-465C-BAA4-5EEA9CBD5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b9ce39-e234-40ff-9353-c9c84991d5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C60EDC-0070-47DE-A48B-A149979C2614}">
  <ds:schemaRefs>
    <ds:schemaRef ds:uri="http://schemas.microsoft.com/sharepoint/v3/contenttype/forms"/>
  </ds:schemaRefs>
</ds:datastoreItem>
</file>

<file path=customXml/itemProps3.xml><?xml version="1.0" encoding="utf-8"?>
<ds:datastoreItem xmlns:ds="http://schemas.openxmlformats.org/officeDocument/2006/customXml" ds:itemID="{3CB0B630-4DA6-458E-AFF9-DDCE9ABEC66D}">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680</TotalTime>
  <Words>1043</Words>
  <Application>Microsoft Office PowerPoint</Application>
  <PresentationFormat>On-screen Show (16:9)</PresentationFormat>
  <Paragraphs>61</Paragraphs>
  <Slides>12</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Corbel</vt:lpstr>
      <vt:lpstr>Parallax</vt:lpstr>
      <vt:lpstr>Amazon sales data analytics </vt:lpstr>
      <vt:lpstr>INTRODUCTION</vt:lpstr>
      <vt:lpstr>Extract-Transform-Load</vt:lpstr>
      <vt:lpstr>DATA MODELLING</vt:lpstr>
      <vt:lpstr> DATA VISUALIZATION</vt:lpstr>
      <vt:lpstr> POWER BI REPORT GENERATION</vt:lpstr>
      <vt:lpstr>PowerPoint Presentation</vt:lpstr>
      <vt:lpstr>POWER BI SERVICE</vt:lpstr>
      <vt:lpstr>PowerPoint Presentation</vt:lpstr>
      <vt:lpstr> POWER BI DASHBOARD CREATION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Health_insurance</dc:title>
  <dc:creator>krishnanunni br</dc:creator>
  <cp:lastModifiedBy>B R Krishnanunni [MBA - 2024]</cp:lastModifiedBy>
  <cp:revision>11</cp:revision>
  <dcterms:modified xsi:type="dcterms:W3CDTF">2025-01-02T10:17:03Z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0x0101007A9AFF59E45E4041A87A12E6A4EBDB24</vt:lpwstr>
  </property>
</Properties>
</file>