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6"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9144000" cy="5143500" type="screen16x9"/>
  <p:notesSz cx="6858000" cy="9144000"/>
  <p:embeddedFontLst>
    <p:embeddedFont>
      <p:font typeface="Corbel" panose="020B0503020204020204" pitchFamily="3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494152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2360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c0dc703bc5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c0dc703bc5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8627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c0dc703bc5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c0dc703bc5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995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c0dc703bc5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c0dc703bc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56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c0dc703bc5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c0dc703bc5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3319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0dc703bc5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0dc703bc5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781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a:extLst>
            <a:ext uri="{FF2B5EF4-FFF2-40B4-BE49-F238E27FC236}">
              <a16:creationId xmlns:a16="http://schemas.microsoft.com/office/drawing/2014/main" id="{B18DADEC-AD63-D125-395F-9D0BACB49449}"/>
            </a:ext>
          </a:extLst>
        </p:cNvPr>
        <p:cNvGrpSpPr/>
        <p:nvPr/>
      </p:nvGrpSpPr>
      <p:grpSpPr>
        <a:xfrm>
          <a:off x="0" y="0"/>
          <a:ext cx="0" cy="0"/>
          <a:chOff x="0" y="0"/>
          <a:chExt cx="0" cy="0"/>
        </a:xfrm>
      </p:grpSpPr>
      <p:sp>
        <p:nvSpPr>
          <p:cNvPr id="156" name="Google Shape;156;g1c0dc703bc5_0_140:notes">
            <a:extLst>
              <a:ext uri="{FF2B5EF4-FFF2-40B4-BE49-F238E27FC236}">
                <a16:creationId xmlns:a16="http://schemas.microsoft.com/office/drawing/2014/main" id="{FCE2F060-FBDB-BC03-F1DF-34BAE4546B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0dc703bc5_0_140:notes">
            <a:extLst>
              <a:ext uri="{FF2B5EF4-FFF2-40B4-BE49-F238E27FC236}">
                <a16:creationId xmlns:a16="http://schemas.microsoft.com/office/drawing/2014/main" id="{E56AA508-D002-E6CD-55D8-86FC13E8A6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23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c0dc703bc5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c0dc703bc5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5550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19668e3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c19668e3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0463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c0dc703bc5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c0dc703bc5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9146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409575" y="-3572"/>
            <a:ext cx="3761184" cy="5147072"/>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196301" y="1035052"/>
            <a:ext cx="6430967" cy="1962149"/>
          </a:xfrm>
        </p:spPr>
        <p:txBody>
          <a:bodyPr anchor="b">
            <a:normAutofit/>
          </a:bodyPr>
          <a:lstStyle>
            <a:lvl1pPr algn="r">
              <a:defRPr sz="4500">
                <a:effectLst/>
              </a:defRPr>
            </a:lvl1pPr>
          </a:lstStyle>
          <a:p>
            <a:r>
              <a:rPr lang="en-US"/>
              <a:t>Click to edit Master title style</a:t>
            </a:r>
            <a:endParaRPr lang="en-US" dirty="0"/>
          </a:p>
        </p:txBody>
      </p:sp>
      <p:sp>
        <p:nvSpPr>
          <p:cNvPr id="3" name="Subtitle 2"/>
          <p:cNvSpPr>
            <a:spLocks noGrp="1"/>
          </p:cNvSpPr>
          <p:nvPr>
            <p:ph type="subTitle" idx="1"/>
          </p:nvPr>
        </p:nvSpPr>
        <p:spPr>
          <a:xfrm>
            <a:off x="3386533" y="2997200"/>
            <a:ext cx="5240734" cy="1041401"/>
          </a:xfrm>
        </p:spPr>
        <p:txBody>
          <a:bodyPr anchor="t">
            <a:normAutofit/>
          </a:bodyPr>
          <a:lstStyle>
            <a:lvl1pPr marL="0" indent="0" algn="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10/14/2024</a:t>
            </a:fld>
            <a:endParaRPr lang="en-US" dirty="0"/>
          </a:p>
        </p:txBody>
      </p:sp>
      <p:sp>
        <p:nvSpPr>
          <p:cNvPr id="5" name="Footer Placeholder 4"/>
          <p:cNvSpPr>
            <a:spLocks noGrp="1"/>
          </p:cNvSpPr>
          <p:nvPr>
            <p:ph type="ftr" sz="quarter" idx="11"/>
          </p:nvPr>
        </p:nvSpPr>
        <p:spPr>
          <a:xfrm>
            <a:off x="3999309" y="4412457"/>
            <a:ext cx="3243033" cy="273844"/>
          </a:xfrm>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79005312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3549649"/>
            <a:ext cx="7514033"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509" y="699084"/>
            <a:ext cx="6169458" cy="237373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3234" y="3974702"/>
            <a:ext cx="7514033"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57084999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3" cy="2286000"/>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257550"/>
            <a:ext cx="7514035"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917573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827609" y="2571749"/>
            <a:ext cx="6399611" cy="285750"/>
          </a:xfrm>
        </p:spPr>
        <p:txBody>
          <a:bodyPr anchor="ctr">
            <a:normAutofit/>
          </a:bodyPr>
          <a:lstStyle>
            <a:lvl1pPr marL="0" indent="0">
              <a:buFontTx/>
              <a:buNone/>
              <a:defRPr sz="135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234" y="3257550"/>
            <a:ext cx="7514033" cy="10858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14225481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235" y="2481436"/>
            <a:ext cx="7514032" cy="1101600"/>
          </a:xfrm>
        </p:spPr>
        <p:txBody>
          <a:bodyPr anchor="b">
            <a:normAutofit/>
          </a:bodyPr>
          <a:lstStyle>
            <a:lvl1pPr algn="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1113234" y="3583036"/>
            <a:ext cx="7514033"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706733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198959" y="647267"/>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5" name="TextBox 14"/>
          <p:cNvSpPr txBox="1"/>
          <p:nvPr/>
        </p:nvSpPr>
        <p:spPr>
          <a:xfrm>
            <a:off x="8170069" y="2114549"/>
            <a:ext cx="457200" cy="438582"/>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
        <p:nvSpPr>
          <p:cNvPr id="2" name="Title 1"/>
          <p:cNvSpPr>
            <a:spLocks noGrp="1"/>
          </p:cNvSpPr>
          <p:nvPr>
            <p:ph type="title"/>
          </p:nvPr>
        </p:nvSpPr>
        <p:spPr>
          <a:xfrm>
            <a:off x="1656159" y="514351"/>
            <a:ext cx="6742509" cy="2057399"/>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235" y="2914650"/>
            <a:ext cx="7514033" cy="666750"/>
          </a:xfrm>
        </p:spPr>
        <p:txBody>
          <a:bodyPr vert="horz" lIns="91440" tIns="45720" rIns="91440" bIns="45720" rtlCol="0" anchor="b">
            <a:normAutofit/>
          </a:bodyPr>
          <a:lstStyle>
            <a:lvl1pPr algn="r">
              <a:buNone/>
              <a:defRPr lang="en-US" sz="1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581400"/>
            <a:ext cx="7514033" cy="762000"/>
          </a:xfrm>
        </p:spPr>
        <p:txBody>
          <a:bodyPr anchor="t">
            <a:normAutofit/>
          </a:bodyPr>
          <a:lstStyle>
            <a:lvl1pPr marL="0" indent="0" algn="r">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9907733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235" y="514350"/>
            <a:ext cx="7514034" cy="2045494"/>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234" y="2628900"/>
            <a:ext cx="7514035" cy="628650"/>
          </a:xfrm>
        </p:spPr>
        <p:txBody>
          <a:bodyPr vert="horz" lIns="91440" tIns="45720" rIns="91440" bIns="45720" rtlCol="0" anchor="b">
            <a:normAutofit/>
          </a:bodyPr>
          <a:lstStyle>
            <a:lvl1pPr>
              <a:buNone/>
              <a:defRPr lang="en-US" sz="21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234" y="3257550"/>
            <a:ext cx="7514035" cy="10858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9635558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11152637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9492" y="514350"/>
            <a:ext cx="1327777" cy="38290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234" y="514350"/>
            <a:ext cx="6014807" cy="38290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98627108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111733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8213893" y="4400349"/>
            <a:ext cx="413375" cy="273844"/>
          </a:xfrm>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460377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29210" y="2000249"/>
            <a:ext cx="6698060" cy="1582787"/>
          </a:xfrm>
        </p:spPr>
        <p:txBody>
          <a:bodyPr anchor="b"/>
          <a:lstStyle>
            <a:lvl1pPr algn="r">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1929209" y="3583036"/>
            <a:ext cx="6698061" cy="645300"/>
          </a:xfrm>
        </p:spPr>
        <p:txBody>
          <a:bodyPr anchor="t">
            <a:normAutofit/>
          </a:bodyPr>
          <a:lstStyle>
            <a:lvl1pPr marL="0" indent="0" algn="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10/14/2024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4864956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13234" y="514351"/>
            <a:ext cx="7514035" cy="131444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13235" y="2000250"/>
            <a:ext cx="3671291" cy="2343151"/>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55975" y="2000250"/>
            <a:ext cx="3671292" cy="2343150"/>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10/14/2024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5432447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134" y="1993900"/>
            <a:ext cx="3455391"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13233"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0366" y="2000250"/>
            <a:ext cx="3466903" cy="432197"/>
          </a:xfrm>
        </p:spPr>
        <p:txBody>
          <a:bodyPr anchor="b">
            <a:noAutofit/>
          </a:bodyPr>
          <a:lstStyle>
            <a:lvl1pPr marL="0" indent="0">
              <a:buNone/>
              <a:defRPr sz="2100" b="0">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955975" y="2501503"/>
            <a:ext cx="3671292" cy="1841897"/>
          </a:xfrm>
        </p:spPr>
        <p:txBody>
          <a:bodyPr anchor="t">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10/14/2024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03724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10/14/2024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2852159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10/14/2024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04951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234" y="1200150"/>
            <a:ext cx="2661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3946525" y="514350"/>
            <a:ext cx="4680743" cy="3829051"/>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234" y="2228850"/>
            <a:ext cx="2661841" cy="1371600"/>
          </a:xfrm>
        </p:spPr>
        <p:txBody>
          <a:bodyPr>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10/14/2024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862103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043" y="1314449"/>
            <a:ext cx="4069619" cy="1028700"/>
          </a:xfrm>
        </p:spPr>
        <p:txBody>
          <a:bodyPr anchor="b">
            <a:normAutofit/>
          </a:bodyPr>
          <a:lstStyle>
            <a:lvl1pPr algn="ctr">
              <a:defRPr sz="21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6011" y="685800"/>
            <a:ext cx="2460731" cy="3429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12043" y="2343149"/>
            <a:ext cx="4069619" cy="1371600"/>
          </a:xfrm>
        </p:spPr>
        <p:txBody>
          <a:bodyPr>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10/14/2024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3261187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13109" y="0"/>
            <a:ext cx="1827610" cy="51435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113234" y="514351"/>
            <a:ext cx="7514035" cy="131444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3233" y="2000250"/>
            <a:ext cx="7514035" cy="234315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9492" y="4412457"/>
            <a:ext cx="857250"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BE451C3-0FF4-47C4-B829-773ADF60F88C}" type="datetimeFigureOut">
              <a:rPr lang="en-US" smtClean="0"/>
              <a:t>10/14/2024</a:t>
            </a:fld>
            <a:endParaRPr lang="en-US" dirty="0"/>
          </a:p>
        </p:txBody>
      </p:sp>
      <p:sp>
        <p:nvSpPr>
          <p:cNvPr id="5" name="Footer Placeholder 4"/>
          <p:cNvSpPr>
            <a:spLocks noGrp="1"/>
          </p:cNvSpPr>
          <p:nvPr>
            <p:ph type="ftr" sz="quarter" idx="3"/>
          </p:nvPr>
        </p:nvSpPr>
        <p:spPr>
          <a:xfrm>
            <a:off x="1929210" y="4412457"/>
            <a:ext cx="5313133" cy="273844"/>
          </a:xfrm>
          <a:prstGeom prst="rect">
            <a:avLst/>
          </a:prstGeom>
        </p:spPr>
        <p:txBody>
          <a:bodyPr vert="horz" lIns="91440" tIns="45720" rIns="91440" bIns="45720" rtlCol="0" anchor="ctr"/>
          <a:lstStyle>
            <a:lvl1pPr algn="l">
              <a:defRPr sz="75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8213893" y="4412457"/>
            <a:ext cx="413375" cy="273844"/>
          </a:xfrm>
          <a:prstGeom prst="rect">
            <a:avLst/>
          </a:prstGeom>
        </p:spPr>
        <p:txBody>
          <a:bodyPr vert="horz" lIns="91440" tIns="45720" rIns="91440" bIns="45720" rtlCol="0" anchor="ctr"/>
          <a:lstStyle>
            <a:lvl1pPr algn="r">
              <a:defRPr sz="750" b="0" i="0">
                <a:solidFill>
                  <a:schemeClr val="tx1"/>
                </a:solidFill>
                <a:effectLst/>
                <a:latin typeface="+mn-lt"/>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659969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hf sldNum="0" hdr="0" ftr="0" dt="0"/>
  <p:txStyles>
    <p:titleStyle>
      <a:lvl1pPr algn="ctr" defTabSz="342900" rtl="0" eaLnBrk="1" latinLnBrk="0" hangingPunct="1">
        <a:spcBef>
          <a:spcPct val="0"/>
        </a:spcBef>
        <a:buNone/>
        <a:defRPr sz="3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lumMod val="75000"/>
          </a:schemeClr>
        </a:buClr>
        <a:buSzPct val="145000"/>
        <a:buFont typeface="Arial"/>
        <a:buChar char="•"/>
        <a:defRPr sz="1800" kern="1200" cap="none">
          <a:solidFill>
            <a:schemeClr val="tx1"/>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lumMod val="75000"/>
          </a:schemeClr>
        </a:buClr>
        <a:buSzPct val="145000"/>
        <a:buFont typeface="Arial"/>
        <a:buChar char="•"/>
        <a:defRPr sz="1500" kern="1200" cap="none">
          <a:solidFill>
            <a:schemeClr val="tx1"/>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lumMod val="75000"/>
          </a:schemeClr>
        </a:buClr>
        <a:buSzPct val="145000"/>
        <a:buFont typeface="Arial"/>
        <a:buChar char="•"/>
        <a:defRPr sz="1350" kern="1200" cap="none">
          <a:solidFill>
            <a:schemeClr val="tx1"/>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lumMod val="75000"/>
          </a:schemeClr>
        </a:buClr>
        <a:buSzPct val="145000"/>
        <a:buFont typeface="Arial"/>
        <a:buChar char="•"/>
        <a:defRPr sz="1200" kern="1200" cap="none">
          <a:solidFill>
            <a:schemeClr val="tx1"/>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lumMod val="75000"/>
          </a:schemeClr>
        </a:buClr>
        <a:buSzPct val="145000"/>
        <a:buFont typeface="Arial"/>
        <a:buChar char="•"/>
        <a:defRPr sz="1050" kern="1200" cap="none">
          <a:solidFill>
            <a:schemeClr val="tx1"/>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5113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Amazon sales data analytics </a:t>
            </a:r>
            <a:endParaRPr dirty="0"/>
          </a:p>
        </p:txBody>
      </p:sp>
      <p:sp>
        <p:nvSpPr>
          <p:cNvPr id="135" name="Google Shape;135;p13"/>
          <p:cNvSpPr txBox="1">
            <a:spLocks noGrp="1"/>
          </p:cNvSpPr>
          <p:nvPr>
            <p:ph type="subTitle" idx="1"/>
          </p:nvPr>
        </p:nvSpPr>
        <p:spPr>
          <a:xfrm>
            <a:off x="6617825" y="3046750"/>
            <a:ext cx="2526300" cy="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dirty="0"/>
              <a:t>SUBMITTED BY</a:t>
            </a:r>
            <a:endParaRPr sz="1800" dirty="0"/>
          </a:p>
          <a:p>
            <a:pPr marL="0" lvl="0" indent="0" algn="l" rtl="0">
              <a:spcBef>
                <a:spcPts val="0"/>
              </a:spcBef>
              <a:spcAft>
                <a:spcPts val="0"/>
              </a:spcAft>
              <a:buNone/>
            </a:pPr>
            <a:r>
              <a:rPr lang="en-GB" sz="1800" dirty="0"/>
              <a:t>KRISHNANUNNI BR</a:t>
            </a:r>
            <a:endParaRPr sz="1800" dirty="0"/>
          </a:p>
        </p:txBody>
      </p:sp>
      <p:sp>
        <p:nvSpPr>
          <p:cNvPr id="136" name="Google Shape;136;p13"/>
          <p:cNvSpPr txBox="1">
            <a:spLocks noGrp="1"/>
          </p:cNvSpPr>
          <p:nvPr>
            <p:ph type="subTitle" idx="4294967295"/>
          </p:nvPr>
        </p:nvSpPr>
        <p:spPr>
          <a:xfrm>
            <a:off x="5673725" y="1220788"/>
            <a:ext cx="3470275" cy="48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800"/>
              <a:t>FINAL PROJECT REPORT</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a:spLocks noGrp="1"/>
          </p:cNvSpPr>
          <p:nvPr>
            <p:ph type="title"/>
          </p:nvPr>
        </p:nvSpPr>
        <p:spPr>
          <a:xfrm>
            <a:off x="3634350" y="2114700"/>
            <a:ext cx="2119178"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INTRODUCTION</a:t>
            </a:r>
            <a:endParaRPr/>
          </a:p>
        </p:txBody>
      </p:sp>
      <p:sp>
        <p:nvSpPr>
          <p:cNvPr id="142" name="Google Shape;142;p14"/>
          <p:cNvSpPr txBox="1">
            <a:spLocks noGrp="1"/>
          </p:cNvSpPr>
          <p:nvPr>
            <p:ph type="body" idx="1"/>
          </p:nvPr>
        </p:nvSpPr>
        <p:spPr>
          <a:xfrm>
            <a:off x="1297500" y="1018478"/>
            <a:ext cx="7280400" cy="3407217"/>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US" sz="5600" dirty="0"/>
              <a:t>In today's highly competitive business landscape, effective sales management has become crucial for organizations aiming to optimize distribution methods, minimize costs, and enhance profitability. With the exponential growth of e-commerce platforms like Amazon, analyzing sales data has emerged as a pivotal strategy for understanding consumer behavior, identifying market trends, and making informed decisions.</a:t>
            </a:r>
          </a:p>
          <a:p>
            <a:pPr marL="0" lvl="0" indent="0" algn="l" rtl="0">
              <a:spcBef>
                <a:spcPts val="0"/>
              </a:spcBef>
              <a:spcAft>
                <a:spcPts val="0"/>
              </a:spcAft>
              <a:buNone/>
            </a:pPr>
            <a:endParaRPr lang="en-US" sz="5600" dirty="0"/>
          </a:p>
          <a:p>
            <a:pPr marL="0" lvl="0" indent="0" algn="l" rtl="0">
              <a:spcBef>
                <a:spcPts val="0"/>
              </a:spcBef>
              <a:spcAft>
                <a:spcPts val="0"/>
              </a:spcAft>
              <a:buNone/>
            </a:pPr>
            <a:r>
              <a:rPr lang="en-US" sz="5600" dirty="0"/>
              <a:t>This project aims to perform an ETL (Extract-Transform-Load) analysis on an Amazon sales dataset to uncover valuable insights related to sales trends. The focus will be on analyzing sales data on a month-wise and year-wise basis, as well as a detailed </a:t>
            </a:r>
            <a:r>
              <a:rPr lang="en-US" sz="5600" dirty="0" err="1"/>
              <a:t>yearly_monthly</a:t>
            </a:r>
            <a:r>
              <a:rPr lang="en-US" sz="5600" dirty="0"/>
              <a:t> analysis. By transforming raw sales data into a structured format, we will extract meaningful metrics and relationships among various attributes that influence sales performance.</a:t>
            </a:r>
          </a:p>
          <a:p>
            <a:pPr marL="0" lvl="0" indent="0" algn="l" rtl="0">
              <a:spcBef>
                <a:spcPts val="0"/>
              </a:spcBef>
              <a:spcAft>
                <a:spcPts val="0"/>
              </a:spcAft>
              <a:buNone/>
            </a:pPr>
            <a:endParaRPr lang="en-US" sz="5600" dirty="0"/>
          </a:p>
          <a:p>
            <a:pPr marL="0" lvl="0" indent="0" algn="l" rtl="0">
              <a:spcBef>
                <a:spcPts val="0"/>
              </a:spcBef>
              <a:spcAft>
                <a:spcPts val="0"/>
              </a:spcAft>
              <a:buNone/>
            </a:pPr>
            <a:r>
              <a:rPr lang="en-US" sz="5600" dirty="0"/>
              <a:t>By understanding sales trends and identifying key factors that drive performance, businesses can refine their sales strategies, enhance customer targeting, and optimize inventory management. The insights derived from this analysis will empower stakeholders to make data-driven decisions, ultimately contributing to improved sales outcomes and sustained competitive advantage in the </a:t>
            </a:r>
            <a:r>
              <a:rPr lang="en-US" sz="5600" dirty="0" err="1"/>
              <a:t>marketplace.This</a:t>
            </a:r>
            <a:r>
              <a:rPr lang="en-US" sz="5600" dirty="0"/>
              <a:t> project will leverage advanced analytical techniques and tools to provide a comprehensive overview of Amazon's sales dynamics, offering actionable insights for sales management and strategic planning.</a:t>
            </a:r>
          </a:p>
          <a:p>
            <a:pPr marL="0" lvl="0" indent="0" algn="l" rtl="0">
              <a:spcBef>
                <a:spcPts val="0"/>
              </a:spcBef>
              <a:spcAft>
                <a:spcPts val="0"/>
              </a:spcAft>
              <a:buNone/>
            </a:pPr>
            <a:endParaRPr lang="en-US" sz="5600" dirty="0"/>
          </a:p>
          <a:p>
            <a:pPr marL="0" lvl="0" indent="0" algn="l" rtl="0">
              <a:spcBef>
                <a:spcPts val="0"/>
              </a:spcBef>
              <a:spcAft>
                <a:spcPts val="0"/>
              </a:spcAft>
              <a:buNone/>
            </a:pPr>
            <a:r>
              <a:rPr lang="en-US" sz="5600" dirty="0"/>
              <a:t> </a:t>
            </a:r>
          </a:p>
          <a:p>
            <a:pPr marL="0" lvl="0" indent="0" algn="l" rtl="0">
              <a:spcBef>
                <a:spcPts val="0"/>
              </a:spcBef>
              <a:spcAft>
                <a:spcPts val="0"/>
              </a:spcAft>
              <a:buNone/>
            </a:pPr>
            <a:r>
              <a:rPr lang="en-US" sz="5600"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dirty="0"/>
              <a:t>Extract-Transform-Load</a:t>
            </a:r>
            <a:endParaRPr dirty="0"/>
          </a:p>
        </p:txBody>
      </p:sp>
      <p:sp>
        <p:nvSpPr>
          <p:cNvPr id="148" name="Google Shape;148;p15"/>
          <p:cNvSpPr txBox="1">
            <a:spLocks noGrp="1"/>
          </p:cNvSpPr>
          <p:nvPr>
            <p:ph type="body" idx="1"/>
          </p:nvPr>
        </p:nvSpPr>
        <p:spPr>
          <a:xfrm>
            <a:off x="1297500" y="1003000"/>
            <a:ext cx="7280400" cy="3828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Extract: Sources of data (e.g., sales transactions, customer demographics).</a:t>
            </a:r>
          </a:p>
          <a:p>
            <a:pPr marL="0" lvl="0" indent="0" algn="l" rtl="0">
              <a:spcBef>
                <a:spcPts val="0"/>
              </a:spcBef>
              <a:spcAft>
                <a:spcPts val="0"/>
              </a:spcAft>
              <a:buNone/>
            </a:pPr>
            <a:r>
              <a:rPr lang="en-US" sz="1400" dirty="0"/>
              <a:t>Transform: Data cleaning and shaping in Power Query.</a:t>
            </a:r>
          </a:p>
          <a:p>
            <a:pPr marL="0" lvl="0" indent="0" algn="l" rtl="0">
              <a:spcBef>
                <a:spcPts val="0"/>
              </a:spcBef>
              <a:spcAft>
                <a:spcPts val="0"/>
              </a:spcAft>
              <a:buNone/>
            </a:pPr>
            <a:r>
              <a:rPr lang="en-US" sz="1400" dirty="0"/>
              <a:t>Load: Loading transformed data into Power BI for analysis.</a:t>
            </a:r>
          </a:p>
          <a:p>
            <a:pPr marL="0" lvl="0" indent="0" algn="l" rtl="0">
              <a:spcBef>
                <a:spcPts val="0"/>
              </a:spcBef>
              <a:spcAft>
                <a:spcPts val="0"/>
              </a:spcAft>
              <a:buNone/>
            </a:pPr>
            <a:r>
              <a:rPr lang="en-US" sz="1400" dirty="0"/>
              <a:t>Slide 5: Data Sources and Description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DATA MODELLING</a:t>
            </a:r>
            <a:endParaRPr dirty="0"/>
          </a:p>
        </p:txBody>
      </p:sp>
      <p:sp>
        <p:nvSpPr>
          <p:cNvPr id="154" name="Google Shape;154;p16"/>
          <p:cNvSpPr txBox="1">
            <a:spLocks noGrp="1"/>
          </p:cNvSpPr>
          <p:nvPr>
            <p:ph type="body" idx="1"/>
          </p:nvPr>
        </p:nvSpPr>
        <p:spPr>
          <a:xfrm>
            <a:off x="1297500" y="1558750"/>
            <a:ext cx="7280400" cy="2911200"/>
          </a:xfrm>
          <a:prstGeom prst="rect">
            <a:avLst/>
          </a:prstGeom>
        </p:spPr>
        <p:txBody>
          <a:bodyPr spcFirstLastPara="1" wrap="square" lIns="91425" tIns="91425" rIns="91425" bIns="91425" anchor="t" anchorCtr="0">
            <a:normAutofit fontScale="92500" lnSpcReduction="20000"/>
          </a:bodyPr>
          <a:lstStyle/>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The inspection of the data revealed the characteristics of the numerous features in addition to the tendencies and distribution of the data.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As such, it was found that there were no null values in any of the columns.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Moreover, the feature columns were also not multi-collinear i.e. strong correlation didn’t exist between the any two features.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However, due the ranging values of the feature columns, standard scaling was performed to bring the values to a single scale.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 One-hot-encoding was applied in case of categorical features to convert into numerical data that can be used as input to a model. </a:t>
            </a:r>
          </a:p>
          <a:p>
            <a:pPr marL="6350" marR="33020" indent="-6350">
              <a:lnSpc>
                <a:spcPct val="104000"/>
              </a:lnSpc>
              <a:spcAft>
                <a:spcPts val="25"/>
              </a:spcAft>
            </a:pPr>
            <a:r>
              <a:rPr lang="en-US" sz="1800" dirty="0">
                <a:solidFill>
                  <a:srgbClr val="000000"/>
                </a:solidFill>
                <a:effectLst/>
                <a:latin typeface="Arial" panose="020B0604020202020204" pitchFamily="34" charset="0"/>
                <a:ea typeface="Arial" panose="020B0604020202020204" pitchFamily="34" charset="0"/>
              </a:rPr>
              <a:t>In general a column transformer is used in order to apply data pre-processing for both numerical and categorical pipeline</a:t>
            </a:r>
            <a:endParaRPr lang="en-IN" sz="1800"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442224" y="393750"/>
            <a:ext cx="6894176"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DATA VISUALIZATION</a:t>
            </a:r>
            <a:endParaRPr dirty="0"/>
          </a:p>
        </p:txBody>
      </p:sp>
      <p:sp>
        <p:nvSpPr>
          <p:cNvPr id="160" name="Google Shape;160;p17"/>
          <p:cNvSpPr txBox="1">
            <a:spLocks noGrp="1"/>
          </p:cNvSpPr>
          <p:nvPr>
            <p:ph type="body" idx="1"/>
          </p:nvPr>
        </p:nvSpPr>
        <p:spPr>
          <a:xfrm>
            <a:off x="1297500" y="1018700"/>
            <a:ext cx="7280400" cy="3921900"/>
          </a:xfrm>
          <a:prstGeom prst="rect">
            <a:avLst/>
          </a:prstGeom>
        </p:spPr>
        <p:txBody>
          <a:bodyPr spcFirstLastPara="1" wrap="square" lIns="91425" tIns="91425" rIns="91425" bIns="91425" anchor="t" anchorCtr="0">
            <a:noAutofit/>
          </a:bodyPr>
          <a:lstStyle/>
          <a:p>
            <a:pPr marL="285750" indent="-285750"/>
            <a:r>
              <a:rPr lang="en-US" sz="1600" dirty="0" err="1"/>
              <a:t>LinearRegression</a:t>
            </a:r>
            <a:r>
              <a:rPr lang="en-US" sz="1600" dirty="0"/>
              <a:t>, </a:t>
            </a:r>
            <a:r>
              <a:rPr lang="en-US" sz="1600" dirty="0" err="1"/>
              <a:t>RandomForestRegressor</a:t>
            </a:r>
            <a:r>
              <a:rPr lang="en-US" sz="1600" dirty="0"/>
              <a:t>, </a:t>
            </a:r>
            <a:r>
              <a:rPr lang="en-US" sz="1600" dirty="0" err="1"/>
              <a:t>GradientBoostingRegressor</a:t>
            </a:r>
            <a:r>
              <a:rPr lang="en-US" sz="1600" dirty="0"/>
              <a:t>, </a:t>
            </a:r>
            <a:r>
              <a:rPr lang="en-US" sz="1600" dirty="0" err="1"/>
              <a:t>DecisionTreeRegressor</a:t>
            </a:r>
            <a:r>
              <a:rPr lang="en-US" sz="1600" dirty="0"/>
              <a:t>, SVR, </a:t>
            </a:r>
            <a:r>
              <a:rPr lang="en-US" sz="1600" dirty="0" err="1"/>
              <a:t>AdaBoostRegressor</a:t>
            </a:r>
            <a:r>
              <a:rPr lang="en-US" sz="1600" dirty="0"/>
              <a:t> algorithms were used to train the model. </a:t>
            </a:r>
          </a:p>
          <a:p>
            <a:pPr marL="0" indent="0">
              <a:buNone/>
            </a:pPr>
            <a:endParaRPr lang="en-US" sz="1600" dirty="0"/>
          </a:p>
          <a:p>
            <a:pPr marL="285750" indent="-285750"/>
            <a:r>
              <a:rPr lang="en-US" sz="1600" dirty="0"/>
              <a:t>The regression problem used evaluation metrics to compare different models performance and to select the best model based on accuracy score and difference in train test accuracy in  which Gradient boosting algorithm was selected with r2 score of 88% after tuning the parameters</a:t>
            </a:r>
          </a:p>
          <a:p>
            <a:pPr marL="285750" indent="-285750"/>
            <a:endParaRPr lang="en-US" sz="1600" dirty="0"/>
          </a:p>
          <a:p>
            <a:pPr marL="285750" indent="-285750"/>
            <a:r>
              <a:rPr lang="en-US" sz="1600" dirty="0"/>
              <a:t>The evaluation was performed in order to compare the performance of model with already existing model in production and if the trained model performance exceeds that in production, then the trained model is pushed to production.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a:extLst>
            <a:ext uri="{FF2B5EF4-FFF2-40B4-BE49-F238E27FC236}">
              <a16:creationId xmlns:a16="http://schemas.microsoft.com/office/drawing/2014/main" id="{D57E17FA-810E-C203-48AD-FC19AFF91C56}"/>
            </a:ext>
          </a:extLst>
        </p:cNvPr>
        <p:cNvGrpSpPr/>
        <p:nvPr/>
      </p:nvGrpSpPr>
      <p:grpSpPr>
        <a:xfrm>
          <a:off x="0" y="0"/>
          <a:ext cx="0" cy="0"/>
          <a:chOff x="0" y="0"/>
          <a:chExt cx="0" cy="0"/>
        </a:xfrm>
      </p:grpSpPr>
      <p:sp>
        <p:nvSpPr>
          <p:cNvPr id="159" name="Google Shape;159;p17">
            <a:extLst>
              <a:ext uri="{FF2B5EF4-FFF2-40B4-BE49-F238E27FC236}">
                <a16:creationId xmlns:a16="http://schemas.microsoft.com/office/drawing/2014/main" id="{C57EAFFA-5E61-E599-8B4E-AE1A419F8E33}"/>
              </a:ext>
            </a:extLst>
          </p:cNvPr>
          <p:cNvSpPr txBox="1">
            <a:spLocks noGrp="1"/>
          </p:cNvSpPr>
          <p:nvPr>
            <p:ph type="title"/>
          </p:nvPr>
        </p:nvSpPr>
        <p:spPr>
          <a:xfrm>
            <a:off x="1442224" y="393750"/>
            <a:ext cx="6894176"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POWER BI REPORT GENERATION</a:t>
            </a:r>
            <a:endParaRPr dirty="0"/>
          </a:p>
        </p:txBody>
      </p:sp>
      <p:sp>
        <p:nvSpPr>
          <p:cNvPr id="160" name="Google Shape;160;p17">
            <a:extLst>
              <a:ext uri="{FF2B5EF4-FFF2-40B4-BE49-F238E27FC236}">
                <a16:creationId xmlns:a16="http://schemas.microsoft.com/office/drawing/2014/main" id="{67990567-CC3E-7F28-824C-FCCE5A32E12D}"/>
              </a:ext>
            </a:extLst>
          </p:cNvPr>
          <p:cNvSpPr txBox="1">
            <a:spLocks noGrp="1"/>
          </p:cNvSpPr>
          <p:nvPr>
            <p:ph type="body" idx="1"/>
          </p:nvPr>
        </p:nvSpPr>
        <p:spPr>
          <a:xfrm>
            <a:off x="1297500" y="1018700"/>
            <a:ext cx="7280400" cy="3921900"/>
          </a:xfrm>
          <a:prstGeom prst="rect">
            <a:avLst/>
          </a:prstGeom>
        </p:spPr>
        <p:txBody>
          <a:bodyPr spcFirstLastPara="1" wrap="square" lIns="91425" tIns="91425" rIns="91425" bIns="91425" anchor="t" anchorCtr="0">
            <a:noAutofit/>
          </a:bodyPr>
          <a:lstStyle/>
          <a:p>
            <a:pPr marL="285750" indent="-285750"/>
            <a:r>
              <a:rPr lang="en-US" sz="1600" dirty="0" err="1"/>
              <a:t>LinearRegression</a:t>
            </a:r>
            <a:r>
              <a:rPr lang="en-US" sz="1600" dirty="0"/>
              <a:t>, </a:t>
            </a:r>
            <a:r>
              <a:rPr lang="en-US" sz="1600" dirty="0" err="1"/>
              <a:t>RandomForestRegressor</a:t>
            </a:r>
            <a:r>
              <a:rPr lang="en-US" sz="1600" dirty="0"/>
              <a:t>, </a:t>
            </a:r>
            <a:r>
              <a:rPr lang="en-US" sz="1600" dirty="0" err="1"/>
              <a:t>GradientBoostingRegressor</a:t>
            </a:r>
            <a:r>
              <a:rPr lang="en-US" sz="1600" dirty="0"/>
              <a:t>, </a:t>
            </a:r>
            <a:r>
              <a:rPr lang="en-US" sz="1600" dirty="0" err="1"/>
              <a:t>DecisionTreeRegressor</a:t>
            </a:r>
            <a:r>
              <a:rPr lang="en-US" sz="1600" dirty="0"/>
              <a:t>, SVR, </a:t>
            </a:r>
            <a:r>
              <a:rPr lang="en-US" sz="1600" dirty="0" err="1"/>
              <a:t>AdaBoostRegressor</a:t>
            </a:r>
            <a:r>
              <a:rPr lang="en-US" sz="1600" dirty="0"/>
              <a:t> algorithms were used to train the model. </a:t>
            </a:r>
          </a:p>
          <a:p>
            <a:pPr marL="0" indent="0">
              <a:buNone/>
            </a:pPr>
            <a:endParaRPr lang="en-US" sz="1600" dirty="0"/>
          </a:p>
          <a:p>
            <a:pPr marL="285750" indent="-285750"/>
            <a:r>
              <a:rPr lang="en-US" sz="1600" dirty="0"/>
              <a:t>The regression problem used evaluation metrics to compare different models performance and to select the best model based on accuracy score and difference in train test accuracy in  which Gradient boosting algorithm was selected with r2 score of 88% after tuning the parameters</a:t>
            </a:r>
          </a:p>
          <a:p>
            <a:pPr marL="285750" indent="-285750"/>
            <a:endParaRPr lang="en-US" sz="1600" dirty="0"/>
          </a:p>
          <a:p>
            <a:pPr marL="285750" indent="-285750"/>
            <a:r>
              <a:rPr lang="en-US" sz="1600" dirty="0"/>
              <a:t>The evaluation was performed in order to compare the performance of model with already existing model in production and if the trained model performance exceeds that in production, then the trained model is pushed to production.</a:t>
            </a:r>
          </a:p>
        </p:txBody>
      </p:sp>
    </p:spTree>
    <p:extLst>
      <p:ext uri="{BB962C8B-B14F-4D97-AF65-F5344CB8AC3E}">
        <p14:creationId xmlns:p14="http://schemas.microsoft.com/office/powerpoint/2010/main" val="248819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8"/>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POWER BI SERVICE</a:t>
            </a:r>
            <a:endParaRPr dirty="0"/>
          </a:p>
        </p:txBody>
      </p:sp>
      <p:sp>
        <p:nvSpPr>
          <p:cNvPr id="166" name="Google Shape;166;p18"/>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500" dirty="0" err="1"/>
              <a:t>GridSearch</a:t>
            </a:r>
            <a:r>
              <a:rPr lang="en-GB" sz="1500" dirty="0"/>
              <a:t> CV was used for </a:t>
            </a:r>
            <a:r>
              <a:rPr lang="en-GB" sz="1500" dirty="0" err="1"/>
              <a:t>hyperperameter</a:t>
            </a:r>
            <a:r>
              <a:rPr lang="en-GB" sz="1500" dirty="0"/>
              <a:t> training to obtain the best </a:t>
            </a:r>
            <a:r>
              <a:rPr lang="en-GB" sz="1500" dirty="0" err="1"/>
              <a:t>hyperparamters</a:t>
            </a:r>
            <a:r>
              <a:rPr lang="en-GB" sz="1500" dirty="0"/>
              <a:t> for training. </a:t>
            </a:r>
            <a:endParaRPr sz="1500" dirty="0"/>
          </a:p>
          <a:p>
            <a:pPr marL="0" lvl="0" indent="0" algn="l" rtl="0">
              <a:spcBef>
                <a:spcPts val="1200"/>
              </a:spcBef>
              <a:spcAft>
                <a:spcPts val="0"/>
              </a:spcAft>
              <a:buNone/>
            </a:pPr>
            <a:r>
              <a:rPr lang="en-GB" sz="1500" dirty="0"/>
              <a:t>This in turn increased the accuracy of the model trained.</a:t>
            </a:r>
            <a:endParaRPr sz="1500" dirty="0"/>
          </a:p>
          <a:p>
            <a:pPr marL="0" lvl="0" indent="0" algn="l" rtl="0">
              <a:spcBef>
                <a:spcPts val="1200"/>
              </a:spcBef>
              <a:spcAft>
                <a:spcPts val="0"/>
              </a:spcAft>
              <a:buNone/>
            </a:pPr>
            <a:r>
              <a:rPr lang="en-GB" sz="1500" dirty="0"/>
              <a:t>Experimentation revealed that most of the </a:t>
            </a:r>
            <a:r>
              <a:rPr lang="en-GB" sz="1500" dirty="0" err="1"/>
              <a:t>hyperperameters</a:t>
            </a:r>
            <a:r>
              <a:rPr lang="en-GB" sz="1500" dirty="0"/>
              <a:t> give the best performance in their default state and the ones that were optimized were:</a:t>
            </a:r>
            <a:endParaRPr sz="1500" dirty="0"/>
          </a:p>
          <a:p>
            <a:pPr marL="146050" indent="0" algn="l">
              <a:buNone/>
            </a:pPr>
            <a:r>
              <a:rPr lang="en-IN" sz="1600" b="0" i="0" dirty="0">
                <a:effectLst/>
                <a:latin typeface="var(--monaco-monospace-font)"/>
              </a:rPr>
              <a:t>  - module2: </a:t>
            </a:r>
            <a:r>
              <a:rPr lang="en-IN" sz="1600" b="0" i="0" dirty="0" err="1">
                <a:effectLst/>
                <a:latin typeface="var(--monaco-monospace-font)"/>
              </a:rPr>
              <a:t>GradientBoostingRegressor</a:t>
            </a:r>
            <a:r>
              <a:rPr lang="en-IN" sz="1600" b="0" i="0" dirty="0">
                <a:effectLst/>
                <a:latin typeface="var(--monaco-monospace-font)"/>
              </a:rPr>
              <a:t> </a:t>
            </a:r>
          </a:p>
          <a:p>
            <a:pPr marL="146050" indent="0" algn="l">
              <a:buNone/>
            </a:pPr>
            <a:r>
              <a:rPr lang="en-IN" sz="1600" dirty="0">
                <a:latin typeface="var(--monaco-monospace-font)"/>
              </a:rPr>
              <a:t>  </a:t>
            </a:r>
            <a:r>
              <a:rPr lang="en-IN" sz="1600" b="0" i="0" dirty="0">
                <a:effectLst/>
                <a:latin typeface="var(--monaco-monospace-font)"/>
              </a:rPr>
              <a:t>-'criterion': '</a:t>
            </a:r>
            <a:r>
              <a:rPr lang="en-IN" sz="1600" b="0" i="0" dirty="0" err="1">
                <a:effectLst/>
                <a:latin typeface="var(--monaco-monospace-font)"/>
              </a:rPr>
              <a:t>friedman_mse</a:t>
            </a:r>
            <a:r>
              <a:rPr lang="en-IN" sz="1600" b="0" i="0" dirty="0">
                <a:effectLst/>
                <a:latin typeface="var(--monaco-monospace-font)"/>
              </a:rPr>
              <a:t>’</a:t>
            </a:r>
          </a:p>
          <a:p>
            <a:pPr marL="146050" indent="0" algn="l">
              <a:buNone/>
            </a:pPr>
            <a:r>
              <a:rPr lang="en-IN" sz="1600" b="0" i="0" dirty="0">
                <a:effectLst/>
                <a:latin typeface="var(--monaco-monospace-font)"/>
              </a:rPr>
              <a:t>  - ‘</a:t>
            </a:r>
            <a:r>
              <a:rPr lang="en-IN" sz="1600" b="0" i="0" dirty="0" err="1">
                <a:effectLst/>
                <a:latin typeface="var(--monaco-monospace-font)"/>
              </a:rPr>
              <a:t>n_estimators</a:t>
            </a:r>
            <a:r>
              <a:rPr lang="en-IN" sz="1600" b="0" i="0" dirty="0">
                <a:effectLst/>
                <a:latin typeface="var(--monaco-monospace-font)"/>
              </a:rPr>
              <a:t>': 70</a:t>
            </a:r>
          </a:p>
          <a:p>
            <a:pPr marL="146050" indent="0" algn="l">
              <a:buNone/>
            </a:pPr>
            <a:r>
              <a:rPr lang="en-IN" sz="1600" dirty="0">
                <a:latin typeface="var(--monaco-monospace-font)"/>
              </a:rPr>
              <a:t>  - CV = 5</a:t>
            </a:r>
          </a:p>
          <a:p>
            <a:pPr marL="146050" indent="0" algn="l">
              <a:buNone/>
            </a:pPr>
            <a:r>
              <a:rPr lang="en-IN" sz="1600" b="0" i="0" dirty="0">
                <a:effectLst/>
                <a:latin typeface="var(--monaco-monospace-font)"/>
              </a:rPr>
              <a:t>  - Verbose = 2</a:t>
            </a:r>
          </a:p>
          <a:p>
            <a:pPr marL="0" lvl="0" indent="0" algn="l" rtl="0">
              <a:spcBef>
                <a:spcPts val="1200"/>
              </a:spcBef>
              <a:spcAft>
                <a:spcPts val="0"/>
              </a:spcAft>
              <a:buNone/>
            </a:pPr>
            <a:endParaRPr sz="1400" dirty="0"/>
          </a:p>
          <a:p>
            <a:pPr marL="0" lvl="0" indent="0" algn="l" rtl="0">
              <a:spcBef>
                <a:spcPts val="1200"/>
              </a:spcBef>
              <a:spcAft>
                <a:spcPts val="1200"/>
              </a:spcAft>
              <a:buNone/>
            </a:pP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POWER BI DASHBOARD CREATION </a:t>
            </a:r>
            <a:endParaRPr dirty="0"/>
          </a:p>
        </p:txBody>
      </p:sp>
      <p:sp>
        <p:nvSpPr>
          <p:cNvPr id="172" name="Google Shape;172;p19"/>
          <p:cNvSpPr txBox="1">
            <a:spLocks noGrp="1"/>
          </p:cNvSpPr>
          <p:nvPr>
            <p:ph type="body" idx="1"/>
          </p:nvPr>
        </p:nvSpPr>
        <p:spPr>
          <a:xfrm>
            <a:off x="1297500" y="940300"/>
            <a:ext cx="7280400" cy="4063200"/>
          </a:xfrm>
          <a:prstGeom prst="rect">
            <a:avLst/>
          </a:prstGeom>
        </p:spPr>
        <p:txBody>
          <a:bodyPr spcFirstLastPara="1" wrap="square" lIns="91425" tIns="91425" rIns="91425" bIns="91425" anchor="t" anchorCtr="0">
            <a:noAutofit/>
          </a:bodyPr>
          <a:lstStyle/>
          <a:p>
            <a:pPr marL="285750" indent="-285750"/>
            <a:r>
              <a:rPr lang="en-GB" sz="1400" dirty="0" err="1"/>
              <a:t>n_estimators</a:t>
            </a:r>
            <a:r>
              <a:rPr lang="en-GB" sz="1400" dirty="0"/>
              <a:t>: specifies the number of decision trees to be boosted. If </a:t>
            </a:r>
            <a:r>
              <a:rPr lang="en-GB" sz="1400" dirty="0" err="1"/>
              <a:t>n_estimator</a:t>
            </a:r>
            <a:r>
              <a:rPr lang="en-GB" sz="1400" dirty="0"/>
              <a:t> = 1, it means only 1 tree is generated, thus no boosting is at work. The default value is 100, but you can play with this number for optimal performance.</a:t>
            </a:r>
            <a:endParaRPr sz="1400" dirty="0"/>
          </a:p>
          <a:p>
            <a:pPr marL="285750" indent="-285750">
              <a:spcBef>
                <a:spcPts val="1200"/>
              </a:spcBef>
            </a:pPr>
            <a:r>
              <a:rPr lang="en-GB" sz="1400" dirty="0" err="1"/>
              <a:t>criterian</a:t>
            </a:r>
            <a:r>
              <a:rPr lang="en-GB" sz="1400" dirty="0"/>
              <a:t>: </a:t>
            </a:r>
            <a:r>
              <a:rPr lang="en-US" sz="1400" b="0" i="0" dirty="0">
                <a:effectLst/>
                <a:latin typeface="Söhne"/>
              </a:rPr>
              <a:t>criterion is a loss function that is used to evaluate the performance of the model at each iteration and to guide the search for the optimal set of parameters</a:t>
            </a:r>
          </a:p>
          <a:p>
            <a:pPr marL="285750" indent="-285750">
              <a:spcBef>
                <a:spcPts val="1200"/>
              </a:spcBef>
            </a:pPr>
            <a:r>
              <a:rPr lang="en-GB" sz="1400" dirty="0"/>
              <a:t>CV: </a:t>
            </a:r>
            <a:r>
              <a:rPr lang="en-US" sz="1400" dirty="0"/>
              <a:t>cv refers to the number of folds used in cross-validation. The value of cv = 5 means that the data is divided into 5 equal parts, and the model is trained and evaluated 5 times, with each time one part being used for evaluation and the remaining 4 parts being used for training</a:t>
            </a:r>
          </a:p>
          <a:p>
            <a:pPr marL="285750" indent="-285750">
              <a:spcBef>
                <a:spcPts val="1200"/>
              </a:spcBef>
            </a:pPr>
            <a:r>
              <a:rPr lang="en-GB" sz="1400" dirty="0"/>
              <a:t>Verbose: </a:t>
            </a:r>
            <a:r>
              <a:rPr lang="en-US" sz="1400" dirty="0"/>
              <a:t>verbose determines the amount of information displayed while the model is training. </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CONCLUSION</a:t>
            </a:r>
            <a:endParaRPr/>
          </a:p>
        </p:txBody>
      </p:sp>
      <p:sp>
        <p:nvSpPr>
          <p:cNvPr id="178" name="Google Shape;178;p20"/>
          <p:cNvSpPr txBox="1">
            <a:spLocks noGrp="1"/>
          </p:cNvSpPr>
          <p:nvPr>
            <p:ph type="body" idx="1"/>
          </p:nvPr>
        </p:nvSpPr>
        <p:spPr>
          <a:xfrm>
            <a:off x="1297500" y="1206875"/>
            <a:ext cx="72804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 </a:t>
            </a:r>
          </a:p>
          <a:p>
            <a:pPr marL="0" lvl="0" indent="0" algn="l" rtl="0">
              <a:spcBef>
                <a:spcPts val="0"/>
              </a:spcBef>
              <a:spcAft>
                <a:spcPts val="0"/>
              </a:spcAft>
              <a:buNone/>
            </a:pPr>
            <a:r>
              <a:rPr lang="en-US" sz="1400" dirty="0"/>
              <a:t>In conclusion, the data analysis of amazon sales was done on 3 different levels –sales key insights, food sales insights and food sales market. </a:t>
            </a:r>
            <a:r>
              <a:rPr lang="en-IN" sz="1400" dirty="0"/>
              <a:t>Extract-Transform-Load has been done and se</a:t>
            </a:r>
            <a:r>
              <a:rPr lang="en-US" sz="1400" dirty="0" err="1"/>
              <a:t>veral</a:t>
            </a:r>
            <a:r>
              <a:rPr lang="en-US" sz="1400" dirty="0"/>
              <a:t> key metrics, factors ,attributes and relationships have been generated using data modelling and data visualization in power bi desktop. The developed report was published to power bi service and corresponding dashboard was created</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436</TotalTime>
  <Words>943</Words>
  <Application>Microsoft Office PowerPoint</Application>
  <PresentationFormat>On-screen Show (16:9)</PresentationFormat>
  <Paragraphs>55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Corbel</vt:lpstr>
      <vt:lpstr>var(--monaco-monospace-font)</vt:lpstr>
      <vt:lpstr>Söhne</vt:lpstr>
      <vt:lpstr>Parallax</vt:lpstr>
      <vt:lpstr>Amazon sales data analytics </vt:lpstr>
      <vt:lpstr>INTRODUCTION</vt:lpstr>
      <vt:lpstr>Extract-Transform-Load</vt:lpstr>
      <vt:lpstr>DATA MODELLING</vt:lpstr>
      <vt:lpstr> DATA VISUALIZATION</vt:lpstr>
      <vt:lpstr> POWER BI REPORT GENERATION</vt:lpstr>
      <vt:lpstr>POWER BI SERVICE</vt:lpstr>
      <vt:lpstr> POWER BI DASHBOARD CREATION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Health_insurance</dc:title>
  <dc:creator>krishnanunni br</dc:creator>
  <cp:lastModifiedBy>B R Krishnanunni [MBA - 2024]</cp:lastModifiedBy>
  <cp:revision>9</cp:revision>
  <dcterms:modified xsi:type="dcterms:W3CDTF">2024-10-14T16:06:20Z</dcterms:modified>
</cp:coreProperties>
</file>